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8" r:id="rId7"/>
    <p:sldMasterId id="2147483750" r:id="rId8"/>
  </p:sldMasterIdLst>
  <p:notesMasterIdLst>
    <p:notesMasterId r:id="rId36"/>
  </p:notesMasterIdLst>
  <p:sldIdLst>
    <p:sldId id="256" r:id="rId9"/>
    <p:sldId id="265" r:id="rId10"/>
    <p:sldId id="278" r:id="rId11"/>
    <p:sldId id="283" r:id="rId12"/>
    <p:sldId id="291" r:id="rId13"/>
    <p:sldId id="280" r:id="rId14"/>
    <p:sldId id="292" r:id="rId15"/>
    <p:sldId id="274" r:id="rId16"/>
    <p:sldId id="277" r:id="rId17"/>
    <p:sldId id="285" r:id="rId18"/>
    <p:sldId id="269" r:id="rId19"/>
    <p:sldId id="258" r:id="rId20"/>
    <p:sldId id="259" r:id="rId21"/>
    <p:sldId id="281" r:id="rId22"/>
    <p:sldId id="297" r:id="rId23"/>
    <p:sldId id="294" r:id="rId24"/>
    <p:sldId id="282" r:id="rId25"/>
    <p:sldId id="293" r:id="rId26"/>
    <p:sldId id="298" r:id="rId27"/>
    <p:sldId id="299" r:id="rId28"/>
    <p:sldId id="289" r:id="rId29"/>
    <p:sldId id="295" r:id="rId30"/>
    <p:sldId id="270" r:id="rId31"/>
    <p:sldId id="296" r:id="rId32"/>
    <p:sldId id="288" r:id="rId33"/>
    <p:sldId id="300" r:id="rId34"/>
    <p:sldId id="290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72E4D1BB-3865-43F8-B0E9-C1A0FC30864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B02D6-3126-4D31-BBFB-766A7B055193}" type="slidenum">
              <a:rPr lang="en-GB"/>
              <a:pPr/>
              <a:t>4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/>
              <a:t>Strip theory provides a means of simplifying a 3D shape into a series of 2D sections.  The force on each section can be calculated, and then integrated along the length of the hull to produce the overall craft motions.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4D1BB-3865-43F8-B0E9-C1A0FC30864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Arial" charset="0"/>
            </a:endParaRP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DA9FE388-572D-4540-B7C1-056DF931A2D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12999" name="Picture 7" descr="engineering sci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11163"/>
            <a:ext cx="2736850" cy="857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4C158-9191-4316-9F3F-75CFA457BB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62E91-8B59-4391-A7E9-8F7B6FCF95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29BA58-9424-452C-8A25-B32B5396FB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Arial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6E8516ED-2834-4944-94EE-A98574C8C4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2759" name="Picture 7" descr="engineering sci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11163"/>
            <a:ext cx="2736850" cy="857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CE86F-0AAD-4FC9-BA22-1D84DBE7BF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DCB3-3113-4A60-8DAD-F2BEBFF2D1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AA2F3-F9D3-4D9C-B9C6-2D33F4DCAF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DE693-A09B-4778-9837-7D4CED4ECF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AF1A0-8484-45D5-9C9A-2C5B58BDA6A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3E25E-8EBF-46CA-914E-CC883B1219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77E1-5562-4C79-AFD4-D750E3B58B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9FDE6-5650-4C86-AC75-EAFF54550A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3CB23-7F98-47DE-B37F-E9F9D14D8F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D9C39-2E19-42EF-9960-4D30F57C15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E8058-E1B5-4DD8-92D2-117E53C2EE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C60B-3AF6-4C0C-A0BF-72867C7A71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645EA-B297-4F61-AB1E-B92C702AED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FF8C-955B-4839-B7ED-0CA8AECC36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2F38C-71AA-46EC-AC40-1E27DAC3DB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10DC-B107-4890-96DF-BF006926DA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D7BBD-2781-49EA-B5C0-CD45BA0538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BC5F0-B35F-4AF8-92A2-5C196873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12855-D717-40F5-B306-CC936B21F9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95B3C-94AF-4AE8-AC4C-D9BB0B4FE8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94137-7739-4C83-8FD4-7F8DEC55F6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D3F6-3EC1-4A92-AA80-9546EC2D11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85B3B-6124-4F7D-AFD6-8A8E84CFE1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Arial" charset="0"/>
            </a:endParaRP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05830" name="Picture 6" descr="engineering sci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11163"/>
            <a:ext cx="2736850" cy="857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A29B9-C984-45A1-95B6-0BE024EF77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F5A0E-DED2-47C0-9C34-8128649231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947D3-D707-4620-ABD7-5312E5898F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EB4E8-137F-4F25-A311-F22079C5F0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1D4BD-9572-4806-B036-DECAF23E3F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D28EB-6135-4568-AEB4-A56A6E77C9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F0481-2DB8-4525-A3DA-7B940F3B4B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FA118-9039-405C-8A2A-F01F43937F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3ACE-7013-48C2-A3CF-B23BDD2A65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387F9-BD34-456F-AD7C-2ABC98556D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83CD8-09C8-4D80-B79A-A30BC8150B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D3E40-6F5B-4249-84CF-8750BAC6B8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DA9FE388-572D-4540-B7C1-056DF931A2D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127" name="Picture 7" descr="engineering sci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11163"/>
            <a:ext cx="2736850" cy="857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77E1-5562-4C79-AFD4-D750E3B58B8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BC5F0-B35F-4AF8-92A2-5C19687328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C4D0-B28D-4DBD-9861-CF5E1817A5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1D4BD-9572-4806-B036-DECAF23E3F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D3E40-6F5B-4249-84CF-8750BAC6B8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C4D0-B28D-4DBD-9861-CF5E1817A5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98EEA-1FA0-4DF5-9284-F1FE34CB19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0EDF1-CC0E-4543-B82C-EC67B1BB32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2BB80-C862-411C-8498-6B2229F8A5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4C158-9191-4316-9F3F-75CFA457BB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62E91-8B59-4391-A7E9-8F7B6FCF95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313" y="6453188"/>
            <a:ext cx="4105275" cy="25241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29BA58-9424-452C-8A25-B32B5396FB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453188"/>
            <a:ext cx="4105275" cy="25241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29BA58-9424-452C-8A25-B32B5396FB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98EEA-1FA0-4DF5-9284-F1FE34CB19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313" y="6453188"/>
            <a:ext cx="4105275" cy="25241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29BA58-9424-452C-8A25-B32B5396FB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00213"/>
            <a:ext cx="4171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33813"/>
            <a:ext cx="4171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27313" y="6453188"/>
            <a:ext cx="4105275" cy="25241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29BA58-9424-452C-8A25-B32B5396FB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700213"/>
            <a:ext cx="4171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00213"/>
            <a:ext cx="4171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3850" y="3833813"/>
            <a:ext cx="4171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33813"/>
            <a:ext cx="4171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27313" y="6453188"/>
            <a:ext cx="4105275" cy="25241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29BA58-9424-452C-8A25-B32B5396FB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8198" name="Picture 6" descr="engineering sci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11163"/>
            <a:ext cx="2736850" cy="857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F8F97-8D1D-4281-A361-B8E4DEC27A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121C9-4234-4B2C-B018-EFA62694A9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D81EC-788C-4A47-A2AF-C6BABBA4FE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93D28-D141-4920-AD5E-C453646110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5E40E-C0E2-4698-B03C-D5A53EE13B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F068-4144-40E3-B016-5755156ADA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0EDF1-CC0E-4543-B82C-EC67B1BB32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557CD-E527-4E69-8E27-025A518F58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B46F8-65CB-40C2-81BC-1E779BF0D2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F64B-4C4D-48D0-B95F-1E3416521D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047FA-DF98-448A-9570-DE6757E20B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2BB80-C862-411C-8498-6B2229F8A5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Arial" charset="0"/>
            </a:endParaRP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119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629BA58-9424-452C-8A25-B32B5396FB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11977" name="Picture 9" descr="engineering scienc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59563" y="306388"/>
            <a:ext cx="2081212" cy="6524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Arial" charset="0"/>
            </a:endParaRP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1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29CF366-C2DF-41ED-AABC-400125262301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1737" name="Picture 9" descr="engineering scienc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9563" y="306388"/>
            <a:ext cx="2081212" cy="6524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F7DF6606-75D6-4874-A014-FDB635C1E3F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47E7D04-EDE1-4647-BE17-22E88948C97D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4807" name="Picture 7" descr="engineering scienc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9563" y="306388"/>
            <a:ext cx="2081212" cy="6524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453188"/>
            <a:ext cx="41052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629BA58-9424-452C-8A25-B32B5396FB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105" name="Picture 9" descr="engineering science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9563" y="306388"/>
            <a:ext cx="2081212" cy="6524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r>
              <a:rPr lang="en-GB"/>
              <a:t>Yokohama National University, September 2008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E8537C4-C863-416D-ADBA-3BD50581471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175" name="Picture 7" descr="engineering scienc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9563" y="306388"/>
            <a:ext cx="2081212" cy="6524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r>
              <a:rPr lang="en-GB"/>
              <a:t>Yokohama National University, September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emf"/><Relationship Id="rId11" Type="http://schemas.openxmlformats.org/officeDocument/2006/relationships/image" Target="../media/image26.png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wmf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8.xml"/><Relationship Id="rId1" Type="http://schemas.openxmlformats.org/officeDocument/2006/relationships/video" Target="file:///C:\Documents%20and%20Settings\Dominic%20Hudson\My%20Documents\research\Human_factors\Malta_08\allthreeclips.wmv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7" y="1916113"/>
            <a:ext cx="8215370" cy="1798639"/>
          </a:xfrm>
        </p:spPr>
        <p:txBody>
          <a:bodyPr/>
          <a:lstStyle/>
          <a:p>
            <a:r>
              <a:rPr lang="en-GB" sz="3600" dirty="0" smtClean="0">
                <a:ea typeface="Gulim" pitchFamily="34" charset="-127"/>
              </a:rPr>
              <a:t>Experimental and CFD investigations into slamming of small, high speed craft</a:t>
            </a:r>
            <a:endParaRPr lang="en-GB" sz="36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57224" y="4071942"/>
            <a:ext cx="72009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Dominic </a:t>
            </a: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Hudson</a:t>
            </a: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,</a:t>
            </a:r>
            <a:r>
              <a:rPr lang="en-GB" sz="2400" dirty="0" smtClean="0">
                <a:latin typeface="+mj-lt"/>
              </a:rPr>
              <a:t> Simon Lewis, Stephen Turnock</a:t>
            </a:r>
            <a:endParaRPr lang="en-GB" sz="24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en-GB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+mj-lt"/>
              </a:rPr>
              <a:t>ONR Hull slamming workshop, Caltech</a:t>
            </a:r>
            <a:endParaRPr lang="en-GB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latin typeface="+mj-lt"/>
              </a:rPr>
              <a:t>17-18</a:t>
            </a:r>
            <a:r>
              <a:rPr lang="en-GB" sz="2400" baseline="30000" dirty="0" smtClean="0">
                <a:latin typeface="+mj-lt"/>
              </a:rPr>
              <a:t>th</a:t>
            </a:r>
            <a:r>
              <a:rPr lang="en-GB" sz="2400" dirty="0" smtClean="0">
                <a:latin typeface="+mj-lt"/>
              </a:rPr>
              <a:t> February </a:t>
            </a:r>
            <a:r>
              <a:rPr lang="en-GB" sz="2400" dirty="0">
                <a:latin typeface="+mj-lt"/>
              </a:rPr>
              <a:t>2009</a:t>
            </a:r>
          </a:p>
          <a:p>
            <a:pPr>
              <a:lnSpc>
                <a:spcPct val="8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CFD </a:t>
            </a:r>
            <a:r>
              <a:rPr lang="en-GB" sz="3600" dirty="0" smtClean="0">
                <a:latin typeface="Georgia" pitchFamily="18" charset="0"/>
              </a:rPr>
              <a:t>Parameters</a:t>
            </a:r>
            <a:endParaRPr lang="en-GB" sz="3600" dirty="0">
              <a:latin typeface="Georgia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85860"/>
            <a:ext cx="8435975" cy="4525963"/>
          </a:xfrm>
          <a:noFill/>
          <a:ln/>
        </p:spPr>
        <p:txBody>
          <a:bodyPr/>
          <a:lstStyle/>
          <a:p>
            <a:r>
              <a:rPr lang="en-GB" altLang="ko-KR" sz="2800" dirty="0">
                <a:ea typeface="Gulim" pitchFamily="34" charset="-127"/>
              </a:rPr>
              <a:t>Using </a:t>
            </a:r>
            <a:r>
              <a:rPr lang="en-GB" altLang="ko-KR" sz="2800" dirty="0" err="1">
                <a:ea typeface="Gulim" pitchFamily="34" charset="-127"/>
              </a:rPr>
              <a:t>Ansys</a:t>
            </a:r>
            <a:r>
              <a:rPr lang="en-GB" altLang="ko-KR" sz="2800" dirty="0">
                <a:ea typeface="Gulim" pitchFamily="34" charset="-127"/>
              </a:rPr>
              <a:t> CFX v11.0</a:t>
            </a:r>
          </a:p>
          <a:p>
            <a:r>
              <a:rPr lang="en-GB" altLang="ko-KR" sz="2800" dirty="0">
                <a:ea typeface="Gulim" pitchFamily="34" charset="-127"/>
              </a:rPr>
              <a:t>Finest mesh: 30000 cells</a:t>
            </a:r>
          </a:p>
          <a:p>
            <a:r>
              <a:rPr lang="en-GB" altLang="ko-KR" sz="2800" dirty="0">
                <a:ea typeface="Gulim" pitchFamily="34" charset="-127"/>
              </a:rPr>
              <a:t>First element situated 2*10</a:t>
            </a:r>
            <a:r>
              <a:rPr lang="en-GB" altLang="ko-KR" sz="2800" baseline="30000" dirty="0">
                <a:ea typeface="Gulim" pitchFamily="34" charset="-127"/>
              </a:rPr>
              <a:t>-5</a:t>
            </a:r>
            <a:r>
              <a:rPr lang="en-GB" altLang="ko-KR" sz="2800" dirty="0">
                <a:ea typeface="Gulim" pitchFamily="34" charset="-127"/>
              </a:rPr>
              <a:t>m from the wall</a:t>
            </a:r>
          </a:p>
          <a:p>
            <a:r>
              <a:rPr lang="en-GB" altLang="ko-KR" sz="2800" dirty="0">
                <a:ea typeface="Gulim" pitchFamily="34" charset="-127"/>
              </a:rPr>
              <a:t>Turbulence model used is k-omega</a:t>
            </a:r>
          </a:p>
          <a:p>
            <a:r>
              <a:rPr lang="en-GB" altLang="ko-KR" sz="2800" dirty="0">
                <a:ea typeface="Gulim" pitchFamily="34" charset="-127"/>
              </a:rPr>
              <a:t>Y+ value at the wall is 0.6</a:t>
            </a:r>
          </a:p>
          <a:p>
            <a:r>
              <a:rPr lang="en-GB" altLang="ko-KR" sz="2800" dirty="0">
                <a:ea typeface="Gulim" pitchFamily="34" charset="-127"/>
              </a:rPr>
              <a:t>Inhomogeneous multiphase model</a:t>
            </a:r>
          </a:p>
          <a:p>
            <a:r>
              <a:rPr lang="en-GB" altLang="ko-KR" sz="2800" dirty="0">
                <a:ea typeface="Gulim" pitchFamily="34" charset="-127"/>
              </a:rPr>
              <a:t>Motions are calculated through user defined functions in </a:t>
            </a:r>
            <a:r>
              <a:rPr lang="en-GB" altLang="ko-KR" sz="2800" dirty="0" err="1">
                <a:ea typeface="Gulim" pitchFamily="34" charset="-127"/>
              </a:rPr>
              <a:t>Matlab</a:t>
            </a:r>
            <a:r>
              <a:rPr lang="en-GB" altLang="ko-KR" sz="2800" dirty="0">
                <a:ea typeface="Gulim" pitchFamily="34" charset="-127"/>
              </a:rPr>
              <a:t> for each </a:t>
            </a:r>
            <a:r>
              <a:rPr lang="en-GB" altLang="ko-KR" sz="2800" dirty="0" err="1">
                <a:ea typeface="Gulim" pitchFamily="34" charset="-127"/>
              </a:rPr>
              <a:t>timestep</a:t>
            </a:r>
            <a:endParaRPr lang="en-GB" altLang="ko-KR" sz="2800" dirty="0">
              <a:ea typeface="Gulim" pitchFamily="34" charset="-127"/>
            </a:endParaRPr>
          </a:p>
          <a:p>
            <a:endParaRPr lang="en-GB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00042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Results - </a:t>
            </a:r>
            <a:r>
              <a:rPr lang="en-GB" sz="3600" dirty="0" smtClean="0">
                <a:latin typeface="Georgia" pitchFamily="18" charset="0"/>
              </a:rPr>
              <a:t>visualisation</a:t>
            </a:r>
            <a:endParaRPr lang="en-GB" sz="3600" dirty="0">
              <a:latin typeface="Georgia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357298"/>
            <a:ext cx="8496300" cy="714380"/>
          </a:xfrm>
          <a:noFill/>
          <a:ln/>
        </p:spPr>
        <p:txBody>
          <a:bodyPr/>
          <a:lstStyle/>
          <a:p>
            <a:r>
              <a:rPr lang="en-GB" sz="2800" dirty="0" smtClean="0"/>
              <a:t>Images </a:t>
            </a:r>
            <a:r>
              <a:rPr lang="en-GB" sz="2800" dirty="0"/>
              <a:t>of flow</a:t>
            </a:r>
          </a:p>
        </p:txBody>
      </p:sp>
      <p:pic>
        <p:nvPicPr>
          <p:cNvPr id="15364" name="Picture 4" descr="bow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479964"/>
            <a:ext cx="4283511" cy="3681118"/>
          </a:xfrm>
          <a:prstGeom prst="rect">
            <a:avLst/>
          </a:prstGeom>
          <a:noFill/>
        </p:spPr>
      </p:pic>
      <p:pic>
        <p:nvPicPr>
          <p:cNvPr id="15366" name="Picture 6" descr="bowsectionclo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00306"/>
            <a:ext cx="4264025" cy="366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Results – </a:t>
            </a:r>
            <a:r>
              <a:rPr lang="en-GB" sz="3600" dirty="0" smtClean="0">
                <a:latin typeface="Georgia" pitchFamily="18" charset="0"/>
              </a:rPr>
              <a:t>pressure (1)</a:t>
            </a:r>
            <a:endParaRPr lang="en-GB" sz="3600" dirty="0">
              <a:latin typeface="Georgia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7998103" cy="455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Results – </a:t>
            </a:r>
            <a:r>
              <a:rPr lang="en-GB" sz="3600" dirty="0" smtClean="0">
                <a:latin typeface="Georgia" pitchFamily="18" charset="0"/>
              </a:rPr>
              <a:t>pressure (2)</a:t>
            </a:r>
            <a:endParaRPr lang="en-GB" sz="3600" dirty="0">
              <a:latin typeface="Georg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2" y="1500175"/>
            <a:ext cx="7919643" cy="458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Experimental </a:t>
            </a:r>
            <a:r>
              <a:rPr lang="en-GB" sz="3600" dirty="0" smtClean="0">
                <a:latin typeface="Georgia" pitchFamily="18" charset="0"/>
              </a:rPr>
              <a:t>testing</a:t>
            </a:r>
            <a:endParaRPr lang="en-GB" sz="3600" dirty="0">
              <a:latin typeface="Georgia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357298"/>
            <a:ext cx="8496300" cy="4857784"/>
          </a:xfrm>
          <a:noFill/>
          <a:ln/>
        </p:spPr>
        <p:txBody>
          <a:bodyPr/>
          <a:lstStyle/>
          <a:p>
            <a:r>
              <a:rPr lang="en-GB" sz="2800" dirty="0"/>
              <a:t>Rig designed to investigate </a:t>
            </a:r>
            <a:r>
              <a:rPr lang="en-GB" sz="2800" dirty="0" smtClean="0"/>
              <a:t>free-falling wedge</a:t>
            </a:r>
          </a:p>
          <a:p>
            <a:pPr lvl="1"/>
            <a:r>
              <a:rPr lang="en-GB" sz="2800" dirty="0" smtClean="0"/>
              <a:t>Provide detailed validation </a:t>
            </a:r>
            <a:r>
              <a:rPr lang="en-GB" sz="2800" dirty="0" smtClean="0"/>
              <a:t>data</a:t>
            </a:r>
            <a:r>
              <a:rPr lang="en-GB" sz="2800" dirty="0" smtClean="0"/>
              <a:t> </a:t>
            </a:r>
          </a:p>
          <a:p>
            <a:pPr lvl="1"/>
            <a:r>
              <a:rPr lang="en-GB" sz="2800" dirty="0" smtClean="0"/>
              <a:t>Include uncertainty analysis</a:t>
            </a:r>
            <a:endParaRPr lang="en-GB" sz="2800" dirty="0" smtClean="0"/>
          </a:p>
          <a:p>
            <a:pPr lvl="1"/>
            <a:r>
              <a:rPr lang="en-GB" sz="2800" dirty="0" smtClean="0"/>
              <a:t>Improve understanding</a:t>
            </a:r>
          </a:p>
          <a:p>
            <a:r>
              <a:rPr lang="en-GB" sz="2800" dirty="0" smtClean="0"/>
              <a:t>Synchronised </a:t>
            </a:r>
            <a:r>
              <a:rPr lang="en-GB" sz="2800" dirty="0"/>
              <a:t>high </a:t>
            </a:r>
            <a:r>
              <a:rPr lang="en-GB" sz="2800" dirty="0" smtClean="0"/>
              <a:t>speed </a:t>
            </a:r>
            <a:r>
              <a:rPr lang="en-GB" sz="2800" dirty="0"/>
              <a:t>video, </a:t>
            </a:r>
            <a:r>
              <a:rPr lang="en-GB" sz="2800" dirty="0" smtClean="0"/>
              <a:t>pressure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and acceleration </a:t>
            </a:r>
            <a:r>
              <a:rPr lang="en-GB" sz="2800" dirty="0" smtClean="0"/>
              <a:t>data</a:t>
            </a:r>
            <a:endParaRPr lang="en-GB" sz="2800" dirty="0" smtClean="0"/>
          </a:p>
          <a:p>
            <a:r>
              <a:rPr lang="en-GB" sz="2800" dirty="0" smtClean="0"/>
              <a:t>Pressure, acceleration sampled at 10kHz </a:t>
            </a:r>
            <a:endParaRPr lang="en-GB" sz="2800" dirty="0"/>
          </a:p>
          <a:p>
            <a:r>
              <a:rPr lang="en-GB" sz="2800" dirty="0"/>
              <a:t>Mass and drop </a:t>
            </a:r>
            <a:r>
              <a:rPr lang="en-GB" sz="2800" dirty="0" smtClean="0"/>
              <a:t>height varied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96300" cy="649288"/>
          </a:xfrm>
        </p:spPr>
        <p:txBody>
          <a:bodyPr/>
          <a:lstStyle/>
          <a:p>
            <a:r>
              <a:rPr lang="en-GB" dirty="0" smtClean="0"/>
              <a:t>Comparison of sample rates</a:t>
            </a:r>
            <a:endParaRPr lang="en-US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11831" cy="505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96300" cy="649288"/>
          </a:xfrm>
        </p:spPr>
        <p:txBody>
          <a:bodyPr/>
          <a:lstStyle/>
          <a:p>
            <a:r>
              <a:rPr lang="en-GB" dirty="0" smtClean="0"/>
              <a:t>Drop test rig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4627" t="3430" b="3224"/>
          <a:stretch>
            <a:fillRect/>
          </a:stretch>
        </p:blipFill>
        <p:spPr bwMode="auto">
          <a:xfrm>
            <a:off x="214283" y="1785926"/>
            <a:ext cx="4905056" cy="370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7102008105"/>
          <p:cNvPicPr>
            <a:picLocks noChangeAspect="1" noChangeArrowheads="1"/>
          </p:cNvPicPr>
          <p:nvPr/>
        </p:nvPicPr>
        <p:blipFill>
          <a:blip r:embed="rId3"/>
          <a:srcRect r="885" b="9207"/>
          <a:stretch>
            <a:fillRect/>
          </a:stretch>
        </p:blipFill>
        <p:spPr bwMode="auto">
          <a:xfrm>
            <a:off x="5357818" y="1560115"/>
            <a:ext cx="3648070" cy="44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928688" y="11255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1349375" y="11255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1758950" y="1163638"/>
            <a:ext cx="0" cy="277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2157413" y="11255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2578100" y="1143000"/>
            <a:ext cx="0" cy="279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V="1">
            <a:off x="2951163" y="11255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96564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Results – </a:t>
            </a:r>
            <a:r>
              <a:rPr lang="en-GB" sz="3600" dirty="0" smtClean="0">
                <a:latin typeface="Georgia" pitchFamily="18" charset="0"/>
              </a:rPr>
              <a:t>experimental (1)</a:t>
            </a:r>
            <a:endParaRPr lang="en-GB" sz="3600" dirty="0">
              <a:latin typeface="Georgia" pitchFamily="18" charset="0"/>
            </a:endParaRPr>
          </a:p>
        </p:txBody>
      </p:sp>
      <p:sp>
        <p:nvSpPr>
          <p:cNvPr id="30736" name="Rectangle 16"/>
          <p:cNvSpPr>
            <a:spLocks noGrp="1" noChangeArrowheads="1"/>
          </p:cNvSpPr>
          <p:nvPr>
            <p:ph idx="1"/>
          </p:nvPr>
        </p:nvSpPr>
        <p:spPr>
          <a:xfrm>
            <a:off x="2051050" y="4581525"/>
            <a:ext cx="1871663" cy="109696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sz="1800"/>
              <a:t>Pressure N/m</a:t>
            </a:r>
            <a:r>
              <a:rPr lang="en-GB" sz="1800" baseline="30000"/>
              <a:t>2</a:t>
            </a:r>
            <a:endParaRPr lang="en-GB" sz="1800"/>
          </a:p>
        </p:txBody>
      </p:sp>
      <p:pic>
        <p:nvPicPr>
          <p:cNvPr id="30724" name="Picture 4" descr="ImgA002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4537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ImgA0020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557338"/>
            <a:ext cx="4537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625" y="3370263"/>
            <a:ext cx="50419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0625" y="3370263"/>
            <a:ext cx="50403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ImgA0020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557338"/>
            <a:ext cx="45370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0625" y="3370263"/>
            <a:ext cx="504031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ImgA0020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557338"/>
            <a:ext cx="45370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0625" y="3370263"/>
            <a:ext cx="504031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ImgA0021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1557338"/>
            <a:ext cx="4537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30625" y="3370263"/>
            <a:ext cx="504031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ImgA00215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557338"/>
            <a:ext cx="45370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08400" y="3357563"/>
            <a:ext cx="51117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067175" y="6308725"/>
            <a:ext cx="4824413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dirty="0">
                <a:latin typeface="Arial" pitchFamily="34" charset="0"/>
              </a:rPr>
              <a:t>Horizontal distance from wedge apex (mm)</a:t>
            </a: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684213" y="3933825"/>
            <a:ext cx="2736850" cy="109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>
                <a:latin typeface="Arial" pitchFamily="34" charset="0"/>
              </a:rPr>
              <a:t>P6  P5  P4  P3  P2  P1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96300" cy="649288"/>
          </a:xfrm>
        </p:spPr>
        <p:txBody>
          <a:bodyPr/>
          <a:lstStyle/>
          <a:p>
            <a:r>
              <a:rPr lang="en-GB" dirty="0" smtClean="0"/>
              <a:t>Results – experimental (2)</a:t>
            </a:r>
            <a:endParaRPr lang="en-US" dirty="0"/>
          </a:p>
        </p:txBody>
      </p:sp>
      <p:pic>
        <p:nvPicPr>
          <p:cNvPr id="3" name="Picture 29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27125"/>
            <a:ext cx="828675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96300" cy="649288"/>
          </a:xfrm>
        </p:spPr>
        <p:txBody>
          <a:bodyPr/>
          <a:lstStyle/>
          <a:p>
            <a:r>
              <a:rPr lang="en-GB" dirty="0" smtClean="0"/>
              <a:t>Results - uncertainty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132087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1480"/>
            <a:ext cx="8229600" cy="68740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Background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4035422" cy="2808287"/>
          </a:xfrm>
          <a:noFill/>
          <a:ln/>
        </p:spPr>
        <p:txBody>
          <a:bodyPr/>
          <a:lstStyle/>
          <a:p>
            <a:r>
              <a:rPr lang="en-GB" dirty="0"/>
              <a:t>Work </a:t>
            </a:r>
            <a:r>
              <a:rPr lang="en-GB" dirty="0" smtClean="0"/>
              <a:t>in support of 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Design of High </a:t>
            </a:r>
            <a:br>
              <a:rPr lang="en-GB" i="1" dirty="0"/>
            </a:br>
            <a:r>
              <a:rPr lang="en-GB" i="1" dirty="0" smtClean="0"/>
              <a:t>Performance</a:t>
            </a:r>
            <a:r>
              <a:rPr lang="en-GB" i="1" dirty="0"/>
              <a:t> </a:t>
            </a:r>
            <a:r>
              <a:rPr lang="en-GB" i="1" dirty="0" smtClean="0"/>
              <a:t>Craft </a:t>
            </a:r>
            <a:r>
              <a:rPr lang="en-GB" i="1" dirty="0"/>
              <a:t>from </a:t>
            </a:r>
            <a:r>
              <a:rPr lang="en-GB" i="1" dirty="0" smtClean="0"/>
              <a:t>a   Human Factors Perspective</a:t>
            </a:r>
            <a:endParaRPr lang="en-GB" i="1" dirty="0"/>
          </a:p>
          <a:p>
            <a:r>
              <a:rPr lang="en-GB" dirty="0"/>
              <a:t>This involves:</a:t>
            </a:r>
          </a:p>
          <a:p>
            <a:pPr lvl="1">
              <a:buFontTx/>
              <a:buChar char="•"/>
            </a:pPr>
            <a:endParaRPr lang="en-GB" dirty="0">
              <a:latin typeface="Gill Sans MT" pitchFamily="34" charset="0"/>
            </a:endParaRPr>
          </a:p>
          <a:p>
            <a:pPr lvl="1">
              <a:buFontTx/>
              <a:buChar char="•"/>
            </a:pPr>
            <a:endParaRPr lang="en-GB" dirty="0">
              <a:latin typeface="Gill Sans MT" pitchFamily="34" charset="0"/>
            </a:endParaRPr>
          </a:p>
          <a:p>
            <a:pPr lvl="1">
              <a:buFontTx/>
              <a:buChar char="•"/>
            </a:pPr>
            <a:endParaRPr lang="en-GB" dirty="0">
              <a:latin typeface="Gill Sans MT" pitchFamily="34" charset="0"/>
            </a:endParaRPr>
          </a:p>
          <a:p>
            <a:endParaRPr lang="en-GB" sz="2800" dirty="0">
              <a:latin typeface="Gill Sans MT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 l="3651" t="12354" r="12648" b="4964"/>
          <a:stretch>
            <a:fillRect/>
          </a:stretch>
        </p:blipFill>
        <p:spPr bwMode="auto">
          <a:xfrm>
            <a:off x="4427538" y="1268413"/>
            <a:ext cx="4464050" cy="2686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928662" y="4500570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sk-SK" sz="2400" dirty="0"/>
              <a:t>	</a:t>
            </a:r>
            <a:r>
              <a:rPr lang="en-GB" sz="2400" dirty="0">
                <a:latin typeface="+mn-lt"/>
              </a:rPr>
              <a:t>Model and full scale testing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928662" y="4972058"/>
            <a:ext cx="756126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5000"/>
              </a:lnSpc>
              <a:buFontTx/>
              <a:buChar char="•"/>
            </a:pPr>
            <a:r>
              <a:rPr lang="sk-SK" sz="2400" dirty="0"/>
              <a:t>	</a:t>
            </a:r>
            <a:r>
              <a:rPr lang="en-GB" sz="2400" dirty="0">
                <a:latin typeface="Georgia" pitchFamily="18" charset="0"/>
              </a:rPr>
              <a:t>Measurements of muscle fatigue and heart rate </a:t>
            </a:r>
            <a:r>
              <a:rPr lang="sk-SK" sz="2400" dirty="0">
                <a:latin typeface="Georgia" pitchFamily="18" charset="0"/>
              </a:rPr>
              <a:t>	</a:t>
            </a:r>
            <a:r>
              <a:rPr lang="en-GB" sz="2400" dirty="0">
                <a:latin typeface="Georgia" pitchFamily="18" charset="0"/>
              </a:rPr>
              <a:t>on passengers on board</a:t>
            </a:r>
          </a:p>
          <a:p>
            <a:pPr>
              <a:spcBef>
                <a:spcPct val="50000"/>
              </a:spcBef>
            </a:pPr>
            <a:endParaRPr lang="en-GB" sz="2400" dirty="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928662" y="6116645"/>
            <a:ext cx="75612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sk-SK" sz="2400" dirty="0"/>
              <a:t>	</a:t>
            </a:r>
            <a:r>
              <a:rPr lang="en-GB" sz="2400" dirty="0">
                <a:latin typeface="Georgia" pitchFamily="18" charset="0"/>
              </a:rPr>
              <a:t>Prediction of motions of high speed craft</a:t>
            </a:r>
          </a:p>
          <a:p>
            <a:pPr>
              <a:spcBef>
                <a:spcPct val="50000"/>
              </a:spcBef>
            </a:pPr>
            <a:endParaRPr lang="en-GB" sz="2400" dirty="0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928662" y="5727708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sk-SK" sz="2400" dirty="0"/>
              <a:t>	</a:t>
            </a:r>
            <a:r>
              <a:rPr lang="en-GB" sz="2400" dirty="0">
                <a:latin typeface="Georgia" pitchFamily="18" charset="0"/>
              </a:rPr>
              <a:t>Suspension seat design</a:t>
            </a:r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196975"/>
            <a:ext cx="45958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3" name="Picture 19" descr="RNLI"/>
          <p:cNvPicPr>
            <a:picLocks noChangeAspect="1" noChangeArrowheads="1"/>
          </p:cNvPicPr>
          <p:nvPr/>
        </p:nvPicPr>
        <p:blipFill>
          <a:blip r:embed="rId5"/>
          <a:srcRect t="6769" b="6769"/>
          <a:stretch>
            <a:fillRect/>
          </a:stretch>
        </p:blipFill>
        <p:spPr bwMode="auto">
          <a:xfrm>
            <a:off x="4787900" y="1268413"/>
            <a:ext cx="388937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6"/>
          <a:srcRect l="36914" t="15495" r="39467" b="32813"/>
          <a:stretch>
            <a:fillRect/>
          </a:stretch>
        </p:blipFill>
        <p:spPr bwMode="auto">
          <a:xfrm>
            <a:off x="6300788" y="981075"/>
            <a:ext cx="19335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79" grpId="0"/>
      <p:bldP spid="112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96300" cy="649288"/>
          </a:xfrm>
        </p:spPr>
        <p:txBody>
          <a:bodyPr/>
          <a:lstStyle/>
          <a:p>
            <a:r>
              <a:rPr lang="en-GB" dirty="0" smtClean="0"/>
              <a:t>Results - repeatability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074" y="1285860"/>
            <a:ext cx="630983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Outcomes of </a:t>
            </a:r>
            <a:r>
              <a:rPr lang="en-GB" sz="3600" dirty="0" smtClean="0">
                <a:latin typeface="Georgia" pitchFamily="18" charset="0"/>
              </a:rPr>
              <a:t>experiment</a:t>
            </a:r>
            <a:endParaRPr lang="en-GB" sz="3600" dirty="0">
              <a:latin typeface="Georgia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GB" sz="2800" dirty="0"/>
              <a:t>Synchronisation of </a:t>
            </a:r>
            <a:r>
              <a:rPr lang="en-GB" sz="2800" dirty="0" smtClean="0"/>
              <a:t>measurements enhances </a:t>
            </a:r>
            <a:r>
              <a:rPr lang="en-GB" sz="2800" dirty="0"/>
              <a:t>understanding </a:t>
            </a:r>
            <a:r>
              <a:rPr lang="en-GB" sz="2800" dirty="0" smtClean="0"/>
              <a:t>of </a:t>
            </a:r>
            <a:r>
              <a:rPr lang="en-GB" sz="2800" dirty="0"/>
              <a:t>impact.</a:t>
            </a:r>
          </a:p>
          <a:p>
            <a:r>
              <a:rPr lang="en-GB" sz="2800" dirty="0"/>
              <a:t>Images allow comparison between CFD and experiment.</a:t>
            </a:r>
          </a:p>
        </p:txBody>
      </p:sp>
      <p:pic>
        <p:nvPicPr>
          <p:cNvPr id="46086" name="Picture 6" descr="ImgA002299"/>
          <p:cNvPicPr>
            <a:picLocks noChangeAspect="1" noChangeArrowheads="1"/>
          </p:cNvPicPr>
          <p:nvPr/>
        </p:nvPicPr>
        <p:blipFill>
          <a:blip r:embed="rId3"/>
          <a:srcRect t="14549"/>
          <a:stretch>
            <a:fillRect/>
          </a:stretch>
        </p:blipFill>
        <p:spPr bwMode="auto">
          <a:xfrm>
            <a:off x="971550" y="4652963"/>
            <a:ext cx="4752975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notension"/>
          <p:cNvPicPr>
            <a:picLocks noChangeAspect="1" noChangeArrowheads="1"/>
          </p:cNvPicPr>
          <p:nvPr/>
        </p:nvPicPr>
        <p:blipFill>
          <a:blip r:embed="rId4"/>
          <a:srcRect l="21471" t="36707" b="19716"/>
          <a:stretch>
            <a:fillRect/>
          </a:stretch>
        </p:blipFill>
        <p:spPr bwMode="auto">
          <a:xfrm>
            <a:off x="4356100" y="4238625"/>
            <a:ext cx="3744913" cy="208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96300" cy="649288"/>
          </a:xfrm>
        </p:spPr>
        <p:txBody>
          <a:bodyPr/>
          <a:lstStyle/>
          <a:p>
            <a:r>
              <a:rPr lang="en-GB" dirty="0" smtClean="0"/>
              <a:t>Determining point of impact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78" y="1246909"/>
            <a:ext cx="4143404" cy="341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mgA002149"/>
          <p:cNvPicPr>
            <a:picLocks noChangeAspect="1" noChangeArrowheads="1"/>
          </p:cNvPicPr>
          <p:nvPr/>
        </p:nvPicPr>
        <p:blipFill>
          <a:blip r:embed="rId3"/>
          <a:srcRect l="55840" t="33209" r="13924" b="30196"/>
          <a:stretch>
            <a:fillRect/>
          </a:stretch>
        </p:blipFill>
        <p:spPr bwMode="auto">
          <a:xfrm>
            <a:off x="4687167" y="1234772"/>
            <a:ext cx="4190694" cy="212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3470" y="3532910"/>
            <a:ext cx="4272410" cy="310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929198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- Accelerometer responds to impact at 2.5 ms</a:t>
            </a:r>
          </a:p>
          <a:p>
            <a:r>
              <a:rPr lang="en-GB" dirty="0" smtClean="0">
                <a:latin typeface="+mn-lt"/>
              </a:rPr>
              <a:t>after apex enters 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72140"/>
            <a:ext cx="50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- Video indicates distance travelled approx. 1cm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00768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- Position sensor agrees with video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Future </a:t>
            </a:r>
            <a:r>
              <a:rPr lang="en-GB" sz="3600" dirty="0" smtClean="0">
                <a:latin typeface="Georgia" pitchFamily="18" charset="0"/>
              </a:rPr>
              <a:t>work - motions</a:t>
            </a:r>
            <a:endParaRPr lang="en-GB" sz="3600" dirty="0">
              <a:latin typeface="Georgia" pitchFamily="18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3743325" cy="612775"/>
          </a:xfrm>
          <a:noFill/>
          <a:ln/>
        </p:spPr>
        <p:txBody>
          <a:bodyPr/>
          <a:lstStyle/>
          <a:p>
            <a:pPr>
              <a:spcAft>
                <a:spcPts val="400"/>
              </a:spcAft>
              <a:buFontTx/>
              <a:buNone/>
            </a:pPr>
            <a:r>
              <a:rPr lang="en-US" sz="2800" dirty="0" smtClean="0"/>
              <a:t>Potential Flow solver</a:t>
            </a:r>
          </a:p>
          <a:p>
            <a:pPr>
              <a:spcAft>
                <a:spcPts val="400"/>
              </a:spcAft>
              <a:buFontTx/>
              <a:buNone/>
            </a:pPr>
            <a:r>
              <a:rPr lang="en-US" sz="2800" dirty="0" smtClean="0"/>
              <a:t>using strip theory</a:t>
            </a:r>
            <a:endParaRPr lang="en-US" sz="2800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292725" y="1341438"/>
            <a:ext cx="3217863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+mn-lt"/>
              </a:rPr>
              <a:t>Computational Fluid </a:t>
            </a:r>
            <a:r>
              <a:rPr lang="en-US" sz="2800" dirty="0">
                <a:latin typeface="+mn-lt"/>
              </a:rPr>
              <a:t>Dynamics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49656">
            <a:off x="6816725" y="1965325"/>
            <a:ext cx="1943100" cy="2711450"/>
          </a:xfrm>
          <a:prstGeom prst="rect">
            <a:avLst/>
          </a:prstGeom>
          <a:noFill/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 rot="2764595">
            <a:off x="1835943" y="3501232"/>
            <a:ext cx="1223963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rot="8046176">
            <a:off x="5004593" y="3501232"/>
            <a:ext cx="1223963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857488" y="4500570"/>
            <a:ext cx="2449512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+mn-lt"/>
              </a:rPr>
              <a:t>Hybrid </a:t>
            </a:r>
            <a:r>
              <a:rPr lang="en-US" sz="2800" dirty="0" smtClean="0">
                <a:latin typeface="+mn-lt"/>
              </a:rPr>
              <a:t>model</a:t>
            </a:r>
            <a:endParaRPr lang="en-US" sz="2800" dirty="0">
              <a:latin typeface="+mn-lt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000760" y="4500570"/>
            <a:ext cx="2449512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latin typeface="+mn-lt"/>
              </a:rPr>
              <a:t>3D CFD mesh (Azcueta,2002)</a:t>
            </a:r>
            <a:endParaRPr lang="en-US" sz="2000" dirty="0">
              <a:latin typeface="+mn-lt"/>
            </a:endParaRP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8000" contrast="90000"/>
          </a:blip>
          <a:srcRect/>
          <a:stretch>
            <a:fillRect/>
          </a:stretch>
        </p:blipFill>
        <p:spPr bwMode="auto">
          <a:xfrm>
            <a:off x="250825" y="2349500"/>
            <a:ext cx="4356100" cy="876300"/>
          </a:xfrm>
          <a:prstGeom prst="rect">
            <a:avLst/>
          </a:prstGeom>
          <a:noFill/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95288" y="5300663"/>
            <a:ext cx="8229600" cy="452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n-lt"/>
              </a:rPr>
              <a:t>The hybrid approach is used to improve the accuracy of the numerical predictions.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 animBg="1"/>
      <p:bldP spid="16393" grpId="0" animBg="1"/>
      <p:bldP spid="16394" grpId="0"/>
      <p:bldP spid="16395" grpId="0"/>
      <p:bldP spid="163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96300" cy="649288"/>
          </a:xfrm>
        </p:spPr>
        <p:txBody>
          <a:bodyPr/>
          <a:lstStyle/>
          <a:p>
            <a:r>
              <a:rPr lang="en-GB" dirty="0" smtClean="0"/>
              <a:t>Future work -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00174"/>
            <a:ext cx="8496300" cy="4314839"/>
          </a:xfrm>
        </p:spPr>
        <p:txBody>
          <a:bodyPr/>
          <a:lstStyle/>
          <a:p>
            <a:r>
              <a:rPr lang="en-GB" dirty="0" smtClean="0"/>
              <a:t>Use ‘flexible’ wedge – measure structural response</a:t>
            </a:r>
            <a:r>
              <a:rPr lang="en-US" dirty="0" smtClean="0"/>
              <a:t>s</a:t>
            </a:r>
          </a:p>
          <a:p>
            <a:pPr lvl="1"/>
            <a:r>
              <a:rPr lang="en-GB" dirty="0" smtClean="0"/>
              <a:t>Strain gauges, thermo-elastic stress analysis?, digital image correlation?</a:t>
            </a:r>
          </a:p>
          <a:p>
            <a:r>
              <a:rPr lang="en-GB" dirty="0" smtClean="0"/>
              <a:t>Effect of hull features on flow – </a:t>
            </a:r>
            <a:r>
              <a:rPr lang="en-GB" dirty="0" err="1" smtClean="0"/>
              <a:t>deadrise</a:t>
            </a:r>
            <a:r>
              <a:rPr lang="en-GB" dirty="0" smtClean="0"/>
              <a:t>, spray rails, hull shape, RIB collars</a:t>
            </a:r>
          </a:p>
          <a:p>
            <a:r>
              <a:rPr lang="en-GB" dirty="0" smtClean="0"/>
              <a:t>Inclined wedge entry – heeled conditions</a:t>
            </a:r>
          </a:p>
          <a:p>
            <a:r>
              <a:rPr lang="en-GB" dirty="0" smtClean="0"/>
              <a:t>Use high-speed video to investigate spray characteristics</a:t>
            </a:r>
          </a:p>
          <a:p>
            <a:r>
              <a:rPr lang="en-GB" dirty="0" smtClean="0"/>
              <a:t>Modify rig for forced wedge entry/exit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600">
                <a:latin typeface="Georgia" pitchFamily="18" charset="0"/>
              </a:rPr>
              <a:t>Conclusions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Experimental study </a:t>
            </a:r>
            <a:r>
              <a:rPr lang="en-US" sz="2800" dirty="0"/>
              <a:t>provides </a:t>
            </a:r>
            <a:r>
              <a:rPr lang="en-US" sz="2800" dirty="0" smtClean="0"/>
              <a:t>good data </a:t>
            </a:r>
            <a:r>
              <a:rPr lang="en-US" sz="2800" dirty="0"/>
              <a:t>for validation of wedge impact.</a:t>
            </a:r>
          </a:p>
          <a:p>
            <a:r>
              <a:rPr lang="en-US" sz="2800" dirty="0"/>
              <a:t>Improvements to CFD predictions for highly non-linear flows such as water impact.</a:t>
            </a:r>
          </a:p>
          <a:p>
            <a:r>
              <a:rPr lang="en-US" sz="2800" dirty="0" smtClean="0"/>
              <a:t>Hybrid </a:t>
            </a:r>
            <a:r>
              <a:rPr lang="en-US" sz="2800" dirty="0"/>
              <a:t>approach can be used to improve the accuracy of high speed craft motions prediction.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847850"/>
            <a:ext cx="6427787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ImgA0020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84313"/>
            <a:ext cx="4819650" cy="2019300"/>
          </a:xfrm>
          <a:prstGeom prst="rect">
            <a:avLst/>
          </a:prstGeom>
          <a:noFill/>
        </p:spPr>
      </p:pic>
      <p:pic>
        <p:nvPicPr>
          <p:cNvPr id="2063" name="Picture 15" descr="ImgA0020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484313"/>
            <a:ext cx="4818063" cy="2019300"/>
          </a:xfrm>
          <a:prstGeom prst="rect">
            <a:avLst/>
          </a:prstGeom>
          <a:noFill/>
        </p:spPr>
      </p:pic>
      <p:pic>
        <p:nvPicPr>
          <p:cNvPr id="2062" name="Picture 14" descr="ImgA0020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484313"/>
            <a:ext cx="4818063" cy="2019300"/>
          </a:xfrm>
          <a:prstGeom prst="rect">
            <a:avLst/>
          </a:prstGeom>
          <a:noFill/>
        </p:spPr>
      </p:pic>
      <p:pic>
        <p:nvPicPr>
          <p:cNvPr id="2061" name="Picture 13" descr="ImgA00208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484313"/>
            <a:ext cx="4818063" cy="2019300"/>
          </a:xfrm>
          <a:prstGeom prst="rect">
            <a:avLst/>
          </a:prstGeom>
          <a:noFill/>
        </p:spPr>
      </p:pic>
      <p:pic>
        <p:nvPicPr>
          <p:cNvPr id="2060" name="Picture 12" descr="ImgA00208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484313"/>
            <a:ext cx="4818063" cy="2019300"/>
          </a:xfrm>
          <a:prstGeom prst="rect">
            <a:avLst/>
          </a:prstGeom>
          <a:noFill/>
        </p:spPr>
      </p:pic>
      <p:pic>
        <p:nvPicPr>
          <p:cNvPr id="2059" name="Picture 11" descr="ImgA00208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484313"/>
            <a:ext cx="4818063" cy="2019300"/>
          </a:xfrm>
          <a:prstGeom prst="rect">
            <a:avLst/>
          </a:prstGeom>
          <a:noFill/>
        </p:spPr>
      </p:pic>
      <p:pic>
        <p:nvPicPr>
          <p:cNvPr id="2058" name="Picture 10" descr="ImgA00208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1484313"/>
            <a:ext cx="4818063" cy="2019300"/>
          </a:xfrm>
          <a:prstGeom prst="rect">
            <a:avLst/>
          </a:prstGeom>
          <a:noFill/>
        </p:spPr>
      </p:pic>
      <p:pic>
        <p:nvPicPr>
          <p:cNvPr id="2057" name="Picture 9" descr="ImgA00208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1484313"/>
            <a:ext cx="4818063" cy="2019300"/>
          </a:xfrm>
          <a:prstGeom prst="rect">
            <a:avLst/>
          </a:prstGeom>
          <a:noFill/>
        </p:spPr>
      </p:pic>
      <p:pic>
        <p:nvPicPr>
          <p:cNvPr id="2056" name="Picture 8" descr="ImgA00208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825" y="1484313"/>
            <a:ext cx="4818063" cy="2019300"/>
          </a:xfrm>
          <a:prstGeom prst="rect">
            <a:avLst/>
          </a:prstGeom>
          <a:noFill/>
        </p:spPr>
      </p:pic>
      <p:pic>
        <p:nvPicPr>
          <p:cNvPr id="2055" name="Picture 7" descr="ImgA00208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1484313"/>
            <a:ext cx="4818063" cy="2019300"/>
          </a:xfrm>
          <a:prstGeom prst="rect">
            <a:avLst/>
          </a:prstGeom>
          <a:noFill/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356100" y="4048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0.005s</a:t>
            </a:r>
            <a:endParaRPr lang="en-GB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V="1">
            <a:off x="3235325" y="1104900"/>
            <a:ext cx="0" cy="275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625725" y="98107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P1</a:t>
            </a:r>
            <a:endParaRPr lang="en-GB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356100" y="40481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0.005667s</a:t>
            </a:r>
            <a:endParaRPr lang="en-GB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356100" y="40481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0.00533s</a:t>
            </a:r>
            <a:endParaRPr lang="en-GB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356100" y="4048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0.006s</a:t>
            </a:r>
            <a:endParaRPr lang="en-GB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356100" y="40481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0.006333s</a:t>
            </a:r>
            <a:endParaRPr lang="en-GB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356100" y="40481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0.006667s</a:t>
            </a:r>
            <a:endParaRPr lang="en-GB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356100" y="4048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0.007s</a:t>
            </a:r>
            <a:endParaRPr lang="en-GB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356100" y="40481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0.007333s</a:t>
            </a:r>
            <a:endParaRPr lang="en-GB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4356100" y="40481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0.007667s</a:t>
            </a:r>
            <a:endParaRPr lang="en-GB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4356100" y="4048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0.008s</a:t>
            </a:r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6059488" y="2247900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V="1">
            <a:off x="6265863" y="2233613"/>
            <a:ext cx="0" cy="391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V="1">
            <a:off x="6481763" y="2219325"/>
            <a:ext cx="0" cy="393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V="1">
            <a:off x="6697663" y="2257425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V="1">
            <a:off x="7104063" y="2235200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7319963" y="2211388"/>
            <a:ext cx="0" cy="391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7535863" y="2197100"/>
            <a:ext cx="0" cy="393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7751763" y="2235200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V="1">
            <a:off x="7956550" y="2205038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6913563" y="2197100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7" grpId="0"/>
      <p:bldP spid="2067" grpId="1"/>
      <p:bldP spid="2068" grpId="0"/>
      <p:bldP spid="2068" grpId="1"/>
      <p:bldP spid="2069" grpId="0"/>
      <p:bldP spid="2069" grpId="1"/>
      <p:bldP spid="2070" grpId="0"/>
      <p:bldP spid="2070" grpId="1"/>
      <p:bldP spid="2071" grpId="0"/>
      <p:bldP spid="2071" grpId="1"/>
      <p:bldP spid="2072" grpId="0"/>
      <p:bldP spid="2072" grpId="1"/>
      <p:bldP spid="2073" grpId="0"/>
      <p:bldP spid="2073" grpId="1"/>
      <p:bldP spid="2074" grpId="0"/>
      <p:bldP spid="2074" grpId="1"/>
      <p:bldP spid="2075" grpId="0"/>
      <p:bldP spid="2077" grpId="0" animBg="1"/>
      <p:bldP spid="2088" grpId="0" animBg="1"/>
      <p:bldP spid="2088" grpId="1" animBg="1"/>
      <p:bldP spid="2089" grpId="0" animBg="1"/>
      <p:bldP spid="2089" grpId="1" animBg="1"/>
      <p:bldP spid="2090" grpId="0" animBg="1"/>
      <p:bldP spid="2090" grpId="1" animBg="1"/>
      <p:bldP spid="2091" grpId="0" animBg="1"/>
      <p:bldP spid="2091" grpId="1" animBg="1"/>
      <p:bldP spid="2092" grpId="0" animBg="1"/>
      <p:bldP spid="2092" grpId="1" animBg="1"/>
      <p:bldP spid="2093" grpId="0" animBg="1"/>
      <p:bldP spid="2093" grpId="1" animBg="1"/>
      <p:bldP spid="2094" grpId="0" animBg="1"/>
      <p:bldP spid="2094" grpId="1" animBg="1"/>
      <p:bldP spid="2095" grpId="0" animBg="1"/>
      <p:bldP spid="2096" grpId="0" animBg="1"/>
      <p:bldP spid="209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600">
                <a:latin typeface="Georgia" pitchFamily="18" charset="0"/>
              </a:rPr>
              <a:t>Questions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sz="2000"/>
          </a:p>
          <a:p>
            <a:pPr algn="ctr">
              <a:buFontTx/>
              <a:buNone/>
            </a:pPr>
            <a:r>
              <a:rPr lang="en-GB" sz="15000"/>
              <a:t>?</a:t>
            </a:r>
          </a:p>
          <a:p>
            <a:pPr algn="ctr">
              <a:buFontTx/>
              <a:buNone/>
            </a:pPr>
            <a:endParaRPr lang="en-GB">
              <a:latin typeface="Gill Sans MT" pitchFamily="34" charset="0"/>
            </a:endParaRPr>
          </a:p>
          <a:p>
            <a:pPr algn="ctr">
              <a:buFontTx/>
              <a:buNone/>
            </a:pPr>
            <a:endParaRPr lang="en-GB">
              <a:latin typeface="Gill Sans MT" pitchFamily="34" charset="0"/>
            </a:endParaRPr>
          </a:p>
          <a:p>
            <a:pPr algn="ctr">
              <a:buFontTx/>
              <a:buNone/>
            </a:pPr>
            <a:r>
              <a:rPr lang="en-GB">
                <a:latin typeface="Gill Sans MT" pitchFamily="34" charset="0"/>
              </a:rPr>
              <a:t>Thank you for your attention.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71480"/>
            <a:ext cx="8229600" cy="68740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Outline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525963"/>
          </a:xfrm>
          <a:noFill/>
          <a:ln/>
        </p:spPr>
        <p:txBody>
          <a:bodyPr/>
          <a:lstStyle/>
          <a:p>
            <a:r>
              <a:rPr lang="en-GB" sz="2800" dirty="0"/>
              <a:t>Methods for prediction of </a:t>
            </a:r>
            <a:r>
              <a:rPr lang="en-GB" sz="2800" dirty="0" err="1"/>
              <a:t>planing</a:t>
            </a:r>
            <a:r>
              <a:rPr lang="en-GB" sz="2800" dirty="0"/>
              <a:t> craft </a:t>
            </a:r>
            <a:r>
              <a:rPr lang="en-GB" sz="2800" dirty="0" smtClean="0"/>
              <a:t>motions</a:t>
            </a:r>
            <a:endParaRPr lang="en-GB" sz="2800" dirty="0"/>
          </a:p>
          <a:p>
            <a:r>
              <a:rPr lang="en-GB" sz="2800" dirty="0"/>
              <a:t>Computational Fluid Dynamics (CFD) to predict vertical </a:t>
            </a:r>
            <a:r>
              <a:rPr lang="en-GB" sz="2800" dirty="0" smtClean="0"/>
              <a:t>motion</a:t>
            </a:r>
            <a:endParaRPr lang="en-GB" sz="2800" dirty="0"/>
          </a:p>
          <a:p>
            <a:r>
              <a:rPr lang="en-GB" sz="2800" dirty="0"/>
              <a:t>Improvements to CFD </a:t>
            </a:r>
            <a:r>
              <a:rPr lang="en-GB" sz="2800" dirty="0" smtClean="0"/>
              <a:t>- boundary </a:t>
            </a:r>
            <a:r>
              <a:rPr lang="en-GB" sz="2800" dirty="0"/>
              <a:t>layer </a:t>
            </a:r>
            <a:r>
              <a:rPr lang="en-GB" sz="2800" dirty="0" smtClean="0"/>
              <a:t>flow</a:t>
            </a:r>
            <a:endParaRPr lang="en-GB" sz="2800" dirty="0"/>
          </a:p>
          <a:p>
            <a:r>
              <a:rPr lang="en-GB" sz="2800" dirty="0"/>
              <a:t>Wedge impact </a:t>
            </a:r>
            <a:r>
              <a:rPr lang="en-GB" sz="2800" dirty="0" smtClean="0"/>
              <a:t>experiment</a:t>
            </a:r>
            <a:endParaRPr lang="en-GB" sz="2800" dirty="0">
              <a:latin typeface="Gill Sans MT" pitchFamily="34" charset="0"/>
            </a:endParaRPr>
          </a:p>
          <a:p>
            <a:r>
              <a:rPr lang="en-GB" sz="2800" dirty="0"/>
              <a:t>Conclusions </a:t>
            </a:r>
            <a:r>
              <a:rPr lang="en-GB" sz="2800" dirty="0" smtClean="0"/>
              <a:t>and future work</a:t>
            </a:r>
            <a:endParaRPr lang="en-GB" sz="2800" dirty="0"/>
          </a:p>
          <a:p>
            <a:endParaRPr lang="en-GB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42891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Prediction of motions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57298"/>
            <a:ext cx="84963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800" dirty="0">
                <a:latin typeface="+mj-lt"/>
              </a:rPr>
              <a:t>Potential flow </a:t>
            </a:r>
            <a:r>
              <a:rPr lang="en-GB" sz="2800" dirty="0" smtClean="0">
                <a:latin typeface="+mj-lt"/>
              </a:rPr>
              <a:t>theory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+mj-lt"/>
              </a:rPr>
              <a:t>Advantages: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+mj-lt"/>
              </a:rPr>
              <a:t>Simple</a:t>
            </a:r>
            <a:endParaRPr lang="en-GB" dirty="0">
              <a:latin typeface="+mj-lt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+mj-lt"/>
              </a:rPr>
              <a:t>Computationally efficient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+mj-lt"/>
              </a:rPr>
              <a:t>Disadvantages: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+mj-lt"/>
              </a:rPr>
              <a:t>Difficulties </a:t>
            </a:r>
            <a:r>
              <a:rPr lang="en-GB" dirty="0">
                <a:latin typeface="+mj-lt"/>
              </a:rPr>
              <a:t>modelling more complex </a:t>
            </a:r>
            <a:r>
              <a:rPr lang="en-GB" dirty="0" smtClean="0">
                <a:latin typeface="+mj-lt"/>
              </a:rPr>
              <a:t>shapes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None/>
            </a:pPr>
            <a:endParaRPr lang="en-GB" sz="28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800" dirty="0">
                <a:latin typeface="+mj-lt"/>
              </a:rPr>
              <a:t>Computational Fluid Dynamics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+mj-lt"/>
              </a:rPr>
              <a:t>Advantages: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+mj-lt"/>
              </a:rPr>
              <a:t>Potential for accurate </a:t>
            </a:r>
            <a:r>
              <a:rPr lang="en-GB" dirty="0">
                <a:latin typeface="+mj-lt"/>
              </a:rPr>
              <a:t>results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+mj-lt"/>
              </a:rPr>
              <a:t>Disadvantages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+mj-lt"/>
              </a:rPr>
              <a:t>Complex </a:t>
            </a:r>
            <a:r>
              <a:rPr lang="en-GB" dirty="0">
                <a:latin typeface="+mj-lt"/>
              </a:rPr>
              <a:t>setup </a:t>
            </a:r>
            <a:endParaRPr lang="en-GB" dirty="0" smtClean="0">
              <a:latin typeface="+mj-lt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GB" dirty="0" smtClean="0">
                <a:latin typeface="+mj-lt"/>
              </a:rPr>
              <a:t>Computationally expensive</a:t>
            </a:r>
            <a:endParaRPr lang="en-GB" dirty="0">
              <a:latin typeface="+mj-lt"/>
            </a:endParaRPr>
          </a:p>
          <a:p>
            <a:pPr lvl="2">
              <a:lnSpc>
                <a:spcPct val="90000"/>
              </a:lnSpc>
              <a:spcBef>
                <a:spcPts val="200"/>
              </a:spcBef>
            </a:pPr>
            <a:endParaRPr lang="en-GB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2D CFD </a:t>
            </a:r>
            <a:r>
              <a:rPr lang="en-GB" sz="3600" dirty="0" smtClean="0">
                <a:latin typeface="Georgia" pitchFamily="18" charset="0"/>
              </a:rPr>
              <a:t>- </a:t>
            </a:r>
            <a:r>
              <a:rPr lang="en-GB" sz="3600" dirty="0">
                <a:latin typeface="Georgia" pitchFamily="18" charset="0"/>
              </a:rPr>
              <a:t>wedge impact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Computational </a:t>
            </a:r>
            <a:r>
              <a:rPr lang="en-US" sz="2800" dirty="0"/>
              <a:t>fluid dynamics method </a:t>
            </a:r>
            <a:r>
              <a:rPr lang="en-US" sz="2800" dirty="0" smtClean="0"/>
              <a:t>using</a:t>
            </a:r>
          </a:p>
          <a:p>
            <a:pPr lvl="1"/>
            <a:r>
              <a:rPr lang="en-US" sz="2800" dirty="0" smtClean="0"/>
              <a:t>RANS equations (ANSYS CFX 11)</a:t>
            </a:r>
            <a:endParaRPr lang="en-US" sz="2800" dirty="0"/>
          </a:p>
          <a:p>
            <a:r>
              <a:rPr lang="en-US" sz="2800" dirty="0"/>
              <a:t>Transient simulation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Equations of motion solved at each </a:t>
            </a:r>
            <a:r>
              <a:rPr lang="en-GB" sz="2800" dirty="0" err="1"/>
              <a:t>timestep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smtClean="0"/>
              <a:t>Initial investigations used </a:t>
            </a:r>
            <a:r>
              <a:rPr lang="en-GB" sz="2800" dirty="0"/>
              <a:t>published experimental data for validation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600">
                <a:latin typeface="Georgia" pitchFamily="18" charset="0"/>
              </a:rPr>
              <a:t>Results - wedge impact</a:t>
            </a:r>
          </a:p>
        </p:txBody>
      </p:sp>
      <p:pic>
        <p:nvPicPr>
          <p:cNvPr id="5" name="allthreeclip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1604" y="1714488"/>
            <a:ext cx="5857892" cy="468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CFD </a:t>
            </a:r>
            <a:r>
              <a:rPr lang="en-GB" sz="3600" dirty="0" smtClean="0">
                <a:latin typeface="Georgia" pitchFamily="18" charset="0"/>
              </a:rPr>
              <a:t>Improvements</a:t>
            </a:r>
            <a:endParaRPr lang="en-GB" sz="3600" dirty="0">
              <a:latin typeface="Georgia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357299"/>
            <a:ext cx="8496300" cy="207170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Boundary </a:t>
            </a:r>
            <a:r>
              <a:rPr lang="en-GB" sz="2800" dirty="0"/>
              <a:t>layer development on an impulsively started flat </a:t>
            </a:r>
            <a:r>
              <a:rPr lang="en-GB" sz="2800" dirty="0" smtClean="0"/>
              <a:t>plate</a:t>
            </a:r>
          </a:p>
          <a:p>
            <a:pPr lvl="1"/>
            <a:r>
              <a:rPr lang="en-GB" sz="2800" dirty="0" smtClean="0"/>
              <a:t>mesh </a:t>
            </a:r>
            <a:r>
              <a:rPr lang="en-GB" sz="2800" dirty="0"/>
              <a:t>size, domain size, turbulence model, and first cell distance from the </a:t>
            </a:r>
            <a:r>
              <a:rPr lang="en-GB" sz="2800" dirty="0" smtClean="0"/>
              <a:t>wall</a:t>
            </a:r>
            <a:endParaRPr lang="en-GB" sz="2800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193674"/>
            <a:ext cx="5191296" cy="366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28604"/>
            <a:ext cx="8496300" cy="649288"/>
          </a:xfrm>
        </p:spPr>
        <p:txBody>
          <a:bodyPr/>
          <a:lstStyle/>
          <a:p>
            <a:r>
              <a:rPr lang="en-GB" sz="3600" dirty="0" smtClean="0">
                <a:latin typeface="Georgia" pitchFamily="18" charset="0"/>
              </a:rPr>
              <a:t>Bow </a:t>
            </a:r>
            <a:r>
              <a:rPr lang="en-GB" sz="3600" dirty="0">
                <a:latin typeface="Georgia" pitchFamily="18" charset="0"/>
              </a:rPr>
              <a:t>section motion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57298"/>
            <a:ext cx="5572132" cy="4857784"/>
          </a:xfrm>
          <a:noFill/>
          <a:ln/>
        </p:spPr>
        <p:txBody>
          <a:bodyPr/>
          <a:lstStyle/>
          <a:p>
            <a:r>
              <a:rPr lang="en-GB" sz="2800" dirty="0" smtClean="0"/>
              <a:t>Experiments </a:t>
            </a:r>
            <a:r>
              <a:rPr lang="en-GB" sz="2800" dirty="0"/>
              <a:t>conducted </a:t>
            </a:r>
            <a:br>
              <a:rPr lang="en-GB" sz="2800" dirty="0"/>
            </a:br>
            <a:r>
              <a:rPr lang="en-GB" sz="2800" dirty="0"/>
              <a:t>at </a:t>
            </a:r>
            <a:r>
              <a:rPr lang="en-GB" sz="2800" dirty="0" smtClean="0"/>
              <a:t>MARINTEK</a:t>
            </a:r>
            <a:endParaRPr lang="en-GB" sz="2800" dirty="0"/>
          </a:p>
          <a:p>
            <a:r>
              <a:rPr lang="en-GB" sz="2800" dirty="0"/>
              <a:t>Test parameters</a:t>
            </a:r>
          </a:p>
          <a:p>
            <a:pPr lvl="1">
              <a:buFontTx/>
              <a:buChar char="•"/>
            </a:pPr>
            <a:r>
              <a:rPr lang="en-GB" sz="2400" dirty="0"/>
              <a:t>Water entry velocity 2.44m/s</a:t>
            </a:r>
          </a:p>
          <a:p>
            <a:pPr lvl="1">
              <a:buFontTx/>
              <a:buChar char="•"/>
            </a:pPr>
            <a:r>
              <a:rPr lang="en-GB" sz="2400" dirty="0"/>
              <a:t>Mass: </a:t>
            </a:r>
            <a:r>
              <a:rPr lang="en-GB" sz="2400" dirty="0" smtClean="0"/>
              <a:t>261kg</a:t>
            </a:r>
            <a:endParaRPr lang="en-GB" sz="2400" dirty="0"/>
          </a:p>
          <a:p>
            <a:r>
              <a:rPr lang="en-GB" sz="2800" dirty="0"/>
              <a:t>Measured pressures, accelerations and forces</a:t>
            </a:r>
          </a:p>
          <a:p>
            <a:endParaRPr lang="en-GB" sz="2800" dirty="0">
              <a:latin typeface="Gill Sans MT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72" t="21873" r="21881" b="18335"/>
          <a:stretch>
            <a:fillRect/>
          </a:stretch>
        </p:blipFill>
        <p:spPr bwMode="auto">
          <a:xfrm>
            <a:off x="4357686" y="1700213"/>
            <a:ext cx="4786314" cy="408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95288" y="3141663"/>
            <a:ext cx="45720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496300" cy="649288"/>
          </a:xfrm>
          <a:noFill/>
          <a:ln/>
        </p:spPr>
        <p:txBody>
          <a:bodyPr/>
          <a:lstStyle/>
          <a:p>
            <a:r>
              <a:rPr lang="en-GB" sz="3600" dirty="0">
                <a:latin typeface="Georgia" pitchFamily="18" charset="0"/>
              </a:rPr>
              <a:t>CFD simulation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2339975" y="5445125"/>
            <a:ext cx="5376863" cy="61277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sz="2000">
                <a:latin typeface="Georgia" pitchFamily="18" charset="0"/>
              </a:rPr>
              <a:t>Inflow boundary</a:t>
            </a:r>
          </a:p>
        </p:txBody>
      </p:sp>
      <p:pic>
        <p:nvPicPr>
          <p:cNvPr id="25603" name="Picture 3" descr="full mes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30000"/>
            <a:grayscl/>
          </a:blip>
          <a:srcRect l="10852" t="22641" b="26907"/>
          <a:stretch>
            <a:fillRect/>
          </a:stretch>
        </p:blipFill>
        <p:spPr bwMode="auto">
          <a:xfrm>
            <a:off x="2700338" y="2276475"/>
            <a:ext cx="6624637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3850" y="1844675"/>
            <a:ext cx="2484438" cy="612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>
                <a:latin typeface="Georgia" pitchFamily="18" charset="0"/>
              </a:rPr>
              <a:t>Symmetry plane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024188" y="1484313"/>
            <a:ext cx="5376862" cy="612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>
                <a:latin typeface="Georgia" pitchFamily="18" charset="0"/>
              </a:rPr>
              <a:t>Outflow boundary condition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500438"/>
            <a:ext cx="3097213" cy="6111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>
                <a:latin typeface="Georgia" pitchFamily="18" charset="0"/>
              </a:rPr>
              <a:t>Smooth wall, no slip condition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339975" y="3860800"/>
            <a:ext cx="935038" cy="4318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835150" y="2276475"/>
            <a:ext cx="1152525" cy="4318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4572000" y="5300663"/>
            <a:ext cx="720725" cy="360362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826000" y="1843088"/>
            <a:ext cx="754063" cy="57785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59113" y="2997200"/>
            <a:ext cx="554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011863" y="2781300"/>
            <a:ext cx="9366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Georgia" pitchFamily="18" charset="0"/>
              </a:rPr>
              <a:t>0.8m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7646988" y="238918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451725" y="4149725"/>
            <a:ext cx="792163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Georgia" pitchFamily="18" charset="0"/>
              </a:rPr>
              <a:t>0.4m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  <p:bldP spid="25605" grpId="0"/>
      <p:bldP spid="25606" grpId="0"/>
      <p:bldP spid="25607" grpId="0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</p:bldLst>
  </p:timing>
</p:sld>
</file>

<file path=ppt/theme/theme1.xml><?xml version="1.0" encoding="utf-8"?>
<a:theme xmlns:a="http://schemas.openxmlformats.org/drawingml/2006/main" name="1_uos_ppt__template_v7">
  <a:themeElements>
    <a:clrScheme name="1_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1_uos_ppt__template_v7">
      <a:majorFont>
        <a:latin typeface="Georgia"/>
        <a:ea typeface="MS PGothic"/>
        <a:cs typeface=""/>
      </a:majorFont>
      <a:minorFont>
        <a:latin typeface="Georgi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lnDef>
  </a:objectDefaults>
  <a:extraClrSchemeLst>
    <a:extraClrScheme>
      <a:clrScheme name="1_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MS PGothic"/>
        <a:cs typeface=""/>
      </a:majorFont>
      <a:minorFont>
        <a:latin typeface="Georgi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MS PGothic"/>
        <a:cs typeface=""/>
      </a:majorFont>
      <a:minorFont>
        <a:latin typeface="Georgi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  <a:cs typeface="Arial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  <a:cs typeface="Arial" charset="0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MS PGothic" pitchFamily="34" charset="-128"/>
            <a:cs typeface="Arial" charset="0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malta_08b</Template>
  <TotalTime>7023</TotalTime>
  <Words>580</Words>
  <Application>Microsoft Office PowerPoint</Application>
  <PresentationFormat>On-screen Show (4:3)</PresentationFormat>
  <Paragraphs>150</Paragraphs>
  <Slides>27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1_uos_ppt__template_v7</vt:lpstr>
      <vt:lpstr>uos_ppt__template_v7</vt:lpstr>
      <vt:lpstr>Custom Design</vt:lpstr>
      <vt:lpstr>UOS divider slide design</vt:lpstr>
      <vt:lpstr>UOS full bleed image</vt:lpstr>
      <vt:lpstr>2_uos_ppt__template_v7</vt:lpstr>
      <vt:lpstr>1_UOS divider slide design</vt:lpstr>
      <vt:lpstr>1_UOS full bleed image</vt:lpstr>
      <vt:lpstr>Experimental and CFD investigations into slamming of small, high speed craft</vt:lpstr>
      <vt:lpstr>Background</vt:lpstr>
      <vt:lpstr>Outline</vt:lpstr>
      <vt:lpstr>Prediction of motions</vt:lpstr>
      <vt:lpstr>2D CFD - wedge impact</vt:lpstr>
      <vt:lpstr>Results - wedge impact</vt:lpstr>
      <vt:lpstr>CFD Improvements</vt:lpstr>
      <vt:lpstr>Bow section motion</vt:lpstr>
      <vt:lpstr>CFD simulation</vt:lpstr>
      <vt:lpstr>CFD Parameters</vt:lpstr>
      <vt:lpstr>Results - visualisation</vt:lpstr>
      <vt:lpstr>Results – pressure (1)</vt:lpstr>
      <vt:lpstr>Results – pressure (2)</vt:lpstr>
      <vt:lpstr>Experimental testing</vt:lpstr>
      <vt:lpstr>Comparison of sample rates</vt:lpstr>
      <vt:lpstr>Drop test rig</vt:lpstr>
      <vt:lpstr>Results – experimental (1)</vt:lpstr>
      <vt:lpstr>Results – experimental (2)</vt:lpstr>
      <vt:lpstr>Results - uncertainty</vt:lpstr>
      <vt:lpstr>Results - repeatability</vt:lpstr>
      <vt:lpstr>Outcomes of experiment</vt:lpstr>
      <vt:lpstr>Determining point of impact</vt:lpstr>
      <vt:lpstr>Future work - motions</vt:lpstr>
      <vt:lpstr>Future work - general</vt:lpstr>
      <vt:lpstr>Conclusions</vt:lpstr>
      <vt:lpstr>Slide 26</vt:lpstr>
      <vt:lpstr>Questions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sgl101</dc:creator>
  <cp:lastModifiedBy>Dominic Hudson</cp:lastModifiedBy>
  <cp:revision>32</cp:revision>
  <dcterms:created xsi:type="dcterms:W3CDTF">2008-09-03T15:35:18Z</dcterms:created>
  <dcterms:modified xsi:type="dcterms:W3CDTF">2009-02-18T17:14:27Z</dcterms:modified>
</cp:coreProperties>
</file>