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handoutMasterIdLst>
    <p:handoutMasterId r:id="rId39"/>
  </p:handoutMasterIdLst>
  <p:sldIdLst>
    <p:sldId id="439" r:id="rId2"/>
    <p:sldId id="509" r:id="rId3"/>
    <p:sldId id="441" r:id="rId4"/>
    <p:sldId id="482" r:id="rId5"/>
    <p:sldId id="444" r:id="rId6"/>
    <p:sldId id="445" r:id="rId7"/>
    <p:sldId id="446" r:id="rId8"/>
    <p:sldId id="483" r:id="rId9"/>
    <p:sldId id="464" r:id="rId10"/>
    <p:sldId id="511" r:id="rId11"/>
    <p:sldId id="484" r:id="rId12"/>
    <p:sldId id="417" r:id="rId13"/>
    <p:sldId id="431" r:id="rId14"/>
    <p:sldId id="512" r:id="rId15"/>
    <p:sldId id="494" r:id="rId16"/>
    <p:sldId id="433" r:id="rId17"/>
    <p:sldId id="425" r:id="rId18"/>
    <p:sldId id="430" r:id="rId19"/>
    <p:sldId id="434" r:id="rId20"/>
    <p:sldId id="423" r:id="rId21"/>
    <p:sldId id="510" r:id="rId22"/>
    <p:sldId id="435" r:id="rId23"/>
    <p:sldId id="513" r:id="rId24"/>
    <p:sldId id="498" r:id="rId25"/>
    <p:sldId id="497" r:id="rId26"/>
    <p:sldId id="501" r:id="rId27"/>
    <p:sldId id="502" r:id="rId28"/>
    <p:sldId id="499" r:id="rId29"/>
    <p:sldId id="503" r:id="rId30"/>
    <p:sldId id="504" r:id="rId31"/>
    <p:sldId id="507" r:id="rId32"/>
    <p:sldId id="508" r:id="rId33"/>
    <p:sldId id="505" r:id="rId34"/>
    <p:sldId id="506" r:id="rId35"/>
    <p:sldId id="500" r:id="rId36"/>
    <p:sldId id="493" r:id="rId37"/>
  </p:sldIdLst>
  <p:sldSz cx="9144000" cy="6858000" type="screen4x3"/>
  <p:notesSz cx="6858000" cy="9945688"/>
  <p:custDataLst>
    <p:tags r:id="rId40"/>
  </p:custDataLst>
  <p:defaultTextStyle>
    <a:defPPr>
      <a:defRPr lang="en-GB"/>
    </a:defPPr>
    <a:lvl1pPr algn="l" rtl="0" fontAlgn="base">
      <a:spcBef>
        <a:spcPct val="0"/>
      </a:spcBef>
      <a:spcAft>
        <a:spcPct val="0"/>
      </a:spcAft>
      <a:defRPr sz="2400" kern="1200">
        <a:solidFill>
          <a:srgbClr val="000000"/>
        </a:solidFill>
        <a:latin typeface="Lucida Sans" pitchFamily="34" charset="0"/>
        <a:ea typeface="ＭＳ Ｐゴシック" pitchFamily="16" charset="-128"/>
        <a:cs typeface="+mn-cs"/>
      </a:defRPr>
    </a:lvl1pPr>
    <a:lvl2pPr marL="457200" algn="l" rtl="0" fontAlgn="base">
      <a:spcBef>
        <a:spcPct val="0"/>
      </a:spcBef>
      <a:spcAft>
        <a:spcPct val="0"/>
      </a:spcAft>
      <a:defRPr sz="2400" kern="1200">
        <a:solidFill>
          <a:srgbClr val="000000"/>
        </a:solidFill>
        <a:latin typeface="Lucida Sans" pitchFamily="34" charset="0"/>
        <a:ea typeface="ＭＳ Ｐゴシック" pitchFamily="16" charset="-128"/>
        <a:cs typeface="+mn-cs"/>
      </a:defRPr>
    </a:lvl2pPr>
    <a:lvl3pPr marL="914400" algn="l" rtl="0" fontAlgn="base">
      <a:spcBef>
        <a:spcPct val="0"/>
      </a:spcBef>
      <a:spcAft>
        <a:spcPct val="0"/>
      </a:spcAft>
      <a:defRPr sz="2400" kern="1200">
        <a:solidFill>
          <a:srgbClr val="000000"/>
        </a:solidFill>
        <a:latin typeface="Lucida Sans" pitchFamily="34" charset="0"/>
        <a:ea typeface="ＭＳ Ｐゴシック" pitchFamily="16" charset="-128"/>
        <a:cs typeface="+mn-cs"/>
      </a:defRPr>
    </a:lvl3pPr>
    <a:lvl4pPr marL="1371600" algn="l" rtl="0" fontAlgn="base">
      <a:spcBef>
        <a:spcPct val="0"/>
      </a:spcBef>
      <a:spcAft>
        <a:spcPct val="0"/>
      </a:spcAft>
      <a:defRPr sz="2400" kern="1200">
        <a:solidFill>
          <a:srgbClr val="000000"/>
        </a:solidFill>
        <a:latin typeface="Lucida Sans" pitchFamily="34" charset="0"/>
        <a:ea typeface="ＭＳ Ｐゴシック" pitchFamily="16" charset="-128"/>
        <a:cs typeface="+mn-cs"/>
      </a:defRPr>
    </a:lvl4pPr>
    <a:lvl5pPr marL="1828800" algn="l" rtl="0" fontAlgn="base">
      <a:spcBef>
        <a:spcPct val="0"/>
      </a:spcBef>
      <a:spcAft>
        <a:spcPct val="0"/>
      </a:spcAft>
      <a:defRPr sz="2400" kern="1200">
        <a:solidFill>
          <a:srgbClr val="000000"/>
        </a:solidFill>
        <a:latin typeface="Lucida Sans" pitchFamily="34" charset="0"/>
        <a:ea typeface="ＭＳ Ｐゴシック" pitchFamily="16" charset="-128"/>
        <a:cs typeface="+mn-cs"/>
      </a:defRPr>
    </a:lvl5pPr>
    <a:lvl6pPr marL="2286000" algn="l" defTabSz="914400" rtl="0" eaLnBrk="1" latinLnBrk="0" hangingPunct="1">
      <a:defRPr sz="2400" kern="1200">
        <a:solidFill>
          <a:srgbClr val="000000"/>
        </a:solidFill>
        <a:latin typeface="Lucida Sans" pitchFamily="34" charset="0"/>
        <a:ea typeface="ＭＳ Ｐゴシック" pitchFamily="16" charset="-128"/>
        <a:cs typeface="+mn-cs"/>
      </a:defRPr>
    </a:lvl6pPr>
    <a:lvl7pPr marL="2743200" algn="l" defTabSz="914400" rtl="0" eaLnBrk="1" latinLnBrk="0" hangingPunct="1">
      <a:defRPr sz="2400" kern="1200">
        <a:solidFill>
          <a:srgbClr val="000000"/>
        </a:solidFill>
        <a:latin typeface="Lucida Sans" pitchFamily="34" charset="0"/>
        <a:ea typeface="ＭＳ Ｐゴシック" pitchFamily="16" charset="-128"/>
        <a:cs typeface="+mn-cs"/>
      </a:defRPr>
    </a:lvl7pPr>
    <a:lvl8pPr marL="3200400" algn="l" defTabSz="914400" rtl="0" eaLnBrk="1" latinLnBrk="0" hangingPunct="1">
      <a:defRPr sz="2400" kern="1200">
        <a:solidFill>
          <a:srgbClr val="000000"/>
        </a:solidFill>
        <a:latin typeface="Lucida Sans" pitchFamily="34" charset="0"/>
        <a:ea typeface="ＭＳ Ｐゴシック" pitchFamily="16" charset="-128"/>
        <a:cs typeface="+mn-cs"/>
      </a:defRPr>
    </a:lvl8pPr>
    <a:lvl9pPr marL="3657600" algn="l" defTabSz="914400" rtl="0" eaLnBrk="1" latinLnBrk="0" hangingPunct="1">
      <a:defRPr sz="2400" kern="1200">
        <a:solidFill>
          <a:srgbClr val="000000"/>
        </a:solidFill>
        <a:latin typeface="Lucida Sans" pitchFamily="34" charset="0"/>
        <a:ea typeface="ＭＳ Ｐゴシック" pitchFamily="1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D5CA"/>
    <a:srgbClr val="FCEECC"/>
    <a:srgbClr val="000000"/>
    <a:srgbClr val="EAEBEC"/>
    <a:srgbClr val="BFC4C5"/>
    <a:srgbClr val="F2F1ED"/>
    <a:srgbClr val="E5E3DB"/>
    <a:srgbClr val="337D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74" autoAdjust="0"/>
    <p:restoredTop sz="86473" autoAdjust="0"/>
  </p:normalViewPr>
  <p:slideViewPr>
    <p:cSldViewPr>
      <p:cViewPr varScale="1">
        <p:scale>
          <a:sx n="78" d="100"/>
          <a:sy n="78" d="100"/>
        </p:scale>
        <p:origin x="-96" y="-654"/>
      </p:cViewPr>
      <p:guideLst>
        <p:guide orient="horz" pos="2160"/>
        <p:guide pos="2880"/>
      </p:guideLst>
    </p:cSldViewPr>
  </p:slideViewPr>
  <p:outlineViewPr>
    <p:cViewPr>
      <p:scale>
        <a:sx n="33" d="100"/>
        <a:sy n="33" d="100"/>
      </p:scale>
      <p:origin x="0" y="19584"/>
    </p:cViewPr>
  </p:outlineViewPr>
  <p:notesTextViewPr>
    <p:cViewPr>
      <p:scale>
        <a:sx n="100" d="100"/>
        <a:sy n="100" d="100"/>
      </p:scale>
      <p:origin x="0" y="0"/>
    </p:cViewPr>
  </p:notesTextViewPr>
  <p:notesViewPr>
    <p:cSldViewPr>
      <p:cViewPr varScale="1">
        <p:scale>
          <a:sx n="85" d="100"/>
          <a:sy n="85" d="100"/>
        </p:scale>
        <p:origin x="-4170" y="-84"/>
      </p:cViewPr>
      <p:guideLst>
        <p:guide orient="horz" pos="3132"/>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eaLnBrk="0" hangingPunct="0">
              <a:defRPr sz="1200">
                <a:ea typeface="ＭＳ Ｐゴシック" pitchFamily="16" charset="-128"/>
                <a:cs typeface="+mn-cs"/>
              </a:defRPr>
            </a:lvl1pPr>
          </a:lstStyle>
          <a:p>
            <a:pPr>
              <a:defRPr/>
            </a:pPr>
            <a:endParaRPr lang="en-GB" dirty="0"/>
          </a:p>
        </p:txBody>
      </p:sp>
      <p:sp>
        <p:nvSpPr>
          <p:cNvPr id="3" name="Date Placeholder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eaLnBrk="0" hangingPunct="0">
              <a:defRPr sz="1200">
                <a:ea typeface="ＭＳ Ｐゴシック" pitchFamily="16" charset="-128"/>
                <a:cs typeface="+mn-cs"/>
              </a:defRPr>
            </a:lvl1pPr>
          </a:lstStyle>
          <a:p>
            <a:pPr>
              <a:defRPr/>
            </a:pPr>
            <a:fld id="{48CD4CB0-14B0-4EFF-8DBC-C7D8D995A1B6}" type="datetimeFigureOut">
              <a:rPr lang="en-US"/>
              <a:pPr>
                <a:defRPr/>
              </a:pPr>
              <a:t>5/20/2011</a:t>
            </a:fld>
            <a:endParaRPr lang="en-GB" dirty="0"/>
          </a:p>
        </p:txBody>
      </p:sp>
      <p:sp>
        <p:nvSpPr>
          <p:cNvPr id="4" name="Footer Placeholder 3"/>
          <p:cNvSpPr>
            <a:spLocks noGrp="1"/>
          </p:cNvSpPr>
          <p:nvPr>
            <p:ph type="ftr" sz="quarter" idx="2"/>
          </p:nvPr>
        </p:nvSpPr>
        <p:spPr>
          <a:xfrm>
            <a:off x="0" y="9447213"/>
            <a:ext cx="2971800" cy="496887"/>
          </a:xfrm>
          <a:prstGeom prst="rect">
            <a:avLst/>
          </a:prstGeom>
        </p:spPr>
        <p:txBody>
          <a:bodyPr vert="horz" lIns="91440" tIns="45720" rIns="91440" bIns="45720" rtlCol="0" anchor="b"/>
          <a:lstStyle>
            <a:lvl1pPr algn="l" eaLnBrk="0" hangingPunct="0">
              <a:defRPr sz="1200">
                <a:ea typeface="ＭＳ Ｐゴシック" pitchFamily="16" charset="-128"/>
                <a:cs typeface="+mn-cs"/>
              </a:defRPr>
            </a:lvl1pPr>
          </a:lstStyle>
          <a:p>
            <a:pPr>
              <a:defRPr/>
            </a:pPr>
            <a:endParaRPr lang="en-GB" dirty="0"/>
          </a:p>
        </p:txBody>
      </p:sp>
      <p:sp>
        <p:nvSpPr>
          <p:cNvPr id="5" name="Slide Number Placeholder 4"/>
          <p:cNvSpPr>
            <a:spLocks noGrp="1"/>
          </p:cNvSpPr>
          <p:nvPr>
            <p:ph type="sldNum" sz="quarter" idx="3"/>
          </p:nvPr>
        </p:nvSpPr>
        <p:spPr>
          <a:xfrm>
            <a:off x="3884613" y="9447213"/>
            <a:ext cx="2971800" cy="496887"/>
          </a:xfrm>
          <a:prstGeom prst="rect">
            <a:avLst/>
          </a:prstGeom>
        </p:spPr>
        <p:txBody>
          <a:bodyPr vert="horz" lIns="91440" tIns="45720" rIns="91440" bIns="45720" rtlCol="0" anchor="b"/>
          <a:lstStyle>
            <a:lvl1pPr algn="r" eaLnBrk="0" hangingPunct="0">
              <a:defRPr sz="1200">
                <a:ea typeface="ＭＳ Ｐゴシック" pitchFamily="16" charset="-128"/>
                <a:cs typeface="+mn-cs"/>
              </a:defRPr>
            </a:lvl1pPr>
          </a:lstStyle>
          <a:p>
            <a:pPr>
              <a:defRPr/>
            </a:pPr>
            <a:fld id="{3E8F815D-6D2B-4974-9278-A30BC2F8CF0B}" type="slidenum">
              <a:rPr lang="en-GB"/>
              <a:pPr>
                <a:defRPr/>
              </a:pPr>
              <a:t>‹#›</a:t>
            </a:fld>
            <a:endParaRPr lang="en-GB" dirty="0"/>
          </a:p>
        </p:txBody>
      </p:sp>
    </p:spTree>
    <p:extLst>
      <p:ext uri="{BB962C8B-B14F-4D97-AF65-F5344CB8AC3E}">
        <p14:creationId xmlns:p14="http://schemas.microsoft.com/office/powerpoint/2010/main" val="3095889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latin typeface="Arial" charset="0"/>
                <a:ea typeface="ＭＳ Ｐゴシック" pitchFamily="16" charset="-128"/>
                <a:cs typeface="Arial" charset="0"/>
              </a:defRPr>
            </a:lvl1pPr>
          </a:lstStyle>
          <a:p>
            <a:pPr>
              <a:defRPr/>
            </a:pPr>
            <a:endParaRPr lang="en-GB" dirty="0"/>
          </a:p>
        </p:txBody>
      </p:sp>
      <p:sp>
        <p:nvSpPr>
          <p:cNvPr id="3075" name="Rectangle 3"/>
          <p:cNvSpPr>
            <a:spLocks noGrp="1" noChangeArrowheads="1"/>
          </p:cNvSpPr>
          <p:nvPr>
            <p:ph type="dt" idx="1"/>
          </p:nvPr>
        </p:nvSpPr>
        <p:spPr bwMode="auto">
          <a:xfrm>
            <a:off x="3884613"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ea typeface="ＭＳ Ｐゴシック" pitchFamily="16" charset="-128"/>
                <a:cs typeface="Arial" charset="0"/>
              </a:defRPr>
            </a:lvl1pPr>
          </a:lstStyle>
          <a:p>
            <a:pPr>
              <a:defRPr/>
            </a:pPr>
            <a:endParaRPr lang="en-GB" dirty="0"/>
          </a:p>
        </p:txBody>
      </p:sp>
      <p:sp>
        <p:nvSpPr>
          <p:cNvPr id="25604" name="Rectangle 4"/>
          <p:cNvSpPr>
            <a:spLocks noGrp="1" noRot="1" noChangeAspect="1" noChangeArrowheads="1" noTextEdit="1"/>
          </p:cNvSpPr>
          <p:nvPr>
            <p:ph type="sldImg" idx="2"/>
          </p:nvPr>
        </p:nvSpPr>
        <p:spPr bwMode="auto">
          <a:xfrm>
            <a:off x="942975" y="746125"/>
            <a:ext cx="4972050" cy="372903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724400"/>
            <a:ext cx="5486400" cy="4475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944721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ea typeface="ＭＳ Ｐゴシック" pitchFamily="16" charset="-128"/>
                <a:cs typeface="Arial" charset="0"/>
              </a:defRPr>
            </a:lvl1pPr>
          </a:lstStyle>
          <a:p>
            <a:pPr>
              <a:defRPr/>
            </a:pPr>
            <a:endParaRPr lang="en-GB" dirty="0"/>
          </a:p>
        </p:txBody>
      </p:sp>
      <p:sp>
        <p:nvSpPr>
          <p:cNvPr id="3079" name="Rectangle 7"/>
          <p:cNvSpPr>
            <a:spLocks noGrp="1" noChangeArrowheads="1"/>
          </p:cNvSpPr>
          <p:nvPr>
            <p:ph type="sldNum" sz="quarter" idx="5"/>
          </p:nvPr>
        </p:nvSpPr>
        <p:spPr bwMode="auto">
          <a:xfrm>
            <a:off x="3884613" y="944721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Arial" charset="0"/>
                <a:ea typeface="ＭＳ Ｐゴシック" pitchFamily="16" charset="-128"/>
                <a:cs typeface="Arial" charset="0"/>
              </a:defRPr>
            </a:lvl1pPr>
          </a:lstStyle>
          <a:p>
            <a:pPr>
              <a:defRPr/>
            </a:pPr>
            <a:fld id="{151D8618-6233-41D0-AFCE-DA6132372CA5}" type="slidenum">
              <a:rPr lang="en-GB"/>
              <a:pPr>
                <a:defRPr/>
              </a:pPr>
              <a:t>‹#›</a:t>
            </a:fld>
            <a:endParaRPr lang="en-GB" dirty="0"/>
          </a:p>
        </p:txBody>
      </p:sp>
    </p:spTree>
    <p:extLst>
      <p:ext uri="{BB962C8B-B14F-4D97-AF65-F5344CB8AC3E}">
        <p14:creationId xmlns:p14="http://schemas.microsoft.com/office/powerpoint/2010/main" val="18163183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51D8618-6233-41D0-AFCE-DA6132372CA5}" type="slidenum">
              <a:rPr lang="en-GB" smtClean="0"/>
              <a:pPr>
                <a:defRPr/>
              </a:pPr>
              <a:t>1</a:t>
            </a:fld>
            <a:endParaRPr lang="en-GB" dirty="0"/>
          </a:p>
        </p:txBody>
      </p:sp>
    </p:spTree>
    <p:extLst>
      <p:ext uri="{BB962C8B-B14F-4D97-AF65-F5344CB8AC3E}">
        <p14:creationId xmlns:p14="http://schemas.microsoft.com/office/powerpoint/2010/main" val="3575188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smtClean="0"/>
              <a:t>Research data has become ‘siloed’.</a:t>
            </a:r>
          </a:p>
          <a:p>
            <a:pPr marL="171450" indent="-171450">
              <a:buFont typeface="Arial" pitchFamily="34" charset="0"/>
              <a:buChar char="•"/>
            </a:pPr>
            <a:r>
              <a:rPr lang="en-GB" smtClean="0"/>
              <a:t>Geographical dispersal has been replaced by virtual dispersal</a:t>
            </a:r>
            <a:r>
              <a:rPr lang="en-GB" baseline="0" smtClean="0"/>
              <a:t> on the web. </a:t>
            </a:r>
          </a:p>
          <a:p>
            <a:pPr marL="171450" indent="-171450">
              <a:buFont typeface="Arial" pitchFamily="34" charset="0"/>
              <a:buChar char="•"/>
            </a:pPr>
            <a:r>
              <a:rPr lang="en-GB" baseline="0" smtClean="0"/>
              <a:t>Data is now segregated into countless online repositories according to:</a:t>
            </a:r>
          </a:p>
          <a:p>
            <a:pPr marL="628650" lvl="1" indent="-171450">
              <a:buFont typeface="Arial" pitchFamily="34" charset="0"/>
              <a:buChar char="•"/>
            </a:pPr>
            <a:r>
              <a:rPr lang="en-GB" baseline="0" smtClean="0"/>
              <a:t>Media type (whether the data relates to text, image, audio or video objects)</a:t>
            </a:r>
          </a:p>
          <a:p>
            <a:pPr marL="628650" lvl="1" indent="-171450">
              <a:buFont typeface="Arial" pitchFamily="34" charset="0"/>
              <a:buChar char="•"/>
            </a:pPr>
            <a:r>
              <a:rPr lang="en-GB" baseline="0" smtClean="0"/>
              <a:t>Date of creation and/or publication</a:t>
            </a:r>
          </a:p>
          <a:p>
            <a:pPr marL="628650" lvl="1" indent="-171450">
              <a:buFont typeface="Arial" pitchFamily="34" charset="0"/>
              <a:buChar char="•"/>
            </a:pPr>
            <a:r>
              <a:rPr lang="en-GB" baseline="0" smtClean="0"/>
              <a:t>The Subject area of the material [change slide]</a:t>
            </a:r>
            <a:endParaRPr lang="en-GB" dirty="0"/>
          </a:p>
        </p:txBody>
      </p:sp>
      <p:sp>
        <p:nvSpPr>
          <p:cNvPr id="4" name="Slide Number Placeholder 3"/>
          <p:cNvSpPr>
            <a:spLocks noGrp="1"/>
          </p:cNvSpPr>
          <p:nvPr>
            <p:ph type="sldNum" sz="quarter" idx="10"/>
          </p:nvPr>
        </p:nvSpPr>
        <p:spPr/>
        <p:txBody>
          <a:bodyPr/>
          <a:lstStyle/>
          <a:p>
            <a:pPr>
              <a:defRPr/>
            </a:pPr>
            <a:fld id="{151D8618-6233-41D0-AFCE-DA6132372CA5}" type="slidenum">
              <a:rPr lang="en-GB" smtClean="0"/>
              <a:pPr>
                <a:defRPr/>
              </a:pPr>
              <a:t>5</a:t>
            </a:fld>
            <a:endParaRPr lang="en-GB" dirty="0"/>
          </a:p>
        </p:txBody>
      </p:sp>
    </p:spTree>
    <p:extLst>
      <p:ext uri="{BB962C8B-B14F-4D97-AF65-F5344CB8AC3E}">
        <p14:creationId xmlns:p14="http://schemas.microsoft.com/office/powerpoint/2010/main" val="2089508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itchFamily="34" charset="0"/>
              <a:buChar char="•"/>
            </a:pPr>
            <a:r>
              <a:rPr lang="en-GB" baseline="0" smtClean="0"/>
              <a:t>Language of the material </a:t>
            </a:r>
          </a:p>
          <a:p>
            <a:pPr marL="628650" lvl="1" indent="-171450">
              <a:buFont typeface="Arial" pitchFamily="34" charset="0"/>
              <a:buChar char="•"/>
            </a:pPr>
            <a:r>
              <a:rPr lang="en-GB" baseline="0" smtClean="0"/>
              <a:t>Copyright holder</a:t>
            </a:r>
          </a:p>
          <a:p>
            <a:pPr marL="628650" lvl="1" indent="-171450">
              <a:buFont typeface="Arial" pitchFamily="34" charset="0"/>
              <a:buChar char="•"/>
            </a:pPr>
            <a:r>
              <a:rPr lang="en-GB" baseline="0" smtClean="0"/>
              <a:t>And even the ad hoc, often insecure nature of project funding (lots of small digitisation grants = lots of small datasets).</a:t>
            </a:r>
            <a:endParaRPr lang="en-GB" smtClean="0"/>
          </a:p>
          <a:p>
            <a:endParaRPr lang="en-GB" dirty="0"/>
          </a:p>
        </p:txBody>
      </p:sp>
      <p:sp>
        <p:nvSpPr>
          <p:cNvPr id="4" name="Slide Number Placeholder 3"/>
          <p:cNvSpPr>
            <a:spLocks noGrp="1"/>
          </p:cNvSpPr>
          <p:nvPr>
            <p:ph type="sldNum" sz="quarter" idx="10"/>
          </p:nvPr>
        </p:nvSpPr>
        <p:spPr/>
        <p:txBody>
          <a:bodyPr/>
          <a:lstStyle/>
          <a:p>
            <a:pPr>
              <a:defRPr/>
            </a:pPr>
            <a:fld id="{151D8618-6233-41D0-AFCE-DA6132372CA5}" type="slidenum">
              <a:rPr lang="en-GB" smtClean="0"/>
              <a:pPr>
                <a:defRPr/>
              </a:pPr>
              <a:t>6</a:t>
            </a:fld>
            <a:endParaRPr lang="en-GB" dirty="0"/>
          </a:p>
        </p:txBody>
      </p:sp>
    </p:spTree>
    <p:extLst>
      <p:ext uri="{BB962C8B-B14F-4D97-AF65-F5344CB8AC3E}">
        <p14:creationId xmlns:p14="http://schemas.microsoft.com/office/powerpoint/2010/main" val="4284436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GB" dirty="0"/>
          </a:p>
        </p:txBody>
      </p:sp>
      <p:sp>
        <p:nvSpPr>
          <p:cNvPr id="4" name="Slide Number Placeholder 3"/>
          <p:cNvSpPr>
            <a:spLocks noGrp="1"/>
          </p:cNvSpPr>
          <p:nvPr>
            <p:ph type="sldNum" sz="quarter" idx="10"/>
          </p:nvPr>
        </p:nvSpPr>
        <p:spPr/>
        <p:txBody>
          <a:bodyPr/>
          <a:lstStyle/>
          <a:p>
            <a:pPr>
              <a:defRPr/>
            </a:pPr>
            <a:fld id="{151D8618-6233-41D0-AFCE-DA6132372CA5}" type="slidenum">
              <a:rPr lang="en-GB" smtClean="0"/>
              <a:pPr>
                <a:defRPr/>
              </a:pPr>
              <a:t>7</a:t>
            </a:fld>
            <a:endParaRPr lang="en-GB" dirty="0"/>
          </a:p>
        </p:txBody>
      </p:sp>
    </p:spTree>
    <p:extLst>
      <p:ext uri="{BB962C8B-B14F-4D97-AF65-F5344CB8AC3E}">
        <p14:creationId xmlns:p14="http://schemas.microsoft.com/office/powerpoint/2010/main" val="3600147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‘musicSpace’ uses the ‘mSpace’ faceted browser.</a:t>
            </a:r>
          </a:p>
          <a:p>
            <a:pPr marL="171450" indent="-171450">
              <a:buFont typeface="Arial" pitchFamily="34" charset="0"/>
              <a:buChar char="•"/>
            </a:pPr>
            <a:r>
              <a:rPr lang="en-GB" dirty="0" smtClean="0"/>
              <a:t>Facets</a:t>
            </a:r>
            <a:r>
              <a:rPr lang="en-GB" baseline="0" dirty="0" smtClean="0"/>
              <a:t> are represented as c</a:t>
            </a:r>
            <a:r>
              <a:rPr lang="en-GB" dirty="0" smtClean="0"/>
              <a:t>olumns list attributes of the data, allowing the user to make selections in the columns in order to filter down results. </a:t>
            </a:r>
          </a:p>
          <a:p>
            <a:pPr marL="171450" indent="-171450">
              <a:buFont typeface="Arial" pitchFamily="34" charset="0"/>
              <a:buChar char="•"/>
            </a:pPr>
            <a:r>
              <a:rPr lang="en-GB" dirty="0" smtClean="0"/>
              <a:t>The interface is reactive, so that subsequent choices are limited to those that would yield results.</a:t>
            </a:r>
          </a:p>
          <a:p>
            <a:pPr marL="171450" indent="-171450">
              <a:buFont typeface="Arial" pitchFamily="34" charset="0"/>
              <a:buChar char="•"/>
            </a:pPr>
            <a:r>
              <a:rPr lang="en-GB" dirty="0" smtClean="0"/>
              <a:t>The faceted and reactive nature of the interface enables complex queries to be addressed,</a:t>
            </a:r>
            <a:r>
              <a:rPr lang="en-GB" baseline="0" dirty="0" smtClean="0"/>
              <a:t> as the following screencast illustrates … [change slide] </a:t>
            </a:r>
            <a:endParaRPr lang="en-GB" dirty="0"/>
          </a:p>
        </p:txBody>
      </p:sp>
      <p:sp>
        <p:nvSpPr>
          <p:cNvPr id="4" name="Slide Number Placeholder 3"/>
          <p:cNvSpPr>
            <a:spLocks noGrp="1"/>
          </p:cNvSpPr>
          <p:nvPr>
            <p:ph type="sldNum" sz="quarter" idx="10"/>
          </p:nvPr>
        </p:nvSpPr>
        <p:spPr/>
        <p:txBody>
          <a:bodyPr/>
          <a:lstStyle/>
          <a:p>
            <a:pPr>
              <a:defRPr/>
            </a:pPr>
            <a:fld id="{151D8618-6233-41D0-AFCE-DA6132372CA5}" type="slidenum">
              <a:rPr lang="en-GB" smtClean="0"/>
              <a:pPr>
                <a:defRPr/>
              </a:pPr>
              <a:t>9</a:t>
            </a:fld>
            <a:endParaRPr lang="en-GB" dirty="0"/>
          </a:p>
        </p:txBody>
      </p:sp>
    </p:spTree>
    <p:extLst>
      <p:ext uri="{BB962C8B-B14F-4D97-AF65-F5344CB8AC3E}">
        <p14:creationId xmlns:p14="http://schemas.microsoft.com/office/powerpoint/2010/main" val="2160093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cage.mp4</a:t>
            </a:r>
            <a:r>
              <a:rPr lang="en-GB" baseline="0" dirty="0" smtClean="0"/>
              <a:t> screencast shows musicSpace being used to answer the Cage multipart question that was discussed earlier in ‘1. Motivation’. It also demonstrates various aspects of the musicSpace interface’. The outline below gives time indexed comments on what is being shown in the screencast, and could be used as a the basis for a ‘script’]</a:t>
            </a:r>
          </a:p>
          <a:p>
            <a:r>
              <a:rPr lang="en-GB" baseline="0" dirty="0" smtClean="0"/>
              <a:t>00:00 – musicSpace offers standard text functionality, so we can search a collection for references to ‘cage’. </a:t>
            </a:r>
          </a:p>
          <a:p>
            <a:r>
              <a:rPr lang="en-GB" baseline="0" dirty="0" smtClean="0"/>
              <a:t>00:16 – We can click on ‘Open slice’ to open a particular record in the columns at the top of the page. </a:t>
            </a:r>
          </a:p>
          <a:p>
            <a:r>
              <a:rPr lang="en-GB" baseline="0" dirty="0" smtClean="0"/>
              <a:t>00:19 – And of course we can search the database by selecting items in the columns and rearranging the columns. </a:t>
            </a:r>
          </a:p>
          <a:p>
            <a:r>
              <a:rPr lang="en-GB" baseline="0" dirty="0" smtClean="0"/>
              <a:t>00:23 – So to address the first part of this multipart query, to search for records by cage, I move the ‘Composer’ column before the ‘Musical Work’ column.</a:t>
            </a:r>
          </a:p>
          <a:p>
            <a:r>
              <a:rPr lang="en-GB" baseline="0" dirty="0" smtClean="0"/>
              <a:t>00:34 – And by making sections in the ‘Musical Work’, I can a list of results of recording of a particular work. In this case, I’ve looked for recordings of Cage’s composition ‘Dream’.</a:t>
            </a:r>
          </a:p>
          <a:p>
            <a:r>
              <a:rPr lang="en-GB" baseline="0" dirty="0" smtClean="0"/>
              <a:t>00:45 – I can add other columns to continue searching. Here I’m adding the ‘Performer’ column to address the second part of the query, which performers have recorded a particular work. </a:t>
            </a:r>
          </a:p>
          <a:p>
            <a:r>
              <a:rPr lang="en-GB" baseline="0" dirty="0" smtClean="0"/>
              <a:t>00:52 – You’ll see that as the column is added, it automatically populates with the names of performers that meet the previously selected criteria (Composer = Cage, Musical Work = Dream).</a:t>
            </a:r>
          </a:p>
          <a:p>
            <a:r>
              <a:rPr lang="en-GB" baseline="0" dirty="0" smtClean="0"/>
              <a:t>00:56 – Furthermore, we can add additional columns, such as ‘Place’, to discover where the recordings were made. </a:t>
            </a:r>
          </a:p>
          <a:p>
            <a:r>
              <a:rPr lang="en-GB" baseline="0" dirty="0" smtClean="0"/>
              <a:t>01:05 – By clicking ‘Export columns’ we can bring up the selections and lists contained in the facets, so that this information can exported for later use by the researcher. </a:t>
            </a:r>
          </a:p>
          <a:p>
            <a:r>
              <a:rPr lang="en-GB" baseline="0" dirty="0" smtClean="0"/>
              <a:t>01:14 – Columns that are no longer needed can be closed. </a:t>
            </a:r>
          </a:p>
          <a:p>
            <a:r>
              <a:rPr lang="en-GB" baseline="0" dirty="0" smtClean="0"/>
              <a:t>01:18 – To perform the last part of the query, I can select a performer in the last column (‘Performer’), and then drag this column to the left so that it precedes the ‘Musical Work’ column.</a:t>
            </a:r>
          </a:p>
          <a:p>
            <a:r>
              <a:rPr lang="en-GB" baseline="0" dirty="0" smtClean="0"/>
              <a:t>01:25 – The ‘Musical Works’ column now updates to list all the works by Cage that the selected performer (here John Tilbury) has recorded.</a:t>
            </a:r>
          </a:p>
          <a:p>
            <a:r>
              <a:rPr lang="en-GB" baseline="0" dirty="0" smtClean="0"/>
              <a:t>01:30 – Again, this information can be exported for later use.</a:t>
            </a:r>
          </a:p>
          <a:p>
            <a:r>
              <a:rPr lang="en-GB" baseline="0" dirty="0" smtClean="0"/>
              <a:t>01:34 – Each record returned by musicSpace contains a hyperlink to the source record, so that it can be viewed in its original context.</a:t>
            </a:r>
          </a:p>
          <a:p>
            <a:endParaRPr lang="en-GB" dirty="0"/>
          </a:p>
        </p:txBody>
      </p:sp>
      <p:sp>
        <p:nvSpPr>
          <p:cNvPr id="4" name="Slide Number Placeholder 3"/>
          <p:cNvSpPr>
            <a:spLocks noGrp="1"/>
          </p:cNvSpPr>
          <p:nvPr>
            <p:ph type="sldNum" sz="quarter" idx="10"/>
          </p:nvPr>
        </p:nvSpPr>
        <p:spPr/>
        <p:txBody>
          <a:bodyPr/>
          <a:lstStyle/>
          <a:p>
            <a:pPr>
              <a:defRPr/>
            </a:pPr>
            <a:fld id="{151D8618-6233-41D0-AFCE-DA6132372CA5}" type="slidenum">
              <a:rPr lang="en-GB" smtClean="0"/>
              <a:pPr>
                <a:defRPr/>
              </a:pPr>
              <a:t>10</a:t>
            </a:fld>
            <a:endParaRPr lang="en-GB" dirty="0"/>
          </a:p>
        </p:txBody>
      </p:sp>
    </p:spTree>
    <p:extLst>
      <p:ext uri="{BB962C8B-B14F-4D97-AF65-F5344CB8AC3E}">
        <p14:creationId xmlns:p14="http://schemas.microsoft.com/office/powerpoint/2010/main" val="2314942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dirty="0" smtClean="0"/>
          </a:p>
        </p:txBody>
      </p:sp>
      <p:sp>
        <p:nvSpPr>
          <p:cNvPr id="26628" name="Slide Number Placeholder 3"/>
          <p:cNvSpPr>
            <a:spLocks noGrp="1"/>
          </p:cNvSpPr>
          <p:nvPr>
            <p:ph type="sldNum" sz="quarter" idx="5"/>
          </p:nvPr>
        </p:nvSpPr>
        <p:spPr>
          <a:noFill/>
        </p:spPr>
        <p:txBody>
          <a:bodyPr/>
          <a:lstStyle/>
          <a:p>
            <a:fld id="{8E5EF7BA-C74D-46E3-8C05-C647DFD59997}" type="slidenum">
              <a:rPr lang="en-GB" smtClean="0"/>
              <a:pPr/>
              <a:t>12</a:t>
            </a:fld>
            <a:endParaRPr lang="en-GB"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4"/>
          <p:cNvGrpSpPr>
            <a:grpSpLocks/>
          </p:cNvGrpSpPr>
          <p:nvPr/>
        </p:nvGrpSpPr>
        <p:grpSpPr bwMode="auto">
          <a:xfrm>
            <a:off x="6051550" y="368300"/>
            <a:ext cx="2697163" cy="585788"/>
            <a:chOff x="1610" y="2863"/>
            <a:chExt cx="3221" cy="699"/>
          </a:xfrm>
        </p:grpSpPr>
        <p:sp>
          <p:nvSpPr>
            <p:cNvPr id="5" name="Freeform 5"/>
            <p:cNvSpPr>
              <a:spLocks/>
            </p:cNvSpPr>
            <p:nvPr/>
          </p:nvSpPr>
          <p:spPr bwMode="auto">
            <a:xfrm>
              <a:off x="1610" y="2971"/>
              <a:ext cx="264" cy="449"/>
            </a:xfrm>
            <a:custGeom>
              <a:avLst/>
              <a:gdLst/>
              <a:ahLst/>
              <a:cxnLst>
                <a:cxn ang="0">
                  <a:pos x="142" y="179"/>
                </a:cxn>
                <a:cxn ang="0">
                  <a:pos x="210" y="216"/>
                </a:cxn>
                <a:cxn ang="0">
                  <a:pos x="247" y="253"/>
                </a:cxn>
                <a:cxn ang="0">
                  <a:pos x="256" y="267"/>
                </a:cxn>
                <a:cxn ang="0">
                  <a:pos x="264" y="298"/>
                </a:cxn>
                <a:cxn ang="0">
                  <a:pos x="264" y="318"/>
                </a:cxn>
                <a:cxn ang="0">
                  <a:pos x="253" y="369"/>
                </a:cxn>
                <a:cxn ang="0">
                  <a:pos x="222" y="412"/>
                </a:cxn>
                <a:cxn ang="0">
                  <a:pos x="199" y="429"/>
                </a:cxn>
                <a:cxn ang="0">
                  <a:pos x="148" y="446"/>
                </a:cxn>
                <a:cxn ang="0">
                  <a:pos x="122" y="449"/>
                </a:cxn>
                <a:cxn ang="0">
                  <a:pos x="60" y="440"/>
                </a:cxn>
                <a:cxn ang="0">
                  <a:pos x="34" y="429"/>
                </a:cxn>
                <a:cxn ang="0">
                  <a:pos x="0" y="318"/>
                </a:cxn>
                <a:cxn ang="0">
                  <a:pos x="9" y="338"/>
                </a:cxn>
                <a:cxn ang="0">
                  <a:pos x="28" y="375"/>
                </a:cxn>
                <a:cxn ang="0">
                  <a:pos x="43" y="392"/>
                </a:cxn>
                <a:cxn ang="0">
                  <a:pos x="74" y="415"/>
                </a:cxn>
                <a:cxn ang="0">
                  <a:pos x="116" y="423"/>
                </a:cxn>
                <a:cxn ang="0">
                  <a:pos x="139" y="421"/>
                </a:cxn>
                <a:cxn ang="0">
                  <a:pos x="173" y="406"/>
                </a:cxn>
                <a:cxn ang="0">
                  <a:pos x="185" y="395"/>
                </a:cxn>
                <a:cxn ang="0">
                  <a:pos x="199" y="367"/>
                </a:cxn>
                <a:cxn ang="0">
                  <a:pos x="205" y="335"/>
                </a:cxn>
                <a:cxn ang="0">
                  <a:pos x="205" y="318"/>
                </a:cxn>
                <a:cxn ang="0">
                  <a:pos x="193" y="290"/>
                </a:cxn>
                <a:cxn ang="0">
                  <a:pos x="185" y="278"/>
                </a:cxn>
                <a:cxn ang="0">
                  <a:pos x="97" y="230"/>
                </a:cxn>
                <a:cxn ang="0">
                  <a:pos x="74" y="219"/>
                </a:cxn>
                <a:cxn ang="0">
                  <a:pos x="37" y="193"/>
                </a:cxn>
                <a:cxn ang="0">
                  <a:pos x="26" y="179"/>
                </a:cxn>
                <a:cxn ang="0">
                  <a:pos x="9" y="148"/>
                </a:cxn>
                <a:cxn ang="0">
                  <a:pos x="3" y="114"/>
                </a:cxn>
                <a:cxn ang="0">
                  <a:pos x="6" y="88"/>
                </a:cxn>
                <a:cxn ang="0">
                  <a:pos x="26" y="45"/>
                </a:cxn>
                <a:cxn ang="0">
                  <a:pos x="43" y="28"/>
                </a:cxn>
                <a:cxn ang="0">
                  <a:pos x="85" y="6"/>
                </a:cxn>
                <a:cxn ang="0">
                  <a:pos x="136" y="0"/>
                </a:cxn>
                <a:cxn ang="0">
                  <a:pos x="162" y="0"/>
                </a:cxn>
                <a:cxn ang="0">
                  <a:pos x="207" y="14"/>
                </a:cxn>
                <a:cxn ang="0">
                  <a:pos x="230" y="108"/>
                </a:cxn>
                <a:cxn ang="0">
                  <a:pos x="227" y="94"/>
                </a:cxn>
                <a:cxn ang="0">
                  <a:pos x="207" y="65"/>
                </a:cxn>
                <a:cxn ang="0">
                  <a:pos x="196" y="51"/>
                </a:cxn>
                <a:cxn ang="0">
                  <a:pos x="165" y="31"/>
                </a:cxn>
                <a:cxn ang="0">
                  <a:pos x="128" y="26"/>
                </a:cxn>
                <a:cxn ang="0">
                  <a:pos x="108" y="26"/>
                </a:cxn>
                <a:cxn ang="0">
                  <a:pos x="82" y="37"/>
                </a:cxn>
                <a:cxn ang="0">
                  <a:pos x="71" y="48"/>
                </a:cxn>
                <a:cxn ang="0">
                  <a:pos x="60" y="68"/>
                </a:cxn>
                <a:cxn ang="0">
                  <a:pos x="54" y="94"/>
                </a:cxn>
                <a:cxn ang="0">
                  <a:pos x="57" y="108"/>
                </a:cxn>
                <a:cxn ang="0">
                  <a:pos x="65" y="128"/>
                </a:cxn>
                <a:cxn ang="0">
                  <a:pos x="71" y="139"/>
                </a:cxn>
                <a:cxn ang="0">
                  <a:pos x="142" y="179"/>
                </a:cxn>
              </a:cxnLst>
              <a:rect l="0" t="0" r="r" b="b"/>
              <a:pathLst>
                <a:path w="264" h="449">
                  <a:moveTo>
                    <a:pt x="142" y="179"/>
                  </a:moveTo>
                  <a:lnTo>
                    <a:pt x="142" y="179"/>
                  </a:lnTo>
                  <a:lnTo>
                    <a:pt x="210" y="216"/>
                  </a:lnTo>
                  <a:lnTo>
                    <a:pt x="210" y="216"/>
                  </a:lnTo>
                  <a:lnTo>
                    <a:pt x="230" y="233"/>
                  </a:lnTo>
                  <a:lnTo>
                    <a:pt x="247" y="253"/>
                  </a:lnTo>
                  <a:lnTo>
                    <a:pt x="247" y="253"/>
                  </a:lnTo>
                  <a:lnTo>
                    <a:pt x="256" y="267"/>
                  </a:lnTo>
                  <a:lnTo>
                    <a:pt x="261" y="281"/>
                  </a:lnTo>
                  <a:lnTo>
                    <a:pt x="264" y="298"/>
                  </a:lnTo>
                  <a:lnTo>
                    <a:pt x="264" y="318"/>
                  </a:lnTo>
                  <a:lnTo>
                    <a:pt x="264" y="318"/>
                  </a:lnTo>
                  <a:lnTo>
                    <a:pt x="261" y="347"/>
                  </a:lnTo>
                  <a:lnTo>
                    <a:pt x="253" y="369"/>
                  </a:lnTo>
                  <a:lnTo>
                    <a:pt x="239" y="392"/>
                  </a:lnTo>
                  <a:lnTo>
                    <a:pt x="222" y="412"/>
                  </a:lnTo>
                  <a:lnTo>
                    <a:pt x="222" y="412"/>
                  </a:lnTo>
                  <a:lnTo>
                    <a:pt x="199" y="429"/>
                  </a:lnTo>
                  <a:lnTo>
                    <a:pt x="173" y="440"/>
                  </a:lnTo>
                  <a:lnTo>
                    <a:pt x="148" y="446"/>
                  </a:lnTo>
                  <a:lnTo>
                    <a:pt x="122" y="449"/>
                  </a:lnTo>
                  <a:lnTo>
                    <a:pt x="122" y="449"/>
                  </a:lnTo>
                  <a:lnTo>
                    <a:pt x="88" y="446"/>
                  </a:lnTo>
                  <a:lnTo>
                    <a:pt x="60" y="440"/>
                  </a:lnTo>
                  <a:lnTo>
                    <a:pt x="60" y="440"/>
                  </a:lnTo>
                  <a:lnTo>
                    <a:pt x="34" y="429"/>
                  </a:lnTo>
                  <a:lnTo>
                    <a:pt x="3" y="415"/>
                  </a:lnTo>
                  <a:lnTo>
                    <a:pt x="0" y="318"/>
                  </a:lnTo>
                  <a:lnTo>
                    <a:pt x="0" y="318"/>
                  </a:lnTo>
                  <a:lnTo>
                    <a:pt x="9" y="338"/>
                  </a:lnTo>
                  <a:lnTo>
                    <a:pt x="17" y="358"/>
                  </a:lnTo>
                  <a:lnTo>
                    <a:pt x="28" y="375"/>
                  </a:lnTo>
                  <a:lnTo>
                    <a:pt x="43" y="392"/>
                  </a:lnTo>
                  <a:lnTo>
                    <a:pt x="43" y="392"/>
                  </a:lnTo>
                  <a:lnTo>
                    <a:pt x="57" y="406"/>
                  </a:lnTo>
                  <a:lnTo>
                    <a:pt x="74" y="415"/>
                  </a:lnTo>
                  <a:lnTo>
                    <a:pt x="94" y="421"/>
                  </a:lnTo>
                  <a:lnTo>
                    <a:pt x="116" y="423"/>
                  </a:lnTo>
                  <a:lnTo>
                    <a:pt x="116" y="423"/>
                  </a:lnTo>
                  <a:lnTo>
                    <a:pt x="139" y="421"/>
                  </a:lnTo>
                  <a:lnTo>
                    <a:pt x="156" y="415"/>
                  </a:lnTo>
                  <a:lnTo>
                    <a:pt x="173" y="406"/>
                  </a:lnTo>
                  <a:lnTo>
                    <a:pt x="185" y="395"/>
                  </a:lnTo>
                  <a:lnTo>
                    <a:pt x="185" y="395"/>
                  </a:lnTo>
                  <a:lnTo>
                    <a:pt x="193" y="381"/>
                  </a:lnTo>
                  <a:lnTo>
                    <a:pt x="199" y="367"/>
                  </a:lnTo>
                  <a:lnTo>
                    <a:pt x="205" y="352"/>
                  </a:lnTo>
                  <a:lnTo>
                    <a:pt x="205" y="335"/>
                  </a:lnTo>
                  <a:lnTo>
                    <a:pt x="205" y="335"/>
                  </a:lnTo>
                  <a:lnTo>
                    <a:pt x="205" y="318"/>
                  </a:lnTo>
                  <a:lnTo>
                    <a:pt x="199" y="301"/>
                  </a:lnTo>
                  <a:lnTo>
                    <a:pt x="193" y="290"/>
                  </a:lnTo>
                  <a:lnTo>
                    <a:pt x="185" y="278"/>
                  </a:lnTo>
                  <a:lnTo>
                    <a:pt x="185" y="278"/>
                  </a:lnTo>
                  <a:lnTo>
                    <a:pt x="153" y="259"/>
                  </a:lnTo>
                  <a:lnTo>
                    <a:pt x="97" y="230"/>
                  </a:lnTo>
                  <a:lnTo>
                    <a:pt x="97" y="230"/>
                  </a:lnTo>
                  <a:lnTo>
                    <a:pt x="74" y="219"/>
                  </a:lnTo>
                  <a:lnTo>
                    <a:pt x="54" y="205"/>
                  </a:lnTo>
                  <a:lnTo>
                    <a:pt x="37" y="193"/>
                  </a:lnTo>
                  <a:lnTo>
                    <a:pt x="26" y="179"/>
                  </a:lnTo>
                  <a:lnTo>
                    <a:pt x="26" y="179"/>
                  </a:lnTo>
                  <a:lnTo>
                    <a:pt x="14" y="165"/>
                  </a:lnTo>
                  <a:lnTo>
                    <a:pt x="9" y="148"/>
                  </a:lnTo>
                  <a:lnTo>
                    <a:pt x="3" y="131"/>
                  </a:lnTo>
                  <a:lnTo>
                    <a:pt x="3" y="114"/>
                  </a:lnTo>
                  <a:lnTo>
                    <a:pt x="3" y="114"/>
                  </a:lnTo>
                  <a:lnTo>
                    <a:pt x="6" y="88"/>
                  </a:lnTo>
                  <a:lnTo>
                    <a:pt x="11" y="65"/>
                  </a:lnTo>
                  <a:lnTo>
                    <a:pt x="26" y="45"/>
                  </a:lnTo>
                  <a:lnTo>
                    <a:pt x="43" y="28"/>
                  </a:lnTo>
                  <a:lnTo>
                    <a:pt x="43" y="28"/>
                  </a:lnTo>
                  <a:lnTo>
                    <a:pt x="65" y="17"/>
                  </a:lnTo>
                  <a:lnTo>
                    <a:pt x="85" y="6"/>
                  </a:lnTo>
                  <a:lnTo>
                    <a:pt x="111" y="0"/>
                  </a:lnTo>
                  <a:lnTo>
                    <a:pt x="136" y="0"/>
                  </a:lnTo>
                  <a:lnTo>
                    <a:pt x="136" y="0"/>
                  </a:lnTo>
                  <a:lnTo>
                    <a:pt x="162" y="0"/>
                  </a:lnTo>
                  <a:lnTo>
                    <a:pt x="185" y="6"/>
                  </a:lnTo>
                  <a:lnTo>
                    <a:pt x="207" y="14"/>
                  </a:lnTo>
                  <a:lnTo>
                    <a:pt x="227" y="23"/>
                  </a:lnTo>
                  <a:lnTo>
                    <a:pt x="230" y="108"/>
                  </a:lnTo>
                  <a:lnTo>
                    <a:pt x="230" y="108"/>
                  </a:lnTo>
                  <a:lnTo>
                    <a:pt x="227" y="94"/>
                  </a:lnTo>
                  <a:lnTo>
                    <a:pt x="219" y="80"/>
                  </a:lnTo>
                  <a:lnTo>
                    <a:pt x="207" y="65"/>
                  </a:lnTo>
                  <a:lnTo>
                    <a:pt x="196" y="51"/>
                  </a:lnTo>
                  <a:lnTo>
                    <a:pt x="196" y="51"/>
                  </a:lnTo>
                  <a:lnTo>
                    <a:pt x="182" y="40"/>
                  </a:lnTo>
                  <a:lnTo>
                    <a:pt x="165" y="31"/>
                  </a:lnTo>
                  <a:lnTo>
                    <a:pt x="148" y="28"/>
                  </a:lnTo>
                  <a:lnTo>
                    <a:pt x="128" y="26"/>
                  </a:lnTo>
                  <a:lnTo>
                    <a:pt x="128" y="26"/>
                  </a:lnTo>
                  <a:lnTo>
                    <a:pt x="108" y="26"/>
                  </a:lnTo>
                  <a:lnTo>
                    <a:pt x="94" y="31"/>
                  </a:lnTo>
                  <a:lnTo>
                    <a:pt x="82" y="37"/>
                  </a:lnTo>
                  <a:lnTo>
                    <a:pt x="71" y="48"/>
                  </a:lnTo>
                  <a:lnTo>
                    <a:pt x="71" y="48"/>
                  </a:lnTo>
                  <a:lnTo>
                    <a:pt x="65" y="57"/>
                  </a:lnTo>
                  <a:lnTo>
                    <a:pt x="60" y="68"/>
                  </a:lnTo>
                  <a:lnTo>
                    <a:pt x="57" y="82"/>
                  </a:lnTo>
                  <a:lnTo>
                    <a:pt x="54" y="94"/>
                  </a:lnTo>
                  <a:lnTo>
                    <a:pt x="54" y="94"/>
                  </a:lnTo>
                  <a:lnTo>
                    <a:pt x="57" y="108"/>
                  </a:lnTo>
                  <a:lnTo>
                    <a:pt x="60" y="119"/>
                  </a:lnTo>
                  <a:lnTo>
                    <a:pt x="65" y="128"/>
                  </a:lnTo>
                  <a:lnTo>
                    <a:pt x="71" y="139"/>
                  </a:lnTo>
                  <a:lnTo>
                    <a:pt x="71" y="139"/>
                  </a:lnTo>
                  <a:lnTo>
                    <a:pt x="99" y="156"/>
                  </a:lnTo>
                  <a:lnTo>
                    <a:pt x="142" y="179"/>
                  </a:lnTo>
                  <a:lnTo>
                    <a:pt x="142" y="179"/>
                  </a:lnTo>
                  <a:close/>
                </a:path>
              </a:pathLst>
            </a:custGeom>
            <a:solidFill>
              <a:schemeClr val="tx1"/>
            </a:solidFill>
            <a:ln w="9525">
              <a:noFill/>
              <a:round/>
              <a:headEnd/>
              <a:tailEnd/>
            </a:ln>
          </p:spPr>
          <p:txBody>
            <a:bodyPr/>
            <a:lstStyle/>
            <a:p>
              <a:pPr algn="ctr" eaLnBrk="0" hangingPunct="0">
                <a:defRPr/>
              </a:pPr>
              <a:endParaRPr lang="en-GB" dirty="0"/>
            </a:p>
          </p:txBody>
        </p:sp>
        <p:sp>
          <p:nvSpPr>
            <p:cNvPr id="6" name="Freeform 6"/>
            <p:cNvSpPr>
              <a:spLocks noEditPoints="1"/>
            </p:cNvSpPr>
            <p:nvPr/>
          </p:nvSpPr>
          <p:spPr bwMode="auto">
            <a:xfrm>
              <a:off x="1900" y="3109"/>
              <a:ext cx="281" cy="311"/>
            </a:xfrm>
            <a:custGeom>
              <a:avLst/>
              <a:gdLst/>
              <a:ahLst/>
              <a:cxnLst>
                <a:cxn ang="0">
                  <a:pos x="142" y="0"/>
                </a:cxn>
                <a:cxn ang="0">
                  <a:pos x="184" y="6"/>
                </a:cxn>
                <a:cxn ang="0">
                  <a:pos x="218" y="23"/>
                </a:cxn>
                <a:cxn ang="0">
                  <a:pos x="235" y="34"/>
                </a:cxn>
                <a:cxn ang="0">
                  <a:pos x="258" y="63"/>
                </a:cxn>
                <a:cxn ang="0">
                  <a:pos x="267" y="80"/>
                </a:cxn>
                <a:cxn ang="0">
                  <a:pos x="278" y="117"/>
                </a:cxn>
                <a:cxn ang="0">
                  <a:pos x="281" y="156"/>
                </a:cxn>
                <a:cxn ang="0">
                  <a:pos x="281" y="174"/>
                </a:cxn>
                <a:cxn ang="0">
                  <a:pos x="272" y="210"/>
                </a:cxn>
                <a:cxn ang="0">
                  <a:pos x="264" y="230"/>
                </a:cxn>
                <a:cxn ang="0">
                  <a:pos x="241" y="262"/>
                </a:cxn>
                <a:cxn ang="0">
                  <a:pos x="213" y="290"/>
                </a:cxn>
                <a:cxn ang="0">
                  <a:pos x="196" y="299"/>
                </a:cxn>
                <a:cxn ang="0">
                  <a:pos x="159" y="310"/>
                </a:cxn>
                <a:cxn ang="0">
                  <a:pos x="139" y="310"/>
                </a:cxn>
                <a:cxn ang="0">
                  <a:pos x="93" y="304"/>
                </a:cxn>
                <a:cxn ang="0">
                  <a:pos x="65" y="293"/>
                </a:cxn>
                <a:cxn ang="0">
                  <a:pos x="45" y="273"/>
                </a:cxn>
                <a:cxn ang="0">
                  <a:pos x="34" y="264"/>
                </a:cxn>
                <a:cxn ang="0">
                  <a:pos x="8" y="213"/>
                </a:cxn>
                <a:cxn ang="0">
                  <a:pos x="0" y="156"/>
                </a:cxn>
                <a:cxn ang="0">
                  <a:pos x="0" y="137"/>
                </a:cxn>
                <a:cxn ang="0">
                  <a:pos x="8" y="100"/>
                </a:cxn>
                <a:cxn ang="0">
                  <a:pos x="17" y="80"/>
                </a:cxn>
                <a:cxn ang="0">
                  <a:pos x="37" y="49"/>
                </a:cxn>
                <a:cxn ang="0">
                  <a:pos x="68" y="23"/>
                </a:cxn>
                <a:cxn ang="0">
                  <a:pos x="82" y="12"/>
                </a:cxn>
                <a:cxn ang="0">
                  <a:pos x="122" y="0"/>
                </a:cxn>
                <a:cxn ang="0">
                  <a:pos x="142" y="0"/>
                </a:cxn>
                <a:cxn ang="0">
                  <a:pos x="136" y="23"/>
                </a:cxn>
                <a:cxn ang="0">
                  <a:pos x="99" y="34"/>
                </a:cxn>
                <a:cxn ang="0">
                  <a:pos x="76" y="66"/>
                </a:cxn>
                <a:cxn ang="0">
                  <a:pos x="68" y="85"/>
                </a:cxn>
                <a:cxn ang="0">
                  <a:pos x="57" y="131"/>
                </a:cxn>
                <a:cxn ang="0">
                  <a:pos x="57" y="159"/>
                </a:cxn>
                <a:cxn ang="0">
                  <a:pos x="65" y="210"/>
                </a:cxn>
                <a:cxn ang="0">
                  <a:pos x="82" y="250"/>
                </a:cxn>
                <a:cxn ang="0">
                  <a:pos x="96" y="267"/>
                </a:cxn>
                <a:cxn ang="0">
                  <a:pos x="128" y="284"/>
                </a:cxn>
                <a:cxn ang="0">
                  <a:pos x="145" y="284"/>
                </a:cxn>
                <a:cxn ang="0">
                  <a:pos x="179" y="273"/>
                </a:cxn>
                <a:cxn ang="0">
                  <a:pos x="204" y="245"/>
                </a:cxn>
                <a:cxn ang="0">
                  <a:pos x="213" y="225"/>
                </a:cxn>
                <a:cxn ang="0">
                  <a:pos x="224" y="179"/>
                </a:cxn>
                <a:cxn ang="0">
                  <a:pos x="224" y="151"/>
                </a:cxn>
                <a:cxn ang="0">
                  <a:pos x="210" y="85"/>
                </a:cxn>
                <a:cxn ang="0">
                  <a:pos x="199" y="60"/>
                </a:cxn>
                <a:cxn ang="0">
                  <a:pos x="182" y="40"/>
                </a:cxn>
                <a:cxn ang="0">
                  <a:pos x="162" y="29"/>
                </a:cxn>
                <a:cxn ang="0">
                  <a:pos x="136" y="23"/>
                </a:cxn>
              </a:cxnLst>
              <a:rect l="0" t="0" r="r" b="b"/>
              <a:pathLst>
                <a:path w="281" h="310">
                  <a:moveTo>
                    <a:pt x="142" y="0"/>
                  </a:moveTo>
                  <a:lnTo>
                    <a:pt x="142" y="0"/>
                  </a:lnTo>
                  <a:lnTo>
                    <a:pt x="164" y="0"/>
                  </a:lnTo>
                  <a:lnTo>
                    <a:pt x="184" y="6"/>
                  </a:lnTo>
                  <a:lnTo>
                    <a:pt x="201" y="12"/>
                  </a:lnTo>
                  <a:lnTo>
                    <a:pt x="218" y="23"/>
                  </a:lnTo>
                  <a:lnTo>
                    <a:pt x="218" y="23"/>
                  </a:lnTo>
                  <a:lnTo>
                    <a:pt x="235" y="34"/>
                  </a:lnTo>
                  <a:lnTo>
                    <a:pt x="247" y="49"/>
                  </a:lnTo>
                  <a:lnTo>
                    <a:pt x="258" y="63"/>
                  </a:lnTo>
                  <a:lnTo>
                    <a:pt x="267" y="80"/>
                  </a:lnTo>
                  <a:lnTo>
                    <a:pt x="267" y="80"/>
                  </a:lnTo>
                  <a:lnTo>
                    <a:pt x="272" y="100"/>
                  </a:lnTo>
                  <a:lnTo>
                    <a:pt x="278" y="117"/>
                  </a:lnTo>
                  <a:lnTo>
                    <a:pt x="281" y="137"/>
                  </a:lnTo>
                  <a:lnTo>
                    <a:pt x="281" y="156"/>
                  </a:lnTo>
                  <a:lnTo>
                    <a:pt x="281" y="156"/>
                  </a:lnTo>
                  <a:lnTo>
                    <a:pt x="281" y="174"/>
                  </a:lnTo>
                  <a:lnTo>
                    <a:pt x="278" y="193"/>
                  </a:lnTo>
                  <a:lnTo>
                    <a:pt x="272" y="210"/>
                  </a:lnTo>
                  <a:lnTo>
                    <a:pt x="264" y="230"/>
                  </a:lnTo>
                  <a:lnTo>
                    <a:pt x="264" y="230"/>
                  </a:lnTo>
                  <a:lnTo>
                    <a:pt x="253" y="247"/>
                  </a:lnTo>
                  <a:lnTo>
                    <a:pt x="241" y="262"/>
                  </a:lnTo>
                  <a:lnTo>
                    <a:pt x="230" y="276"/>
                  </a:lnTo>
                  <a:lnTo>
                    <a:pt x="213" y="290"/>
                  </a:lnTo>
                  <a:lnTo>
                    <a:pt x="213" y="290"/>
                  </a:lnTo>
                  <a:lnTo>
                    <a:pt x="196" y="299"/>
                  </a:lnTo>
                  <a:lnTo>
                    <a:pt x="179" y="304"/>
                  </a:lnTo>
                  <a:lnTo>
                    <a:pt x="159" y="310"/>
                  </a:lnTo>
                  <a:lnTo>
                    <a:pt x="139" y="310"/>
                  </a:lnTo>
                  <a:lnTo>
                    <a:pt x="139" y="310"/>
                  </a:lnTo>
                  <a:lnTo>
                    <a:pt x="108" y="307"/>
                  </a:lnTo>
                  <a:lnTo>
                    <a:pt x="93" y="304"/>
                  </a:lnTo>
                  <a:lnTo>
                    <a:pt x="79" y="299"/>
                  </a:lnTo>
                  <a:lnTo>
                    <a:pt x="65" y="293"/>
                  </a:lnTo>
                  <a:lnTo>
                    <a:pt x="54" y="284"/>
                  </a:lnTo>
                  <a:lnTo>
                    <a:pt x="45" y="273"/>
                  </a:lnTo>
                  <a:lnTo>
                    <a:pt x="34" y="264"/>
                  </a:lnTo>
                  <a:lnTo>
                    <a:pt x="34" y="264"/>
                  </a:lnTo>
                  <a:lnTo>
                    <a:pt x="20" y="239"/>
                  </a:lnTo>
                  <a:lnTo>
                    <a:pt x="8" y="213"/>
                  </a:lnTo>
                  <a:lnTo>
                    <a:pt x="0" y="185"/>
                  </a:lnTo>
                  <a:lnTo>
                    <a:pt x="0" y="156"/>
                  </a:lnTo>
                  <a:lnTo>
                    <a:pt x="0" y="156"/>
                  </a:lnTo>
                  <a:lnTo>
                    <a:pt x="0" y="137"/>
                  </a:lnTo>
                  <a:lnTo>
                    <a:pt x="3" y="117"/>
                  </a:lnTo>
                  <a:lnTo>
                    <a:pt x="8" y="100"/>
                  </a:lnTo>
                  <a:lnTo>
                    <a:pt x="17" y="80"/>
                  </a:lnTo>
                  <a:lnTo>
                    <a:pt x="17" y="80"/>
                  </a:lnTo>
                  <a:lnTo>
                    <a:pt x="25" y="63"/>
                  </a:lnTo>
                  <a:lnTo>
                    <a:pt x="37" y="49"/>
                  </a:lnTo>
                  <a:lnTo>
                    <a:pt x="51" y="34"/>
                  </a:lnTo>
                  <a:lnTo>
                    <a:pt x="68" y="23"/>
                  </a:lnTo>
                  <a:lnTo>
                    <a:pt x="68" y="23"/>
                  </a:lnTo>
                  <a:lnTo>
                    <a:pt x="82" y="12"/>
                  </a:lnTo>
                  <a:lnTo>
                    <a:pt x="102" y="6"/>
                  </a:lnTo>
                  <a:lnTo>
                    <a:pt x="122" y="0"/>
                  </a:lnTo>
                  <a:lnTo>
                    <a:pt x="142" y="0"/>
                  </a:lnTo>
                  <a:lnTo>
                    <a:pt x="142" y="0"/>
                  </a:lnTo>
                  <a:close/>
                  <a:moveTo>
                    <a:pt x="136" y="23"/>
                  </a:moveTo>
                  <a:lnTo>
                    <a:pt x="136" y="23"/>
                  </a:lnTo>
                  <a:lnTo>
                    <a:pt x="116" y="26"/>
                  </a:lnTo>
                  <a:lnTo>
                    <a:pt x="99" y="34"/>
                  </a:lnTo>
                  <a:lnTo>
                    <a:pt x="88" y="49"/>
                  </a:lnTo>
                  <a:lnTo>
                    <a:pt x="76" y="66"/>
                  </a:lnTo>
                  <a:lnTo>
                    <a:pt x="76" y="66"/>
                  </a:lnTo>
                  <a:lnTo>
                    <a:pt x="68" y="85"/>
                  </a:lnTo>
                  <a:lnTo>
                    <a:pt x="62" y="108"/>
                  </a:lnTo>
                  <a:lnTo>
                    <a:pt x="57" y="131"/>
                  </a:lnTo>
                  <a:lnTo>
                    <a:pt x="57" y="159"/>
                  </a:lnTo>
                  <a:lnTo>
                    <a:pt x="57" y="159"/>
                  </a:lnTo>
                  <a:lnTo>
                    <a:pt x="59" y="185"/>
                  </a:lnTo>
                  <a:lnTo>
                    <a:pt x="65" y="210"/>
                  </a:lnTo>
                  <a:lnTo>
                    <a:pt x="74" y="230"/>
                  </a:lnTo>
                  <a:lnTo>
                    <a:pt x="82" y="250"/>
                  </a:lnTo>
                  <a:lnTo>
                    <a:pt x="82" y="250"/>
                  </a:lnTo>
                  <a:lnTo>
                    <a:pt x="96" y="267"/>
                  </a:lnTo>
                  <a:lnTo>
                    <a:pt x="110" y="279"/>
                  </a:lnTo>
                  <a:lnTo>
                    <a:pt x="128" y="284"/>
                  </a:lnTo>
                  <a:lnTo>
                    <a:pt x="145" y="284"/>
                  </a:lnTo>
                  <a:lnTo>
                    <a:pt x="145" y="284"/>
                  </a:lnTo>
                  <a:lnTo>
                    <a:pt x="164" y="282"/>
                  </a:lnTo>
                  <a:lnTo>
                    <a:pt x="179" y="273"/>
                  </a:lnTo>
                  <a:lnTo>
                    <a:pt x="193" y="262"/>
                  </a:lnTo>
                  <a:lnTo>
                    <a:pt x="204" y="245"/>
                  </a:lnTo>
                  <a:lnTo>
                    <a:pt x="204" y="245"/>
                  </a:lnTo>
                  <a:lnTo>
                    <a:pt x="213" y="225"/>
                  </a:lnTo>
                  <a:lnTo>
                    <a:pt x="218" y="202"/>
                  </a:lnTo>
                  <a:lnTo>
                    <a:pt x="224" y="179"/>
                  </a:lnTo>
                  <a:lnTo>
                    <a:pt x="224" y="151"/>
                  </a:lnTo>
                  <a:lnTo>
                    <a:pt x="224" y="151"/>
                  </a:lnTo>
                  <a:lnTo>
                    <a:pt x="218" y="117"/>
                  </a:lnTo>
                  <a:lnTo>
                    <a:pt x="210" y="85"/>
                  </a:lnTo>
                  <a:lnTo>
                    <a:pt x="210" y="85"/>
                  </a:lnTo>
                  <a:lnTo>
                    <a:pt x="199" y="60"/>
                  </a:lnTo>
                  <a:lnTo>
                    <a:pt x="182" y="40"/>
                  </a:lnTo>
                  <a:lnTo>
                    <a:pt x="182" y="40"/>
                  </a:lnTo>
                  <a:lnTo>
                    <a:pt x="173" y="31"/>
                  </a:lnTo>
                  <a:lnTo>
                    <a:pt x="162" y="29"/>
                  </a:lnTo>
                  <a:lnTo>
                    <a:pt x="150" y="23"/>
                  </a:lnTo>
                  <a:lnTo>
                    <a:pt x="136" y="23"/>
                  </a:lnTo>
                  <a:lnTo>
                    <a:pt x="136" y="23"/>
                  </a:lnTo>
                  <a:close/>
                </a:path>
              </a:pathLst>
            </a:custGeom>
            <a:solidFill>
              <a:schemeClr val="tx1"/>
            </a:solidFill>
            <a:ln w="9525">
              <a:noFill/>
              <a:round/>
              <a:headEnd/>
              <a:tailEnd/>
            </a:ln>
          </p:spPr>
          <p:txBody>
            <a:bodyPr/>
            <a:lstStyle/>
            <a:p>
              <a:pPr algn="ctr" eaLnBrk="0" hangingPunct="0">
                <a:defRPr/>
              </a:pPr>
              <a:endParaRPr lang="en-GB" dirty="0"/>
            </a:p>
          </p:txBody>
        </p:sp>
        <p:sp>
          <p:nvSpPr>
            <p:cNvPr id="7" name="Freeform 7"/>
            <p:cNvSpPr>
              <a:spLocks/>
            </p:cNvSpPr>
            <p:nvPr/>
          </p:nvSpPr>
          <p:spPr bwMode="auto">
            <a:xfrm>
              <a:off x="2493" y="3058"/>
              <a:ext cx="182" cy="362"/>
            </a:xfrm>
            <a:custGeom>
              <a:avLst/>
              <a:gdLst/>
              <a:ahLst/>
              <a:cxnLst>
                <a:cxn ang="0">
                  <a:pos x="86" y="0"/>
                </a:cxn>
                <a:cxn ang="0">
                  <a:pos x="86" y="60"/>
                </a:cxn>
                <a:cxn ang="0">
                  <a:pos x="174" y="60"/>
                </a:cxn>
                <a:cxn ang="0">
                  <a:pos x="151" y="85"/>
                </a:cxn>
                <a:cxn ang="0">
                  <a:pos x="83" y="85"/>
                </a:cxn>
                <a:cxn ang="0">
                  <a:pos x="83" y="267"/>
                </a:cxn>
                <a:cxn ang="0">
                  <a:pos x="83" y="267"/>
                </a:cxn>
                <a:cxn ang="0">
                  <a:pos x="83" y="284"/>
                </a:cxn>
                <a:cxn ang="0">
                  <a:pos x="86" y="296"/>
                </a:cxn>
                <a:cxn ang="0">
                  <a:pos x="91" y="307"/>
                </a:cxn>
                <a:cxn ang="0">
                  <a:pos x="97" y="318"/>
                </a:cxn>
                <a:cxn ang="0">
                  <a:pos x="105" y="324"/>
                </a:cxn>
                <a:cxn ang="0">
                  <a:pos x="117" y="330"/>
                </a:cxn>
                <a:cxn ang="0">
                  <a:pos x="128" y="333"/>
                </a:cxn>
                <a:cxn ang="0">
                  <a:pos x="142" y="335"/>
                </a:cxn>
                <a:cxn ang="0">
                  <a:pos x="142" y="335"/>
                </a:cxn>
                <a:cxn ang="0">
                  <a:pos x="157" y="333"/>
                </a:cxn>
                <a:cxn ang="0">
                  <a:pos x="165" y="330"/>
                </a:cxn>
                <a:cxn ang="0">
                  <a:pos x="165" y="330"/>
                </a:cxn>
                <a:cxn ang="0">
                  <a:pos x="182" y="318"/>
                </a:cxn>
                <a:cxn ang="0">
                  <a:pos x="182" y="318"/>
                </a:cxn>
                <a:cxn ang="0">
                  <a:pos x="182" y="324"/>
                </a:cxn>
                <a:cxn ang="0">
                  <a:pos x="179" y="333"/>
                </a:cxn>
                <a:cxn ang="0">
                  <a:pos x="162" y="347"/>
                </a:cxn>
                <a:cxn ang="0">
                  <a:pos x="162" y="347"/>
                </a:cxn>
                <a:cxn ang="0">
                  <a:pos x="154" y="352"/>
                </a:cxn>
                <a:cxn ang="0">
                  <a:pos x="142" y="358"/>
                </a:cxn>
                <a:cxn ang="0">
                  <a:pos x="131" y="361"/>
                </a:cxn>
                <a:cxn ang="0">
                  <a:pos x="117" y="361"/>
                </a:cxn>
                <a:cxn ang="0">
                  <a:pos x="117" y="361"/>
                </a:cxn>
                <a:cxn ang="0">
                  <a:pos x="100" y="361"/>
                </a:cxn>
                <a:cxn ang="0">
                  <a:pos x="83" y="355"/>
                </a:cxn>
                <a:cxn ang="0">
                  <a:pos x="66" y="347"/>
                </a:cxn>
                <a:cxn ang="0">
                  <a:pos x="54" y="335"/>
                </a:cxn>
                <a:cxn ang="0">
                  <a:pos x="54" y="335"/>
                </a:cxn>
                <a:cxn ang="0">
                  <a:pos x="43" y="324"/>
                </a:cxn>
                <a:cxn ang="0">
                  <a:pos x="34" y="307"/>
                </a:cxn>
                <a:cxn ang="0">
                  <a:pos x="29" y="290"/>
                </a:cxn>
                <a:cxn ang="0">
                  <a:pos x="29" y="267"/>
                </a:cxn>
                <a:cxn ang="0">
                  <a:pos x="29" y="85"/>
                </a:cxn>
                <a:cxn ang="0">
                  <a:pos x="0" y="85"/>
                </a:cxn>
                <a:cxn ang="0">
                  <a:pos x="86" y="0"/>
                </a:cxn>
                <a:cxn ang="0">
                  <a:pos x="86" y="0"/>
                </a:cxn>
              </a:cxnLst>
              <a:rect l="0" t="0" r="r" b="b"/>
              <a:pathLst>
                <a:path w="182" h="361">
                  <a:moveTo>
                    <a:pt x="86" y="0"/>
                  </a:moveTo>
                  <a:lnTo>
                    <a:pt x="86" y="60"/>
                  </a:lnTo>
                  <a:lnTo>
                    <a:pt x="174" y="60"/>
                  </a:lnTo>
                  <a:lnTo>
                    <a:pt x="151" y="85"/>
                  </a:lnTo>
                  <a:lnTo>
                    <a:pt x="83" y="85"/>
                  </a:lnTo>
                  <a:lnTo>
                    <a:pt x="83" y="267"/>
                  </a:lnTo>
                  <a:lnTo>
                    <a:pt x="83" y="267"/>
                  </a:lnTo>
                  <a:lnTo>
                    <a:pt x="83" y="284"/>
                  </a:lnTo>
                  <a:lnTo>
                    <a:pt x="86" y="296"/>
                  </a:lnTo>
                  <a:lnTo>
                    <a:pt x="91" y="307"/>
                  </a:lnTo>
                  <a:lnTo>
                    <a:pt x="97" y="318"/>
                  </a:lnTo>
                  <a:lnTo>
                    <a:pt x="105" y="324"/>
                  </a:lnTo>
                  <a:lnTo>
                    <a:pt x="117" y="330"/>
                  </a:lnTo>
                  <a:lnTo>
                    <a:pt x="128" y="333"/>
                  </a:lnTo>
                  <a:lnTo>
                    <a:pt x="142" y="335"/>
                  </a:lnTo>
                  <a:lnTo>
                    <a:pt x="142" y="335"/>
                  </a:lnTo>
                  <a:lnTo>
                    <a:pt x="157" y="333"/>
                  </a:lnTo>
                  <a:lnTo>
                    <a:pt x="165" y="330"/>
                  </a:lnTo>
                  <a:lnTo>
                    <a:pt x="165" y="330"/>
                  </a:lnTo>
                  <a:lnTo>
                    <a:pt x="182" y="318"/>
                  </a:lnTo>
                  <a:lnTo>
                    <a:pt x="182" y="318"/>
                  </a:lnTo>
                  <a:lnTo>
                    <a:pt x="182" y="324"/>
                  </a:lnTo>
                  <a:lnTo>
                    <a:pt x="179" y="333"/>
                  </a:lnTo>
                  <a:lnTo>
                    <a:pt x="162" y="347"/>
                  </a:lnTo>
                  <a:lnTo>
                    <a:pt x="162" y="347"/>
                  </a:lnTo>
                  <a:lnTo>
                    <a:pt x="154" y="352"/>
                  </a:lnTo>
                  <a:lnTo>
                    <a:pt x="142" y="358"/>
                  </a:lnTo>
                  <a:lnTo>
                    <a:pt x="131" y="361"/>
                  </a:lnTo>
                  <a:lnTo>
                    <a:pt x="117" y="361"/>
                  </a:lnTo>
                  <a:lnTo>
                    <a:pt x="117" y="361"/>
                  </a:lnTo>
                  <a:lnTo>
                    <a:pt x="100" y="361"/>
                  </a:lnTo>
                  <a:lnTo>
                    <a:pt x="83" y="355"/>
                  </a:lnTo>
                  <a:lnTo>
                    <a:pt x="66" y="347"/>
                  </a:lnTo>
                  <a:lnTo>
                    <a:pt x="54" y="335"/>
                  </a:lnTo>
                  <a:lnTo>
                    <a:pt x="54" y="335"/>
                  </a:lnTo>
                  <a:lnTo>
                    <a:pt x="43" y="324"/>
                  </a:lnTo>
                  <a:lnTo>
                    <a:pt x="34" y="307"/>
                  </a:lnTo>
                  <a:lnTo>
                    <a:pt x="29" y="290"/>
                  </a:lnTo>
                  <a:lnTo>
                    <a:pt x="29" y="267"/>
                  </a:lnTo>
                  <a:lnTo>
                    <a:pt x="29" y="85"/>
                  </a:lnTo>
                  <a:lnTo>
                    <a:pt x="0" y="85"/>
                  </a:lnTo>
                  <a:lnTo>
                    <a:pt x="86" y="0"/>
                  </a:lnTo>
                  <a:lnTo>
                    <a:pt x="86" y="0"/>
                  </a:lnTo>
                  <a:close/>
                </a:path>
              </a:pathLst>
            </a:custGeom>
            <a:solidFill>
              <a:schemeClr val="tx1"/>
            </a:solidFill>
            <a:ln w="9525">
              <a:noFill/>
              <a:round/>
              <a:headEnd/>
              <a:tailEnd/>
            </a:ln>
          </p:spPr>
          <p:txBody>
            <a:bodyPr/>
            <a:lstStyle/>
            <a:p>
              <a:pPr algn="ctr" eaLnBrk="0" hangingPunct="0">
                <a:defRPr/>
              </a:pPr>
              <a:endParaRPr lang="en-GB" dirty="0"/>
            </a:p>
          </p:txBody>
        </p:sp>
        <p:sp>
          <p:nvSpPr>
            <p:cNvPr id="8" name="Freeform 8"/>
            <p:cNvSpPr>
              <a:spLocks/>
            </p:cNvSpPr>
            <p:nvPr/>
          </p:nvSpPr>
          <p:spPr bwMode="auto">
            <a:xfrm>
              <a:off x="2694" y="2971"/>
              <a:ext cx="290" cy="443"/>
            </a:xfrm>
            <a:custGeom>
              <a:avLst/>
              <a:gdLst/>
              <a:ahLst/>
              <a:cxnLst>
                <a:cxn ang="0">
                  <a:pos x="176" y="139"/>
                </a:cxn>
                <a:cxn ang="0">
                  <a:pos x="213" y="145"/>
                </a:cxn>
                <a:cxn ang="0">
                  <a:pos x="244" y="162"/>
                </a:cxn>
                <a:cxn ang="0">
                  <a:pos x="256" y="176"/>
                </a:cxn>
                <a:cxn ang="0">
                  <a:pos x="270" y="207"/>
                </a:cxn>
                <a:cxn ang="0">
                  <a:pos x="273" y="421"/>
                </a:cxn>
                <a:cxn ang="0">
                  <a:pos x="273" y="429"/>
                </a:cxn>
                <a:cxn ang="0">
                  <a:pos x="276" y="435"/>
                </a:cxn>
                <a:cxn ang="0">
                  <a:pos x="199" y="443"/>
                </a:cxn>
                <a:cxn ang="0">
                  <a:pos x="207" y="438"/>
                </a:cxn>
                <a:cxn ang="0">
                  <a:pos x="216" y="426"/>
                </a:cxn>
                <a:cxn ang="0">
                  <a:pos x="216" y="250"/>
                </a:cxn>
                <a:cxn ang="0">
                  <a:pos x="216" y="233"/>
                </a:cxn>
                <a:cxn ang="0">
                  <a:pos x="207" y="207"/>
                </a:cxn>
                <a:cxn ang="0">
                  <a:pos x="202" y="196"/>
                </a:cxn>
                <a:cxn ang="0">
                  <a:pos x="179" y="182"/>
                </a:cxn>
                <a:cxn ang="0">
                  <a:pos x="148" y="176"/>
                </a:cxn>
                <a:cxn ang="0">
                  <a:pos x="128" y="179"/>
                </a:cxn>
                <a:cxn ang="0">
                  <a:pos x="108" y="188"/>
                </a:cxn>
                <a:cxn ang="0">
                  <a:pos x="77" y="210"/>
                </a:cxn>
                <a:cxn ang="0">
                  <a:pos x="77" y="421"/>
                </a:cxn>
                <a:cxn ang="0">
                  <a:pos x="82" y="432"/>
                </a:cxn>
                <a:cxn ang="0">
                  <a:pos x="88" y="438"/>
                </a:cxn>
                <a:cxn ang="0">
                  <a:pos x="6" y="443"/>
                </a:cxn>
                <a:cxn ang="0">
                  <a:pos x="11" y="438"/>
                </a:cxn>
                <a:cxn ang="0">
                  <a:pos x="20" y="426"/>
                </a:cxn>
                <a:cxn ang="0">
                  <a:pos x="20" y="40"/>
                </a:cxn>
                <a:cxn ang="0">
                  <a:pos x="20" y="31"/>
                </a:cxn>
                <a:cxn ang="0">
                  <a:pos x="17" y="23"/>
                </a:cxn>
                <a:cxn ang="0">
                  <a:pos x="77" y="0"/>
                </a:cxn>
                <a:cxn ang="0">
                  <a:pos x="77" y="185"/>
                </a:cxn>
                <a:cxn ang="0">
                  <a:pos x="128" y="151"/>
                </a:cxn>
                <a:cxn ang="0">
                  <a:pos x="176" y="139"/>
                </a:cxn>
              </a:cxnLst>
              <a:rect l="0" t="0" r="r" b="b"/>
              <a:pathLst>
                <a:path w="290" h="443">
                  <a:moveTo>
                    <a:pt x="176" y="139"/>
                  </a:moveTo>
                  <a:lnTo>
                    <a:pt x="176" y="139"/>
                  </a:lnTo>
                  <a:lnTo>
                    <a:pt x="193" y="139"/>
                  </a:lnTo>
                  <a:lnTo>
                    <a:pt x="213" y="145"/>
                  </a:lnTo>
                  <a:lnTo>
                    <a:pt x="230" y="153"/>
                  </a:lnTo>
                  <a:lnTo>
                    <a:pt x="244" y="162"/>
                  </a:lnTo>
                  <a:lnTo>
                    <a:pt x="244" y="162"/>
                  </a:lnTo>
                  <a:lnTo>
                    <a:pt x="256" y="176"/>
                  </a:lnTo>
                  <a:lnTo>
                    <a:pt x="264" y="190"/>
                  </a:lnTo>
                  <a:lnTo>
                    <a:pt x="270" y="207"/>
                  </a:lnTo>
                  <a:lnTo>
                    <a:pt x="273" y="227"/>
                  </a:lnTo>
                  <a:lnTo>
                    <a:pt x="273" y="421"/>
                  </a:lnTo>
                  <a:lnTo>
                    <a:pt x="273" y="421"/>
                  </a:lnTo>
                  <a:lnTo>
                    <a:pt x="273" y="429"/>
                  </a:lnTo>
                  <a:lnTo>
                    <a:pt x="276" y="435"/>
                  </a:lnTo>
                  <a:lnTo>
                    <a:pt x="276" y="435"/>
                  </a:lnTo>
                  <a:lnTo>
                    <a:pt x="290" y="443"/>
                  </a:lnTo>
                  <a:lnTo>
                    <a:pt x="199" y="443"/>
                  </a:lnTo>
                  <a:lnTo>
                    <a:pt x="199" y="443"/>
                  </a:lnTo>
                  <a:lnTo>
                    <a:pt x="207" y="438"/>
                  </a:lnTo>
                  <a:lnTo>
                    <a:pt x="213" y="432"/>
                  </a:lnTo>
                  <a:lnTo>
                    <a:pt x="216" y="426"/>
                  </a:lnTo>
                  <a:lnTo>
                    <a:pt x="216" y="421"/>
                  </a:lnTo>
                  <a:lnTo>
                    <a:pt x="216" y="250"/>
                  </a:lnTo>
                  <a:lnTo>
                    <a:pt x="216" y="250"/>
                  </a:lnTo>
                  <a:lnTo>
                    <a:pt x="216" y="233"/>
                  </a:lnTo>
                  <a:lnTo>
                    <a:pt x="213" y="219"/>
                  </a:lnTo>
                  <a:lnTo>
                    <a:pt x="207" y="207"/>
                  </a:lnTo>
                  <a:lnTo>
                    <a:pt x="202" y="196"/>
                  </a:lnTo>
                  <a:lnTo>
                    <a:pt x="202" y="196"/>
                  </a:lnTo>
                  <a:lnTo>
                    <a:pt x="190" y="188"/>
                  </a:lnTo>
                  <a:lnTo>
                    <a:pt x="179" y="182"/>
                  </a:lnTo>
                  <a:lnTo>
                    <a:pt x="165" y="179"/>
                  </a:lnTo>
                  <a:lnTo>
                    <a:pt x="148" y="176"/>
                  </a:lnTo>
                  <a:lnTo>
                    <a:pt x="148" y="176"/>
                  </a:lnTo>
                  <a:lnTo>
                    <a:pt x="128" y="179"/>
                  </a:lnTo>
                  <a:lnTo>
                    <a:pt x="108" y="188"/>
                  </a:lnTo>
                  <a:lnTo>
                    <a:pt x="108" y="188"/>
                  </a:lnTo>
                  <a:lnTo>
                    <a:pt x="91" y="196"/>
                  </a:lnTo>
                  <a:lnTo>
                    <a:pt x="77" y="210"/>
                  </a:lnTo>
                  <a:lnTo>
                    <a:pt x="77" y="421"/>
                  </a:lnTo>
                  <a:lnTo>
                    <a:pt x="77" y="421"/>
                  </a:lnTo>
                  <a:lnTo>
                    <a:pt x="80" y="426"/>
                  </a:lnTo>
                  <a:lnTo>
                    <a:pt x="82" y="432"/>
                  </a:lnTo>
                  <a:lnTo>
                    <a:pt x="82" y="432"/>
                  </a:lnTo>
                  <a:lnTo>
                    <a:pt x="88" y="438"/>
                  </a:lnTo>
                  <a:lnTo>
                    <a:pt x="97" y="443"/>
                  </a:lnTo>
                  <a:lnTo>
                    <a:pt x="6" y="443"/>
                  </a:lnTo>
                  <a:lnTo>
                    <a:pt x="6" y="443"/>
                  </a:lnTo>
                  <a:lnTo>
                    <a:pt x="11" y="438"/>
                  </a:lnTo>
                  <a:lnTo>
                    <a:pt x="17" y="432"/>
                  </a:lnTo>
                  <a:lnTo>
                    <a:pt x="20" y="426"/>
                  </a:lnTo>
                  <a:lnTo>
                    <a:pt x="20" y="421"/>
                  </a:lnTo>
                  <a:lnTo>
                    <a:pt x="20" y="40"/>
                  </a:lnTo>
                  <a:lnTo>
                    <a:pt x="20" y="40"/>
                  </a:lnTo>
                  <a:lnTo>
                    <a:pt x="20" y="31"/>
                  </a:lnTo>
                  <a:lnTo>
                    <a:pt x="17" y="23"/>
                  </a:lnTo>
                  <a:lnTo>
                    <a:pt x="17" y="23"/>
                  </a:lnTo>
                  <a:lnTo>
                    <a:pt x="0" y="14"/>
                  </a:lnTo>
                  <a:lnTo>
                    <a:pt x="77" y="0"/>
                  </a:lnTo>
                  <a:lnTo>
                    <a:pt x="77" y="185"/>
                  </a:lnTo>
                  <a:lnTo>
                    <a:pt x="77" y="185"/>
                  </a:lnTo>
                  <a:lnTo>
                    <a:pt x="102" y="165"/>
                  </a:lnTo>
                  <a:lnTo>
                    <a:pt x="128" y="151"/>
                  </a:lnTo>
                  <a:lnTo>
                    <a:pt x="153" y="142"/>
                  </a:lnTo>
                  <a:lnTo>
                    <a:pt x="176" y="139"/>
                  </a:lnTo>
                  <a:lnTo>
                    <a:pt x="176" y="139"/>
                  </a:lnTo>
                  <a:close/>
                </a:path>
              </a:pathLst>
            </a:custGeom>
            <a:solidFill>
              <a:schemeClr val="tx1"/>
            </a:solidFill>
            <a:ln w="9525">
              <a:noFill/>
              <a:round/>
              <a:headEnd/>
              <a:tailEnd/>
            </a:ln>
          </p:spPr>
          <p:txBody>
            <a:bodyPr/>
            <a:lstStyle/>
            <a:p>
              <a:pPr algn="ctr" eaLnBrk="0" hangingPunct="0">
                <a:defRPr/>
              </a:pPr>
              <a:endParaRPr lang="en-GB" dirty="0"/>
            </a:p>
          </p:txBody>
        </p:sp>
        <p:sp>
          <p:nvSpPr>
            <p:cNvPr id="9" name="Freeform 9"/>
            <p:cNvSpPr>
              <a:spLocks/>
            </p:cNvSpPr>
            <p:nvPr/>
          </p:nvSpPr>
          <p:spPr bwMode="auto">
            <a:xfrm>
              <a:off x="3275" y="3109"/>
              <a:ext cx="474" cy="305"/>
            </a:xfrm>
            <a:custGeom>
              <a:avLst/>
              <a:gdLst/>
              <a:ahLst/>
              <a:cxnLst>
                <a:cxn ang="0">
                  <a:pos x="364" y="0"/>
                </a:cxn>
                <a:cxn ang="0">
                  <a:pos x="398" y="6"/>
                </a:cxn>
                <a:cxn ang="0">
                  <a:pos x="429" y="23"/>
                </a:cxn>
                <a:cxn ang="0">
                  <a:pos x="444" y="37"/>
                </a:cxn>
                <a:cxn ang="0">
                  <a:pos x="458" y="68"/>
                </a:cxn>
                <a:cxn ang="0">
                  <a:pos x="458" y="282"/>
                </a:cxn>
                <a:cxn ang="0">
                  <a:pos x="461" y="287"/>
                </a:cxn>
                <a:cxn ang="0">
                  <a:pos x="463" y="293"/>
                </a:cxn>
                <a:cxn ang="0">
                  <a:pos x="387" y="304"/>
                </a:cxn>
                <a:cxn ang="0">
                  <a:pos x="392" y="299"/>
                </a:cxn>
                <a:cxn ang="0">
                  <a:pos x="404" y="287"/>
                </a:cxn>
                <a:cxn ang="0">
                  <a:pos x="404" y="108"/>
                </a:cxn>
                <a:cxn ang="0">
                  <a:pos x="404" y="91"/>
                </a:cxn>
                <a:cxn ang="0">
                  <a:pos x="395" y="66"/>
                </a:cxn>
                <a:cxn ang="0">
                  <a:pos x="387" y="57"/>
                </a:cxn>
                <a:cxn ang="0">
                  <a:pos x="367" y="43"/>
                </a:cxn>
                <a:cxn ang="0">
                  <a:pos x="336" y="37"/>
                </a:cxn>
                <a:cxn ang="0">
                  <a:pos x="316" y="40"/>
                </a:cxn>
                <a:cxn ang="0">
                  <a:pos x="282" y="60"/>
                </a:cxn>
                <a:cxn ang="0">
                  <a:pos x="267" y="77"/>
                </a:cxn>
                <a:cxn ang="0">
                  <a:pos x="267" y="282"/>
                </a:cxn>
                <a:cxn ang="0">
                  <a:pos x="270" y="287"/>
                </a:cxn>
                <a:cxn ang="0">
                  <a:pos x="273" y="293"/>
                </a:cxn>
                <a:cxn ang="0">
                  <a:pos x="194" y="304"/>
                </a:cxn>
                <a:cxn ang="0">
                  <a:pos x="202" y="299"/>
                </a:cxn>
                <a:cxn ang="0">
                  <a:pos x="211" y="287"/>
                </a:cxn>
                <a:cxn ang="0">
                  <a:pos x="211" y="105"/>
                </a:cxn>
                <a:cxn ang="0">
                  <a:pos x="211" y="88"/>
                </a:cxn>
                <a:cxn ang="0">
                  <a:pos x="202" y="63"/>
                </a:cxn>
                <a:cxn ang="0">
                  <a:pos x="185" y="46"/>
                </a:cxn>
                <a:cxn ang="0">
                  <a:pos x="160" y="37"/>
                </a:cxn>
                <a:cxn ang="0">
                  <a:pos x="145" y="37"/>
                </a:cxn>
                <a:cxn ang="0">
                  <a:pos x="108" y="46"/>
                </a:cxn>
                <a:cxn ang="0">
                  <a:pos x="80" y="68"/>
                </a:cxn>
                <a:cxn ang="0">
                  <a:pos x="80" y="282"/>
                </a:cxn>
                <a:cxn ang="0">
                  <a:pos x="83" y="293"/>
                </a:cxn>
                <a:cxn ang="0">
                  <a:pos x="97" y="304"/>
                </a:cxn>
                <a:cxn ang="0">
                  <a:pos x="6" y="304"/>
                </a:cxn>
                <a:cxn ang="0">
                  <a:pos x="20" y="293"/>
                </a:cxn>
                <a:cxn ang="0">
                  <a:pos x="23" y="282"/>
                </a:cxn>
                <a:cxn ang="0">
                  <a:pos x="23" y="40"/>
                </a:cxn>
                <a:cxn ang="0">
                  <a:pos x="18" y="23"/>
                </a:cxn>
                <a:cxn ang="0">
                  <a:pos x="9" y="17"/>
                </a:cxn>
                <a:cxn ang="0">
                  <a:pos x="80" y="0"/>
                </a:cxn>
                <a:cxn ang="0">
                  <a:pos x="80" y="43"/>
                </a:cxn>
                <a:cxn ang="0">
                  <a:pos x="123" y="14"/>
                </a:cxn>
                <a:cxn ang="0">
                  <a:pos x="134" y="9"/>
                </a:cxn>
                <a:cxn ang="0">
                  <a:pos x="160" y="0"/>
                </a:cxn>
                <a:cxn ang="0">
                  <a:pos x="174" y="0"/>
                </a:cxn>
                <a:cxn ang="0">
                  <a:pos x="202" y="3"/>
                </a:cxn>
                <a:cxn ang="0">
                  <a:pos x="228" y="14"/>
                </a:cxn>
                <a:cxn ang="0">
                  <a:pos x="239" y="23"/>
                </a:cxn>
                <a:cxn ang="0">
                  <a:pos x="256" y="43"/>
                </a:cxn>
                <a:cxn ang="0">
                  <a:pos x="262" y="57"/>
                </a:cxn>
                <a:cxn ang="0">
                  <a:pos x="307" y="17"/>
                </a:cxn>
                <a:cxn ang="0">
                  <a:pos x="321" y="9"/>
                </a:cxn>
                <a:cxn ang="0">
                  <a:pos x="350" y="0"/>
                </a:cxn>
                <a:cxn ang="0">
                  <a:pos x="364" y="0"/>
                </a:cxn>
              </a:cxnLst>
              <a:rect l="0" t="0" r="r" b="b"/>
              <a:pathLst>
                <a:path w="475" h="304">
                  <a:moveTo>
                    <a:pt x="364" y="0"/>
                  </a:moveTo>
                  <a:lnTo>
                    <a:pt x="364" y="0"/>
                  </a:lnTo>
                  <a:lnTo>
                    <a:pt x="381" y="0"/>
                  </a:lnTo>
                  <a:lnTo>
                    <a:pt x="398" y="6"/>
                  </a:lnTo>
                  <a:lnTo>
                    <a:pt x="415" y="14"/>
                  </a:lnTo>
                  <a:lnTo>
                    <a:pt x="429" y="23"/>
                  </a:lnTo>
                  <a:lnTo>
                    <a:pt x="429" y="23"/>
                  </a:lnTo>
                  <a:lnTo>
                    <a:pt x="444" y="37"/>
                  </a:lnTo>
                  <a:lnTo>
                    <a:pt x="452" y="51"/>
                  </a:lnTo>
                  <a:lnTo>
                    <a:pt x="458" y="68"/>
                  </a:lnTo>
                  <a:lnTo>
                    <a:pt x="458" y="88"/>
                  </a:lnTo>
                  <a:lnTo>
                    <a:pt x="458" y="282"/>
                  </a:lnTo>
                  <a:lnTo>
                    <a:pt x="458" y="282"/>
                  </a:lnTo>
                  <a:lnTo>
                    <a:pt x="461" y="287"/>
                  </a:lnTo>
                  <a:lnTo>
                    <a:pt x="463" y="293"/>
                  </a:lnTo>
                  <a:lnTo>
                    <a:pt x="463" y="293"/>
                  </a:lnTo>
                  <a:lnTo>
                    <a:pt x="475" y="304"/>
                  </a:lnTo>
                  <a:lnTo>
                    <a:pt x="387" y="304"/>
                  </a:lnTo>
                  <a:lnTo>
                    <a:pt x="387" y="304"/>
                  </a:lnTo>
                  <a:lnTo>
                    <a:pt x="392" y="299"/>
                  </a:lnTo>
                  <a:lnTo>
                    <a:pt x="398" y="293"/>
                  </a:lnTo>
                  <a:lnTo>
                    <a:pt x="404" y="287"/>
                  </a:lnTo>
                  <a:lnTo>
                    <a:pt x="404" y="282"/>
                  </a:lnTo>
                  <a:lnTo>
                    <a:pt x="404" y="108"/>
                  </a:lnTo>
                  <a:lnTo>
                    <a:pt x="404" y="108"/>
                  </a:lnTo>
                  <a:lnTo>
                    <a:pt x="404" y="91"/>
                  </a:lnTo>
                  <a:lnTo>
                    <a:pt x="401" y="80"/>
                  </a:lnTo>
                  <a:lnTo>
                    <a:pt x="395" y="66"/>
                  </a:lnTo>
                  <a:lnTo>
                    <a:pt x="387" y="57"/>
                  </a:lnTo>
                  <a:lnTo>
                    <a:pt x="387" y="57"/>
                  </a:lnTo>
                  <a:lnTo>
                    <a:pt x="378" y="49"/>
                  </a:lnTo>
                  <a:lnTo>
                    <a:pt x="367" y="43"/>
                  </a:lnTo>
                  <a:lnTo>
                    <a:pt x="353" y="37"/>
                  </a:lnTo>
                  <a:lnTo>
                    <a:pt x="336" y="37"/>
                  </a:lnTo>
                  <a:lnTo>
                    <a:pt x="336" y="37"/>
                  </a:lnTo>
                  <a:lnTo>
                    <a:pt x="316" y="40"/>
                  </a:lnTo>
                  <a:lnTo>
                    <a:pt x="299" y="46"/>
                  </a:lnTo>
                  <a:lnTo>
                    <a:pt x="282" y="60"/>
                  </a:lnTo>
                  <a:lnTo>
                    <a:pt x="267" y="77"/>
                  </a:lnTo>
                  <a:lnTo>
                    <a:pt x="267" y="77"/>
                  </a:lnTo>
                  <a:lnTo>
                    <a:pt x="267" y="85"/>
                  </a:lnTo>
                  <a:lnTo>
                    <a:pt x="267" y="282"/>
                  </a:lnTo>
                  <a:lnTo>
                    <a:pt x="267" y="282"/>
                  </a:lnTo>
                  <a:lnTo>
                    <a:pt x="270" y="287"/>
                  </a:lnTo>
                  <a:lnTo>
                    <a:pt x="273" y="293"/>
                  </a:lnTo>
                  <a:lnTo>
                    <a:pt x="273" y="293"/>
                  </a:lnTo>
                  <a:lnTo>
                    <a:pt x="285" y="304"/>
                  </a:lnTo>
                  <a:lnTo>
                    <a:pt x="194" y="304"/>
                  </a:lnTo>
                  <a:lnTo>
                    <a:pt x="194" y="304"/>
                  </a:lnTo>
                  <a:lnTo>
                    <a:pt x="202" y="299"/>
                  </a:lnTo>
                  <a:lnTo>
                    <a:pt x="208" y="293"/>
                  </a:lnTo>
                  <a:lnTo>
                    <a:pt x="211" y="287"/>
                  </a:lnTo>
                  <a:lnTo>
                    <a:pt x="211" y="282"/>
                  </a:lnTo>
                  <a:lnTo>
                    <a:pt x="211" y="105"/>
                  </a:lnTo>
                  <a:lnTo>
                    <a:pt x="211" y="105"/>
                  </a:lnTo>
                  <a:lnTo>
                    <a:pt x="211" y="88"/>
                  </a:lnTo>
                  <a:lnTo>
                    <a:pt x="208" y="74"/>
                  </a:lnTo>
                  <a:lnTo>
                    <a:pt x="202" y="63"/>
                  </a:lnTo>
                  <a:lnTo>
                    <a:pt x="194" y="54"/>
                  </a:lnTo>
                  <a:lnTo>
                    <a:pt x="185" y="46"/>
                  </a:lnTo>
                  <a:lnTo>
                    <a:pt x="174" y="40"/>
                  </a:lnTo>
                  <a:lnTo>
                    <a:pt x="160" y="37"/>
                  </a:lnTo>
                  <a:lnTo>
                    <a:pt x="145" y="37"/>
                  </a:lnTo>
                  <a:lnTo>
                    <a:pt x="145" y="37"/>
                  </a:lnTo>
                  <a:lnTo>
                    <a:pt x="125" y="40"/>
                  </a:lnTo>
                  <a:lnTo>
                    <a:pt x="108" y="46"/>
                  </a:lnTo>
                  <a:lnTo>
                    <a:pt x="94" y="54"/>
                  </a:lnTo>
                  <a:lnTo>
                    <a:pt x="80" y="68"/>
                  </a:lnTo>
                  <a:lnTo>
                    <a:pt x="80" y="282"/>
                  </a:lnTo>
                  <a:lnTo>
                    <a:pt x="80" y="282"/>
                  </a:lnTo>
                  <a:lnTo>
                    <a:pt x="80" y="287"/>
                  </a:lnTo>
                  <a:lnTo>
                    <a:pt x="83" y="293"/>
                  </a:lnTo>
                  <a:lnTo>
                    <a:pt x="83" y="293"/>
                  </a:lnTo>
                  <a:lnTo>
                    <a:pt x="97" y="304"/>
                  </a:lnTo>
                  <a:lnTo>
                    <a:pt x="6" y="304"/>
                  </a:lnTo>
                  <a:lnTo>
                    <a:pt x="6" y="304"/>
                  </a:lnTo>
                  <a:lnTo>
                    <a:pt x="15" y="299"/>
                  </a:lnTo>
                  <a:lnTo>
                    <a:pt x="20" y="293"/>
                  </a:lnTo>
                  <a:lnTo>
                    <a:pt x="23" y="287"/>
                  </a:lnTo>
                  <a:lnTo>
                    <a:pt x="23" y="282"/>
                  </a:lnTo>
                  <a:lnTo>
                    <a:pt x="23" y="40"/>
                  </a:lnTo>
                  <a:lnTo>
                    <a:pt x="23" y="40"/>
                  </a:lnTo>
                  <a:lnTo>
                    <a:pt x="23" y="31"/>
                  </a:lnTo>
                  <a:lnTo>
                    <a:pt x="18" y="23"/>
                  </a:lnTo>
                  <a:lnTo>
                    <a:pt x="18" y="23"/>
                  </a:lnTo>
                  <a:lnTo>
                    <a:pt x="9" y="17"/>
                  </a:lnTo>
                  <a:lnTo>
                    <a:pt x="0" y="14"/>
                  </a:lnTo>
                  <a:lnTo>
                    <a:pt x="80" y="0"/>
                  </a:lnTo>
                  <a:lnTo>
                    <a:pt x="80" y="43"/>
                  </a:lnTo>
                  <a:lnTo>
                    <a:pt x="80" y="43"/>
                  </a:lnTo>
                  <a:lnTo>
                    <a:pt x="100" y="29"/>
                  </a:lnTo>
                  <a:lnTo>
                    <a:pt x="123" y="14"/>
                  </a:lnTo>
                  <a:lnTo>
                    <a:pt x="123" y="14"/>
                  </a:lnTo>
                  <a:lnTo>
                    <a:pt x="134" y="9"/>
                  </a:lnTo>
                  <a:lnTo>
                    <a:pt x="145" y="3"/>
                  </a:lnTo>
                  <a:lnTo>
                    <a:pt x="160" y="0"/>
                  </a:lnTo>
                  <a:lnTo>
                    <a:pt x="174" y="0"/>
                  </a:lnTo>
                  <a:lnTo>
                    <a:pt x="174" y="0"/>
                  </a:lnTo>
                  <a:lnTo>
                    <a:pt x="188" y="0"/>
                  </a:lnTo>
                  <a:lnTo>
                    <a:pt x="202" y="3"/>
                  </a:lnTo>
                  <a:lnTo>
                    <a:pt x="213" y="9"/>
                  </a:lnTo>
                  <a:lnTo>
                    <a:pt x="228" y="14"/>
                  </a:lnTo>
                  <a:lnTo>
                    <a:pt x="228" y="14"/>
                  </a:lnTo>
                  <a:lnTo>
                    <a:pt x="239" y="23"/>
                  </a:lnTo>
                  <a:lnTo>
                    <a:pt x="248" y="31"/>
                  </a:lnTo>
                  <a:lnTo>
                    <a:pt x="256" y="43"/>
                  </a:lnTo>
                  <a:lnTo>
                    <a:pt x="262" y="57"/>
                  </a:lnTo>
                  <a:lnTo>
                    <a:pt x="262" y="57"/>
                  </a:lnTo>
                  <a:lnTo>
                    <a:pt x="282" y="34"/>
                  </a:lnTo>
                  <a:lnTo>
                    <a:pt x="307" y="17"/>
                  </a:lnTo>
                  <a:lnTo>
                    <a:pt x="307" y="17"/>
                  </a:lnTo>
                  <a:lnTo>
                    <a:pt x="321" y="9"/>
                  </a:lnTo>
                  <a:lnTo>
                    <a:pt x="336" y="3"/>
                  </a:lnTo>
                  <a:lnTo>
                    <a:pt x="350" y="0"/>
                  </a:lnTo>
                  <a:lnTo>
                    <a:pt x="364" y="0"/>
                  </a:lnTo>
                  <a:lnTo>
                    <a:pt x="364" y="0"/>
                  </a:lnTo>
                  <a:close/>
                </a:path>
              </a:pathLst>
            </a:custGeom>
            <a:solidFill>
              <a:schemeClr val="tx1"/>
            </a:solidFill>
            <a:ln w="9525">
              <a:noFill/>
              <a:round/>
              <a:headEnd/>
              <a:tailEnd/>
            </a:ln>
          </p:spPr>
          <p:txBody>
            <a:bodyPr/>
            <a:lstStyle/>
            <a:p>
              <a:pPr algn="ctr" eaLnBrk="0" hangingPunct="0">
                <a:defRPr/>
              </a:pPr>
              <a:endParaRPr lang="en-GB" dirty="0"/>
            </a:p>
          </p:txBody>
        </p:sp>
        <p:sp>
          <p:nvSpPr>
            <p:cNvPr id="10" name="Freeform 10"/>
            <p:cNvSpPr>
              <a:spLocks/>
            </p:cNvSpPr>
            <p:nvPr/>
          </p:nvSpPr>
          <p:spPr bwMode="auto">
            <a:xfrm>
              <a:off x="4071" y="3058"/>
              <a:ext cx="184" cy="362"/>
            </a:xfrm>
            <a:custGeom>
              <a:avLst/>
              <a:gdLst/>
              <a:ahLst/>
              <a:cxnLst>
                <a:cxn ang="0">
                  <a:pos x="85" y="0"/>
                </a:cxn>
                <a:cxn ang="0">
                  <a:pos x="85" y="60"/>
                </a:cxn>
                <a:cxn ang="0">
                  <a:pos x="173" y="60"/>
                </a:cxn>
                <a:cxn ang="0">
                  <a:pos x="150" y="85"/>
                </a:cxn>
                <a:cxn ang="0">
                  <a:pos x="82" y="85"/>
                </a:cxn>
                <a:cxn ang="0">
                  <a:pos x="82" y="267"/>
                </a:cxn>
                <a:cxn ang="0">
                  <a:pos x="82" y="267"/>
                </a:cxn>
                <a:cxn ang="0">
                  <a:pos x="85" y="284"/>
                </a:cxn>
                <a:cxn ang="0">
                  <a:pos x="88" y="296"/>
                </a:cxn>
                <a:cxn ang="0">
                  <a:pos x="91" y="307"/>
                </a:cxn>
                <a:cxn ang="0">
                  <a:pos x="99" y="318"/>
                </a:cxn>
                <a:cxn ang="0">
                  <a:pos x="105" y="324"/>
                </a:cxn>
                <a:cxn ang="0">
                  <a:pos x="116" y="330"/>
                </a:cxn>
                <a:cxn ang="0">
                  <a:pos x="128" y="333"/>
                </a:cxn>
                <a:cxn ang="0">
                  <a:pos x="142" y="335"/>
                </a:cxn>
                <a:cxn ang="0">
                  <a:pos x="142" y="335"/>
                </a:cxn>
                <a:cxn ang="0">
                  <a:pos x="156" y="333"/>
                </a:cxn>
                <a:cxn ang="0">
                  <a:pos x="165" y="330"/>
                </a:cxn>
                <a:cxn ang="0">
                  <a:pos x="165" y="330"/>
                </a:cxn>
                <a:cxn ang="0">
                  <a:pos x="184" y="318"/>
                </a:cxn>
                <a:cxn ang="0">
                  <a:pos x="184" y="318"/>
                </a:cxn>
                <a:cxn ang="0">
                  <a:pos x="182" y="324"/>
                </a:cxn>
                <a:cxn ang="0">
                  <a:pos x="179" y="333"/>
                </a:cxn>
                <a:cxn ang="0">
                  <a:pos x="162" y="347"/>
                </a:cxn>
                <a:cxn ang="0">
                  <a:pos x="162" y="347"/>
                </a:cxn>
                <a:cxn ang="0">
                  <a:pos x="153" y="352"/>
                </a:cxn>
                <a:cxn ang="0">
                  <a:pos x="142" y="358"/>
                </a:cxn>
                <a:cxn ang="0">
                  <a:pos x="130" y="361"/>
                </a:cxn>
                <a:cxn ang="0">
                  <a:pos x="119" y="361"/>
                </a:cxn>
                <a:cxn ang="0">
                  <a:pos x="119" y="361"/>
                </a:cxn>
                <a:cxn ang="0">
                  <a:pos x="99" y="361"/>
                </a:cxn>
                <a:cxn ang="0">
                  <a:pos x="82" y="355"/>
                </a:cxn>
                <a:cxn ang="0">
                  <a:pos x="65" y="347"/>
                </a:cxn>
                <a:cxn ang="0">
                  <a:pos x="54" y="335"/>
                </a:cxn>
                <a:cxn ang="0">
                  <a:pos x="54" y="335"/>
                </a:cxn>
                <a:cxn ang="0">
                  <a:pos x="42" y="324"/>
                </a:cxn>
                <a:cxn ang="0">
                  <a:pos x="34" y="307"/>
                </a:cxn>
                <a:cxn ang="0">
                  <a:pos x="31" y="290"/>
                </a:cxn>
                <a:cxn ang="0">
                  <a:pos x="28" y="267"/>
                </a:cxn>
                <a:cxn ang="0">
                  <a:pos x="28" y="85"/>
                </a:cxn>
                <a:cxn ang="0">
                  <a:pos x="0" y="85"/>
                </a:cxn>
                <a:cxn ang="0">
                  <a:pos x="85" y="0"/>
                </a:cxn>
                <a:cxn ang="0">
                  <a:pos x="85" y="0"/>
                </a:cxn>
              </a:cxnLst>
              <a:rect l="0" t="0" r="r" b="b"/>
              <a:pathLst>
                <a:path w="184" h="361">
                  <a:moveTo>
                    <a:pt x="85" y="0"/>
                  </a:moveTo>
                  <a:lnTo>
                    <a:pt x="85" y="60"/>
                  </a:lnTo>
                  <a:lnTo>
                    <a:pt x="173" y="60"/>
                  </a:lnTo>
                  <a:lnTo>
                    <a:pt x="150" y="85"/>
                  </a:lnTo>
                  <a:lnTo>
                    <a:pt x="82" y="85"/>
                  </a:lnTo>
                  <a:lnTo>
                    <a:pt x="82" y="267"/>
                  </a:lnTo>
                  <a:lnTo>
                    <a:pt x="82" y="267"/>
                  </a:lnTo>
                  <a:lnTo>
                    <a:pt x="85" y="284"/>
                  </a:lnTo>
                  <a:lnTo>
                    <a:pt x="88" y="296"/>
                  </a:lnTo>
                  <a:lnTo>
                    <a:pt x="91" y="307"/>
                  </a:lnTo>
                  <a:lnTo>
                    <a:pt x="99" y="318"/>
                  </a:lnTo>
                  <a:lnTo>
                    <a:pt x="105" y="324"/>
                  </a:lnTo>
                  <a:lnTo>
                    <a:pt x="116" y="330"/>
                  </a:lnTo>
                  <a:lnTo>
                    <a:pt x="128" y="333"/>
                  </a:lnTo>
                  <a:lnTo>
                    <a:pt x="142" y="335"/>
                  </a:lnTo>
                  <a:lnTo>
                    <a:pt x="142" y="335"/>
                  </a:lnTo>
                  <a:lnTo>
                    <a:pt x="156" y="333"/>
                  </a:lnTo>
                  <a:lnTo>
                    <a:pt x="165" y="330"/>
                  </a:lnTo>
                  <a:lnTo>
                    <a:pt x="165" y="330"/>
                  </a:lnTo>
                  <a:lnTo>
                    <a:pt x="184" y="318"/>
                  </a:lnTo>
                  <a:lnTo>
                    <a:pt x="184" y="318"/>
                  </a:lnTo>
                  <a:lnTo>
                    <a:pt x="182" y="324"/>
                  </a:lnTo>
                  <a:lnTo>
                    <a:pt x="179" y="333"/>
                  </a:lnTo>
                  <a:lnTo>
                    <a:pt x="162" y="347"/>
                  </a:lnTo>
                  <a:lnTo>
                    <a:pt x="162" y="347"/>
                  </a:lnTo>
                  <a:lnTo>
                    <a:pt x="153" y="352"/>
                  </a:lnTo>
                  <a:lnTo>
                    <a:pt x="142" y="358"/>
                  </a:lnTo>
                  <a:lnTo>
                    <a:pt x="130" y="361"/>
                  </a:lnTo>
                  <a:lnTo>
                    <a:pt x="119" y="361"/>
                  </a:lnTo>
                  <a:lnTo>
                    <a:pt x="119" y="361"/>
                  </a:lnTo>
                  <a:lnTo>
                    <a:pt x="99" y="361"/>
                  </a:lnTo>
                  <a:lnTo>
                    <a:pt x="82" y="355"/>
                  </a:lnTo>
                  <a:lnTo>
                    <a:pt x="65" y="347"/>
                  </a:lnTo>
                  <a:lnTo>
                    <a:pt x="54" y="335"/>
                  </a:lnTo>
                  <a:lnTo>
                    <a:pt x="54" y="335"/>
                  </a:lnTo>
                  <a:lnTo>
                    <a:pt x="42" y="324"/>
                  </a:lnTo>
                  <a:lnTo>
                    <a:pt x="34" y="307"/>
                  </a:lnTo>
                  <a:lnTo>
                    <a:pt x="31" y="290"/>
                  </a:lnTo>
                  <a:lnTo>
                    <a:pt x="28" y="267"/>
                  </a:lnTo>
                  <a:lnTo>
                    <a:pt x="28" y="85"/>
                  </a:lnTo>
                  <a:lnTo>
                    <a:pt x="0" y="85"/>
                  </a:lnTo>
                  <a:lnTo>
                    <a:pt x="85" y="0"/>
                  </a:lnTo>
                  <a:lnTo>
                    <a:pt x="85" y="0"/>
                  </a:lnTo>
                  <a:close/>
                </a:path>
              </a:pathLst>
            </a:custGeom>
            <a:solidFill>
              <a:schemeClr val="tx1"/>
            </a:solidFill>
            <a:ln w="9525">
              <a:noFill/>
              <a:round/>
              <a:headEnd/>
              <a:tailEnd/>
            </a:ln>
          </p:spPr>
          <p:txBody>
            <a:bodyPr/>
            <a:lstStyle/>
            <a:p>
              <a:pPr algn="ctr" eaLnBrk="0" hangingPunct="0">
                <a:defRPr/>
              </a:pPr>
              <a:endParaRPr lang="en-GB" dirty="0"/>
            </a:p>
          </p:txBody>
        </p:sp>
        <p:sp>
          <p:nvSpPr>
            <p:cNvPr id="11" name="Freeform 11"/>
            <p:cNvSpPr>
              <a:spLocks noEditPoints="1"/>
            </p:cNvSpPr>
            <p:nvPr/>
          </p:nvSpPr>
          <p:spPr bwMode="auto">
            <a:xfrm>
              <a:off x="4253" y="3109"/>
              <a:ext cx="282" cy="311"/>
            </a:xfrm>
            <a:custGeom>
              <a:avLst/>
              <a:gdLst/>
              <a:ahLst/>
              <a:cxnLst>
                <a:cxn ang="0">
                  <a:pos x="144" y="0"/>
                </a:cxn>
                <a:cxn ang="0">
                  <a:pos x="184" y="6"/>
                </a:cxn>
                <a:cxn ang="0">
                  <a:pos x="221" y="23"/>
                </a:cxn>
                <a:cxn ang="0">
                  <a:pos x="235" y="34"/>
                </a:cxn>
                <a:cxn ang="0">
                  <a:pos x="261" y="63"/>
                </a:cxn>
                <a:cxn ang="0">
                  <a:pos x="269" y="80"/>
                </a:cxn>
                <a:cxn ang="0">
                  <a:pos x="281" y="117"/>
                </a:cxn>
                <a:cxn ang="0">
                  <a:pos x="284" y="156"/>
                </a:cxn>
                <a:cxn ang="0">
                  <a:pos x="284" y="174"/>
                </a:cxn>
                <a:cxn ang="0">
                  <a:pos x="272" y="210"/>
                </a:cxn>
                <a:cxn ang="0">
                  <a:pos x="267" y="230"/>
                </a:cxn>
                <a:cxn ang="0">
                  <a:pos x="244" y="262"/>
                </a:cxn>
                <a:cxn ang="0">
                  <a:pos x="215" y="290"/>
                </a:cxn>
                <a:cxn ang="0">
                  <a:pos x="198" y="299"/>
                </a:cxn>
                <a:cxn ang="0">
                  <a:pos x="161" y="310"/>
                </a:cxn>
                <a:cxn ang="0">
                  <a:pos x="142" y="310"/>
                </a:cxn>
                <a:cxn ang="0">
                  <a:pos x="93" y="304"/>
                </a:cxn>
                <a:cxn ang="0">
                  <a:pos x="68" y="293"/>
                </a:cxn>
                <a:cxn ang="0">
                  <a:pos x="45" y="273"/>
                </a:cxn>
                <a:cxn ang="0">
                  <a:pos x="36" y="264"/>
                </a:cxn>
                <a:cxn ang="0">
                  <a:pos x="11" y="213"/>
                </a:cxn>
                <a:cxn ang="0">
                  <a:pos x="0" y="156"/>
                </a:cxn>
                <a:cxn ang="0">
                  <a:pos x="2" y="137"/>
                </a:cxn>
                <a:cxn ang="0">
                  <a:pos x="11" y="100"/>
                </a:cxn>
                <a:cxn ang="0">
                  <a:pos x="19" y="80"/>
                </a:cxn>
                <a:cxn ang="0">
                  <a:pos x="39" y="49"/>
                </a:cxn>
                <a:cxn ang="0">
                  <a:pos x="68" y="23"/>
                </a:cxn>
                <a:cxn ang="0">
                  <a:pos x="85" y="12"/>
                </a:cxn>
                <a:cxn ang="0">
                  <a:pos x="122" y="0"/>
                </a:cxn>
                <a:cxn ang="0">
                  <a:pos x="144" y="0"/>
                </a:cxn>
                <a:cxn ang="0">
                  <a:pos x="139" y="23"/>
                </a:cxn>
                <a:cxn ang="0">
                  <a:pos x="102" y="34"/>
                </a:cxn>
                <a:cxn ang="0">
                  <a:pos x="76" y="66"/>
                </a:cxn>
                <a:cxn ang="0">
                  <a:pos x="68" y="85"/>
                </a:cxn>
                <a:cxn ang="0">
                  <a:pos x="59" y="131"/>
                </a:cxn>
                <a:cxn ang="0">
                  <a:pos x="59" y="159"/>
                </a:cxn>
                <a:cxn ang="0">
                  <a:pos x="68" y="210"/>
                </a:cxn>
                <a:cxn ang="0">
                  <a:pos x="85" y="250"/>
                </a:cxn>
                <a:cxn ang="0">
                  <a:pos x="96" y="267"/>
                </a:cxn>
                <a:cxn ang="0">
                  <a:pos x="127" y="284"/>
                </a:cxn>
                <a:cxn ang="0">
                  <a:pos x="147" y="284"/>
                </a:cxn>
                <a:cxn ang="0">
                  <a:pos x="181" y="273"/>
                </a:cxn>
                <a:cxn ang="0">
                  <a:pos x="207" y="245"/>
                </a:cxn>
                <a:cxn ang="0">
                  <a:pos x="215" y="225"/>
                </a:cxn>
                <a:cxn ang="0">
                  <a:pos x="224" y="179"/>
                </a:cxn>
                <a:cxn ang="0">
                  <a:pos x="224" y="151"/>
                </a:cxn>
                <a:cxn ang="0">
                  <a:pos x="213" y="85"/>
                </a:cxn>
                <a:cxn ang="0">
                  <a:pos x="201" y="60"/>
                </a:cxn>
                <a:cxn ang="0">
                  <a:pos x="184" y="40"/>
                </a:cxn>
                <a:cxn ang="0">
                  <a:pos x="164" y="29"/>
                </a:cxn>
                <a:cxn ang="0">
                  <a:pos x="139" y="23"/>
                </a:cxn>
              </a:cxnLst>
              <a:rect l="0" t="0" r="r" b="b"/>
              <a:pathLst>
                <a:path w="284" h="310">
                  <a:moveTo>
                    <a:pt x="144" y="0"/>
                  </a:moveTo>
                  <a:lnTo>
                    <a:pt x="144" y="0"/>
                  </a:lnTo>
                  <a:lnTo>
                    <a:pt x="164" y="0"/>
                  </a:lnTo>
                  <a:lnTo>
                    <a:pt x="184" y="6"/>
                  </a:lnTo>
                  <a:lnTo>
                    <a:pt x="204" y="12"/>
                  </a:lnTo>
                  <a:lnTo>
                    <a:pt x="221" y="23"/>
                  </a:lnTo>
                  <a:lnTo>
                    <a:pt x="221" y="23"/>
                  </a:lnTo>
                  <a:lnTo>
                    <a:pt x="235" y="34"/>
                  </a:lnTo>
                  <a:lnTo>
                    <a:pt x="250" y="49"/>
                  </a:lnTo>
                  <a:lnTo>
                    <a:pt x="261" y="63"/>
                  </a:lnTo>
                  <a:lnTo>
                    <a:pt x="269" y="80"/>
                  </a:lnTo>
                  <a:lnTo>
                    <a:pt x="269" y="80"/>
                  </a:lnTo>
                  <a:lnTo>
                    <a:pt x="275" y="100"/>
                  </a:lnTo>
                  <a:lnTo>
                    <a:pt x="281" y="117"/>
                  </a:lnTo>
                  <a:lnTo>
                    <a:pt x="284" y="137"/>
                  </a:lnTo>
                  <a:lnTo>
                    <a:pt x="284" y="156"/>
                  </a:lnTo>
                  <a:lnTo>
                    <a:pt x="284" y="156"/>
                  </a:lnTo>
                  <a:lnTo>
                    <a:pt x="284" y="174"/>
                  </a:lnTo>
                  <a:lnTo>
                    <a:pt x="278" y="193"/>
                  </a:lnTo>
                  <a:lnTo>
                    <a:pt x="272" y="210"/>
                  </a:lnTo>
                  <a:lnTo>
                    <a:pt x="267" y="230"/>
                  </a:lnTo>
                  <a:lnTo>
                    <a:pt x="267" y="230"/>
                  </a:lnTo>
                  <a:lnTo>
                    <a:pt x="255" y="247"/>
                  </a:lnTo>
                  <a:lnTo>
                    <a:pt x="244" y="262"/>
                  </a:lnTo>
                  <a:lnTo>
                    <a:pt x="230" y="276"/>
                  </a:lnTo>
                  <a:lnTo>
                    <a:pt x="215" y="290"/>
                  </a:lnTo>
                  <a:lnTo>
                    <a:pt x="215" y="290"/>
                  </a:lnTo>
                  <a:lnTo>
                    <a:pt x="198" y="299"/>
                  </a:lnTo>
                  <a:lnTo>
                    <a:pt x="181" y="304"/>
                  </a:lnTo>
                  <a:lnTo>
                    <a:pt x="161" y="310"/>
                  </a:lnTo>
                  <a:lnTo>
                    <a:pt x="142" y="310"/>
                  </a:lnTo>
                  <a:lnTo>
                    <a:pt x="142" y="310"/>
                  </a:lnTo>
                  <a:lnTo>
                    <a:pt x="110" y="307"/>
                  </a:lnTo>
                  <a:lnTo>
                    <a:pt x="93" y="304"/>
                  </a:lnTo>
                  <a:lnTo>
                    <a:pt x="82" y="299"/>
                  </a:lnTo>
                  <a:lnTo>
                    <a:pt x="68" y="293"/>
                  </a:lnTo>
                  <a:lnTo>
                    <a:pt x="56" y="284"/>
                  </a:lnTo>
                  <a:lnTo>
                    <a:pt x="45" y="273"/>
                  </a:lnTo>
                  <a:lnTo>
                    <a:pt x="36" y="264"/>
                  </a:lnTo>
                  <a:lnTo>
                    <a:pt x="36" y="264"/>
                  </a:lnTo>
                  <a:lnTo>
                    <a:pt x="19" y="239"/>
                  </a:lnTo>
                  <a:lnTo>
                    <a:pt x="11" y="213"/>
                  </a:lnTo>
                  <a:lnTo>
                    <a:pt x="2" y="185"/>
                  </a:lnTo>
                  <a:lnTo>
                    <a:pt x="0" y="156"/>
                  </a:lnTo>
                  <a:lnTo>
                    <a:pt x="0" y="156"/>
                  </a:lnTo>
                  <a:lnTo>
                    <a:pt x="2" y="137"/>
                  </a:lnTo>
                  <a:lnTo>
                    <a:pt x="5" y="117"/>
                  </a:lnTo>
                  <a:lnTo>
                    <a:pt x="11" y="100"/>
                  </a:lnTo>
                  <a:lnTo>
                    <a:pt x="19" y="80"/>
                  </a:lnTo>
                  <a:lnTo>
                    <a:pt x="19" y="80"/>
                  </a:lnTo>
                  <a:lnTo>
                    <a:pt x="28" y="63"/>
                  </a:lnTo>
                  <a:lnTo>
                    <a:pt x="39" y="49"/>
                  </a:lnTo>
                  <a:lnTo>
                    <a:pt x="54" y="34"/>
                  </a:lnTo>
                  <a:lnTo>
                    <a:pt x="68" y="23"/>
                  </a:lnTo>
                  <a:lnTo>
                    <a:pt x="68" y="23"/>
                  </a:lnTo>
                  <a:lnTo>
                    <a:pt x="85" y="12"/>
                  </a:lnTo>
                  <a:lnTo>
                    <a:pt x="105" y="6"/>
                  </a:lnTo>
                  <a:lnTo>
                    <a:pt x="122" y="0"/>
                  </a:lnTo>
                  <a:lnTo>
                    <a:pt x="144" y="0"/>
                  </a:lnTo>
                  <a:lnTo>
                    <a:pt x="144" y="0"/>
                  </a:lnTo>
                  <a:close/>
                  <a:moveTo>
                    <a:pt x="139" y="23"/>
                  </a:moveTo>
                  <a:lnTo>
                    <a:pt x="139" y="23"/>
                  </a:lnTo>
                  <a:lnTo>
                    <a:pt x="119" y="26"/>
                  </a:lnTo>
                  <a:lnTo>
                    <a:pt x="102" y="34"/>
                  </a:lnTo>
                  <a:lnTo>
                    <a:pt x="88" y="49"/>
                  </a:lnTo>
                  <a:lnTo>
                    <a:pt x="76" y="66"/>
                  </a:lnTo>
                  <a:lnTo>
                    <a:pt x="76" y="66"/>
                  </a:lnTo>
                  <a:lnTo>
                    <a:pt x="68" y="85"/>
                  </a:lnTo>
                  <a:lnTo>
                    <a:pt x="62" y="108"/>
                  </a:lnTo>
                  <a:lnTo>
                    <a:pt x="59" y="131"/>
                  </a:lnTo>
                  <a:lnTo>
                    <a:pt x="59" y="159"/>
                  </a:lnTo>
                  <a:lnTo>
                    <a:pt x="59" y="159"/>
                  </a:lnTo>
                  <a:lnTo>
                    <a:pt x="62" y="185"/>
                  </a:lnTo>
                  <a:lnTo>
                    <a:pt x="68" y="210"/>
                  </a:lnTo>
                  <a:lnTo>
                    <a:pt x="73" y="230"/>
                  </a:lnTo>
                  <a:lnTo>
                    <a:pt x="85" y="250"/>
                  </a:lnTo>
                  <a:lnTo>
                    <a:pt x="85" y="250"/>
                  </a:lnTo>
                  <a:lnTo>
                    <a:pt x="96" y="267"/>
                  </a:lnTo>
                  <a:lnTo>
                    <a:pt x="113" y="279"/>
                  </a:lnTo>
                  <a:lnTo>
                    <a:pt x="127" y="284"/>
                  </a:lnTo>
                  <a:lnTo>
                    <a:pt x="147" y="284"/>
                  </a:lnTo>
                  <a:lnTo>
                    <a:pt x="147" y="284"/>
                  </a:lnTo>
                  <a:lnTo>
                    <a:pt x="164" y="282"/>
                  </a:lnTo>
                  <a:lnTo>
                    <a:pt x="181" y="273"/>
                  </a:lnTo>
                  <a:lnTo>
                    <a:pt x="196" y="262"/>
                  </a:lnTo>
                  <a:lnTo>
                    <a:pt x="207" y="245"/>
                  </a:lnTo>
                  <a:lnTo>
                    <a:pt x="207" y="245"/>
                  </a:lnTo>
                  <a:lnTo>
                    <a:pt x="215" y="225"/>
                  </a:lnTo>
                  <a:lnTo>
                    <a:pt x="221" y="202"/>
                  </a:lnTo>
                  <a:lnTo>
                    <a:pt x="224" y="179"/>
                  </a:lnTo>
                  <a:lnTo>
                    <a:pt x="224" y="151"/>
                  </a:lnTo>
                  <a:lnTo>
                    <a:pt x="224" y="151"/>
                  </a:lnTo>
                  <a:lnTo>
                    <a:pt x="221" y="117"/>
                  </a:lnTo>
                  <a:lnTo>
                    <a:pt x="213" y="85"/>
                  </a:lnTo>
                  <a:lnTo>
                    <a:pt x="213" y="85"/>
                  </a:lnTo>
                  <a:lnTo>
                    <a:pt x="201" y="60"/>
                  </a:lnTo>
                  <a:lnTo>
                    <a:pt x="184" y="40"/>
                  </a:lnTo>
                  <a:lnTo>
                    <a:pt x="184" y="40"/>
                  </a:lnTo>
                  <a:lnTo>
                    <a:pt x="176" y="31"/>
                  </a:lnTo>
                  <a:lnTo>
                    <a:pt x="164" y="29"/>
                  </a:lnTo>
                  <a:lnTo>
                    <a:pt x="150" y="23"/>
                  </a:lnTo>
                  <a:lnTo>
                    <a:pt x="139" y="23"/>
                  </a:lnTo>
                  <a:lnTo>
                    <a:pt x="139" y="23"/>
                  </a:lnTo>
                  <a:close/>
                </a:path>
              </a:pathLst>
            </a:custGeom>
            <a:solidFill>
              <a:schemeClr val="tx1"/>
            </a:solidFill>
            <a:ln w="9525">
              <a:noFill/>
              <a:round/>
              <a:headEnd/>
              <a:tailEnd/>
            </a:ln>
          </p:spPr>
          <p:txBody>
            <a:bodyPr/>
            <a:lstStyle/>
            <a:p>
              <a:pPr algn="ctr" eaLnBrk="0" hangingPunct="0">
                <a:defRPr/>
              </a:pPr>
              <a:endParaRPr lang="en-GB" dirty="0"/>
            </a:p>
          </p:txBody>
        </p:sp>
        <p:sp>
          <p:nvSpPr>
            <p:cNvPr id="12" name="Freeform 12"/>
            <p:cNvSpPr>
              <a:spLocks/>
            </p:cNvSpPr>
            <p:nvPr/>
          </p:nvSpPr>
          <p:spPr bwMode="auto">
            <a:xfrm>
              <a:off x="4547" y="3109"/>
              <a:ext cx="284" cy="305"/>
            </a:xfrm>
            <a:custGeom>
              <a:avLst/>
              <a:gdLst/>
              <a:ahLst/>
              <a:cxnLst>
                <a:cxn ang="0">
                  <a:pos x="170" y="0"/>
                </a:cxn>
                <a:cxn ang="0">
                  <a:pos x="219" y="12"/>
                </a:cxn>
                <a:cxn ang="0">
                  <a:pos x="239" y="23"/>
                </a:cxn>
                <a:cxn ang="0">
                  <a:pos x="253" y="43"/>
                </a:cxn>
                <a:cxn ang="0">
                  <a:pos x="264" y="63"/>
                </a:cxn>
                <a:cxn ang="0">
                  <a:pos x="267" y="88"/>
                </a:cxn>
                <a:cxn ang="0">
                  <a:pos x="267" y="282"/>
                </a:cxn>
                <a:cxn ang="0">
                  <a:pos x="270" y="293"/>
                </a:cxn>
                <a:cxn ang="0">
                  <a:pos x="284" y="304"/>
                </a:cxn>
                <a:cxn ang="0">
                  <a:pos x="196" y="304"/>
                </a:cxn>
                <a:cxn ang="0">
                  <a:pos x="207" y="293"/>
                </a:cxn>
                <a:cxn ang="0">
                  <a:pos x="213" y="282"/>
                </a:cxn>
                <a:cxn ang="0">
                  <a:pos x="213" y="111"/>
                </a:cxn>
                <a:cxn ang="0">
                  <a:pos x="207" y="80"/>
                </a:cxn>
                <a:cxn ang="0">
                  <a:pos x="196" y="57"/>
                </a:cxn>
                <a:cxn ang="0">
                  <a:pos x="173" y="43"/>
                </a:cxn>
                <a:cxn ang="0">
                  <a:pos x="145" y="37"/>
                </a:cxn>
                <a:cxn ang="0">
                  <a:pos x="125" y="40"/>
                </a:cxn>
                <a:cxn ang="0">
                  <a:pos x="108" y="49"/>
                </a:cxn>
                <a:cxn ang="0">
                  <a:pos x="79" y="71"/>
                </a:cxn>
                <a:cxn ang="0">
                  <a:pos x="79" y="282"/>
                </a:cxn>
                <a:cxn ang="0">
                  <a:pos x="82" y="293"/>
                </a:cxn>
                <a:cxn ang="0">
                  <a:pos x="97" y="304"/>
                </a:cxn>
                <a:cxn ang="0">
                  <a:pos x="6" y="304"/>
                </a:cxn>
                <a:cxn ang="0">
                  <a:pos x="17" y="293"/>
                </a:cxn>
                <a:cxn ang="0">
                  <a:pos x="23" y="282"/>
                </a:cxn>
                <a:cxn ang="0">
                  <a:pos x="23" y="40"/>
                </a:cxn>
                <a:cxn ang="0">
                  <a:pos x="17" y="26"/>
                </a:cxn>
                <a:cxn ang="0">
                  <a:pos x="0" y="14"/>
                </a:cxn>
                <a:cxn ang="0">
                  <a:pos x="79" y="46"/>
                </a:cxn>
                <a:cxn ang="0">
                  <a:pos x="97" y="29"/>
                </a:cxn>
                <a:cxn ang="0">
                  <a:pos x="119" y="14"/>
                </a:cxn>
                <a:cxn ang="0">
                  <a:pos x="145" y="3"/>
                </a:cxn>
                <a:cxn ang="0">
                  <a:pos x="170" y="0"/>
                </a:cxn>
              </a:cxnLst>
              <a:rect l="0" t="0" r="r" b="b"/>
              <a:pathLst>
                <a:path w="284" h="304">
                  <a:moveTo>
                    <a:pt x="170" y="0"/>
                  </a:moveTo>
                  <a:lnTo>
                    <a:pt x="170" y="0"/>
                  </a:lnTo>
                  <a:lnTo>
                    <a:pt x="196" y="3"/>
                  </a:lnTo>
                  <a:lnTo>
                    <a:pt x="219" y="12"/>
                  </a:lnTo>
                  <a:lnTo>
                    <a:pt x="219" y="12"/>
                  </a:lnTo>
                  <a:lnTo>
                    <a:pt x="239" y="23"/>
                  </a:lnTo>
                  <a:lnTo>
                    <a:pt x="253" y="43"/>
                  </a:lnTo>
                  <a:lnTo>
                    <a:pt x="253" y="43"/>
                  </a:lnTo>
                  <a:lnTo>
                    <a:pt x="258" y="51"/>
                  </a:lnTo>
                  <a:lnTo>
                    <a:pt x="264" y="63"/>
                  </a:lnTo>
                  <a:lnTo>
                    <a:pt x="267" y="77"/>
                  </a:lnTo>
                  <a:lnTo>
                    <a:pt x="267" y="88"/>
                  </a:lnTo>
                  <a:lnTo>
                    <a:pt x="267" y="282"/>
                  </a:lnTo>
                  <a:lnTo>
                    <a:pt x="267" y="282"/>
                  </a:lnTo>
                  <a:lnTo>
                    <a:pt x="267" y="287"/>
                  </a:lnTo>
                  <a:lnTo>
                    <a:pt x="270" y="293"/>
                  </a:lnTo>
                  <a:lnTo>
                    <a:pt x="270" y="293"/>
                  </a:lnTo>
                  <a:lnTo>
                    <a:pt x="284" y="304"/>
                  </a:lnTo>
                  <a:lnTo>
                    <a:pt x="196" y="304"/>
                  </a:lnTo>
                  <a:lnTo>
                    <a:pt x="196" y="304"/>
                  </a:lnTo>
                  <a:lnTo>
                    <a:pt x="202" y="301"/>
                  </a:lnTo>
                  <a:lnTo>
                    <a:pt x="207" y="293"/>
                  </a:lnTo>
                  <a:lnTo>
                    <a:pt x="210" y="287"/>
                  </a:lnTo>
                  <a:lnTo>
                    <a:pt x="213" y="282"/>
                  </a:lnTo>
                  <a:lnTo>
                    <a:pt x="213" y="111"/>
                  </a:lnTo>
                  <a:lnTo>
                    <a:pt x="213" y="111"/>
                  </a:lnTo>
                  <a:lnTo>
                    <a:pt x="210" y="94"/>
                  </a:lnTo>
                  <a:lnTo>
                    <a:pt x="207" y="80"/>
                  </a:lnTo>
                  <a:lnTo>
                    <a:pt x="202" y="66"/>
                  </a:lnTo>
                  <a:lnTo>
                    <a:pt x="196" y="57"/>
                  </a:lnTo>
                  <a:lnTo>
                    <a:pt x="185" y="49"/>
                  </a:lnTo>
                  <a:lnTo>
                    <a:pt x="173" y="43"/>
                  </a:lnTo>
                  <a:lnTo>
                    <a:pt x="159" y="40"/>
                  </a:lnTo>
                  <a:lnTo>
                    <a:pt x="145" y="37"/>
                  </a:lnTo>
                  <a:lnTo>
                    <a:pt x="145" y="37"/>
                  </a:lnTo>
                  <a:lnTo>
                    <a:pt x="125" y="40"/>
                  </a:lnTo>
                  <a:lnTo>
                    <a:pt x="108" y="49"/>
                  </a:lnTo>
                  <a:lnTo>
                    <a:pt x="108" y="49"/>
                  </a:lnTo>
                  <a:lnTo>
                    <a:pt x="91" y="57"/>
                  </a:lnTo>
                  <a:lnTo>
                    <a:pt x="79" y="71"/>
                  </a:lnTo>
                  <a:lnTo>
                    <a:pt x="79" y="282"/>
                  </a:lnTo>
                  <a:lnTo>
                    <a:pt x="79" y="282"/>
                  </a:lnTo>
                  <a:lnTo>
                    <a:pt x="79" y="287"/>
                  </a:lnTo>
                  <a:lnTo>
                    <a:pt x="82" y="293"/>
                  </a:lnTo>
                  <a:lnTo>
                    <a:pt x="82" y="293"/>
                  </a:lnTo>
                  <a:lnTo>
                    <a:pt x="97" y="304"/>
                  </a:lnTo>
                  <a:lnTo>
                    <a:pt x="6" y="304"/>
                  </a:lnTo>
                  <a:lnTo>
                    <a:pt x="6" y="304"/>
                  </a:lnTo>
                  <a:lnTo>
                    <a:pt x="14" y="301"/>
                  </a:lnTo>
                  <a:lnTo>
                    <a:pt x="17" y="293"/>
                  </a:lnTo>
                  <a:lnTo>
                    <a:pt x="20" y="287"/>
                  </a:lnTo>
                  <a:lnTo>
                    <a:pt x="23" y="282"/>
                  </a:lnTo>
                  <a:lnTo>
                    <a:pt x="23" y="40"/>
                  </a:lnTo>
                  <a:lnTo>
                    <a:pt x="23" y="40"/>
                  </a:lnTo>
                  <a:lnTo>
                    <a:pt x="20" y="31"/>
                  </a:lnTo>
                  <a:lnTo>
                    <a:pt x="17" y="26"/>
                  </a:lnTo>
                  <a:lnTo>
                    <a:pt x="11" y="20"/>
                  </a:lnTo>
                  <a:lnTo>
                    <a:pt x="0" y="14"/>
                  </a:lnTo>
                  <a:lnTo>
                    <a:pt x="79" y="0"/>
                  </a:lnTo>
                  <a:lnTo>
                    <a:pt x="79" y="46"/>
                  </a:lnTo>
                  <a:lnTo>
                    <a:pt x="79" y="46"/>
                  </a:lnTo>
                  <a:lnTo>
                    <a:pt x="97" y="29"/>
                  </a:lnTo>
                  <a:lnTo>
                    <a:pt x="119" y="14"/>
                  </a:lnTo>
                  <a:lnTo>
                    <a:pt x="119" y="14"/>
                  </a:lnTo>
                  <a:lnTo>
                    <a:pt x="133" y="9"/>
                  </a:lnTo>
                  <a:lnTo>
                    <a:pt x="145" y="3"/>
                  </a:lnTo>
                  <a:lnTo>
                    <a:pt x="159" y="0"/>
                  </a:lnTo>
                  <a:lnTo>
                    <a:pt x="170" y="0"/>
                  </a:lnTo>
                  <a:lnTo>
                    <a:pt x="170" y="0"/>
                  </a:lnTo>
                  <a:close/>
                </a:path>
              </a:pathLst>
            </a:custGeom>
            <a:solidFill>
              <a:schemeClr val="tx1"/>
            </a:solidFill>
            <a:ln w="9525">
              <a:noFill/>
              <a:round/>
              <a:headEnd/>
              <a:tailEnd/>
            </a:ln>
          </p:spPr>
          <p:txBody>
            <a:bodyPr/>
            <a:lstStyle/>
            <a:p>
              <a:pPr algn="ctr" eaLnBrk="0" hangingPunct="0">
                <a:defRPr/>
              </a:pPr>
              <a:endParaRPr lang="en-GB" dirty="0"/>
            </a:p>
          </p:txBody>
        </p:sp>
        <p:sp>
          <p:nvSpPr>
            <p:cNvPr id="13" name="Freeform 13"/>
            <p:cNvSpPr>
              <a:spLocks/>
            </p:cNvSpPr>
            <p:nvPr/>
          </p:nvSpPr>
          <p:spPr bwMode="auto">
            <a:xfrm>
              <a:off x="3764" y="3109"/>
              <a:ext cx="292" cy="453"/>
            </a:xfrm>
            <a:custGeom>
              <a:avLst/>
              <a:gdLst/>
              <a:ahLst/>
              <a:cxnLst>
                <a:cxn ang="0">
                  <a:pos x="281" y="85"/>
                </a:cxn>
                <a:cxn ang="0">
                  <a:pos x="250" y="37"/>
                </a:cxn>
                <a:cxn ang="0">
                  <a:pos x="230" y="20"/>
                </a:cxn>
                <a:cxn ang="0">
                  <a:pos x="210" y="9"/>
                </a:cxn>
                <a:cxn ang="0">
                  <a:pos x="165" y="0"/>
                </a:cxn>
                <a:cxn ang="0">
                  <a:pos x="139" y="3"/>
                </a:cxn>
                <a:cxn ang="0">
                  <a:pos x="114" y="12"/>
                </a:cxn>
                <a:cxn ang="0">
                  <a:pos x="77" y="40"/>
                </a:cxn>
                <a:cxn ang="0">
                  <a:pos x="0" y="17"/>
                </a:cxn>
                <a:cxn ang="0">
                  <a:pos x="9" y="20"/>
                </a:cxn>
                <a:cxn ang="0">
                  <a:pos x="20" y="34"/>
                </a:cxn>
                <a:cxn ang="0">
                  <a:pos x="23" y="426"/>
                </a:cxn>
                <a:cxn ang="0">
                  <a:pos x="20" y="435"/>
                </a:cxn>
                <a:cxn ang="0">
                  <a:pos x="11" y="449"/>
                </a:cxn>
                <a:cxn ang="0">
                  <a:pos x="94" y="452"/>
                </a:cxn>
                <a:cxn ang="0">
                  <a:pos x="88" y="449"/>
                </a:cxn>
                <a:cxn ang="0">
                  <a:pos x="80" y="435"/>
                </a:cxn>
                <a:cxn ang="0">
                  <a:pos x="77" y="68"/>
                </a:cxn>
                <a:cxn ang="0">
                  <a:pos x="91" y="54"/>
                </a:cxn>
                <a:cxn ang="0">
                  <a:pos x="105" y="46"/>
                </a:cxn>
                <a:cxn ang="0">
                  <a:pos x="142" y="34"/>
                </a:cxn>
                <a:cxn ang="0">
                  <a:pos x="159" y="37"/>
                </a:cxn>
                <a:cxn ang="0">
                  <a:pos x="190" y="51"/>
                </a:cxn>
                <a:cxn ang="0">
                  <a:pos x="205" y="63"/>
                </a:cxn>
                <a:cxn ang="0">
                  <a:pos x="224" y="100"/>
                </a:cxn>
                <a:cxn ang="0">
                  <a:pos x="230" y="156"/>
                </a:cxn>
                <a:cxn ang="0">
                  <a:pos x="230" y="185"/>
                </a:cxn>
                <a:cxn ang="0">
                  <a:pos x="216" y="233"/>
                </a:cxn>
                <a:cxn ang="0">
                  <a:pos x="205" y="250"/>
                </a:cxn>
                <a:cxn ang="0">
                  <a:pos x="176" y="276"/>
                </a:cxn>
                <a:cxn ang="0">
                  <a:pos x="136" y="284"/>
                </a:cxn>
                <a:cxn ang="0">
                  <a:pos x="122" y="284"/>
                </a:cxn>
                <a:cxn ang="0">
                  <a:pos x="99" y="276"/>
                </a:cxn>
                <a:cxn ang="0">
                  <a:pos x="102" y="304"/>
                </a:cxn>
                <a:cxn ang="0">
                  <a:pos x="122" y="310"/>
                </a:cxn>
                <a:cxn ang="0">
                  <a:pos x="145" y="310"/>
                </a:cxn>
                <a:cxn ang="0">
                  <a:pos x="190" y="304"/>
                </a:cxn>
                <a:cxn ang="0">
                  <a:pos x="219" y="290"/>
                </a:cxn>
                <a:cxn ang="0">
                  <a:pos x="241" y="273"/>
                </a:cxn>
                <a:cxn ang="0">
                  <a:pos x="253" y="262"/>
                </a:cxn>
                <a:cxn ang="0">
                  <a:pos x="281" y="210"/>
                </a:cxn>
                <a:cxn ang="0">
                  <a:pos x="293" y="154"/>
                </a:cxn>
                <a:cxn ang="0">
                  <a:pos x="290" y="117"/>
                </a:cxn>
                <a:cxn ang="0">
                  <a:pos x="281" y="85"/>
                </a:cxn>
              </a:cxnLst>
              <a:rect l="0" t="0" r="r" b="b"/>
              <a:pathLst>
                <a:path w="293" h="452">
                  <a:moveTo>
                    <a:pt x="281" y="85"/>
                  </a:moveTo>
                  <a:lnTo>
                    <a:pt x="281" y="85"/>
                  </a:lnTo>
                  <a:lnTo>
                    <a:pt x="267" y="57"/>
                  </a:lnTo>
                  <a:lnTo>
                    <a:pt x="250" y="37"/>
                  </a:lnTo>
                  <a:lnTo>
                    <a:pt x="250" y="37"/>
                  </a:lnTo>
                  <a:lnTo>
                    <a:pt x="230" y="20"/>
                  </a:lnTo>
                  <a:lnTo>
                    <a:pt x="210" y="9"/>
                  </a:lnTo>
                  <a:lnTo>
                    <a:pt x="210" y="9"/>
                  </a:lnTo>
                  <a:lnTo>
                    <a:pt x="187" y="3"/>
                  </a:lnTo>
                  <a:lnTo>
                    <a:pt x="165" y="0"/>
                  </a:lnTo>
                  <a:lnTo>
                    <a:pt x="165" y="0"/>
                  </a:lnTo>
                  <a:lnTo>
                    <a:pt x="139" y="3"/>
                  </a:lnTo>
                  <a:lnTo>
                    <a:pt x="114" y="12"/>
                  </a:lnTo>
                  <a:lnTo>
                    <a:pt x="114" y="12"/>
                  </a:lnTo>
                  <a:lnTo>
                    <a:pt x="94" y="26"/>
                  </a:lnTo>
                  <a:lnTo>
                    <a:pt x="77" y="40"/>
                  </a:lnTo>
                  <a:lnTo>
                    <a:pt x="77" y="0"/>
                  </a:lnTo>
                  <a:lnTo>
                    <a:pt x="0" y="17"/>
                  </a:lnTo>
                  <a:lnTo>
                    <a:pt x="0" y="17"/>
                  </a:lnTo>
                  <a:lnTo>
                    <a:pt x="9" y="20"/>
                  </a:lnTo>
                  <a:lnTo>
                    <a:pt x="17" y="26"/>
                  </a:lnTo>
                  <a:lnTo>
                    <a:pt x="20" y="34"/>
                  </a:lnTo>
                  <a:lnTo>
                    <a:pt x="23" y="43"/>
                  </a:lnTo>
                  <a:lnTo>
                    <a:pt x="23" y="426"/>
                  </a:lnTo>
                  <a:lnTo>
                    <a:pt x="23" y="426"/>
                  </a:lnTo>
                  <a:lnTo>
                    <a:pt x="20" y="435"/>
                  </a:lnTo>
                  <a:lnTo>
                    <a:pt x="17" y="443"/>
                  </a:lnTo>
                  <a:lnTo>
                    <a:pt x="11" y="449"/>
                  </a:lnTo>
                  <a:lnTo>
                    <a:pt x="6" y="452"/>
                  </a:lnTo>
                  <a:lnTo>
                    <a:pt x="94" y="452"/>
                  </a:lnTo>
                  <a:lnTo>
                    <a:pt x="94" y="452"/>
                  </a:lnTo>
                  <a:lnTo>
                    <a:pt x="88" y="449"/>
                  </a:lnTo>
                  <a:lnTo>
                    <a:pt x="82" y="443"/>
                  </a:lnTo>
                  <a:lnTo>
                    <a:pt x="80" y="435"/>
                  </a:lnTo>
                  <a:lnTo>
                    <a:pt x="77" y="426"/>
                  </a:lnTo>
                  <a:lnTo>
                    <a:pt x="77" y="68"/>
                  </a:lnTo>
                  <a:lnTo>
                    <a:pt x="77" y="68"/>
                  </a:lnTo>
                  <a:lnTo>
                    <a:pt x="91" y="54"/>
                  </a:lnTo>
                  <a:lnTo>
                    <a:pt x="105" y="46"/>
                  </a:lnTo>
                  <a:lnTo>
                    <a:pt x="105" y="46"/>
                  </a:lnTo>
                  <a:lnTo>
                    <a:pt x="122" y="37"/>
                  </a:lnTo>
                  <a:lnTo>
                    <a:pt x="142" y="34"/>
                  </a:lnTo>
                  <a:lnTo>
                    <a:pt x="142" y="34"/>
                  </a:lnTo>
                  <a:lnTo>
                    <a:pt x="159" y="37"/>
                  </a:lnTo>
                  <a:lnTo>
                    <a:pt x="173" y="43"/>
                  </a:lnTo>
                  <a:lnTo>
                    <a:pt x="190" y="51"/>
                  </a:lnTo>
                  <a:lnTo>
                    <a:pt x="205" y="63"/>
                  </a:lnTo>
                  <a:lnTo>
                    <a:pt x="205" y="63"/>
                  </a:lnTo>
                  <a:lnTo>
                    <a:pt x="216" y="80"/>
                  </a:lnTo>
                  <a:lnTo>
                    <a:pt x="224" y="100"/>
                  </a:lnTo>
                  <a:lnTo>
                    <a:pt x="230" y="125"/>
                  </a:lnTo>
                  <a:lnTo>
                    <a:pt x="230" y="156"/>
                  </a:lnTo>
                  <a:lnTo>
                    <a:pt x="230" y="156"/>
                  </a:lnTo>
                  <a:lnTo>
                    <a:pt x="230" y="185"/>
                  </a:lnTo>
                  <a:lnTo>
                    <a:pt x="224" y="210"/>
                  </a:lnTo>
                  <a:lnTo>
                    <a:pt x="216" y="233"/>
                  </a:lnTo>
                  <a:lnTo>
                    <a:pt x="205" y="250"/>
                  </a:lnTo>
                  <a:lnTo>
                    <a:pt x="205" y="250"/>
                  </a:lnTo>
                  <a:lnTo>
                    <a:pt x="190" y="267"/>
                  </a:lnTo>
                  <a:lnTo>
                    <a:pt x="176" y="276"/>
                  </a:lnTo>
                  <a:lnTo>
                    <a:pt x="156" y="284"/>
                  </a:lnTo>
                  <a:lnTo>
                    <a:pt x="136" y="284"/>
                  </a:lnTo>
                  <a:lnTo>
                    <a:pt x="136" y="284"/>
                  </a:lnTo>
                  <a:lnTo>
                    <a:pt x="122" y="284"/>
                  </a:lnTo>
                  <a:lnTo>
                    <a:pt x="111" y="282"/>
                  </a:lnTo>
                  <a:lnTo>
                    <a:pt x="99" y="276"/>
                  </a:lnTo>
                  <a:lnTo>
                    <a:pt x="88" y="264"/>
                  </a:lnTo>
                  <a:lnTo>
                    <a:pt x="102" y="304"/>
                  </a:lnTo>
                  <a:lnTo>
                    <a:pt x="102" y="304"/>
                  </a:lnTo>
                  <a:lnTo>
                    <a:pt x="122" y="310"/>
                  </a:lnTo>
                  <a:lnTo>
                    <a:pt x="145" y="310"/>
                  </a:lnTo>
                  <a:lnTo>
                    <a:pt x="145" y="310"/>
                  </a:lnTo>
                  <a:lnTo>
                    <a:pt x="176" y="307"/>
                  </a:lnTo>
                  <a:lnTo>
                    <a:pt x="190" y="304"/>
                  </a:lnTo>
                  <a:lnTo>
                    <a:pt x="205" y="299"/>
                  </a:lnTo>
                  <a:lnTo>
                    <a:pt x="219" y="290"/>
                  </a:lnTo>
                  <a:lnTo>
                    <a:pt x="230" y="284"/>
                  </a:lnTo>
                  <a:lnTo>
                    <a:pt x="241" y="273"/>
                  </a:lnTo>
                  <a:lnTo>
                    <a:pt x="253" y="262"/>
                  </a:lnTo>
                  <a:lnTo>
                    <a:pt x="253" y="262"/>
                  </a:lnTo>
                  <a:lnTo>
                    <a:pt x="270" y="236"/>
                  </a:lnTo>
                  <a:lnTo>
                    <a:pt x="281" y="210"/>
                  </a:lnTo>
                  <a:lnTo>
                    <a:pt x="290" y="182"/>
                  </a:lnTo>
                  <a:lnTo>
                    <a:pt x="293" y="154"/>
                  </a:lnTo>
                  <a:lnTo>
                    <a:pt x="293" y="154"/>
                  </a:lnTo>
                  <a:lnTo>
                    <a:pt x="290" y="117"/>
                  </a:lnTo>
                  <a:lnTo>
                    <a:pt x="281" y="85"/>
                  </a:lnTo>
                  <a:lnTo>
                    <a:pt x="281" y="85"/>
                  </a:lnTo>
                  <a:close/>
                </a:path>
              </a:pathLst>
            </a:custGeom>
            <a:solidFill>
              <a:schemeClr val="tx1"/>
            </a:solidFill>
            <a:ln w="9525">
              <a:noFill/>
              <a:round/>
              <a:headEnd/>
              <a:tailEnd/>
            </a:ln>
          </p:spPr>
          <p:txBody>
            <a:bodyPr/>
            <a:lstStyle/>
            <a:p>
              <a:pPr algn="ctr" eaLnBrk="0" hangingPunct="0">
                <a:defRPr/>
              </a:pPr>
              <a:endParaRPr lang="en-GB" dirty="0"/>
            </a:p>
          </p:txBody>
        </p:sp>
        <p:sp>
          <p:nvSpPr>
            <p:cNvPr id="14" name="Freeform 14"/>
            <p:cNvSpPr>
              <a:spLocks/>
            </p:cNvSpPr>
            <p:nvPr/>
          </p:nvSpPr>
          <p:spPr bwMode="auto">
            <a:xfrm>
              <a:off x="2192" y="3109"/>
              <a:ext cx="209" cy="311"/>
            </a:xfrm>
            <a:custGeom>
              <a:avLst/>
              <a:gdLst/>
              <a:ahLst/>
              <a:cxnLst>
                <a:cxn ang="0">
                  <a:pos x="182" y="264"/>
                </a:cxn>
                <a:cxn ang="0">
                  <a:pos x="182" y="264"/>
                </a:cxn>
                <a:cxn ang="0">
                  <a:pos x="165" y="270"/>
                </a:cxn>
                <a:cxn ang="0">
                  <a:pos x="145" y="273"/>
                </a:cxn>
                <a:cxn ang="0">
                  <a:pos x="145" y="273"/>
                </a:cxn>
                <a:cxn ang="0">
                  <a:pos x="131" y="273"/>
                </a:cxn>
                <a:cxn ang="0">
                  <a:pos x="120" y="267"/>
                </a:cxn>
                <a:cxn ang="0">
                  <a:pos x="108" y="262"/>
                </a:cxn>
                <a:cxn ang="0">
                  <a:pos x="100" y="250"/>
                </a:cxn>
                <a:cxn ang="0">
                  <a:pos x="100" y="250"/>
                </a:cxn>
                <a:cxn ang="0">
                  <a:pos x="91" y="239"/>
                </a:cxn>
                <a:cxn ang="0">
                  <a:pos x="83" y="225"/>
                </a:cxn>
                <a:cxn ang="0">
                  <a:pos x="80" y="208"/>
                </a:cxn>
                <a:cxn ang="0">
                  <a:pos x="80" y="191"/>
                </a:cxn>
                <a:cxn ang="0">
                  <a:pos x="80" y="0"/>
                </a:cxn>
                <a:cxn ang="0">
                  <a:pos x="0" y="14"/>
                </a:cxn>
                <a:cxn ang="0">
                  <a:pos x="0" y="14"/>
                </a:cxn>
                <a:cxn ang="0">
                  <a:pos x="12" y="20"/>
                </a:cxn>
                <a:cxn ang="0">
                  <a:pos x="17" y="26"/>
                </a:cxn>
                <a:cxn ang="0">
                  <a:pos x="23" y="31"/>
                </a:cxn>
                <a:cxn ang="0">
                  <a:pos x="23" y="40"/>
                </a:cxn>
                <a:cxn ang="0">
                  <a:pos x="23" y="191"/>
                </a:cxn>
                <a:cxn ang="0">
                  <a:pos x="23" y="191"/>
                </a:cxn>
                <a:cxn ang="0">
                  <a:pos x="26" y="219"/>
                </a:cxn>
                <a:cxn ang="0">
                  <a:pos x="32" y="245"/>
                </a:cxn>
                <a:cxn ang="0">
                  <a:pos x="40" y="264"/>
                </a:cxn>
                <a:cxn ang="0">
                  <a:pos x="54" y="282"/>
                </a:cxn>
                <a:cxn ang="0">
                  <a:pos x="54" y="282"/>
                </a:cxn>
                <a:cxn ang="0">
                  <a:pos x="71" y="296"/>
                </a:cxn>
                <a:cxn ang="0">
                  <a:pos x="85" y="304"/>
                </a:cxn>
                <a:cxn ang="0">
                  <a:pos x="103" y="310"/>
                </a:cxn>
                <a:cxn ang="0">
                  <a:pos x="122" y="310"/>
                </a:cxn>
                <a:cxn ang="0">
                  <a:pos x="122" y="310"/>
                </a:cxn>
                <a:cxn ang="0">
                  <a:pos x="142" y="310"/>
                </a:cxn>
                <a:cxn ang="0">
                  <a:pos x="162" y="304"/>
                </a:cxn>
                <a:cxn ang="0">
                  <a:pos x="179" y="296"/>
                </a:cxn>
                <a:cxn ang="0">
                  <a:pos x="196" y="282"/>
                </a:cxn>
                <a:cxn ang="0">
                  <a:pos x="208" y="245"/>
                </a:cxn>
                <a:cxn ang="0">
                  <a:pos x="208" y="245"/>
                </a:cxn>
                <a:cxn ang="0">
                  <a:pos x="196" y="256"/>
                </a:cxn>
                <a:cxn ang="0">
                  <a:pos x="182" y="264"/>
                </a:cxn>
                <a:cxn ang="0">
                  <a:pos x="182" y="264"/>
                </a:cxn>
              </a:cxnLst>
              <a:rect l="0" t="0" r="r" b="b"/>
              <a:pathLst>
                <a:path w="208" h="310">
                  <a:moveTo>
                    <a:pt x="182" y="264"/>
                  </a:moveTo>
                  <a:lnTo>
                    <a:pt x="182" y="264"/>
                  </a:lnTo>
                  <a:lnTo>
                    <a:pt x="165" y="270"/>
                  </a:lnTo>
                  <a:lnTo>
                    <a:pt x="145" y="273"/>
                  </a:lnTo>
                  <a:lnTo>
                    <a:pt x="145" y="273"/>
                  </a:lnTo>
                  <a:lnTo>
                    <a:pt x="131" y="273"/>
                  </a:lnTo>
                  <a:lnTo>
                    <a:pt x="120" y="267"/>
                  </a:lnTo>
                  <a:lnTo>
                    <a:pt x="108" y="262"/>
                  </a:lnTo>
                  <a:lnTo>
                    <a:pt x="100" y="250"/>
                  </a:lnTo>
                  <a:lnTo>
                    <a:pt x="100" y="250"/>
                  </a:lnTo>
                  <a:lnTo>
                    <a:pt x="91" y="239"/>
                  </a:lnTo>
                  <a:lnTo>
                    <a:pt x="83" y="225"/>
                  </a:lnTo>
                  <a:lnTo>
                    <a:pt x="80" y="208"/>
                  </a:lnTo>
                  <a:lnTo>
                    <a:pt x="80" y="191"/>
                  </a:lnTo>
                  <a:lnTo>
                    <a:pt x="80" y="0"/>
                  </a:lnTo>
                  <a:lnTo>
                    <a:pt x="0" y="14"/>
                  </a:lnTo>
                  <a:lnTo>
                    <a:pt x="0" y="14"/>
                  </a:lnTo>
                  <a:lnTo>
                    <a:pt x="12" y="20"/>
                  </a:lnTo>
                  <a:lnTo>
                    <a:pt x="17" y="26"/>
                  </a:lnTo>
                  <a:lnTo>
                    <a:pt x="23" y="31"/>
                  </a:lnTo>
                  <a:lnTo>
                    <a:pt x="23" y="40"/>
                  </a:lnTo>
                  <a:lnTo>
                    <a:pt x="23" y="191"/>
                  </a:lnTo>
                  <a:lnTo>
                    <a:pt x="23" y="191"/>
                  </a:lnTo>
                  <a:lnTo>
                    <a:pt x="26" y="219"/>
                  </a:lnTo>
                  <a:lnTo>
                    <a:pt x="32" y="245"/>
                  </a:lnTo>
                  <a:lnTo>
                    <a:pt x="40" y="264"/>
                  </a:lnTo>
                  <a:lnTo>
                    <a:pt x="54" y="282"/>
                  </a:lnTo>
                  <a:lnTo>
                    <a:pt x="54" y="282"/>
                  </a:lnTo>
                  <a:lnTo>
                    <a:pt x="71" y="296"/>
                  </a:lnTo>
                  <a:lnTo>
                    <a:pt x="85" y="304"/>
                  </a:lnTo>
                  <a:lnTo>
                    <a:pt x="103" y="310"/>
                  </a:lnTo>
                  <a:lnTo>
                    <a:pt x="122" y="310"/>
                  </a:lnTo>
                  <a:lnTo>
                    <a:pt x="122" y="310"/>
                  </a:lnTo>
                  <a:lnTo>
                    <a:pt x="142" y="310"/>
                  </a:lnTo>
                  <a:lnTo>
                    <a:pt x="162" y="304"/>
                  </a:lnTo>
                  <a:lnTo>
                    <a:pt x="179" y="296"/>
                  </a:lnTo>
                  <a:lnTo>
                    <a:pt x="196" y="282"/>
                  </a:lnTo>
                  <a:lnTo>
                    <a:pt x="208" y="245"/>
                  </a:lnTo>
                  <a:lnTo>
                    <a:pt x="208" y="245"/>
                  </a:lnTo>
                  <a:lnTo>
                    <a:pt x="196" y="256"/>
                  </a:lnTo>
                  <a:lnTo>
                    <a:pt x="182" y="264"/>
                  </a:lnTo>
                  <a:lnTo>
                    <a:pt x="182" y="264"/>
                  </a:lnTo>
                  <a:close/>
                </a:path>
              </a:pathLst>
            </a:custGeom>
            <a:solidFill>
              <a:schemeClr val="tx1"/>
            </a:solidFill>
            <a:ln w="9525">
              <a:noFill/>
              <a:round/>
              <a:headEnd/>
              <a:tailEnd/>
            </a:ln>
          </p:spPr>
          <p:txBody>
            <a:bodyPr/>
            <a:lstStyle/>
            <a:p>
              <a:pPr algn="ctr" eaLnBrk="0" hangingPunct="0">
                <a:defRPr/>
              </a:pPr>
              <a:endParaRPr lang="en-GB" dirty="0"/>
            </a:p>
          </p:txBody>
        </p:sp>
        <p:sp>
          <p:nvSpPr>
            <p:cNvPr id="15" name="Freeform 15"/>
            <p:cNvSpPr>
              <a:spLocks/>
            </p:cNvSpPr>
            <p:nvPr/>
          </p:nvSpPr>
          <p:spPr bwMode="auto">
            <a:xfrm>
              <a:off x="2383" y="3109"/>
              <a:ext cx="104" cy="311"/>
            </a:xfrm>
            <a:custGeom>
              <a:avLst/>
              <a:gdLst/>
              <a:ahLst/>
              <a:cxnLst>
                <a:cxn ang="0">
                  <a:pos x="79" y="253"/>
                </a:cxn>
                <a:cxn ang="0">
                  <a:pos x="79" y="0"/>
                </a:cxn>
                <a:cxn ang="0">
                  <a:pos x="0" y="14"/>
                </a:cxn>
                <a:cxn ang="0">
                  <a:pos x="0" y="14"/>
                </a:cxn>
                <a:cxn ang="0">
                  <a:pos x="11" y="17"/>
                </a:cxn>
                <a:cxn ang="0">
                  <a:pos x="17" y="23"/>
                </a:cxn>
                <a:cxn ang="0">
                  <a:pos x="17" y="23"/>
                </a:cxn>
                <a:cxn ang="0">
                  <a:pos x="22" y="31"/>
                </a:cxn>
                <a:cxn ang="0">
                  <a:pos x="22" y="40"/>
                </a:cxn>
                <a:cxn ang="0">
                  <a:pos x="22" y="239"/>
                </a:cxn>
                <a:cxn ang="0">
                  <a:pos x="25" y="264"/>
                </a:cxn>
                <a:cxn ang="0">
                  <a:pos x="25" y="264"/>
                </a:cxn>
                <a:cxn ang="0">
                  <a:pos x="25" y="264"/>
                </a:cxn>
                <a:cxn ang="0">
                  <a:pos x="25" y="264"/>
                </a:cxn>
                <a:cxn ang="0">
                  <a:pos x="25" y="282"/>
                </a:cxn>
                <a:cxn ang="0">
                  <a:pos x="31" y="293"/>
                </a:cxn>
                <a:cxn ang="0">
                  <a:pos x="31" y="293"/>
                </a:cxn>
                <a:cxn ang="0">
                  <a:pos x="37" y="301"/>
                </a:cxn>
                <a:cxn ang="0">
                  <a:pos x="48" y="310"/>
                </a:cxn>
                <a:cxn ang="0">
                  <a:pos x="105" y="290"/>
                </a:cxn>
                <a:cxn ang="0">
                  <a:pos x="105" y="290"/>
                </a:cxn>
                <a:cxn ang="0">
                  <a:pos x="93" y="287"/>
                </a:cxn>
                <a:cxn ang="0">
                  <a:pos x="85" y="279"/>
                </a:cxn>
                <a:cxn ang="0">
                  <a:pos x="79" y="267"/>
                </a:cxn>
                <a:cxn ang="0">
                  <a:pos x="79" y="253"/>
                </a:cxn>
                <a:cxn ang="0">
                  <a:pos x="79" y="253"/>
                </a:cxn>
              </a:cxnLst>
              <a:rect l="0" t="0" r="r" b="b"/>
              <a:pathLst>
                <a:path w="105" h="310">
                  <a:moveTo>
                    <a:pt x="79" y="253"/>
                  </a:moveTo>
                  <a:lnTo>
                    <a:pt x="79" y="0"/>
                  </a:lnTo>
                  <a:lnTo>
                    <a:pt x="0" y="14"/>
                  </a:lnTo>
                  <a:lnTo>
                    <a:pt x="0" y="14"/>
                  </a:lnTo>
                  <a:lnTo>
                    <a:pt x="11" y="17"/>
                  </a:lnTo>
                  <a:lnTo>
                    <a:pt x="17" y="23"/>
                  </a:lnTo>
                  <a:lnTo>
                    <a:pt x="17" y="23"/>
                  </a:lnTo>
                  <a:lnTo>
                    <a:pt x="22" y="31"/>
                  </a:lnTo>
                  <a:lnTo>
                    <a:pt x="22" y="40"/>
                  </a:lnTo>
                  <a:lnTo>
                    <a:pt x="22" y="239"/>
                  </a:lnTo>
                  <a:lnTo>
                    <a:pt x="25" y="264"/>
                  </a:lnTo>
                  <a:lnTo>
                    <a:pt x="25" y="264"/>
                  </a:lnTo>
                  <a:lnTo>
                    <a:pt x="25" y="264"/>
                  </a:lnTo>
                  <a:lnTo>
                    <a:pt x="25" y="264"/>
                  </a:lnTo>
                  <a:lnTo>
                    <a:pt x="25" y="282"/>
                  </a:lnTo>
                  <a:lnTo>
                    <a:pt x="31" y="293"/>
                  </a:lnTo>
                  <a:lnTo>
                    <a:pt x="31" y="293"/>
                  </a:lnTo>
                  <a:lnTo>
                    <a:pt x="37" y="301"/>
                  </a:lnTo>
                  <a:lnTo>
                    <a:pt x="48" y="310"/>
                  </a:lnTo>
                  <a:lnTo>
                    <a:pt x="105" y="290"/>
                  </a:lnTo>
                  <a:lnTo>
                    <a:pt x="105" y="290"/>
                  </a:lnTo>
                  <a:lnTo>
                    <a:pt x="93" y="287"/>
                  </a:lnTo>
                  <a:lnTo>
                    <a:pt x="85" y="279"/>
                  </a:lnTo>
                  <a:lnTo>
                    <a:pt x="79" y="267"/>
                  </a:lnTo>
                  <a:lnTo>
                    <a:pt x="79" y="253"/>
                  </a:lnTo>
                  <a:lnTo>
                    <a:pt x="79" y="253"/>
                  </a:lnTo>
                  <a:close/>
                </a:path>
              </a:pathLst>
            </a:custGeom>
            <a:solidFill>
              <a:schemeClr val="tx1"/>
            </a:solidFill>
            <a:ln w="9525">
              <a:noFill/>
              <a:round/>
              <a:headEnd/>
              <a:tailEnd/>
            </a:ln>
          </p:spPr>
          <p:txBody>
            <a:bodyPr/>
            <a:lstStyle/>
            <a:p>
              <a:pPr algn="ctr" eaLnBrk="0" hangingPunct="0">
                <a:defRPr/>
              </a:pPr>
              <a:endParaRPr lang="en-GB" dirty="0"/>
            </a:p>
          </p:txBody>
        </p:sp>
        <p:sp>
          <p:nvSpPr>
            <p:cNvPr id="16" name="Freeform 16"/>
            <p:cNvSpPr>
              <a:spLocks/>
            </p:cNvSpPr>
            <p:nvPr/>
          </p:nvSpPr>
          <p:spPr bwMode="auto">
            <a:xfrm>
              <a:off x="3009" y="3109"/>
              <a:ext cx="250" cy="311"/>
            </a:xfrm>
            <a:custGeom>
              <a:avLst/>
              <a:gdLst/>
              <a:ahLst/>
              <a:cxnLst>
                <a:cxn ang="0">
                  <a:pos x="233" y="279"/>
                </a:cxn>
                <a:cxn ang="0">
                  <a:pos x="230" y="259"/>
                </a:cxn>
                <a:cxn ang="0">
                  <a:pos x="230" y="85"/>
                </a:cxn>
                <a:cxn ang="0">
                  <a:pos x="222" y="46"/>
                </a:cxn>
                <a:cxn ang="0">
                  <a:pos x="199" y="17"/>
                </a:cxn>
                <a:cxn ang="0">
                  <a:pos x="185" y="12"/>
                </a:cxn>
                <a:cxn ang="0">
                  <a:pos x="148" y="0"/>
                </a:cxn>
                <a:cxn ang="0">
                  <a:pos x="128" y="0"/>
                </a:cxn>
                <a:cxn ang="0">
                  <a:pos x="77" y="9"/>
                </a:cxn>
                <a:cxn ang="0">
                  <a:pos x="29" y="31"/>
                </a:cxn>
                <a:cxn ang="0">
                  <a:pos x="29" y="111"/>
                </a:cxn>
                <a:cxn ang="0">
                  <a:pos x="43" y="74"/>
                </a:cxn>
                <a:cxn ang="0">
                  <a:pos x="63" y="49"/>
                </a:cxn>
                <a:cxn ang="0">
                  <a:pos x="74" y="37"/>
                </a:cxn>
                <a:cxn ang="0">
                  <a:pos x="105" y="26"/>
                </a:cxn>
                <a:cxn ang="0">
                  <a:pos x="122" y="23"/>
                </a:cxn>
                <a:cxn ang="0">
                  <a:pos x="145" y="29"/>
                </a:cxn>
                <a:cxn ang="0">
                  <a:pos x="162" y="40"/>
                </a:cxn>
                <a:cxn ang="0">
                  <a:pos x="171" y="49"/>
                </a:cxn>
                <a:cxn ang="0">
                  <a:pos x="176" y="68"/>
                </a:cxn>
                <a:cxn ang="0">
                  <a:pos x="176" y="80"/>
                </a:cxn>
                <a:cxn ang="0">
                  <a:pos x="174" y="108"/>
                </a:cxn>
                <a:cxn ang="0">
                  <a:pos x="165" y="117"/>
                </a:cxn>
                <a:cxn ang="0">
                  <a:pos x="151" y="122"/>
                </a:cxn>
                <a:cxn ang="0">
                  <a:pos x="97" y="139"/>
                </a:cxn>
                <a:cxn ang="0">
                  <a:pos x="43" y="159"/>
                </a:cxn>
                <a:cxn ang="0">
                  <a:pos x="23" y="174"/>
                </a:cxn>
                <a:cxn ang="0">
                  <a:pos x="3" y="210"/>
                </a:cxn>
                <a:cxn ang="0">
                  <a:pos x="0" y="233"/>
                </a:cxn>
                <a:cxn ang="0">
                  <a:pos x="6" y="259"/>
                </a:cxn>
                <a:cxn ang="0">
                  <a:pos x="20" y="284"/>
                </a:cxn>
                <a:cxn ang="0">
                  <a:pos x="32" y="296"/>
                </a:cxn>
                <a:cxn ang="0">
                  <a:pos x="60" y="310"/>
                </a:cxn>
                <a:cxn ang="0">
                  <a:pos x="77" y="310"/>
                </a:cxn>
                <a:cxn ang="0">
                  <a:pos x="120" y="304"/>
                </a:cxn>
                <a:cxn ang="0">
                  <a:pos x="159" y="279"/>
                </a:cxn>
                <a:cxn ang="0">
                  <a:pos x="171" y="247"/>
                </a:cxn>
                <a:cxn ang="0">
                  <a:pos x="139" y="267"/>
                </a:cxn>
                <a:cxn ang="0">
                  <a:pos x="103" y="273"/>
                </a:cxn>
                <a:cxn ang="0">
                  <a:pos x="94" y="273"/>
                </a:cxn>
                <a:cxn ang="0">
                  <a:pos x="74" y="267"/>
                </a:cxn>
                <a:cxn ang="0">
                  <a:pos x="68" y="259"/>
                </a:cxn>
                <a:cxn ang="0">
                  <a:pos x="57" y="242"/>
                </a:cxn>
                <a:cxn ang="0">
                  <a:pos x="54" y="222"/>
                </a:cxn>
                <a:cxn ang="0">
                  <a:pos x="54" y="210"/>
                </a:cxn>
                <a:cxn ang="0">
                  <a:pos x="63" y="193"/>
                </a:cxn>
                <a:cxn ang="0">
                  <a:pos x="68" y="185"/>
                </a:cxn>
                <a:cxn ang="0">
                  <a:pos x="108" y="162"/>
                </a:cxn>
                <a:cxn ang="0">
                  <a:pos x="154" y="148"/>
                </a:cxn>
                <a:cxn ang="0">
                  <a:pos x="176" y="242"/>
                </a:cxn>
                <a:cxn ang="0">
                  <a:pos x="176" y="262"/>
                </a:cxn>
                <a:cxn ang="0">
                  <a:pos x="179" y="282"/>
                </a:cxn>
                <a:cxn ang="0">
                  <a:pos x="182" y="293"/>
                </a:cxn>
                <a:cxn ang="0">
                  <a:pos x="199" y="310"/>
                </a:cxn>
                <a:cxn ang="0">
                  <a:pos x="250" y="290"/>
                </a:cxn>
                <a:cxn ang="0">
                  <a:pos x="233" y="279"/>
                </a:cxn>
              </a:cxnLst>
              <a:rect l="0" t="0" r="r" b="b"/>
              <a:pathLst>
                <a:path w="250" h="310">
                  <a:moveTo>
                    <a:pt x="233" y="279"/>
                  </a:moveTo>
                  <a:lnTo>
                    <a:pt x="233" y="279"/>
                  </a:lnTo>
                  <a:lnTo>
                    <a:pt x="230" y="273"/>
                  </a:lnTo>
                  <a:lnTo>
                    <a:pt x="230" y="259"/>
                  </a:lnTo>
                  <a:lnTo>
                    <a:pt x="230" y="85"/>
                  </a:lnTo>
                  <a:lnTo>
                    <a:pt x="230" y="85"/>
                  </a:lnTo>
                  <a:lnTo>
                    <a:pt x="228" y="63"/>
                  </a:lnTo>
                  <a:lnTo>
                    <a:pt x="222" y="46"/>
                  </a:lnTo>
                  <a:lnTo>
                    <a:pt x="213" y="29"/>
                  </a:lnTo>
                  <a:lnTo>
                    <a:pt x="199" y="17"/>
                  </a:lnTo>
                  <a:lnTo>
                    <a:pt x="199" y="17"/>
                  </a:lnTo>
                  <a:lnTo>
                    <a:pt x="185" y="12"/>
                  </a:lnTo>
                  <a:lnTo>
                    <a:pt x="168" y="6"/>
                  </a:lnTo>
                  <a:lnTo>
                    <a:pt x="148" y="0"/>
                  </a:lnTo>
                  <a:lnTo>
                    <a:pt x="128" y="0"/>
                  </a:lnTo>
                  <a:lnTo>
                    <a:pt x="128" y="0"/>
                  </a:lnTo>
                  <a:lnTo>
                    <a:pt x="103" y="3"/>
                  </a:lnTo>
                  <a:lnTo>
                    <a:pt x="77" y="9"/>
                  </a:lnTo>
                  <a:lnTo>
                    <a:pt x="51" y="17"/>
                  </a:lnTo>
                  <a:lnTo>
                    <a:pt x="29" y="31"/>
                  </a:lnTo>
                  <a:lnTo>
                    <a:pt x="29" y="111"/>
                  </a:lnTo>
                  <a:lnTo>
                    <a:pt x="29" y="111"/>
                  </a:lnTo>
                  <a:lnTo>
                    <a:pt x="37" y="91"/>
                  </a:lnTo>
                  <a:lnTo>
                    <a:pt x="43" y="74"/>
                  </a:lnTo>
                  <a:lnTo>
                    <a:pt x="54" y="60"/>
                  </a:lnTo>
                  <a:lnTo>
                    <a:pt x="63" y="49"/>
                  </a:lnTo>
                  <a:lnTo>
                    <a:pt x="63" y="49"/>
                  </a:lnTo>
                  <a:lnTo>
                    <a:pt x="74" y="37"/>
                  </a:lnTo>
                  <a:lnTo>
                    <a:pt x="88" y="31"/>
                  </a:lnTo>
                  <a:lnTo>
                    <a:pt x="105" y="26"/>
                  </a:lnTo>
                  <a:lnTo>
                    <a:pt x="122" y="23"/>
                  </a:lnTo>
                  <a:lnTo>
                    <a:pt x="122" y="23"/>
                  </a:lnTo>
                  <a:lnTo>
                    <a:pt x="134" y="26"/>
                  </a:lnTo>
                  <a:lnTo>
                    <a:pt x="145" y="29"/>
                  </a:lnTo>
                  <a:lnTo>
                    <a:pt x="157" y="34"/>
                  </a:lnTo>
                  <a:lnTo>
                    <a:pt x="162" y="40"/>
                  </a:lnTo>
                  <a:lnTo>
                    <a:pt x="162" y="40"/>
                  </a:lnTo>
                  <a:lnTo>
                    <a:pt x="171" y="49"/>
                  </a:lnTo>
                  <a:lnTo>
                    <a:pt x="174" y="60"/>
                  </a:lnTo>
                  <a:lnTo>
                    <a:pt x="176" y="68"/>
                  </a:lnTo>
                  <a:lnTo>
                    <a:pt x="176" y="80"/>
                  </a:lnTo>
                  <a:lnTo>
                    <a:pt x="176" y="80"/>
                  </a:lnTo>
                  <a:lnTo>
                    <a:pt x="176" y="100"/>
                  </a:lnTo>
                  <a:lnTo>
                    <a:pt x="174" y="108"/>
                  </a:lnTo>
                  <a:lnTo>
                    <a:pt x="174" y="108"/>
                  </a:lnTo>
                  <a:lnTo>
                    <a:pt x="165" y="117"/>
                  </a:lnTo>
                  <a:lnTo>
                    <a:pt x="151" y="122"/>
                  </a:lnTo>
                  <a:lnTo>
                    <a:pt x="151" y="122"/>
                  </a:lnTo>
                  <a:lnTo>
                    <a:pt x="97" y="139"/>
                  </a:lnTo>
                  <a:lnTo>
                    <a:pt x="97" y="139"/>
                  </a:lnTo>
                  <a:lnTo>
                    <a:pt x="63" y="151"/>
                  </a:lnTo>
                  <a:lnTo>
                    <a:pt x="43" y="159"/>
                  </a:lnTo>
                  <a:lnTo>
                    <a:pt x="43" y="159"/>
                  </a:lnTo>
                  <a:lnTo>
                    <a:pt x="23" y="174"/>
                  </a:lnTo>
                  <a:lnTo>
                    <a:pt x="12" y="191"/>
                  </a:lnTo>
                  <a:lnTo>
                    <a:pt x="3" y="210"/>
                  </a:lnTo>
                  <a:lnTo>
                    <a:pt x="0" y="233"/>
                  </a:lnTo>
                  <a:lnTo>
                    <a:pt x="0" y="233"/>
                  </a:lnTo>
                  <a:lnTo>
                    <a:pt x="0" y="245"/>
                  </a:lnTo>
                  <a:lnTo>
                    <a:pt x="6" y="259"/>
                  </a:lnTo>
                  <a:lnTo>
                    <a:pt x="12" y="270"/>
                  </a:lnTo>
                  <a:lnTo>
                    <a:pt x="20" y="284"/>
                  </a:lnTo>
                  <a:lnTo>
                    <a:pt x="20" y="284"/>
                  </a:lnTo>
                  <a:lnTo>
                    <a:pt x="32" y="296"/>
                  </a:lnTo>
                  <a:lnTo>
                    <a:pt x="43" y="304"/>
                  </a:lnTo>
                  <a:lnTo>
                    <a:pt x="60" y="310"/>
                  </a:lnTo>
                  <a:lnTo>
                    <a:pt x="77" y="310"/>
                  </a:lnTo>
                  <a:lnTo>
                    <a:pt x="77" y="310"/>
                  </a:lnTo>
                  <a:lnTo>
                    <a:pt x="100" y="310"/>
                  </a:lnTo>
                  <a:lnTo>
                    <a:pt x="120" y="304"/>
                  </a:lnTo>
                  <a:lnTo>
                    <a:pt x="139" y="293"/>
                  </a:lnTo>
                  <a:lnTo>
                    <a:pt x="159" y="279"/>
                  </a:lnTo>
                  <a:lnTo>
                    <a:pt x="171" y="247"/>
                  </a:lnTo>
                  <a:lnTo>
                    <a:pt x="171" y="247"/>
                  </a:lnTo>
                  <a:lnTo>
                    <a:pt x="157" y="259"/>
                  </a:lnTo>
                  <a:lnTo>
                    <a:pt x="139" y="267"/>
                  </a:lnTo>
                  <a:lnTo>
                    <a:pt x="122" y="273"/>
                  </a:lnTo>
                  <a:lnTo>
                    <a:pt x="103" y="273"/>
                  </a:lnTo>
                  <a:lnTo>
                    <a:pt x="103" y="273"/>
                  </a:lnTo>
                  <a:lnTo>
                    <a:pt x="94" y="273"/>
                  </a:lnTo>
                  <a:lnTo>
                    <a:pt x="83" y="270"/>
                  </a:lnTo>
                  <a:lnTo>
                    <a:pt x="74" y="267"/>
                  </a:lnTo>
                  <a:lnTo>
                    <a:pt x="68" y="259"/>
                  </a:lnTo>
                  <a:lnTo>
                    <a:pt x="68" y="259"/>
                  </a:lnTo>
                  <a:lnTo>
                    <a:pt x="63" y="253"/>
                  </a:lnTo>
                  <a:lnTo>
                    <a:pt x="57" y="242"/>
                  </a:lnTo>
                  <a:lnTo>
                    <a:pt x="54" y="233"/>
                  </a:lnTo>
                  <a:lnTo>
                    <a:pt x="54" y="222"/>
                  </a:lnTo>
                  <a:lnTo>
                    <a:pt x="54" y="222"/>
                  </a:lnTo>
                  <a:lnTo>
                    <a:pt x="54" y="210"/>
                  </a:lnTo>
                  <a:lnTo>
                    <a:pt x="57" y="202"/>
                  </a:lnTo>
                  <a:lnTo>
                    <a:pt x="63" y="193"/>
                  </a:lnTo>
                  <a:lnTo>
                    <a:pt x="68" y="185"/>
                  </a:lnTo>
                  <a:lnTo>
                    <a:pt x="68" y="185"/>
                  </a:lnTo>
                  <a:lnTo>
                    <a:pt x="86" y="174"/>
                  </a:lnTo>
                  <a:lnTo>
                    <a:pt x="108" y="162"/>
                  </a:lnTo>
                  <a:lnTo>
                    <a:pt x="108" y="162"/>
                  </a:lnTo>
                  <a:lnTo>
                    <a:pt x="154" y="148"/>
                  </a:lnTo>
                  <a:lnTo>
                    <a:pt x="176" y="137"/>
                  </a:lnTo>
                  <a:lnTo>
                    <a:pt x="176" y="242"/>
                  </a:lnTo>
                  <a:lnTo>
                    <a:pt x="176" y="242"/>
                  </a:lnTo>
                  <a:lnTo>
                    <a:pt x="176" y="262"/>
                  </a:lnTo>
                  <a:lnTo>
                    <a:pt x="176" y="262"/>
                  </a:lnTo>
                  <a:lnTo>
                    <a:pt x="179" y="282"/>
                  </a:lnTo>
                  <a:lnTo>
                    <a:pt x="182" y="293"/>
                  </a:lnTo>
                  <a:lnTo>
                    <a:pt x="182" y="293"/>
                  </a:lnTo>
                  <a:lnTo>
                    <a:pt x="191" y="301"/>
                  </a:lnTo>
                  <a:lnTo>
                    <a:pt x="199" y="310"/>
                  </a:lnTo>
                  <a:lnTo>
                    <a:pt x="250" y="290"/>
                  </a:lnTo>
                  <a:lnTo>
                    <a:pt x="250" y="290"/>
                  </a:lnTo>
                  <a:lnTo>
                    <a:pt x="239" y="284"/>
                  </a:lnTo>
                  <a:lnTo>
                    <a:pt x="233" y="279"/>
                  </a:lnTo>
                  <a:lnTo>
                    <a:pt x="233" y="279"/>
                  </a:lnTo>
                  <a:close/>
                </a:path>
              </a:pathLst>
            </a:custGeom>
            <a:solidFill>
              <a:schemeClr val="tx1"/>
            </a:solidFill>
            <a:ln w="9525">
              <a:noFill/>
              <a:round/>
              <a:headEnd/>
              <a:tailEnd/>
            </a:ln>
          </p:spPr>
          <p:txBody>
            <a:bodyPr/>
            <a:lstStyle/>
            <a:p>
              <a:pPr algn="ctr" eaLnBrk="0" hangingPunct="0">
                <a:defRPr/>
              </a:pPr>
              <a:endParaRPr lang="en-GB" dirty="0"/>
            </a:p>
          </p:txBody>
        </p:sp>
        <p:sp>
          <p:nvSpPr>
            <p:cNvPr id="17" name="Freeform 17"/>
            <p:cNvSpPr>
              <a:spLocks/>
            </p:cNvSpPr>
            <p:nvPr/>
          </p:nvSpPr>
          <p:spPr bwMode="auto">
            <a:xfrm>
              <a:off x="2871" y="2867"/>
              <a:ext cx="136" cy="169"/>
            </a:xfrm>
            <a:custGeom>
              <a:avLst/>
              <a:gdLst/>
              <a:ahLst/>
              <a:cxnLst>
                <a:cxn ang="0">
                  <a:pos x="31" y="11"/>
                </a:cxn>
                <a:cxn ang="0">
                  <a:pos x="31" y="116"/>
                </a:cxn>
                <a:cxn ang="0">
                  <a:pos x="31" y="116"/>
                </a:cxn>
                <a:cxn ang="0">
                  <a:pos x="34" y="131"/>
                </a:cxn>
                <a:cxn ang="0">
                  <a:pos x="40" y="142"/>
                </a:cxn>
                <a:cxn ang="0">
                  <a:pos x="46" y="150"/>
                </a:cxn>
                <a:cxn ang="0">
                  <a:pos x="51" y="153"/>
                </a:cxn>
                <a:cxn ang="0">
                  <a:pos x="63" y="156"/>
                </a:cxn>
                <a:cxn ang="0">
                  <a:pos x="74" y="159"/>
                </a:cxn>
                <a:cxn ang="0">
                  <a:pos x="74" y="159"/>
                </a:cxn>
                <a:cxn ang="0">
                  <a:pos x="85" y="159"/>
                </a:cxn>
                <a:cxn ang="0">
                  <a:pos x="94" y="156"/>
                </a:cxn>
                <a:cxn ang="0">
                  <a:pos x="102" y="150"/>
                </a:cxn>
                <a:cxn ang="0">
                  <a:pos x="108" y="145"/>
                </a:cxn>
                <a:cxn ang="0">
                  <a:pos x="111" y="139"/>
                </a:cxn>
                <a:cxn ang="0">
                  <a:pos x="114" y="131"/>
                </a:cxn>
                <a:cxn ang="0">
                  <a:pos x="117" y="116"/>
                </a:cxn>
                <a:cxn ang="0">
                  <a:pos x="117" y="11"/>
                </a:cxn>
                <a:cxn ang="0">
                  <a:pos x="117" y="11"/>
                </a:cxn>
                <a:cxn ang="0">
                  <a:pos x="114" y="3"/>
                </a:cxn>
                <a:cxn ang="0">
                  <a:pos x="108" y="0"/>
                </a:cxn>
                <a:cxn ang="0">
                  <a:pos x="136" y="0"/>
                </a:cxn>
                <a:cxn ang="0">
                  <a:pos x="136" y="0"/>
                </a:cxn>
                <a:cxn ang="0">
                  <a:pos x="131" y="3"/>
                </a:cxn>
                <a:cxn ang="0">
                  <a:pos x="131" y="11"/>
                </a:cxn>
                <a:cxn ang="0">
                  <a:pos x="128" y="114"/>
                </a:cxn>
                <a:cxn ang="0">
                  <a:pos x="128" y="114"/>
                </a:cxn>
                <a:cxn ang="0">
                  <a:pos x="128" y="128"/>
                </a:cxn>
                <a:cxn ang="0">
                  <a:pos x="125" y="139"/>
                </a:cxn>
                <a:cxn ang="0">
                  <a:pos x="119" y="150"/>
                </a:cxn>
                <a:cxn ang="0">
                  <a:pos x="111" y="156"/>
                </a:cxn>
                <a:cxn ang="0">
                  <a:pos x="102" y="162"/>
                </a:cxn>
                <a:cxn ang="0">
                  <a:pos x="94" y="167"/>
                </a:cxn>
                <a:cxn ang="0">
                  <a:pos x="71" y="170"/>
                </a:cxn>
                <a:cxn ang="0">
                  <a:pos x="71" y="170"/>
                </a:cxn>
                <a:cxn ang="0">
                  <a:pos x="51" y="167"/>
                </a:cxn>
                <a:cxn ang="0">
                  <a:pos x="40" y="165"/>
                </a:cxn>
                <a:cxn ang="0">
                  <a:pos x="31" y="159"/>
                </a:cxn>
                <a:cxn ang="0">
                  <a:pos x="20" y="150"/>
                </a:cxn>
                <a:cxn ang="0">
                  <a:pos x="14" y="142"/>
                </a:cxn>
                <a:cxn ang="0">
                  <a:pos x="9" y="128"/>
                </a:cxn>
                <a:cxn ang="0">
                  <a:pos x="9" y="114"/>
                </a:cxn>
                <a:cxn ang="0">
                  <a:pos x="9" y="11"/>
                </a:cxn>
                <a:cxn ang="0">
                  <a:pos x="9" y="11"/>
                </a:cxn>
                <a:cxn ang="0">
                  <a:pos x="6" y="3"/>
                </a:cxn>
                <a:cxn ang="0">
                  <a:pos x="0" y="0"/>
                </a:cxn>
                <a:cxn ang="0">
                  <a:pos x="40" y="0"/>
                </a:cxn>
                <a:cxn ang="0">
                  <a:pos x="40" y="0"/>
                </a:cxn>
                <a:cxn ang="0">
                  <a:pos x="34" y="3"/>
                </a:cxn>
                <a:cxn ang="0">
                  <a:pos x="31" y="11"/>
                </a:cxn>
                <a:cxn ang="0">
                  <a:pos x="31" y="11"/>
                </a:cxn>
              </a:cxnLst>
              <a:rect l="0" t="0" r="r" b="b"/>
              <a:pathLst>
                <a:path w="136" h="170">
                  <a:moveTo>
                    <a:pt x="31" y="11"/>
                  </a:moveTo>
                  <a:lnTo>
                    <a:pt x="31" y="116"/>
                  </a:lnTo>
                  <a:lnTo>
                    <a:pt x="31" y="116"/>
                  </a:lnTo>
                  <a:lnTo>
                    <a:pt x="34" y="131"/>
                  </a:lnTo>
                  <a:lnTo>
                    <a:pt x="40" y="142"/>
                  </a:lnTo>
                  <a:lnTo>
                    <a:pt x="46" y="150"/>
                  </a:lnTo>
                  <a:lnTo>
                    <a:pt x="51" y="153"/>
                  </a:lnTo>
                  <a:lnTo>
                    <a:pt x="63" y="156"/>
                  </a:lnTo>
                  <a:lnTo>
                    <a:pt x="74" y="159"/>
                  </a:lnTo>
                  <a:lnTo>
                    <a:pt x="74" y="159"/>
                  </a:lnTo>
                  <a:lnTo>
                    <a:pt x="85" y="159"/>
                  </a:lnTo>
                  <a:lnTo>
                    <a:pt x="94" y="156"/>
                  </a:lnTo>
                  <a:lnTo>
                    <a:pt x="102" y="150"/>
                  </a:lnTo>
                  <a:lnTo>
                    <a:pt x="108" y="145"/>
                  </a:lnTo>
                  <a:lnTo>
                    <a:pt x="111" y="139"/>
                  </a:lnTo>
                  <a:lnTo>
                    <a:pt x="114" y="131"/>
                  </a:lnTo>
                  <a:lnTo>
                    <a:pt x="117" y="116"/>
                  </a:lnTo>
                  <a:lnTo>
                    <a:pt x="117" y="11"/>
                  </a:lnTo>
                  <a:lnTo>
                    <a:pt x="117" y="11"/>
                  </a:lnTo>
                  <a:lnTo>
                    <a:pt x="114" y="3"/>
                  </a:lnTo>
                  <a:lnTo>
                    <a:pt x="108" y="0"/>
                  </a:lnTo>
                  <a:lnTo>
                    <a:pt x="136" y="0"/>
                  </a:lnTo>
                  <a:lnTo>
                    <a:pt x="136" y="0"/>
                  </a:lnTo>
                  <a:lnTo>
                    <a:pt x="131" y="3"/>
                  </a:lnTo>
                  <a:lnTo>
                    <a:pt x="131" y="11"/>
                  </a:lnTo>
                  <a:lnTo>
                    <a:pt x="128" y="114"/>
                  </a:lnTo>
                  <a:lnTo>
                    <a:pt x="128" y="114"/>
                  </a:lnTo>
                  <a:lnTo>
                    <a:pt x="128" y="128"/>
                  </a:lnTo>
                  <a:lnTo>
                    <a:pt x="125" y="139"/>
                  </a:lnTo>
                  <a:lnTo>
                    <a:pt x="119" y="150"/>
                  </a:lnTo>
                  <a:lnTo>
                    <a:pt x="111" y="156"/>
                  </a:lnTo>
                  <a:lnTo>
                    <a:pt x="102" y="162"/>
                  </a:lnTo>
                  <a:lnTo>
                    <a:pt x="94" y="167"/>
                  </a:lnTo>
                  <a:lnTo>
                    <a:pt x="71" y="170"/>
                  </a:lnTo>
                  <a:lnTo>
                    <a:pt x="71" y="170"/>
                  </a:lnTo>
                  <a:lnTo>
                    <a:pt x="51" y="167"/>
                  </a:lnTo>
                  <a:lnTo>
                    <a:pt x="40" y="165"/>
                  </a:lnTo>
                  <a:lnTo>
                    <a:pt x="31" y="159"/>
                  </a:lnTo>
                  <a:lnTo>
                    <a:pt x="20" y="150"/>
                  </a:lnTo>
                  <a:lnTo>
                    <a:pt x="14" y="142"/>
                  </a:lnTo>
                  <a:lnTo>
                    <a:pt x="9" y="128"/>
                  </a:lnTo>
                  <a:lnTo>
                    <a:pt x="9" y="114"/>
                  </a:lnTo>
                  <a:lnTo>
                    <a:pt x="9" y="11"/>
                  </a:lnTo>
                  <a:lnTo>
                    <a:pt x="9" y="11"/>
                  </a:lnTo>
                  <a:lnTo>
                    <a:pt x="6" y="3"/>
                  </a:lnTo>
                  <a:lnTo>
                    <a:pt x="0" y="0"/>
                  </a:lnTo>
                  <a:lnTo>
                    <a:pt x="40" y="0"/>
                  </a:lnTo>
                  <a:lnTo>
                    <a:pt x="40" y="0"/>
                  </a:lnTo>
                  <a:lnTo>
                    <a:pt x="34" y="3"/>
                  </a:lnTo>
                  <a:lnTo>
                    <a:pt x="31" y="11"/>
                  </a:lnTo>
                  <a:lnTo>
                    <a:pt x="31" y="11"/>
                  </a:lnTo>
                  <a:close/>
                </a:path>
              </a:pathLst>
            </a:custGeom>
            <a:solidFill>
              <a:schemeClr val="tx1"/>
            </a:solidFill>
            <a:ln w="9525">
              <a:noFill/>
              <a:round/>
              <a:headEnd/>
              <a:tailEnd/>
            </a:ln>
          </p:spPr>
          <p:txBody>
            <a:bodyPr/>
            <a:lstStyle/>
            <a:p>
              <a:pPr algn="ctr" eaLnBrk="0" hangingPunct="0">
                <a:defRPr/>
              </a:pPr>
              <a:endParaRPr lang="en-GB" dirty="0"/>
            </a:p>
          </p:txBody>
        </p:sp>
        <p:sp>
          <p:nvSpPr>
            <p:cNvPr id="18" name="Freeform 18"/>
            <p:cNvSpPr>
              <a:spLocks/>
            </p:cNvSpPr>
            <p:nvPr/>
          </p:nvSpPr>
          <p:spPr bwMode="auto">
            <a:xfrm>
              <a:off x="3022" y="2867"/>
              <a:ext cx="152" cy="172"/>
            </a:xfrm>
            <a:custGeom>
              <a:avLst/>
              <a:gdLst/>
              <a:ahLst/>
              <a:cxnLst>
                <a:cxn ang="0">
                  <a:pos x="133" y="11"/>
                </a:cxn>
                <a:cxn ang="0">
                  <a:pos x="133" y="11"/>
                </a:cxn>
                <a:cxn ang="0">
                  <a:pos x="133" y="3"/>
                </a:cxn>
                <a:cxn ang="0">
                  <a:pos x="127" y="0"/>
                </a:cxn>
                <a:cxn ang="0">
                  <a:pos x="153" y="0"/>
                </a:cxn>
                <a:cxn ang="0">
                  <a:pos x="153" y="0"/>
                </a:cxn>
                <a:cxn ang="0">
                  <a:pos x="147" y="3"/>
                </a:cxn>
                <a:cxn ang="0">
                  <a:pos x="147" y="11"/>
                </a:cxn>
                <a:cxn ang="0">
                  <a:pos x="147" y="173"/>
                </a:cxn>
                <a:cxn ang="0">
                  <a:pos x="147" y="173"/>
                </a:cxn>
                <a:cxn ang="0">
                  <a:pos x="88" y="99"/>
                </a:cxn>
                <a:cxn ang="0">
                  <a:pos x="28" y="25"/>
                </a:cxn>
                <a:cxn ang="0">
                  <a:pos x="28" y="156"/>
                </a:cxn>
                <a:cxn ang="0">
                  <a:pos x="28" y="156"/>
                </a:cxn>
                <a:cxn ang="0">
                  <a:pos x="31" y="165"/>
                </a:cxn>
                <a:cxn ang="0">
                  <a:pos x="34" y="167"/>
                </a:cxn>
                <a:cxn ang="0">
                  <a:pos x="8" y="167"/>
                </a:cxn>
                <a:cxn ang="0">
                  <a:pos x="8" y="167"/>
                </a:cxn>
                <a:cxn ang="0">
                  <a:pos x="14" y="165"/>
                </a:cxn>
                <a:cxn ang="0">
                  <a:pos x="14" y="156"/>
                </a:cxn>
                <a:cxn ang="0">
                  <a:pos x="14" y="20"/>
                </a:cxn>
                <a:cxn ang="0">
                  <a:pos x="14" y="20"/>
                </a:cxn>
                <a:cxn ang="0">
                  <a:pos x="14" y="14"/>
                </a:cxn>
                <a:cxn ang="0">
                  <a:pos x="11" y="8"/>
                </a:cxn>
                <a:cxn ang="0">
                  <a:pos x="11" y="8"/>
                </a:cxn>
                <a:cxn ang="0">
                  <a:pos x="8" y="3"/>
                </a:cxn>
                <a:cxn ang="0">
                  <a:pos x="0" y="0"/>
                </a:cxn>
                <a:cxn ang="0">
                  <a:pos x="37" y="0"/>
                </a:cxn>
                <a:cxn ang="0">
                  <a:pos x="133" y="119"/>
                </a:cxn>
                <a:cxn ang="0">
                  <a:pos x="133" y="11"/>
                </a:cxn>
                <a:cxn ang="0">
                  <a:pos x="133" y="11"/>
                </a:cxn>
              </a:cxnLst>
              <a:rect l="0" t="0" r="r" b="b"/>
              <a:pathLst>
                <a:path w="153" h="173">
                  <a:moveTo>
                    <a:pt x="133" y="11"/>
                  </a:moveTo>
                  <a:lnTo>
                    <a:pt x="133" y="11"/>
                  </a:lnTo>
                  <a:lnTo>
                    <a:pt x="133" y="3"/>
                  </a:lnTo>
                  <a:lnTo>
                    <a:pt x="127" y="0"/>
                  </a:lnTo>
                  <a:lnTo>
                    <a:pt x="153" y="0"/>
                  </a:lnTo>
                  <a:lnTo>
                    <a:pt x="153" y="0"/>
                  </a:lnTo>
                  <a:lnTo>
                    <a:pt x="147" y="3"/>
                  </a:lnTo>
                  <a:lnTo>
                    <a:pt x="147" y="11"/>
                  </a:lnTo>
                  <a:lnTo>
                    <a:pt x="147" y="173"/>
                  </a:lnTo>
                  <a:lnTo>
                    <a:pt x="147" y="173"/>
                  </a:lnTo>
                  <a:lnTo>
                    <a:pt x="88" y="99"/>
                  </a:lnTo>
                  <a:lnTo>
                    <a:pt x="28" y="25"/>
                  </a:lnTo>
                  <a:lnTo>
                    <a:pt x="28" y="156"/>
                  </a:lnTo>
                  <a:lnTo>
                    <a:pt x="28" y="156"/>
                  </a:lnTo>
                  <a:lnTo>
                    <a:pt x="31" y="165"/>
                  </a:lnTo>
                  <a:lnTo>
                    <a:pt x="34" y="167"/>
                  </a:lnTo>
                  <a:lnTo>
                    <a:pt x="8" y="167"/>
                  </a:lnTo>
                  <a:lnTo>
                    <a:pt x="8" y="167"/>
                  </a:lnTo>
                  <a:lnTo>
                    <a:pt x="14" y="165"/>
                  </a:lnTo>
                  <a:lnTo>
                    <a:pt x="14" y="156"/>
                  </a:lnTo>
                  <a:lnTo>
                    <a:pt x="14" y="20"/>
                  </a:lnTo>
                  <a:lnTo>
                    <a:pt x="14" y="20"/>
                  </a:lnTo>
                  <a:lnTo>
                    <a:pt x="14" y="14"/>
                  </a:lnTo>
                  <a:lnTo>
                    <a:pt x="11" y="8"/>
                  </a:lnTo>
                  <a:lnTo>
                    <a:pt x="11" y="8"/>
                  </a:lnTo>
                  <a:lnTo>
                    <a:pt x="8" y="3"/>
                  </a:lnTo>
                  <a:lnTo>
                    <a:pt x="0" y="0"/>
                  </a:lnTo>
                  <a:lnTo>
                    <a:pt x="37" y="0"/>
                  </a:lnTo>
                  <a:lnTo>
                    <a:pt x="133" y="119"/>
                  </a:lnTo>
                  <a:lnTo>
                    <a:pt x="133" y="11"/>
                  </a:lnTo>
                  <a:lnTo>
                    <a:pt x="133" y="11"/>
                  </a:lnTo>
                  <a:close/>
                </a:path>
              </a:pathLst>
            </a:custGeom>
            <a:solidFill>
              <a:schemeClr val="tx1"/>
            </a:solidFill>
            <a:ln w="9525">
              <a:noFill/>
              <a:round/>
              <a:headEnd/>
              <a:tailEnd/>
            </a:ln>
          </p:spPr>
          <p:txBody>
            <a:bodyPr/>
            <a:lstStyle/>
            <a:p>
              <a:pPr algn="ctr" eaLnBrk="0" hangingPunct="0">
                <a:defRPr/>
              </a:pPr>
              <a:endParaRPr lang="en-GB" dirty="0"/>
            </a:p>
          </p:txBody>
        </p:sp>
        <p:sp>
          <p:nvSpPr>
            <p:cNvPr id="19" name="Freeform 19"/>
            <p:cNvSpPr>
              <a:spLocks/>
            </p:cNvSpPr>
            <p:nvPr/>
          </p:nvSpPr>
          <p:spPr bwMode="auto">
            <a:xfrm>
              <a:off x="3201" y="2867"/>
              <a:ext cx="38" cy="167"/>
            </a:xfrm>
            <a:custGeom>
              <a:avLst/>
              <a:gdLst/>
              <a:ahLst/>
              <a:cxnLst>
                <a:cxn ang="0">
                  <a:pos x="37" y="0"/>
                </a:cxn>
                <a:cxn ang="0">
                  <a:pos x="37" y="0"/>
                </a:cxn>
                <a:cxn ang="0">
                  <a:pos x="31" y="3"/>
                </a:cxn>
                <a:cxn ang="0">
                  <a:pos x="28" y="11"/>
                </a:cxn>
                <a:cxn ang="0">
                  <a:pos x="28" y="156"/>
                </a:cxn>
                <a:cxn ang="0">
                  <a:pos x="28" y="156"/>
                </a:cxn>
                <a:cxn ang="0">
                  <a:pos x="31" y="165"/>
                </a:cxn>
                <a:cxn ang="0">
                  <a:pos x="37" y="167"/>
                </a:cxn>
                <a:cxn ang="0">
                  <a:pos x="0" y="167"/>
                </a:cxn>
                <a:cxn ang="0">
                  <a:pos x="0" y="167"/>
                </a:cxn>
                <a:cxn ang="0">
                  <a:pos x="2" y="165"/>
                </a:cxn>
                <a:cxn ang="0">
                  <a:pos x="5" y="156"/>
                </a:cxn>
                <a:cxn ang="0">
                  <a:pos x="5" y="11"/>
                </a:cxn>
                <a:cxn ang="0">
                  <a:pos x="5" y="11"/>
                </a:cxn>
                <a:cxn ang="0">
                  <a:pos x="2" y="3"/>
                </a:cxn>
                <a:cxn ang="0">
                  <a:pos x="0" y="0"/>
                </a:cxn>
                <a:cxn ang="0">
                  <a:pos x="37" y="0"/>
                </a:cxn>
                <a:cxn ang="0">
                  <a:pos x="37" y="0"/>
                </a:cxn>
              </a:cxnLst>
              <a:rect l="0" t="0" r="r" b="b"/>
              <a:pathLst>
                <a:path w="37" h="167">
                  <a:moveTo>
                    <a:pt x="37" y="0"/>
                  </a:moveTo>
                  <a:lnTo>
                    <a:pt x="37" y="0"/>
                  </a:lnTo>
                  <a:lnTo>
                    <a:pt x="31" y="3"/>
                  </a:lnTo>
                  <a:lnTo>
                    <a:pt x="28" y="11"/>
                  </a:lnTo>
                  <a:lnTo>
                    <a:pt x="28" y="156"/>
                  </a:lnTo>
                  <a:lnTo>
                    <a:pt x="28" y="156"/>
                  </a:lnTo>
                  <a:lnTo>
                    <a:pt x="31" y="165"/>
                  </a:lnTo>
                  <a:lnTo>
                    <a:pt x="37" y="167"/>
                  </a:lnTo>
                  <a:lnTo>
                    <a:pt x="0" y="167"/>
                  </a:lnTo>
                  <a:lnTo>
                    <a:pt x="0" y="167"/>
                  </a:lnTo>
                  <a:lnTo>
                    <a:pt x="2" y="165"/>
                  </a:lnTo>
                  <a:lnTo>
                    <a:pt x="5" y="156"/>
                  </a:lnTo>
                  <a:lnTo>
                    <a:pt x="5" y="11"/>
                  </a:lnTo>
                  <a:lnTo>
                    <a:pt x="5" y="11"/>
                  </a:lnTo>
                  <a:lnTo>
                    <a:pt x="2" y="3"/>
                  </a:lnTo>
                  <a:lnTo>
                    <a:pt x="0" y="0"/>
                  </a:lnTo>
                  <a:lnTo>
                    <a:pt x="37" y="0"/>
                  </a:lnTo>
                  <a:lnTo>
                    <a:pt x="37" y="0"/>
                  </a:lnTo>
                  <a:close/>
                </a:path>
              </a:pathLst>
            </a:custGeom>
            <a:solidFill>
              <a:schemeClr val="tx1"/>
            </a:solidFill>
            <a:ln w="9525">
              <a:noFill/>
              <a:round/>
              <a:headEnd/>
              <a:tailEnd/>
            </a:ln>
          </p:spPr>
          <p:txBody>
            <a:bodyPr/>
            <a:lstStyle/>
            <a:p>
              <a:pPr algn="ctr" eaLnBrk="0" hangingPunct="0">
                <a:defRPr/>
              </a:pPr>
              <a:endParaRPr lang="en-GB" dirty="0"/>
            </a:p>
          </p:txBody>
        </p:sp>
        <p:sp>
          <p:nvSpPr>
            <p:cNvPr id="20" name="Freeform 20"/>
            <p:cNvSpPr>
              <a:spLocks/>
            </p:cNvSpPr>
            <p:nvPr/>
          </p:nvSpPr>
          <p:spPr bwMode="auto">
            <a:xfrm>
              <a:off x="3250" y="2867"/>
              <a:ext cx="152" cy="172"/>
            </a:xfrm>
            <a:custGeom>
              <a:avLst/>
              <a:gdLst/>
              <a:ahLst/>
              <a:cxnLst>
                <a:cxn ang="0">
                  <a:pos x="131" y="11"/>
                </a:cxn>
                <a:cxn ang="0">
                  <a:pos x="131" y="11"/>
                </a:cxn>
                <a:cxn ang="0">
                  <a:pos x="131" y="3"/>
                </a:cxn>
                <a:cxn ang="0">
                  <a:pos x="125" y="0"/>
                </a:cxn>
                <a:cxn ang="0">
                  <a:pos x="153" y="0"/>
                </a:cxn>
                <a:cxn ang="0">
                  <a:pos x="153" y="0"/>
                </a:cxn>
                <a:cxn ang="0">
                  <a:pos x="148" y="6"/>
                </a:cxn>
                <a:cxn ang="0">
                  <a:pos x="142" y="11"/>
                </a:cxn>
                <a:cxn ang="0">
                  <a:pos x="142" y="11"/>
                </a:cxn>
                <a:cxn ang="0">
                  <a:pos x="82" y="173"/>
                </a:cxn>
                <a:cxn ang="0">
                  <a:pos x="82" y="173"/>
                </a:cxn>
                <a:cxn ang="0">
                  <a:pos x="14" y="11"/>
                </a:cxn>
                <a:cxn ang="0">
                  <a:pos x="14" y="11"/>
                </a:cxn>
                <a:cxn ang="0">
                  <a:pos x="8" y="6"/>
                </a:cxn>
                <a:cxn ang="0">
                  <a:pos x="0" y="0"/>
                </a:cxn>
                <a:cxn ang="0">
                  <a:pos x="45" y="0"/>
                </a:cxn>
                <a:cxn ang="0">
                  <a:pos x="45" y="0"/>
                </a:cxn>
                <a:cxn ang="0">
                  <a:pos x="43" y="3"/>
                </a:cxn>
                <a:cxn ang="0">
                  <a:pos x="40" y="6"/>
                </a:cxn>
                <a:cxn ang="0">
                  <a:pos x="43" y="14"/>
                </a:cxn>
                <a:cxn ang="0">
                  <a:pos x="43" y="14"/>
                </a:cxn>
                <a:cxn ang="0">
                  <a:pos x="85" y="128"/>
                </a:cxn>
                <a:cxn ang="0">
                  <a:pos x="85" y="128"/>
                </a:cxn>
                <a:cxn ang="0">
                  <a:pos x="131" y="11"/>
                </a:cxn>
                <a:cxn ang="0">
                  <a:pos x="131" y="11"/>
                </a:cxn>
              </a:cxnLst>
              <a:rect l="0" t="0" r="r" b="b"/>
              <a:pathLst>
                <a:path w="153" h="173">
                  <a:moveTo>
                    <a:pt x="131" y="11"/>
                  </a:moveTo>
                  <a:lnTo>
                    <a:pt x="131" y="11"/>
                  </a:lnTo>
                  <a:lnTo>
                    <a:pt x="131" y="3"/>
                  </a:lnTo>
                  <a:lnTo>
                    <a:pt x="125" y="0"/>
                  </a:lnTo>
                  <a:lnTo>
                    <a:pt x="153" y="0"/>
                  </a:lnTo>
                  <a:lnTo>
                    <a:pt x="153" y="0"/>
                  </a:lnTo>
                  <a:lnTo>
                    <a:pt x="148" y="6"/>
                  </a:lnTo>
                  <a:lnTo>
                    <a:pt x="142" y="11"/>
                  </a:lnTo>
                  <a:lnTo>
                    <a:pt x="142" y="11"/>
                  </a:lnTo>
                  <a:lnTo>
                    <a:pt x="82" y="173"/>
                  </a:lnTo>
                  <a:lnTo>
                    <a:pt x="82" y="173"/>
                  </a:lnTo>
                  <a:lnTo>
                    <a:pt x="14" y="11"/>
                  </a:lnTo>
                  <a:lnTo>
                    <a:pt x="14" y="11"/>
                  </a:lnTo>
                  <a:lnTo>
                    <a:pt x="8" y="6"/>
                  </a:lnTo>
                  <a:lnTo>
                    <a:pt x="0" y="0"/>
                  </a:lnTo>
                  <a:lnTo>
                    <a:pt x="45" y="0"/>
                  </a:lnTo>
                  <a:lnTo>
                    <a:pt x="45" y="0"/>
                  </a:lnTo>
                  <a:lnTo>
                    <a:pt x="43" y="3"/>
                  </a:lnTo>
                  <a:lnTo>
                    <a:pt x="40" y="6"/>
                  </a:lnTo>
                  <a:lnTo>
                    <a:pt x="43" y="14"/>
                  </a:lnTo>
                  <a:lnTo>
                    <a:pt x="43" y="14"/>
                  </a:lnTo>
                  <a:lnTo>
                    <a:pt x="85" y="128"/>
                  </a:lnTo>
                  <a:lnTo>
                    <a:pt x="85" y="128"/>
                  </a:lnTo>
                  <a:lnTo>
                    <a:pt x="131" y="11"/>
                  </a:lnTo>
                  <a:lnTo>
                    <a:pt x="131" y="11"/>
                  </a:lnTo>
                  <a:close/>
                </a:path>
              </a:pathLst>
            </a:custGeom>
            <a:solidFill>
              <a:schemeClr val="tx1"/>
            </a:solidFill>
            <a:ln w="9525">
              <a:noFill/>
              <a:round/>
              <a:headEnd/>
              <a:tailEnd/>
            </a:ln>
          </p:spPr>
          <p:txBody>
            <a:bodyPr/>
            <a:lstStyle/>
            <a:p>
              <a:pPr algn="ctr" eaLnBrk="0" hangingPunct="0">
                <a:defRPr/>
              </a:pPr>
              <a:endParaRPr lang="en-GB" dirty="0"/>
            </a:p>
          </p:txBody>
        </p:sp>
        <p:sp>
          <p:nvSpPr>
            <p:cNvPr id="21" name="Freeform 21"/>
            <p:cNvSpPr>
              <a:spLocks/>
            </p:cNvSpPr>
            <p:nvPr/>
          </p:nvSpPr>
          <p:spPr bwMode="auto">
            <a:xfrm>
              <a:off x="3411" y="2867"/>
              <a:ext cx="104" cy="167"/>
            </a:xfrm>
            <a:custGeom>
              <a:avLst/>
              <a:gdLst/>
              <a:ahLst/>
              <a:cxnLst>
                <a:cxn ang="0">
                  <a:pos x="94" y="23"/>
                </a:cxn>
                <a:cxn ang="0">
                  <a:pos x="94" y="23"/>
                </a:cxn>
                <a:cxn ang="0">
                  <a:pos x="85" y="14"/>
                </a:cxn>
                <a:cxn ang="0">
                  <a:pos x="74" y="11"/>
                </a:cxn>
                <a:cxn ang="0">
                  <a:pos x="74" y="11"/>
                </a:cxn>
                <a:cxn ang="0">
                  <a:pos x="31" y="11"/>
                </a:cxn>
                <a:cxn ang="0">
                  <a:pos x="31" y="68"/>
                </a:cxn>
                <a:cxn ang="0">
                  <a:pos x="71" y="68"/>
                </a:cxn>
                <a:cxn ang="0">
                  <a:pos x="71" y="68"/>
                </a:cxn>
                <a:cxn ang="0">
                  <a:pos x="76" y="65"/>
                </a:cxn>
                <a:cxn ang="0">
                  <a:pos x="79" y="62"/>
                </a:cxn>
                <a:cxn ang="0">
                  <a:pos x="79" y="88"/>
                </a:cxn>
                <a:cxn ang="0">
                  <a:pos x="79" y="88"/>
                </a:cxn>
                <a:cxn ang="0">
                  <a:pos x="76" y="82"/>
                </a:cxn>
                <a:cxn ang="0">
                  <a:pos x="71" y="82"/>
                </a:cxn>
                <a:cxn ang="0">
                  <a:pos x="31" y="82"/>
                </a:cxn>
                <a:cxn ang="0">
                  <a:pos x="31" y="153"/>
                </a:cxn>
                <a:cxn ang="0">
                  <a:pos x="31" y="153"/>
                </a:cxn>
                <a:cxn ang="0">
                  <a:pos x="59" y="156"/>
                </a:cxn>
                <a:cxn ang="0">
                  <a:pos x="59" y="156"/>
                </a:cxn>
                <a:cxn ang="0">
                  <a:pos x="76" y="156"/>
                </a:cxn>
                <a:cxn ang="0">
                  <a:pos x="88" y="153"/>
                </a:cxn>
                <a:cxn ang="0">
                  <a:pos x="96" y="148"/>
                </a:cxn>
                <a:cxn ang="0">
                  <a:pos x="105" y="139"/>
                </a:cxn>
                <a:cxn ang="0">
                  <a:pos x="99" y="167"/>
                </a:cxn>
                <a:cxn ang="0">
                  <a:pos x="0" y="167"/>
                </a:cxn>
                <a:cxn ang="0">
                  <a:pos x="0" y="167"/>
                </a:cxn>
                <a:cxn ang="0">
                  <a:pos x="5" y="165"/>
                </a:cxn>
                <a:cxn ang="0">
                  <a:pos x="8" y="156"/>
                </a:cxn>
                <a:cxn ang="0">
                  <a:pos x="8" y="11"/>
                </a:cxn>
                <a:cxn ang="0">
                  <a:pos x="8" y="11"/>
                </a:cxn>
                <a:cxn ang="0">
                  <a:pos x="5" y="3"/>
                </a:cxn>
                <a:cxn ang="0">
                  <a:pos x="0" y="0"/>
                </a:cxn>
                <a:cxn ang="0">
                  <a:pos x="94" y="0"/>
                </a:cxn>
                <a:cxn ang="0">
                  <a:pos x="94" y="23"/>
                </a:cxn>
                <a:cxn ang="0">
                  <a:pos x="94" y="23"/>
                </a:cxn>
              </a:cxnLst>
              <a:rect l="0" t="0" r="r" b="b"/>
              <a:pathLst>
                <a:path w="105" h="167">
                  <a:moveTo>
                    <a:pt x="94" y="23"/>
                  </a:moveTo>
                  <a:lnTo>
                    <a:pt x="94" y="23"/>
                  </a:lnTo>
                  <a:lnTo>
                    <a:pt x="85" y="14"/>
                  </a:lnTo>
                  <a:lnTo>
                    <a:pt x="74" y="11"/>
                  </a:lnTo>
                  <a:lnTo>
                    <a:pt x="74" y="11"/>
                  </a:lnTo>
                  <a:lnTo>
                    <a:pt x="31" y="11"/>
                  </a:lnTo>
                  <a:lnTo>
                    <a:pt x="31" y="68"/>
                  </a:lnTo>
                  <a:lnTo>
                    <a:pt x="71" y="68"/>
                  </a:lnTo>
                  <a:lnTo>
                    <a:pt x="71" y="68"/>
                  </a:lnTo>
                  <a:lnTo>
                    <a:pt x="76" y="65"/>
                  </a:lnTo>
                  <a:lnTo>
                    <a:pt x="79" y="62"/>
                  </a:lnTo>
                  <a:lnTo>
                    <a:pt x="79" y="88"/>
                  </a:lnTo>
                  <a:lnTo>
                    <a:pt x="79" y="88"/>
                  </a:lnTo>
                  <a:lnTo>
                    <a:pt x="76" y="82"/>
                  </a:lnTo>
                  <a:lnTo>
                    <a:pt x="71" y="82"/>
                  </a:lnTo>
                  <a:lnTo>
                    <a:pt x="31" y="82"/>
                  </a:lnTo>
                  <a:lnTo>
                    <a:pt x="31" y="153"/>
                  </a:lnTo>
                  <a:lnTo>
                    <a:pt x="31" y="153"/>
                  </a:lnTo>
                  <a:lnTo>
                    <a:pt x="59" y="156"/>
                  </a:lnTo>
                  <a:lnTo>
                    <a:pt x="59" y="156"/>
                  </a:lnTo>
                  <a:lnTo>
                    <a:pt x="76" y="156"/>
                  </a:lnTo>
                  <a:lnTo>
                    <a:pt x="88" y="153"/>
                  </a:lnTo>
                  <a:lnTo>
                    <a:pt x="96" y="148"/>
                  </a:lnTo>
                  <a:lnTo>
                    <a:pt x="105" y="139"/>
                  </a:lnTo>
                  <a:lnTo>
                    <a:pt x="99" y="167"/>
                  </a:lnTo>
                  <a:lnTo>
                    <a:pt x="0" y="167"/>
                  </a:lnTo>
                  <a:lnTo>
                    <a:pt x="0" y="167"/>
                  </a:lnTo>
                  <a:lnTo>
                    <a:pt x="5" y="165"/>
                  </a:lnTo>
                  <a:lnTo>
                    <a:pt x="8" y="156"/>
                  </a:lnTo>
                  <a:lnTo>
                    <a:pt x="8" y="11"/>
                  </a:lnTo>
                  <a:lnTo>
                    <a:pt x="8" y="11"/>
                  </a:lnTo>
                  <a:lnTo>
                    <a:pt x="5" y="3"/>
                  </a:lnTo>
                  <a:lnTo>
                    <a:pt x="0" y="0"/>
                  </a:lnTo>
                  <a:lnTo>
                    <a:pt x="94" y="0"/>
                  </a:lnTo>
                  <a:lnTo>
                    <a:pt x="94" y="23"/>
                  </a:lnTo>
                  <a:lnTo>
                    <a:pt x="94" y="23"/>
                  </a:lnTo>
                  <a:close/>
                </a:path>
              </a:pathLst>
            </a:custGeom>
            <a:solidFill>
              <a:schemeClr val="tx1"/>
            </a:solidFill>
            <a:ln w="9525">
              <a:noFill/>
              <a:round/>
              <a:headEnd/>
              <a:tailEnd/>
            </a:ln>
          </p:spPr>
          <p:txBody>
            <a:bodyPr/>
            <a:lstStyle/>
            <a:p>
              <a:pPr algn="ctr" eaLnBrk="0" hangingPunct="0">
                <a:defRPr/>
              </a:pPr>
              <a:endParaRPr lang="en-GB" dirty="0"/>
            </a:p>
          </p:txBody>
        </p:sp>
        <p:sp>
          <p:nvSpPr>
            <p:cNvPr id="22" name="Freeform 22"/>
            <p:cNvSpPr>
              <a:spLocks noEditPoints="1"/>
            </p:cNvSpPr>
            <p:nvPr/>
          </p:nvSpPr>
          <p:spPr bwMode="auto">
            <a:xfrm>
              <a:off x="3527" y="2867"/>
              <a:ext cx="146" cy="167"/>
            </a:xfrm>
            <a:custGeom>
              <a:avLst/>
              <a:gdLst/>
              <a:ahLst/>
              <a:cxnLst>
                <a:cxn ang="0">
                  <a:pos x="68" y="82"/>
                </a:cxn>
                <a:cxn ang="0">
                  <a:pos x="85" y="91"/>
                </a:cxn>
                <a:cxn ang="0">
                  <a:pos x="94" y="102"/>
                </a:cxn>
                <a:cxn ang="0">
                  <a:pos x="120" y="145"/>
                </a:cxn>
                <a:cxn ang="0">
                  <a:pos x="131" y="159"/>
                </a:cxn>
                <a:cxn ang="0">
                  <a:pos x="145" y="167"/>
                </a:cxn>
                <a:cxn ang="0">
                  <a:pos x="120" y="167"/>
                </a:cxn>
                <a:cxn ang="0">
                  <a:pos x="108" y="165"/>
                </a:cxn>
                <a:cxn ang="0">
                  <a:pos x="100" y="156"/>
                </a:cxn>
                <a:cxn ang="0">
                  <a:pos x="71" y="111"/>
                </a:cxn>
                <a:cxn ang="0">
                  <a:pos x="54" y="91"/>
                </a:cxn>
                <a:cxn ang="0">
                  <a:pos x="46" y="91"/>
                </a:cxn>
                <a:cxn ang="0">
                  <a:pos x="32" y="156"/>
                </a:cxn>
                <a:cxn ang="0">
                  <a:pos x="34" y="165"/>
                </a:cxn>
                <a:cxn ang="0">
                  <a:pos x="0" y="167"/>
                </a:cxn>
                <a:cxn ang="0">
                  <a:pos x="6" y="165"/>
                </a:cxn>
                <a:cxn ang="0">
                  <a:pos x="9" y="11"/>
                </a:cxn>
                <a:cxn ang="0">
                  <a:pos x="6" y="3"/>
                </a:cxn>
                <a:cxn ang="0">
                  <a:pos x="49" y="0"/>
                </a:cxn>
                <a:cxn ang="0">
                  <a:pos x="66" y="0"/>
                </a:cxn>
                <a:cxn ang="0">
                  <a:pos x="88" y="8"/>
                </a:cxn>
                <a:cxn ang="0">
                  <a:pos x="103" y="20"/>
                </a:cxn>
                <a:cxn ang="0">
                  <a:pos x="108" y="40"/>
                </a:cxn>
                <a:cxn ang="0">
                  <a:pos x="108" y="51"/>
                </a:cxn>
                <a:cxn ang="0">
                  <a:pos x="100" y="65"/>
                </a:cxn>
                <a:cxn ang="0">
                  <a:pos x="83" y="79"/>
                </a:cxn>
                <a:cxn ang="0">
                  <a:pos x="68" y="82"/>
                </a:cxn>
                <a:cxn ang="0">
                  <a:pos x="32" y="77"/>
                </a:cxn>
                <a:cxn ang="0">
                  <a:pos x="46" y="77"/>
                </a:cxn>
                <a:cxn ang="0">
                  <a:pos x="60" y="77"/>
                </a:cxn>
                <a:cxn ang="0">
                  <a:pos x="77" y="65"/>
                </a:cxn>
                <a:cxn ang="0">
                  <a:pos x="83" y="51"/>
                </a:cxn>
                <a:cxn ang="0">
                  <a:pos x="83" y="42"/>
                </a:cxn>
                <a:cxn ang="0">
                  <a:pos x="77" y="20"/>
                </a:cxn>
                <a:cxn ang="0">
                  <a:pos x="60" y="11"/>
                </a:cxn>
                <a:cxn ang="0">
                  <a:pos x="49" y="8"/>
                </a:cxn>
                <a:cxn ang="0">
                  <a:pos x="32" y="11"/>
                </a:cxn>
              </a:cxnLst>
              <a:rect l="0" t="0" r="r" b="b"/>
              <a:pathLst>
                <a:path w="145" h="167">
                  <a:moveTo>
                    <a:pt x="68" y="82"/>
                  </a:moveTo>
                  <a:lnTo>
                    <a:pt x="68" y="82"/>
                  </a:lnTo>
                  <a:lnTo>
                    <a:pt x="77" y="85"/>
                  </a:lnTo>
                  <a:lnTo>
                    <a:pt x="85" y="91"/>
                  </a:lnTo>
                  <a:lnTo>
                    <a:pt x="94" y="102"/>
                  </a:lnTo>
                  <a:lnTo>
                    <a:pt x="94" y="102"/>
                  </a:lnTo>
                  <a:lnTo>
                    <a:pt x="108" y="125"/>
                  </a:lnTo>
                  <a:lnTo>
                    <a:pt x="120" y="145"/>
                  </a:lnTo>
                  <a:lnTo>
                    <a:pt x="131" y="159"/>
                  </a:lnTo>
                  <a:lnTo>
                    <a:pt x="131" y="159"/>
                  </a:lnTo>
                  <a:lnTo>
                    <a:pt x="139" y="165"/>
                  </a:lnTo>
                  <a:lnTo>
                    <a:pt x="145" y="167"/>
                  </a:lnTo>
                  <a:lnTo>
                    <a:pt x="120" y="167"/>
                  </a:lnTo>
                  <a:lnTo>
                    <a:pt x="120" y="167"/>
                  </a:lnTo>
                  <a:lnTo>
                    <a:pt x="114" y="167"/>
                  </a:lnTo>
                  <a:lnTo>
                    <a:pt x="108" y="165"/>
                  </a:lnTo>
                  <a:lnTo>
                    <a:pt x="100" y="156"/>
                  </a:lnTo>
                  <a:lnTo>
                    <a:pt x="100" y="156"/>
                  </a:lnTo>
                  <a:lnTo>
                    <a:pt x="71" y="111"/>
                  </a:lnTo>
                  <a:lnTo>
                    <a:pt x="71" y="111"/>
                  </a:lnTo>
                  <a:lnTo>
                    <a:pt x="60" y="96"/>
                  </a:lnTo>
                  <a:lnTo>
                    <a:pt x="54" y="91"/>
                  </a:lnTo>
                  <a:lnTo>
                    <a:pt x="46" y="91"/>
                  </a:lnTo>
                  <a:lnTo>
                    <a:pt x="46" y="91"/>
                  </a:lnTo>
                  <a:lnTo>
                    <a:pt x="32" y="91"/>
                  </a:lnTo>
                  <a:lnTo>
                    <a:pt x="32" y="156"/>
                  </a:lnTo>
                  <a:lnTo>
                    <a:pt x="32" y="156"/>
                  </a:lnTo>
                  <a:lnTo>
                    <a:pt x="34" y="165"/>
                  </a:lnTo>
                  <a:lnTo>
                    <a:pt x="37" y="167"/>
                  </a:lnTo>
                  <a:lnTo>
                    <a:pt x="0" y="167"/>
                  </a:lnTo>
                  <a:lnTo>
                    <a:pt x="0" y="167"/>
                  </a:lnTo>
                  <a:lnTo>
                    <a:pt x="6" y="165"/>
                  </a:lnTo>
                  <a:lnTo>
                    <a:pt x="9" y="156"/>
                  </a:lnTo>
                  <a:lnTo>
                    <a:pt x="9" y="11"/>
                  </a:lnTo>
                  <a:lnTo>
                    <a:pt x="9" y="11"/>
                  </a:lnTo>
                  <a:lnTo>
                    <a:pt x="6" y="3"/>
                  </a:lnTo>
                  <a:lnTo>
                    <a:pt x="0" y="0"/>
                  </a:lnTo>
                  <a:lnTo>
                    <a:pt x="49" y="0"/>
                  </a:lnTo>
                  <a:lnTo>
                    <a:pt x="49" y="0"/>
                  </a:lnTo>
                  <a:lnTo>
                    <a:pt x="66" y="0"/>
                  </a:lnTo>
                  <a:lnTo>
                    <a:pt x="77" y="3"/>
                  </a:lnTo>
                  <a:lnTo>
                    <a:pt x="88" y="8"/>
                  </a:lnTo>
                  <a:lnTo>
                    <a:pt x="97" y="14"/>
                  </a:lnTo>
                  <a:lnTo>
                    <a:pt x="103" y="20"/>
                  </a:lnTo>
                  <a:lnTo>
                    <a:pt x="105" y="28"/>
                  </a:lnTo>
                  <a:lnTo>
                    <a:pt x="108" y="40"/>
                  </a:lnTo>
                  <a:lnTo>
                    <a:pt x="108" y="40"/>
                  </a:lnTo>
                  <a:lnTo>
                    <a:pt x="108" y="51"/>
                  </a:lnTo>
                  <a:lnTo>
                    <a:pt x="105" y="60"/>
                  </a:lnTo>
                  <a:lnTo>
                    <a:pt x="100" y="65"/>
                  </a:lnTo>
                  <a:lnTo>
                    <a:pt x="94" y="71"/>
                  </a:lnTo>
                  <a:lnTo>
                    <a:pt x="83" y="79"/>
                  </a:lnTo>
                  <a:lnTo>
                    <a:pt x="68" y="82"/>
                  </a:lnTo>
                  <a:lnTo>
                    <a:pt x="68" y="82"/>
                  </a:lnTo>
                  <a:close/>
                  <a:moveTo>
                    <a:pt x="32" y="11"/>
                  </a:moveTo>
                  <a:lnTo>
                    <a:pt x="32" y="77"/>
                  </a:lnTo>
                  <a:lnTo>
                    <a:pt x="32" y="77"/>
                  </a:lnTo>
                  <a:lnTo>
                    <a:pt x="46" y="77"/>
                  </a:lnTo>
                  <a:lnTo>
                    <a:pt x="46" y="77"/>
                  </a:lnTo>
                  <a:lnTo>
                    <a:pt x="60" y="77"/>
                  </a:lnTo>
                  <a:lnTo>
                    <a:pt x="71" y="68"/>
                  </a:lnTo>
                  <a:lnTo>
                    <a:pt x="77" y="65"/>
                  </a:lnTo>
                  <a:lnTo>
                    <a:pt x="80" y="57"/>
                  </a:lnTo>
                  <a:lnTo>
                    <a:pt x="83" y="51"/>
                  </a:lnTo>
                  <a:lnTo>
                    <a:pt x="83" y="42"/>
                  </a:lnTo>
                  <a:lnTo>
                    <a:pt x="83" y="42"/>
                  </a:lnTo>
                  <a:lnTo>
                    <a:pt x="83" y="31"/>
                  </a:lnTo>
                  <a:lnTo>
                    <a:pt x="77" y="20"/>
                  </a:lnTo>
                  <a:lnTo>
                    <a:pt x="66" y="11"/>
                  </a:lnTo>
                  <a:lnTo>
                    <a:pt x="60" y="11"/>
                  </a:lnTo>
                  <a:lnTo>
                    <a:pt x="49" y="8"/>
                  </a:lnTo>
                  <a:lnTo>
                    <a:pt x="49" y="8"/>
                  </a:lnTo>
                  <a:lnTo>
                    <a:pt x="32" y="11"/>
                  </a:lnTo>
                  <a:lnTo>
                    <a:pt x="32" y="11"/>
                  </a:lnTo>
                  <a:close/>
                </a:path>
              </a:pathLst>
            </a:custGeom>
            <a:solidFill>
              <a:schemeClr val="tx1"/>
            </a:solidFill>
            <a:ln w="9525">
              <a:noFill/>
              <a:round/>
              <a:headEnd/>
              <a:tailEnd/>
            </a:ln>
          </p:spPr>
          <p:txBody>
            <a:bodyPr/>
            <a:lstStyle/>
            <a:p>
              <a:pPr algn="ctr" eaLnBrk="0" hangingPunct="0">
                <a:defRPr/>
              </a:pPr>
              <a:endParaRPr lang="en-GB" dirty="0"/>
            </a:p>
          </p:txBody>
        </p:sp>
        <p:sp>
          <p:nvSpPr>
            <p:cNvPr id="23" name="Freeform 23"/>
            <p:cNvSpPr>
              <a:spLocks/>
            </p:cNvSpPr>
            <p:nvPr/>
          </p:nvSpPr>
          <p:spPr bwMode="auto">
            <a:xfrm>
              <a:off x="3673" y="2863"/>
              <a:ext cx="100" cy="172"/>
            </a:xfrm>
            <a:custGeom>
              <a:avLst/>
              <a:gdLst/>
              <a:ahLst/>
              <a:cxnLst>
                <a:cxn ang="0">
                  <a:pos x="102" y="122"/>
                </a:cxn>
                <a:cxn ang="0">
                  <a:pos x="97" y="142"/>
                </a:cxn>
                <a:cxn ang="0">
                  <a:pos x="85" y="159"/>
                </a:cxn>
                <a:cxn ang="0">
                  <a:pos x="68" y="170"/>
                </a:cxn>
                <a:cxn ang="0">
                  <a:pos x="48" y="173"/>
                </a:cxn>
                <a:cxn ang="0">
                  <a:pos x="34" y="170"/>
                </a:cxn>
                <a:cxn ang="0">
                  <a:pos x="3" y="159"/>
                </a:cxn>
                <a:cxn ang="0">
                  <a:pos x="0" y="122"/>
                </a:cxn>
                <a:cxn ang="0">
                  <a:pos x="14" y="148"/>
                </a:cxn>
                <a:cxn ang="0">
                  <a:pos x="37" y="162"/>
                </a:cxn>
                <a:cxn ang="0">
                  <a:pos x="46" y="162"/>
                </a:cxn>
                <a:cxn ang="0">
                  <a:pos x="63" y="159"/>
                </a:cxn>
                <a:cxn ang="0">
                  <a:pos x="74" y="151"/>
                </a:cxn>
                <a:cxn ang="0">
                  <a:pos x="80" y="131"/>
                </a:cxn>
                <a:cxn ang="0">
                  <a:pos x="80" y="122"/>
                </a:cxn>
                <a:cxn ang="0">
                  <a:pos x="68" y="105"/>
                </a:cxn>
                <a:cxn ang="0">
                  <a:pos x="37" y="88"/>
                </a:cxn>
                <a:cxn ang="0">
                  <a:pos x="23" y="80"/>
                </a:cxn>
                <a:cxn ang="0">
                  <a:pos x="3" y="57"/>
                </a:cxn>
                <a:cxn ang="0">
                  <a:pos x="3" y="43"/>
                </a:cxn>
                <a:cxn ang="0">
                  <a:pos x="6" y="26"/>
                </a:cxn>
                <a:cxn ang="0">
                  <a:pos x="20" y="11"/>
                </a:cxn>
                <a:cxn ang="0">
                  <a:pos x="54" y="0"/>
                </a:cxn>
                <a:cxn ang="0">
                  <a:pos x="71" y="3"/>
                </a:cxn>
                <a:cxn ang="0">
                  <a:pos x="88" y="9"/>
                </a:cxn>
                <a:cxn ang="0">
                  <a:pos x="91" y="43"/>
                </a:cxn>
                <a:cxn ang="0">
                  <a:pos x="77" y="23"/>
                </a:cxn>
                <a:cxn ang="0">
                  <a:pos x="57" y="11"/>
                </a:cxn>
                <a:cxn ang="0">
                  <a:pos x="48" y="11"/>
                </a:cxn>
                <a:cxn ang="0">
                  <a:pos x="29" y="20"/>
                </a:cxn>
                <a:cxn ang="0">
                  <a:pos x="23" y="37"/>
                </a:cxn>
                <a:cxn ang="0">
                  <a:pos x="23" y="45"/>
                </a:cxn>
                <a:cxn ang="0">
                  <a:pos x="40" y="63"/>
                </a:cxn>
                <a:cxn ang="0">
                  <a:pos x="57" y="68"/>
                </a:cxn>
                <a:cxn ang="0">
                  <a:pos x="88" y="88"/>
                </a:cxn>
                <a:cxn ang="0">
                  <a:pos x="100" y="102"/>
                </a:cxn>
                <a:cxn ang="0">
                  <a:pos x="102" y="122"/>
                </a:cxn>
              </a:cxnLst>
              <a:rect l="0" t="0" r="r" b="b"/>
              <a:pathLst>
                <a:path w="102" h="173">
                  <a:moveTo>
                    <a:pt x="102" y="122"/>
                  </a:moveTo>
                  <a:lnTo>
                    <a:pt x="102" y="122"/>
                  </a:lnTo>
                  <a:lnTo>
                    <a:pt x="102" y="134"/>
                  </a:lnTo>
                  <a:lnTo>
                    <a:pt x="97" y="142"/>
                  </a:lnTo>
                  <a:lnTo>
                    <a:pt x="91" y="151"/>
                  </a:lnTo>
                  <a:lnTo>
                    <a:pt x="85" y="159"/>
                  </a:lnTo>
                  <a:lnTo>
                    <a:pt x="77" y="165"/>
                  </a:lnTo>
                  <a:lnTo>
                    <a:pt x="68" y="170"/>
                  </a:lnTo>
                  <a:lnTo>
                    <a:pt x="57" y="173"/>
                  </a:lnTo>
                  <a:lnTo>
                    <a:pt x="48" y="173"/>
                  </a:lnTo>
                  <a:lnTo>
                    <a:pt x="48" y="173"/>
                  </a:lnTo>
                  <a:lnTo>
                    <a:pt x="34" y="170"/>
                  </a:lnTo>
                  <a:lnTo>
                    <a:pt x="20" y="168"/>
                  </a:lnTo>
                  <a:lnTo>
                    <a:pt x="3" y="159"/>
                  </a:lnTo>
                  <a:lnTo>
                    <a:pt x="0" y="122"/>
                  </a:lnTo>
                  <a:lnTo>
                    <a:pt x="0" y="122"/>
                  </a:lnTo>
                  <a:lnTo>
                    <a:pt x="6" y="136"/>
                  </a:lnTo>
                  <a:lnTo>
                    <a:pt x="14" y="148"/>
                  </a:lnTo>
                  <a:lnTo>
                    <a:pt x="29" y="159"/>
                  </a:lnTo>
                  <a:lnTo>
                    <a:pt x="37" y="162"/>
                  </a:lnTo>
                  <a:lnTo>
                    <a:pt x="46" y="162"/>
                  </a:lnTo>
                  <a:lnTo>
                    <a:pt x="46" y="162"/>
                  </a:lnTo>
                  <a:lnTo>
                    <a:pt x="54" y="162"/>
                  </a:lnTo>
                  <a:lnTo>
                    <a:pt x="63" y="159"/>
                  </a:lnTo>
                  <a:lnTo>
                    <a:pt x="68" y="156"/>
                  </a:lnTo>
                  <a:lnTo>
                    <a:pt x="74" y="151"/>
                  </a:lnTo>
                  <a:lnTo>
                    <a:pt x="80" y="139"/>
                  </a:lnTo>
                  <a:lnTo>
                    <a:pt x="80" y="131"/>
                  </a:lnTo>
                  <a:lnTo>
                    <a:pt x="80" y="131"/>
                  </a:lnTo>
                  <a:lnTo>
                    <a:pt x="80" y="122"/>
                  </a:lnTo>
                  <a:lnTo>
                    <a:pt x="77" y="114"/>
                  </a:lnTo>
                  <a:lnTo>
                    <a:pt x="68" y="105"/>
                  </a:lnTo>
                  <a:lnTo>
                    <a:pt x="54" y="97"/>
                  </a:lnTo>
                  <a:lnTo>
                    <a:pt x="37" y="88"/>
                  </a:lnTo>
                  <a:lnTo>
                    <a:pt x="37" y="88"/>
                  </a:lnTo>
                  <a:lnTo>
                    <a:pt x="23" y="80"/>
                  </a:lnTo>
                  <a:lnTo>
                    <a:pt x="11" y="68"/>
                  </a:lnTo>
                  <a:lnTo>
                    <a:pt x="3" y="57"/>
                  </a:lnTo>
                  <a:lnTo>
                    <a:pt x="3" y="43"/>
                  </a:lnTo>
                  <a:lnTo>
                    <a:pt x="3" y="43"/>
                  </a:lnTo>
                  <a:lnTo>
                    <a:pt x="3" y="34"/>
                  </a:lnTo>
                  <a:lnTo>
                    <a:pt x="6" y="26"/>
                  </a:lnTo>
                  <a:lnTo>
                    <a:pt x="11" y="17"/>
                  </a:lnTo>
                  <a:lnTo>
                    <a:pt x="20" y="11"/>
                  </a:lnTo>
                  <a:lnTo>
                    <a:pt x="34" y="3"/>
                  </a:lnTo>
                  <a:lnTo>
                    <a:pt x="54" y="0"/>
                  </a:lnTo>
                  <a:lnTo>
                    <a:pt x="54" y="0"/>
                  </a:lnTo>
                  <a:lnTo>
                    <a:pt x="71" y="3"/>
                  </a:lnTo>
                  <a:lnTo>
                    <a:pt x="80" y="6"/>
                  </a:lnTo>
                  <a:lnTo>
                    <a:pt x="88" y="9"/>
                  </a:lnTo>
                  <a:lnTo>
                    <a:pt x="91" y="43"/>
                  </a:lnTo>
                  <a:lnTo>
                    <a:pt x="91" y="43"/>
                  </a:lnTo>
                  <a:lnTo>
                    <a:pt x="85" y="31"/>
                  </a:lnTo>
                  <a:lnTo>
                    <a:pt x="77" y="23"/>
                  </a:lnTo>
                  <a:lnTo>
                    <a:pt x="65" y="14"/>
                  </a:lnTo>
                  <a:lnTo>
                    <a:pt x="57" y="11"/>
                  </a:lnTo>
                  <a:lnTo>
                    <a:pt x="48" y="11"/>
                  </a:lnTo>
                  <a:lnTo>
                    <a:pt x="48" y="11"/>
                  </a:lnTo>
                  <a:lnTo>
                    <a:pt x="37" y="11"/>
                  </a:lnTo>
                  <a:lnTo>
                    <a:pt x="29" y="20"/>
                  </a:lnTo>
                  <a:lnTo>
                    <a:pt x="23" y="28"/>
                  </a:lnTo>
                  <a:lnTo>
                    <a:pt x="23" y="37"/>
                  </a:lnTo>
                  <a:lnTo>
                    <a:pt x="23" y="37"/>
                  </a:lnTo>
                  <a:lnTo>
                    <a:pt x="23" y="45"/>
                  </a:lnTo>
                  <a:lnTo>
                    <a:pt x="31" y="54"/>
                  </a:lnTo>
                  <a:lnTo>
                    <a:pt x="40" y="63"/>
                  </a:lnTo>
                  <a:lnTo>
                    <a:pt x="57" y="68"/>
                  </a:lnTo>
                  <a:lnTo>
                    <a:pt x="57" y="68"/>
                  </a:lnTo>
                  <a:lnTo>
                    <a:pt x="74" y="77"/>
                  </a:lnTo>
                  <a:lnTo>
                    <a:pt x="88" y="88"/>
                  </a:lnTo>
                  <a:lnTo>
                    <a:pt x="94" y="94"/>
                  </a:lnTo>
                  <a:lnTo>
                    <a:pt x="100" y="102"/>
                  </a:lnTo>
                  <a:lnTo>
                    <a:pt x="102" y="111"/>
                  </a:lnTo>
                  <a:lnTo>
                    <a:pt x="102" y="122"/>
                  </a:lnTo>
                  <a:lnTo>
                    <a:pt x="102" y="122"/>
                  </a:lnTo>
                  <a:close/>
                </a:path>
              </a:pathLst>
            </a:custGeom>
            <a:solidFill>
              <a:schemeClr val="tx1"/>
            </a:solidFill>
            <a:ln w="9525">
              <a:noFill/>
              <a:round/>
              <a:headEnd/>
              <a:tailEnd/>
            </a:ln>
          </p:spPr>
          <p:txBody>
            <a:bodyPr/>
            <a:lstStyle/>
            <a:p>
              <a:pPr algn="ctr" eaLnBrk="0" hangingPunct="0">
                <a:defRPr/>
              </a:pPr>
              <a:endParaRPr lang="en-GB" dirty="0"/>
            </a:p>
          </p:txBody>
        </p:sp>
        <p:sp>
          <p:nvSpPr>
            <p:cNvPr id="24" name="Freeform 24"/>
            <p:cNvSpPr>
              <a:spLocks/>
            </p:cNvSpPr>
            <p:nvPr/>
          </p:nvSpPr>
          <p:spPr bwMode="auto">
            <a:xfrm>
              <a:off x="3790" y="2867"/>
              <a:ext cx="38" cy="167"/>
            </a:xfrm>
            <a:custGeom>
              <a:avLst/>
              <a:gdLst/>
              <a:ahLst/>
              <a:cxnLst>
                <a:cxn ang="0">
                  <a:pos x="37" y="0"/>
                </a:cxn>
                <a:cxn ang="0">
                  <a:pos x="37" y="0"/>
                </a:cxn>
                <a:cxn ang="0">
                  <a:pos x="32" y="3"/>
                </a:cxn>
                <a:cxn ang="0">
                  <a:pos x="29" y="11"/>
                </a:cxn>
                <a:cxn ang="0">
                  <a:pos x="29" y="156"/>
                </a:cxn>
                <a:cxn ang="0">
                  <a:pos x="29" y="156"/>
                </a:cxn>
                <a:cxn ang="0">
                  <a:pos x="32" y="165"/>
                </a:cxn>
                <a:cxn ang="0">
                  <a:pos x="37" y="167"/>
                </a:cxn>
                <a:cxn ang="0">
                  <a:pos x="0" y="167"/>
                </a:cxn>
                <a:cxn ang="0">
                  <a:pos x="0" y="167"/>
                </a:cxn>
                <a:cxn ang="0">
                  <a:pos x="3" y="165"/>
                </a:cxn>
                <a:cxn ang="0">
                  <a:pos x="6" y="156"/>
                </a:cxn>
                <a:cxn ang="0">
                  <a:pos x="6" y="11"/>
                </a:cxn>
                <a:cxn ang="0">
                  <a:pos x="6" y="11"/>
                </a:cxn>
                <a:cxn ang="0">
                  <a:pos x="3" y="3"/>
                </a:cxn>
                <a:cxn ang="0">
                  <a:pos x="0" y="0"/>
                </a:cxn>
                <a:cxn ang="0">
                  <a:pos x="37" y="0"/>
                </a:cxn>
                <a:cxn ang="0">
                  <a:pos x="37" y="0"/>
                </a:cxn>
              </a:cxnLst>
              <a:rect l="0" t="0" r="r" b="b"/>
              <a:pathLst>
                <a:path w="37" h="167">
                  <a:moveTo>
                    <a:pt x="37" y="0"/>
                  </a:moveTo>
                  <a:lnTo>
                    <a:pt x="37" y="0"/>
                  </a:lnTo>
                  <a:lnTo>
                    <a:pt x="32" y="3"/>
                  </a:lnTo>
                  <a:lnTo>
                    <a:pt x="29" y="11"/>
                  </a:lnTo>
                  <a:lnTo>
                    <a:pt x="29" y="156"/>
                  </a:lnTo>
                  <a:lnTo>
                    <a:pt x="29" y="156"/>
                  </a:lnTo>
                  <a:lnTo>
                    <a:pt x="32" y="165"/>
                  </a:lnTo>
                  <a:lnTo>
                    <a:pt x="37" y="167"/>
                  </a:lnTo>
                  <a:lnTo>
                    <a:pt x="0" y="167"/>
                  </a:lnTo>
                  <a:lnTo>
                    <a:pt x="0" y="167"/>
                  </a:lnTo>
                  <a:lnTo>
                    <a:pt x="3" y="165"/>
                  </a:lnTo>
                  <a:lnTo>
                    <a:pt x="6" y="156"/>
                  </a:lnTo>
                  <a:lnTo>
                    <a:pt x="6" y="11"/>
                  </a:lnTo>
                  <a:lnTo>
                    <a:pt x="6" y="11"/>
                  </a:lnTo>
                  <a:lnTo>
                    <a:pt x="3" y="3"/>
                  </a:lnTo>
                  <a:lnTo>
                    <a:pt x="0" y="0"/>
                  </a:lnTo>
                  <a:lnTo>
                    <a:pt x="37" y="0"/>
                  </a:lnTo>
                  <a:lnTo>
                    <a:pt x="37" y="0"/>
                  </a:lnTo>
                  <a:close/>
                </a:path>
              </a:pathLst>
            </a:custGeom>
            <a:solidFill>
              <a:schemeClr val="tx1"/>
            </a:solidFill>
            <a:ln w="9525">
              <a:noFill/>
              <a:round/>
              <a:headEnd/>
              <a:tailEnd/>
            </a:ln>
          </p:spPr>
          <p:txBody>
            <a:bodyPr/>
            <a:lstStyle/>
            <a:p>
              <a:pPr algn="ctr" eaLnBrk="0" hangingPunct="0">
                <a:defRPr/>
              </a:pPr>
              <a:endParaRPr lang="en-GB" dirty="0"/>
            </a:p>
          </p:txBody>
        </p:sp>
        <p:sp>
          <p:nvSpPr>
            <p:cNvPr id="25" name="Freeform 25"/>
            <p:cNvSpPr>
              <a:spLocks/>
            </p:cNvSpPr>
            <p:nvPr/>
          </p:nvSpPr>
          <p:spPr bwMode="auto">
            <a:xfrm>
              <a:off x="3839" y="2867"/>
              <a:ext cx="131" cy="167"/>
            </a:xfrm>
            <a:custGeom>
              <a:avLst/>
              <a:gdLst/>
              <a:ahLst/>
              <a:cxnLst>
                <a:cxn ang="0">
                  <a:pos x="79" y="11"/>
                </a:cxn>
                <a:cxn ang="0">
                  <a:pos x="79" y="156"/>
                </a:cxn>
                <a:cxn ang="0">
                  <a:pos x="79" y="156"/>
                </a:cxn>
                <a:cxn ang="0">
                  <a:pos x="79" y="165"/>
                </a:cxn>
                <a:cxn ang="0">
                  <a:pos x="85" y="167"/>
                </a:cxn>
                <a:cxn ang="0">
                  <a:pos x="48" y="167"/>
                </a:cxn>
                <a:cxn ang="0">
                  <a:pos x="48" y="167"/>
                </a:cxn>
                <a:cxn ang="0">
                  <a:pos x="54" y="165"/>
                </a:cxn>
                <a:cxn ang="0">
                  <a:pos x="54" y="156"/>
                </a:cxn>
                <a:cxn ang="0">
                  <a:pos x="54" y="11"/>
                </a:cxn>
                <a:cxn ang="0">
                  <a:pos x="54" y="11"/>
                </a:cxn>
                <a:cxn ang="0">
                  <a:pos x="14" y="14"/>
                </a:cxn>
                <a:cxn ang="0">
                  <a:pos x="14" y="14"/>
                </a:cxn>
                <a:cxn ang="0">
                  <a:pos x="11" y="14"/>
                </a:cxn>
                <a:cxn ang="0">
                  <a:pos x="5" y="17"/>
                </a:cxn>
                <a:cxn ang="0">
                  <a:pos x="0" y="23"/>
                </a:cxn>
                <a:cxn ang="0">
                  <a:pos x="0" y="0"/>
                </a:cxn>
                <a:cxn ang="0">
                  <a:pos x="130" y="0"/>
                </a:cxn>
                <a:cxn ang="0">
                  <a:pos x="130" y="23"/>
                </a:cxn>
                <a:cxn ang="0">
                  <a:pos x="130" y="23"/>
                </a:cxn>
                <a:cxn ang="0">
                  <a:pos x="128" y="17"/>
                </a:cxn>
                <a:cxn ang="0">
                  <a:pos x="119" y="14"/>
                </a:cxn>
                <a:cxn ang="0">
                  <a:pos x="119" y="14"/>
                </a:cxn>
                <a:cxn ang="0">
                  <a:pos x="79" y="11"/>
                </a:cxn>
                <a:cxn ang="0">
                  <a:pos x="79" y="11"/>
                </a:cxn>
              </a:cxnLst>
              <a:rect l="0" t="0" r="r" b="b"/>
              <a:pathLst>
                <a:path w="130" h="167">
                  <a:moveTo>
                    <a:pt x="79" y="11"/>
                  </a:moveTo>
                  <a:lnTo>
                    <a:pt x="79" y="156"/>
                  </a:lnTo>
                  <a:lnTo>
                    <a:pt x="79" y="156"/>
                  </a:lnTo>
                  <a:lnTo>
                    <a:pt x="79" y="165"/>
                  </a:lnTo>
                  <a:lnTo>
                    <a:pt x="85" y="167"/>
                  </a:lnTo>
                  <a:lnTo>
                    <a:pt x="48" y="167"/>
                  </a:lnTo>
                  <a:lnTo>
                    <a:pt x="48" y="167"/>
                  </a:lnTo>
                  <a:lnTo>
                    <a:pt x="54" y="165"/>
                  </a:lnTo>
                  <a:lnTo>
                    <a:pt x="54" y="156"/>
                  </a:lnTo>
                  <a:lnTo>
                    <a:pt x="54" y="11"/>
                  </a:lnTo>
                  <a:lnTo>
                    <a:pt x="54" y="11"/>
                  </a:lnTo>
                  <a:lnTo>
                    <a:pt x="14" y="14"/>
                  </a:lnTo>
                  <a:lnTo>
                    <a:pt x="14" y="14"/>
                  </a:lnTo>
                  <a:lnTo>
                    <a:pt x="11" y="14"/>
                  </a:lnTo>
                  <a:lnTo>
                    <a:pt x="5" y="17"/>
                  </a:lnTo>
                  <a:lnTo>
                    <a:pt x="0" y="23"/>
                  </a:lnTo>
                  <a:lnTo>
                    <a:pt x="0" y="0"/>
                  </a:lnTo>
                  <a:lnTo>
                    <a:pt x="130" y="0"/>
                  </a:lnTo>
                  <a:lnTo>
                    <a:pt x="130" y="23"/>
                  </a:lnTo>
                  <a:lnTo>
                    <a:pt x="130" y="23"/>
                  </a:lnTo>
                  <a:lnTo>
                    <a:pt x="128" y="17"/>
                  </a:lnTo>
                  <a:lnTo>
                    <a:pt x="119" y="14"/>
                  </a:lnTo>
                  <a:lnTo>
                    <a:pt x="119" y="14"/>
                  </a:lnTo>
                  <a:lnTo>
                    <a:pt x="79" y="11"/>
                  </a:lnTo>
                  <a:lnTo>
                    <a:pt x="79" y="11"/>
                  </a:lnTo>
                  <a:close/>
                </a:path>
              </a:pathLst>
            </a:custGeom>
            <a:solidFill>
              <a:schemeClr val="tx1"/>
            </a:solidFill>
            <a:ln w="9525">
              <a:noFill/>
              <a:round/>
              <a:headEnd/>
              <a:tailEnd/>
            </a:ln>
          </p:spPr>
          <p:txBody>
            <a:bodyPr/>
            <a:lstStyle/>
            <a:p>
              <a:pPr algn="ctr" eaLnBrk="0" hangingPunct="0">
                <a:defRPr/>
              </a:pPr>
              <a:endParaRPr lang="en-GB" dirty="0"/>
            </a:p>
          </p:txBody>
        </p:sp>
        <p:sp>
          <p:nvSpPr>
            <p:cNvPr id="26" name="Freeform 26"/>
            <p:cNvSpPr>
              <a:spLocks/>
            </p:cNvSpPr>
            <p:nvPr/>
          </p:nvSpPr>
          <p:spPr bwMode="auto">
            <a:xfrm>
              <a:off x="3976" y="2867"/>
              <a:ext cx="142" cy="167"/>
            </a:xfrm>
            <a:custGeom>
              <a:avLst/>
              <a:gdLst/>
              <a:ahLst/>
              <a:cxnLst>
                <a:cxn ang="0">
                  <a:pos x="142" y="0"/>
                </a:cxn>
                <a:cxn ang="0">
                  <a:pos x="142" y="0"/>
                </a:cxn>
                <a:cxn ang="0">
                  <a:pos x="131" y="6"/>
                </a:cxn>
                <a:cxn ang="0">
                  <a:pos x="125" y="14"/>
                </a:cxn>
                <a:cxn ang="0">
                  <a:pos x="85" y="88"/>
                </a:cxn>
                <a:cxn ang="0">
                  <a:pos x="85" y="156"/>
                </a:cxn>
                <a:cxn ang="0">
                  <a:pos x="85" y="156"/>
                </a:cxn>
                <a:cxn ang="0">
                  <a:pos x="88" y="165"/>
                </a:cxn>
                <a:cxn ang="0">
                  <a:pos x="97" y="167"/>
                </a:cxn>
                <a:cxn ang="0">
                  <a:pos x="54" y="167"/>
                </a:cxn>
                <a:cxn ang="0">
                  <a:pos x="54" y="167"/>
                </a:cxn>
                <a:cxn ang="0">
                  <a:pos x="60" y="165"/>
                </a:cxn>
                <a:cxn ang="0">
                  <a:pos x="63" y="162"/>
                </a:cxn>
                <a:cxn ang="0">
                  <a:pos x="63" y="156"/>
                </a:cxn>
                <a:cxn ang="0">
                  <a:pos x="63" y="88"/>
                </a:cxn>
                <a:cxn ang="0">
                  <a:pos x="14" y="11"/>
                </a:cxn>
                <a:cxn ang="0">
                  <a:pos x="14" y="11"/>
                </a:cxn>
                <a:cxn ang="0">
                  <a:pos x="9" y="6"/>
                </a:cxn>
                <a:cxn ang="0">
                  <a:pos x="0" y="0"/>
                </a:cxn>
                <a:cxn ang="0">
                  <a:pos x="48" y="0"/>
                </a:cxn>
                <a:cxn ang="0">
                  <a:pos x="48" y="0"/>
                </a:cxn>
                <a:cxn ang="0">
                  <a:pos x="45" y="0"/>
                </a:cxn>
                <a:cxn ang="0">
                  <a:pos x="43" y="3"/>
                </a:cxn>
                <a:cxn ang="0">
                  <a:pos x="43" y="8"/>
                </a:cxn>
                <a:cxn ang="0">
                  <a:pos x="45" y="14"/>
                </a:cxn>
                <a:cxn ang="0">
                  <a:pos x="80" y="77"/>
                </a:cxn>
                <a:cxn ang="0">
                  <a:pos x="114" y="11"/>
                </a:cxn>
                <a:cxn ang="0">
                  <a:pos x="114" y="11"/>
                </a:cxn>
                <a:cxn ang="0">
                  <a:pos x="114" y="6"/>
                </a:cxn>
                <a:cxn ang="0">
                  <a:pos x="114" y="3"/>
                </a:cxn>
                <a:cxn ang="0">
                  <a:pos x="108" y="0"/>
                </a:cxn>
                <a:cxn ang="0">
                  <a:pos x="142" y="0"/>
                </a:cxn>
                <a:cxn ang="0">
                  <a:pos x="142" y="0"/>
                </a:cxn>
              </a:cxnLst>
              <a:rect l="0" t="0" r="r" b="b"/>
              <a:pathLst>
                <a:path w="142" h="167">
                  <a:moveTo>
                    <a:pt x="142" y="0"/>
                  </a:moveTo>
                  <a:lnTo>
                    <a:pt x="142" y="0"/>
                  </a:lnTo>
                  <a:lnTo>
                    <a:pt x="131" y="6"/>
                  </a:lnTo>
                  <a:lnTo>
                    <a:pt x="125" y="14"/>
                  </a:lnTo>
                  <a:lnTo>
                    <a:pt x="85" y="88"/>
                  </a:lnTo>
                  <a:lnTo>
                    <a:pt x="85" y="156"/>
                  </a:lnTo>
                  <a:lnTo>
                    <a:pt x="85" y="156"/>
                  </a:lnTo>
                  <a:lnTo>
                    <a:pt x="88" y="165"/>
                  </a:lnTo>
                  <a:lnTo>
                    <a:pt x="97" y="167"/>
                  </a:lnTo>
                  <a:lnTo>
                    <a:pt x="54" y="167"/>
                  </a:lnTo>
                  <a:lnTo>
                    <a:pt x="54" y="167"/>
                  </a:lnTo>
                  <a:lnTo>
                    <a:pt x="60" y="165"/>
                  </a:lnTo>
                  <a:lnTo>
                    <a:pt x="63" y="162"/>
                  </a:lnTo>
                  <a:lnTo>
                    <a:pt x="63" y="156"/>
                  </a:lnTo>
                  <a:lnTo>
                    <a:pt x="63" y="88"/>
                  </a:lnTo>
                  <a:lnTo>
                    <a:pt x="14" y="11"/>
                  </a:lnTo>
                  <a:lnTo>
                    <a:pt x="14" y="11"/>
                  </a:lnTo>
                  <a:lnTo>
                    <a:pt x="9" y="6"/>
                  </a:lnTo>
                  <a:lnTo>
                    <a:pt x="0" y="0"/>
                  </a:lnTo>
                  <a:lnTo>
                    <a:pt x="48" y="0"/>
                  </a:lnTo>
                  <a:lnTo>
                    <a:pt x="48" y="0"/>
                  </a:lnTo>
                  <a:lnTo>
                    <a:pt x="45" y="0"/>
                  </a:lnTo>
                  <a:lnTo>
                    <a:pt x="43" y="3"/>
                  </a:lnTo>
                  <a:lnTo>
                    <a:pt x="43" y="8"/>
                  </a:lnTo>
                  <a:lnTo>
                    <a:pt x="45" y="14"/>
                  </a:lnTo>
                  <a:lnTo>
                    <a:pt x="80" y="77"/>
                  </a:lnTo>
                  <a:lnTo>
                    <a:pt x="114" y="11"/>
                  </a:lnTo>
                  <a:lnTo>
                    <a:pt x="114" y="11"/>
                  </a:lnTo>
                  <a:lnTo>
                    <a:pt x="114" y="6"/>
                  </a:lnTo>
                  <a:lnTo>
                    <a:pt x="114" y="3"/>
                  </a:lnTo>
                  <a:lnTo>
                    <a:pt x="108" y="0"/>
                  </a:lnTo>
                  <a:lnTo>
                    <a:pt x="142" y="0"/>
                  </a:lnTo>
                  <a:lnTo>
                    <a:pt x="142" y="0"/>
                  </a:lnTo>
                  <a:close/>
                </a:path>
              </a:pathLst>
            </a:custGeom>
            <a:solidFill>
              <a:schemeClr val="tx1"/>
            </a:solidFill>
            <a:ln w="9525">
              <a:noFill/>
              <a:round/>
              <a:headEnd/>
              <a:tailEnd/>
            </a:ln>
          </p:spPr>
          <p:txBody>
            <a:bodyPr/>
            <a:lstStyle/>
            <a:p>
              <a:pPr algn="ctr" eaLnBrk="0" hangingPunct="0">
                <a:defRPr/>
              </a:pPr>
              <a:endParaRPr lang="en-GB" dirty="0"/>
            </a:p>
          </p:txBody>
        </p:sp>
        <p:sp>
          <p:nvSpPr>
            <p:cNvPr id="27" name="Freeform 27"/>
            <p:cNvSpPr>
              <a:spLocks noEditPoints="1"/>
            </p:cNvSpPr>
            <p:nvPr/>
          </p:nvSpPr>
          <p:spPr bwMode="auto">
            <a:xfrm>
              <a:off x="4192" y="2863"/>
              <a:ext cx="155" cy="172"/>
            </a:xfrm>
            <a:custGeom>
              <a:avLst/>
              <a:gdLst/>
              <a:ahLst/>
              <a:cxnLst>
                <a:cxn ang="0">
                  <a:pos x="77" y="173"/>
                </a:cxn>
                <a:cxn ang="0">
                  <a:pos x="48" y="165"/>
                </a:cxn>
                <a:cxn ang="0">
                  <a:pos x="23" y="148"/>
                </a:cxn>
                <a:cxn ang="0">
                  <a:pos x="6" y="119"/>
                </a:cxn>
                <a:cxn ang="0">
                  <a:pos x="0" y="85"/>
                </a:cxn>
                <a:cxn ang="0">
                  <a:pos x="3" y="68"/>
                </a:cxn>
                <a:cxn ang="0">
                  <a:pos x="14" y="40"/>
                </a:cxn>
                <a:cxn ang="0">
                  <a:pos x="34" y="14"/>
                </a:cxn>
                <a:cxn ang="0">
                  <a:pos x="62" y="3"/>
                </a:cxn>
                <a:cxn ang="0">
                  <a:pos x="82" y="0"/>
                </a:cxn>
                <a:cxn ang="0">
                  <a:pos x="108" y="6"/>
                </a:cxn>
                <a:cxn ang="0">
                  <a:pos x="133" y="23"/>
                </a:cxn>
                <a:cxn ang="0">
                  <a:pos x="150" y="51"/>
                </a:cxn>
                <a:cxn ang="0">
                  <a:pos x="156" y="88"/>
                </a:cxn>
                <a:cxn ang="0">
                  <a:pos x="156" y="108"/>
                </a:cxn>
                <a:cxn ang="0">
                  <a:pos x="142" y="139"/>
                </a:cxn>
                <a:cxn ang="0">
                  <a:pos x="119" y="162"/>
                </a:cxn>
                <a:cxn ang="0">
                  <a:pos x="91" y="173"/>
                </a:cxn>
                <a:cxn ang="0">
                  <a:pos x="77" y="173"/>
                </a:cxn>
                <a:cxn ang="0">
                  <a:pos x="25" y="82"/>
                </a:cxn>
                <a:cxn ang="0">
                  <a:pos x="31" y="119"/>
                </a:cxn>
                <a:cxn ang="0">
                  <a:pos x="43" y="142"/>
                </a:cxn>
                <a:cxn ang="0">
                  <a:pos x="60" y="156"/>
                </a:cxn>
                <a:cxn ang="0">
                  <a:pos x="79" y="162"/>
                </a:cxn>
                <a:cxn ang="0">
                  <a:pos x="91" y="159"/>
                </a:cxn>
                <a:cxn ang="0">
                  <a:pos x="111" y="151"/>
                </a:cxn>
                <a:cxn ang="0">
                  <a:pos x="122" y="131"/>
                </a:cxn>
                <a:cxn ang="0">
                  <a:pos x="131" y="105"/>
                </a:cxn>
                <a:cxn ang="0">
                  <a:pos x="131" y="88"/>
                </a:cxn>
                <a:cxn ang="0">
                  <a:pos x="128" y="57"/>
                </a:cxn>
                <a:cxn ang="0">
                  <a:pos x="116" y="31"/>
                </a:cxn>
                <a:cxn ang="0">
                  <a:pos x="102" y="17"/>
                </a:cxn>
                <a:cxn ang="0">
                  <a:pos x="79" y="11"/>
                </a:cxn>
                <a:cxn ang="0">
                  <a:pos x="68" y="11"/>
                </a:cxn>
                <a:cxn ang="0">
                  <a:pos x="48" y="23"/>
                </a:cxn>
                <a:cxn ang="0">
                  <a:pos x="34" y="40"/>
                </a:cxn>
                <a:cxn ang="0">
                  <a:pos x="28" y="65"/>
                </a:cxn>
                <a:cxn ang="0">
                  <a:pos x="25" y="82"/>
                </a:cxn>
              </a:cxnLst>
              <a:rect l="0" t="0" r="r" b="b"/>
              <a:pathLst>
                <a:path w="156" h="173">
                  <a:moveTo>
                    <a:pt x="77" y="173"/>
                  </a:moveTo>
                  <a:lnTo>
                    <a:pt x="77" y="173"/>
                  </a:lnTo>
                  <a:lnTo>
                    <a:pt x="62" y="170"/>
                  </a:lnTo>
                  <a:lnTo>
                    <a:pt x="48" y="165"/>
                  </a:lnTo>
                  <a:lnTo>
                    <a:pt x="34" y="159"/>
                  </a:lnTo>
                  <a:lnTo>
                    <a:pt x="23" y="148"/>
                  </a:lnTo>
                  <a:lnTo>
                    <a:pt x="14" y="134"/>
                  </a:lnTo>
                  <a:lnTo>
                    <a:pt x="6" y="119"/>
                  </a:lnTo>
                  <a:lnTo>
                    <a:pt x="3" y="102"/>
                  </a:lnTo>
                  <a:lnTo>
                    <a:pt x="0" y="85"/>
                  </a:lnTo>
                  <a:lnTo>
                    <a:pt x="0" y="85"/>
                  </a:lnTo>
                  <a:lnTo>
                    <a:pt x="3" y="68"/>
                  </a:lnTo>
                  <a:lnTo>
                    <a:pt x="6" y="54"/>
                  </a:lnTo>
                  <a:lnTo>
                    <a:pt x="14" y="40"/>
                  </a:lnTo>
                  <a:lnTo>
                    <a:pt x="23" y="26"/>
                  </a:lnTo>
                  <a:lnTo>
                    <a:pt x="34" y="14"/>
                  </a:lnTo>
                  <a:lnTo>
                    <a:pt x="48" y="6"/>
                  </a:lnTo>
                  <a:lnTo>
                    <a:pt x="62" y="3"/>
                  </a:lnTo>
                  <a:lnTo>
                    <a:pt x="82" y="0"/>
                  </a:lnTo>
                  <a:lnTo>
                    <a:pt x="82" y="0"/>
                  </a:lnTo>
                  <a:lnTo>
                    <a:pt x="94" y="3"/>
                  </a:lnTo>
                  <a:lnTo>
                    <a:pt x="108" y="6"/>
                  </a:lnTo>
                  <a:lnTo>
                    <a:pt x="122" y="14"/>
                  </a:lnTo>
                  <a:lnTo>
                    <a:pt x="133" y="23"/>
                  </a:lnTo>
                  <a:lnTo>
                    <a:pt x="142" y="37"/>
                  </a:lnTo>
                  <a:lnTo>
                    <a:pt x="150" y="51"/>
                  </a:lnTo>
                  <a:lnTo>
                    <a:pt x="156" y="68"/>
                  </a:lnTo>
                  <a:lnTo>
                    <a:pt x="156" y="88"/>
                  </a:lnTo>
                  <a:lnTo>
                    <a:pt x="156" y="88"/>
                  </a:lnTo>
                  <a:lnTo>
                    <a:pt x="156" y="108"/>
                  </a:lnTo>
                  <a:lnTo>
                    <a:pt x="150" y="125"/>
                  </a:lnTo>
                  <a:lnTo>
                    <a:pt x="142" y="139"/>
                  </a:lnTo>
                  <a:lnTo>
                    <a:pt x="131" y="153"/>
                  </a:lnTo>
                  <a:lnTo>
                    <a:pt x="119" y="162"/>
                  </a:lnTo>
                  <a:lnTo>
                    <a:pt x="105" y="168"/>
                  </a:lnTo>
                  <a:lnTo>
                    <a:pt x="91" y="173"/>
                  </a:lnTo>
                  <a:lnTo>
                    <a:pt x="77" y="173"/>
                  </a:lnTo>
                  <a:lnTo>
                    <a:pt x="77" y="173"/>
                  </a:lnTo>
                  <a:close/>
                  <a:moveTo>
                    <a:pt x="25" y="82"/>
                  </a:moveTo>
                  <a:lnTo>
                    <a:pt x="25" y="82"/>
                  </a:lnTo>
                  <a:lnTo>
                    <a:pt x="28" y="102"/>
                  </a:lnTo>
                  <a:lnTo>
                    <a:pt x="31" y="119"/>
                  </a:lnTo>
                  <a:lnTo>
                    <a:pt x="37" y="131"/>
                  </a:lnTo>
                  <a:lnTo>
                    <a:pt x="43" y="142"/>
                  </a:lnTo>
                  <a:lnTo>
                    <a:pt x="51" y="151"/>
                  </a:lnTo>
                  <a:lnTo>
                    <a:pt x="60" y="156"/>
                  </a:lnTo>
                  <a:lnTo>
                    <a:pt x="71" y="159"/>
                  </a:lnTo>
                  <a:lnTo>
                    <a:pt x="79" y="162"/>
                  </a:lnTo>
                  <a:lnTo>
                    <a:pt x="79" y="162"/>
                  </a:lnTo>
                  <a:lnTo>
                    <a:pt x="91" y="159"/>
                  </a:lnTo>
                  <a:lnTo>
                    <a:pt x="102" y="156"/>
                  </a:lnTo>
                  <a:lnTo>
                    <a:pt x="111" y="151"/>
                  </a:lnTo>
                  <a:lnTo>
                    <a:pt x="116" y="142"/>
                  </a:lnTo>
                  <a:lnTo>
                    <a:pt x="122" y="131"/>
                  </a:lnTo>
                  <a:lnTo>
                    <a:pt x="128" y="119"/>
                  </a:lnTo>
                  <a:lnTo>
                    <a:pt x="131" y="105"/>
                  </a:lnTo>
                  <a:lnTo>
                    <a:pt x="131" y="88"/>
                  </a:lnTo>
                  <a:lnTo>
                    <a:pt x="131" y="88"/>
                  </a:lnTo>
                  <a:lnTo>
                    <a:pt x="131" y="71"/>
                  </a:lnTo>
                  <a:lnTo>
                    <a:pt x="128" y="57"/>
                  </a:lnTo>
                  <a:lnTo>
                    <a:pt x="122" y="43"/>
                  </a:lnTo>
                  <a:lnTo>
                    <a:pt x="116" y="31"/>
                  </a:lnTo>
                  <a:lnTo>
                    <a:pt x="111" y="23"/>
                  </a:lnTo>
                  <a:lnTo>
                    <a:pt x="102" y="17"/>
                  </a:lnTo>
                  <a:lnTo>
                    <a:pt x="91" y="11"/>
                  </a:lnTo>
                  <a:lnTo>
                    <a:pt x="79" y="11"/>
                  </a:lnTo>
                  <a:lnTo>
                    <a:pt x="79" y="11"/>
                  </a:lnTo>
                  <a:lnTo>
                    <a:pt x="68" y="11"/>
                  </a:lnTo>
                  <a:lnTo>
                    <a:pt x="57" y="14"/>
                  </a:lnTo>
                  <a:lnTo>
                    <a:pt x="48" y="23"/>
                  </a:lnTo>
                  <a:lnTo>
                    <a:pt x="40" y="28"/>
                  </a:lnTo>
                  <a:lnTo>
                    <a:pt x="34" y="40"/>
                  </a:lnTo>
                  <a:lnTo>
                    <a:pt x="31" y="51"/>
                  </a:lnTo>
                  <a:lnTo>
                    <a:pt x="28" y="65"/>
                  </a:lnTo>
                  <a:lnTo>
                    <a:pt x="25" y="82"/>
                  </a:lnTo>
                  <a:lnTo>
                    <a:pt x="25" y="82"/>
                  </a:lnTo>
                  <a:close/>
                </a:path>
              </a:pathLst>
            </a:custGeom>
            <a:solidFill>
              <a:schemeClr val="tx1"/>
            </a:solidFill>
            <a:ln w="9525">
              <a:noFill/>
              <a:round/>
              <a:headEnd/>
              <a:tailEnd/>
            </a:ln>
          </p:spPr>
          <p:txBody>
            <a:bodyPr/>
            <a:lstStyle/>
            <a:p>
              <a:pPr algn="ctr" eaLnBrk="0" hangingPunct="0">
                <a:defRPr/>
              </a:pPr>
              <a:endParaRPr lang="en-GB" dirty="0"/>
            </a:p>
          </p:txBody>
        </p:sp>
        <p:sp>
          <p:nvSpPr>
            <p:cNvPr id="28" name="Freeform 28"/>
            <p:cNvSpPr>
              <a:spLocks/>
            </p:cNvSpPr>
            <p:nvPr/>
          </p:nvSpPr>
          <p:spPr bwMode="auto">
            <a:xfrm>
              <a:off x="4365" y="2867"/>
              <a:ext cx="100" cy="167"/>
            </a:xfrm>
            <a:custGeom>
              <a:avLst/>
              <a:gdLst/>
              <a:ahLst/>
              <a:cxnLst>
                <a:cxn ang="0">
                  <a:pos x="37" y="167"/>
                </a:cxn>
                <a:cxn ang="0">
                  <a:pos x="0" y="167"/>
                </a:cxn>
                <a:cxn ang="0">
                  <a:pos x="0" y="167"/>
                </a:cxn>
                <a:cxn ang="0">
                  <a:pos x="6" y="165"/>
                </a:cxn>
                <a:cxn ang="0">
                  <a:pos x="6" y="156"/>
                </a:cxn>
                <a:cxn ang="0">
                  <a:pos x="6" y="11"/>
                </a:cxn>
                <a:cxn ang="0">
                  <a:pos x="6" y="11"/>
                </a:cxn>
                <a:cxn ang="0">
                  <a:pos x="6" y="3"/>
                </a:cxn>
                <a:cxn ang="0">
                  <a:pos x="0" y="0"/>
                </a:cxn>
                <a:cxn ang="0">
                  <a:pos x="100" y="0"/>
                </a:cxn>
                <a:cxn ang="0">
                  <a:pos x="100" y="23"/>
                </a:cxn>
                <a:cxn ang="0">
                  <a:pos x="100" y="23"/>
                </a:cxn>
                <a:cxn ang="0">
                  <a:pos x="91" y="14"/>
                </a:cxn>
                <a:cxn ang="0">
                  <a:pos x="77" y="11"/>
                </a:cxn>
                <a:cxn ang="0">
                  <a:pos x="77" y="11"/>
                </a:cxn>
                <a:cxn ang="0">
                  <a:pos x="31" y="11"/>
                </a:cxn>
                <a:cxn ang="0">
                  <a:pos x="31" y="68"/>
                </a:cxn>
                <a:cxn ang="0">
                  <a:pos x="71" y="68"/>
                </a:cxn>
                <a:cxn ang="0">
                  <a:pos x="71" y="68"/>
                </a:cxn>
                <a:cxn ang="0">
                  <a:pos x="77" y="65"/>
                </a:cxn>
                <a:cxn ang="0">
                  <a:pos x="80" y="62"/>
                </a:cxn>
                <a:cxn ang="0">
                  <a:pos x="80" y="88"/>
                </a:cxn>
                <a:cxn ang="0">
                  <a:pos x="80" y="88"/>
                </a:cxn>
                <a:cxn ang="0">
                  <a:pos x="77" y="82"/>
                </a:cxn>
                <a:cxn ang="0">
                  <a:pos x="71" y="82"/>
                </a:cxn>
                <a:cxn ang="0">
                  <a:pos x="31" y="82"/>
                </a:cxn>
                <a:cxn ang="0">
                  <a:pos x="31" y="156"/>
                </a:cxn>
                <a:cxn ang="0">
                  <a:pos x="31" y="156"/>
                </a:cxn>
                <a:cxn ang="0">
                  <a:pos x="31" y="165"/>
                </a:cxn>
                <a:cxn ang="0">
                  <a:pos x="37" y="167"/>
                </a:cxn>
                <a:cxn ang="0">
                  <a:pos x="37" y="167"/>
                </a:cxn>
              </a:cxnLst>
              <a:rect l="0" t="0" r="r" b="b"/>
              <a:pathLst>
                <a:path w="100" h="167">
                  <a:moveTo>
                    <a:pt x="37" y="167"/>
                  </a:moveTo>
                  <a:lnTo>
                    <a:pt x="0" y="167"/>
                  </a:lnTo>
                  <a:lnTo>
                    <a:pt x="0" y="167"/>
                  </a:lnTo>
                  <a:lnTo>
                    <a:pt x="6" y="165"/>
                  </a:lnTo>
                  <a:lnTo>
                    <a:pt x="6" y="156"/>
                  </a:lnTo>
                  <a:lnTo>
                    <a:pt x="6" y="11"/>
                  </a:lnTo>
                  <a:lnTo>
                    <a:pt x="6" y="11"/>
                  </a:lnTo>
                  <a:lnTo>
                    <a:pt x="6" y="3"/>
                  </a:lnTo>
                  <a:lnTo>
                    <a:pt x="0" y="0"/>
                  </a:lnTo>
                  <a:lnTo>
                    <a:pt x="100" y="0"/>
                  </a:lnTo>
                  <a:lnTo>
                    <a:pt x="100" y="23"/>
                  </a:lnTo>
                  <a:lnTo>
                    <a:pt x="100" y="23"/>
                  </a:lnTo>
                  <a:lnTo>
                    <a:pt x="91" y="14"/>
                  </a:lnTo>
                  <a:lnTo>
                    <a:pt x="77" y="11"/>
                  </a:lnTo>
                  <a:lnTo>
                    <a:pt x="77" y="11"/>
                  </a:lnTo>
                  <a:lnTo>
                    <a:pt x="31" y="11"/>
                  </a:lnTo>
                  <a:lnTo>
                    <a:pt x="31" y="68"/>
                  </a:lnTo>
                  <a:lnTo>
                    <a:pt x="71" y="68"/>
                  </a:lnTo>
                  <a:lnTo>
                    <a:pt x="71" y="68"/>
                  </a:lnTo>
                  <a:lnTo>
                    <a:pt x="77" y="65"/>
                  </a:lnTo>
                  <a:lnTo>
                    <a:pt x="80" y="62"/>
                  </a:lnTo>
                  <a:lnTo>
                    <a:pt x="80" y="88"/>
                  </a:lnTo>
                  <a:lnTo>
                    <a:pt x="80" y="88"/>
                  </a:lnTo>
                  <a:lnTo>
                    <a:pt x="77" y="82"/>
                  </a:lnTo>
                  <a:lnTo>
                    <a:pt x="71" y="82"/>
                  </a:lnTo>
                  <a:lnTo>
                    <a:pt x="31" y="82"/>
                  </a:lnTo>
                  <a:lnTo>
                    <a:pt x="31" y="156"/>
                  </a:lnTo>
                  <a:lnTo>
                    <a:pt x="31" y="156"/>
                  </a:lnTo>
                  <a:lnTo>
                    <a:pt x="31" y="165"/>
                  </a:lnTo>
                  <a:lnTo>
                    <a:pt x="37" y="167"/>
                  </a:lnTo>
                  <a:lnTo>
                    <a:pt x="37" y="167"/>
                  </a:lnTo>
                  <a:close/>
                </a:path>
              </a:pathLst>
            </a:custGeom>
            <a:solidFill>
              <a:schemeClr val="tx1"/>
            </a:solidFill>
            <a:ln w="9525">
              <a:noFill/>
              <a:round/>
              <a:headEnd/>
              <a:tailEnd/>
            </a:ln>
          </p:spPr>
          <p:txBody>
            <a:bodyPr/>
            <a:lstStyle/>
            <a:p>
              <a:pPr algn="ctr" eaLnBrk="0" hangingPunct="0">
                <a:defRPr/>
              </a:pPr>
              <a:endParaRPr lang="en-GB" dirty="0"/>
            </a:p>
          </p:txBody>
        </p:sp>
      </p:grpSp>
      <p:sp>
        <p:nvSpPr>
          <p:cNvPr id="2050" name="Rectangle 2"/>
          <p:cNvSpPr>
            <a:spLocks noGrp="1" noChangeArrowheads="1"/>
          </p:cNvSpPr>
          <p:nvPr>
            <p:ph type="ctrTitle"/>
          </p:nvPr>
        </p:nvSpPr>
        <p:spPr>
          <a:xfrm>
            <a:off x="358775" y="1700213"/>
            <a:ext cx="8426450" cy="1873250"/>
          </a:xfrm>
        </p:spPr>
        <p:txBody>
          <a:bodyPr anchor="t"/>
          <a:lstStyle>
            <a:lvl1pPr>
              <a:lnSpc>
                <a:spcPct val="90000"/>
              </a:lnSpc>
              <a:defRPr sz="6000" b="0">
                <a:solidFill>
                  <a:schemeClr val="tx1"/>
                </a:solidFill>
              </a:defRPr>
            </a:lvl1pPr>
          </a:lstStyle>
          <a:p>
            <a:r>
              <a:rPr lang="en-GB"/>
              <a:t>Click to edit Master title style</a:t>
            </a:r>
          </a:p>
        </p:txBody>
      </p:sp>
      <p:sp>
        <p:nvSpPr>
          <p:cNvPr id="2051" name="Rectangle 3"/>
          <p:cNvSpPr>
            <a:spLocks noGrp="1" noChangeArrowheads="1"/>
          </p:cNvSpPr>
          <p:nvPr>
            <p:ph type="subTitle" idx="1"/>
          </p:nvPr>
        </p:nvSpPr>
        <p:spPr>
          <a:xfrm>
            <a:off x="358775" y="4508500"/>
            <a:ext cx="8426450" cy="1981200"/>
          </a:xfrm>
        </p:spPr>
        <p:txBody>
          <a:bodyPr/>
          <a:lstStyle>
            <a:lvl1pPr marL="0" indent="0">
              <a:lnSpc>
                <a:spcPct val="90000"/>
              </a:lnSpc>
              <a:spcBef>
                <a:spcPct val="0"/>
              </a:spcBef>
              <a:spcAft>
                <a:spcPct val="45000"/>
              </a:spcAft>
              <a:buFont typeface="Wingdings" pitchFamily="2" charset="2"/>
              <a:buNone/>
              <a:defRPr sz="3600">
                <a:solidFill>
                  <a:schemeClr val="tx2"/>
                </a:solidFill>
              </a:defRPr>
            </a:lvl1pPr>
          </a:lstStyle>
          <a:p>
            <a:r>
              <a:rPr lang="en-GB"/>
              <a:t>Click to edit Master subtitle style</a:t>
            </a:r>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841C2588-92DC-4FAF-995B-C1CB1960B40E}" type="slidenum">
              <a:rPr lang="en-GB"/>
              <a:pPr>
                <a:defRPr/>
              </a:pPr>
              <a:t>‹#›</a:t>
            </a:fld>
            <a:endParaRPr lang="en-GB" dirty="0"/>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0"/>
            <a:ext cx="2106612" cy="62023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8775" y="0"/>
            <a:ext cx="6167438"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F33C8F1A-CCCF-49F7-96A6-A57AC34F8580}" type="slidenum">
              <a:rPr lang="en-GB"/>
              <a:pPr>
                <a:defRPr/>
              </a:pPr>
              <a:t>‹#›</a:t>
            </a:fld>
            <a:endParaRPr lang="en-GB" dirty="0"/>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8775" y="0"/>
            <a:ext cx="8426450" cy="134143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58775" y="1700213"/>
            <a:ext cx="8426450" cy="4502150"/>
          </a:xfrm>
        </p:spPr>
        <p:txBody>
          <a:bodyPr/>
          <a:lstStyle/>
          <a:p>
            <a:pPr lvl="0"/>
            <a:endParaRPr lang="en-GB"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7264F78D-63BF-4393-ACD9-2BBDE17E65BD}" type="slidenum">
              <a:rPr lang="en-GB"/>
              <a:pPr>
                <a:defRPr/>
              </a:pPr>
              <a:t>‹#›</a:t>
            </a:fld>
            <a:endParaRPr lang="en-GB" dirty="0"/>
          </a:p>
        </p:txBody>
      </p:sp>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5" y="0"/>
            <a:ext cx="8426450" cy="134143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8775" y="1700213"/>
            <a:ext cx="4137025" cy="4502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00213"/>
            <a:ext cx="4137025" cy="4502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D6A048E3-BD7A-4072-893A-D184A163992A}" type="slidenum">
              <a:rPr lang="en-GB"/>
              <a:pPr>
                <a:defRPr/>
              </a:pPr>
              <a:t>‹#›</a:t>
            </a:fld>
            <a:endParaRPr lang="en-GB" dirty="0"/>
          </a:p>
        </p:txBody>
      </p:sp>
    </p:spTree>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5" y="0"/>
            <a:ext cx="8426450" cy="134143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8775" y="1700213"/>
            <a:ext cx="8426450" cy="2174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8775" y="4027488"/>
            <a:ext cx="8426450" cy="2174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EEFDD6DB-90BA-405D-B250-CC81B91E6349}" type="slidenum">
              <a:rPr lang="en-GB"/>
              <a:pPr>
                <a:defRPr/>
              </a:pPr>
              <a:t>‹#›</a:t>
            </a:fld>
            <a:endParaRPr lang="en-GB" dirty="0"/>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99F6E2DA-CD74-4EDB-AD15-43AF48264CEC}" type="slidenum">
              <a:rPr lang="en-GB"/>
              <a:pPr>
                <a:defRPr/>
              </a:pPr>
              <a:t>‹#›</a:t>
            </a:fld>
            <a:endParaRPr lang="en-GB" dirty="0"/>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FE2FC270-3D8D-40F3-96A1-32B4DD4AE4CC}" type="slidenum">
              <a:rPr lang="en-GB"/>
              <a:pPr>
                <a:defRPr/>
              </a:pPr>
              <a:t>‹#›</a:t>
            </a:fld>
            <a:endParaRPr lang="en-GB" dirty="0"/>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8775" y="1700213"/>
            <a:ext cx="4137025" cy="4502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00213"/>
            <a:ext cx="4137025" cy="4502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00FE7CBF-5A47-442A-B076-59B37A1BE5A4}" type="slidenum">
              <a:rPr lang="en-GB"/>
              <a:pPr>
                <a:defRPr/>
              </a:pPr>
              <a:t>‹#›</a:t>
            </a:fld>
            <a:endParaRPr lang="en-GB" dirty="0"/>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9407227C-AFC7-42F5-96BF-DB0195F0BB5D}" type="slidenum">
              <a:rPr lang="en-GB"/>
              <a:pPr>
                <a:defRPr/>
              </a:pPr>
              <a:t>‹#›</a:t>
            </a:fld>
            <a:endParaRPr lang="en-GB" dirty="0"/>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93504802-9D10-4213-B093-32C3975503B1}" type="slidenum">
              <a:rPr lang="en-GB"/>
              <a:pPr>
                <a:defRPr/>
              </a:pPr>
              <a:t>‹#›</a:t>
            </a:fld>
            <a:endParaRPr lang="en-GB" dirty="0"/>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1C91F05D-3994-4969-A7C9-89FA40856DC8}" type="slidenum">
              <a:rPr lang="en-GB"/>
              <a:pPr>
                <a:defRPr/>
              </a:pPr>
              <a:t>‹#›</a:t>
            </a:fld>
            <a:endParaRPr lang="en-GB" dirty="0"/>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4EA6E7A1-E18E-46B4-9944-15F59D498BD1}" type="slidenum">
              <a:rPr lang="en-GB"/>
              <a:pPr>
                <a:defRPr/>
              </a:pPr>
              <a:t>‹#›</a:t>
            </a:fld>
            <a:endParaRPr lang="en-GB" dirty="0"/>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FD119300-26F2-4576-B8B7-A07E00DE0384}" type="slidenum">
              <a:rPr lang="en-GB"/>
              <a:pPr>
                <a:defRPr/>
              </a:pPr>
              <a:t>‹#›</a:t>
            </a:fld>
            <a:endParaRPr lang="en-GB" dirty="0"/>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337D9D"/>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8775" y="0"/>
            <a:ext cx="8426450" cy="134143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358775" y="1700213"/>
            <a:ext cx="8426450" cy="45021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358775" y="6308725"/>
            <a:ext cx="1905000" cy="1809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eaLnBrk="0" hangingPunct="0">
              <a:defRPr sz="1400">
                <a:solidFill>
                  <a:schemeClr val="tx1"/>
                </a:solidFill>
                <a:ea typeface="ＭＳ Ｐゴシック" pitchFamily="16" charset="-128"/>
                <a:cs typeface="Arial" charset="0"/>
              </a:defRPr>
            </a:lvl1pPr>
          </a:lstStyle>
          <a:p>
            <a:pPr>
              <a:defRPr/>
            </a:pPr>
            <a:endParaRPr lang="en-GB" dirty="0"/>
          </a:p>
        </p:txBody>
      </p:sp>
      <p:sp>
        <p:nvSpPr>
          <p:cNvPr id="1029" name="Rectangle 5"/>
          <p:cNvSpPr>
            <a:spLocks noGrp="1" noChangeArrowheads="1"/>
          </p:cNvSpPr>
          <p:nvPr>
            <p:ph type="ftr" sz="quarter" idx="3"/>
          </p:nvPr>
        </p:nvSpPr>
        <p:spPr bwMode="auto">
          <a:xfrm>
            <a:off x="2268538" y="6308725"/>
            <a:ext cx="4608512" cy="1809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ctr" eaLnBrk="0" hangingPunct="0">
              <a:defRPr sz="1400">
                <a:solidFill>
                  <a:schemeClr val="tx1"/>
                </a:solidFill>
                <a:ea typeface="ＭＳ Ｐゴシック" pitchFamily="16" charset="-128"/>
                <a:cs typeface="Arial" charset="0"/>
              </a:defRPr>
            </a:lvl1pPr>
          </a:lstStyle>
          <a:p>
            <a:pPr>
              <a:defRPr/>
            </a:pPr>
            <a:endParaRPr lang="en-GB" dirty="0"/>
          </a:p>
        </p:txBody>
      </p:sp>
      <p:sp>
        <p:nvSpPr>
          <p:cNvPr id="1030" name="Rectangle 6"/>
          <p:cNvSpPr>
            <a:spLocks noGrp="1" noChangeArrowheads="1"/>
          </p:cNvSpPr>
          <p:nvPr>
            <p:ph type="sldNum" sz="quarter" idx="4"/>
          </p:nvPr>
        </p:nvSpPr>
        <p:spPr bwMode="auto">
          <a:xfrm>
            <a:off x="6877050" y="6308725"/>
            <a:ext cx="1908175" cy="1809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eaLnBrk="0" hangingPunct="0">
              <a:defRPr sz="1400">
                <a:solidFill>
                  <a:schemeClr val="tx1"/>
                </a:solidFill>
                <a:ea typeface="ＭＳ Ｐゴシック" pitchFamily="16" charset="-128"/>
                <a:cs typeface="Arial" charset="0"/>
              </a:defRPr>
            </a:lvl1pPr>
          </a:lstStyle>
          <a:p>
            <a:pPr>
              <a:defRPr/>
            </a:pPr>
            <a:fld id="{03874C16-4D7E-4BEE-8B0A-EAA29087064F}" type="slidenum">
              <a:rPr lang="en-GB"/>
              <a:pPr>
                <a:defRPr/>
              </a:pPr>
              <a:t>‹#›</a:t>
            </a:fld>
            <a:endParaRPr lang="en-GB" dirty="0"/>
          </a:p>
        </p:txBody>
      </p:sp>
    </p:spTree>
  </p:cSld>
  <p:clrMap bg1="dk2" tx1="lt1" bg2="dk1" tx2="lt2" accent1="accent1" accent2="accent2" accent3="accent3" accent4="accent4" accent5="accent5" accent6="accent6" hlink="hlink" folHlink="folHlink"/>
  <p:sldLayoutIdLst>
    <p:sldLayoutId id="2147484202" r:id="rId1"/>
    <p:sldLayoutId id="2147484189" r:id="rId2"/>
    <p:sldLayoutId id="2147484190" r:id="rId3"/>
    <p:sldLayoutId id="2147484191" r:id="rId4"/>
    <p:sldLayoutId id="2147484192" r:id="rId5"/>
    <p:sldLayoutId id="2147484193" r:id="rId6"/>
    <p:sldLayoutId id="2147484194" r:id="rId7"/>
    <p:sldLayoutId id="2147484195" r:id="rId8"/>
    <p:sldLayoutId id="2147484196" r:id="rId9"/>
    <p:sldLayoutId id="2147484197" r:id="rId10"/>
    <p:sldLayoutId id="2147484198" r:id="rId11"/>
    <p:sldLayoutId id="2147484199" r:id="rId12"/>
    <p:sldLayoutId id="2147484200" r:id="rId13"/>
    <p:sldLayoutId id="2147484201" r:id="rId14"/>
  </p:sldLayoutIdLst>
  <p:transition spd="slow">
    <p:push dir="u"/>
  </p:transition>
  <p:timing>
    <p:tnLst>
      <p:par>
        <p:cTn id="1" dur="indefinite" restart="never" nodeType="tmRoot"/>
      </p:par>
    </p:tnLst>
  </p:timing>
  <p:hf hdr="0" ftr="0" dt="0"/>
  <p:txStyles>
    <p:titleStyle>
      <a:lvl1pPr algn="l" rtl="0" eaLnBrk="0" fontAlgn="base" hangingPunct="0">
        <a:spcBef>
          <a:spcPct val="0"/>
        </a:spcBef>
        <a:spcAft>
          <a:spcPct val="0"/>
        </a:spcAft>
        <a:defRPr sz="3600" b="1">
          <a:solidFill>
            <a:schemeClr val="tx2"/>
          </a:solidFill>
          <a:latin typeface="+mj-lt"/>
          <a:ea typeface="+mj-ea"/>
          <a:cs typeface="ＭＳ Ｐゴシック"/>
        </a:defRPr>
      </a:lvl1pPr>
      <a:lvl2pPr algn="l" rtl="0" eaLnBrk="0" fontAlgn="base" hangingPunct="0">
        <a:spcBef>
          <a:spcPct val="0"/>
        </a:spcBef>
        <a:spcAft>
          <a:spcPct val="0"/>
        </a:spcAft>
        <a:defRPr sz="3600" b="1">
          <a:solidFill>
            <a:schemeClr val="tx2"/>
          </a:solidFill>
          <a:latin typeface="Lucida Sans" pitchFamily="34" charset="0"/>
          <a:ea typeface="ＭＳ Ｐゴシック" pitchFamily="16" charset="-128"/>
          <a:cs typeface="ＭＳ Ｐゴシック"/>
        </a:defRPr>
      </a:lvl2pPr>
      <a:lvl3pPr algn="l" rtl="0" eaLnBrk="0" fontAlgn="base" hangingPunct="0">
        <a:spcBef>
          <a:spcPct val="0"/>
        </a:spcBef>
        <a:spcAft>
          <a:spcPct val="0"/>
        </a:spcAft>
        <a:defRPr sz="3600" b="1">
          <a:solidFill>
            <a:schemeClr val="tx2"/>
          </a:solidFill>
          <a:latin typeface="Lucida Sans" pitchFamily="34" charset="0"/>
          <a:ea typeface="ＭＳ Ｐゴシック" pitchFamily="16" charset="-128"/>
          <a:cs typeface="ＭＳ Ｐゴシック"/>
        </a:defRPr>
      </a:lvl3pPr>
      <a:lvl4pPr algn="l" rtl="0" eaLnBrk="0" fontAlgn="base" hangingPunct="0">
        <a:spcBef>
          <a:spcPct val="0"/>
        </a:spcBef>
        <a:spcAft>
          <a:spcPct val="0"/>
        </a:spcAft>
        <a:defRPr sz="3600" b="1">
          <a:solidFill>
            <a:schemeClr val="tx2"/>
          </a:solidFill>
          <a:latin typeface="Lucida Sans" pitchFamily="34" charset="0"/>
          <a:ea typeface="ＭＳ Ｐゴシック" pitchFamily="16" charset="-128"/>
          <a:cs typeface="ＭＳ Ｐゴシック"/>
        </a:defRPr>
      </a:lvl4pPr>
      <a:lvl5pPr algn="l" rtl="0" eaLnBrk="0" fontAlgn="base" hangingPunct="0">
        <a:spcBef>
          <a:spcPct val="0"/>
        </a:spcBef>
        <a:spcAft>
          <a:spcPct val="0"/>
        </a:spcAft>
        <a:defRPr sz="3600" b="1">
          <a:solidFill>
            <a:schemeClr val="tx2"/>
          </a:solidFill>
          <a:latin typeface="Lucida Sans" pitchFamily="34" charset="0"/>
          <a:ea typeface="ＭＳ Ｐゴシック" pitchFamily="16" charset="-128"/>
          <a:cs typeface="ＭＳ Ｐゴシック"/>
        </a:defRPr>
      </a:lvl5pPr>
      <a:lvl6pPr marL="457200" algn="l" rtl="0" fontAlgn="base">
        <a:spcBef>
          <a:spcPct val="0"/>
        </a:spcBef>
        <a:spcAft>
          <a:spcPct val="0"/>
        </a:spcAft>
        <a:defRPr sz="3600" b="1">
          <a:solidFill>
            <a:schemeClr val="tx2"/>
          </a:solidFill>
          <a:latin typeface="Lucida Sans" pitchFamily="34" charset="0"/>
          <a:ea typeface="ＭＳ Ｐゴシック" pitchFamily="16" charset="-128"/>
        </a:defRPr>
      </a:lvl6pPr>
      <a:lvl7pPr marL="914400" algn="l" rtl="0" fontAlgn="base">
        <a:spcBef>
          <a:spcPct val="0"/>
        </a:spcBef>
        <a:spcAft>
          <a:spcPct val="0"/>
        </a:spcAft>
        <a:defRPr sz="3600" b="1">
          <a:solidFill>
            <a:schemeClr val="tx2"/>
          </a:solidFill>
          <a:latin typeface="Lucida Sans" pitchFamily="34" charset="0"/>
          <a:ea typeface="ＭＳ Ｐゴシック" pitchFamily="16" charset="-128"/>
        </a:defRPr>
      </a:lvl7pPr>
      <a:lvl8pPr marL="1371600" algn="l" rtl="0" fontAlgn="base">
        <a:spcBef>
          <a:spcPct val="0"/>
        </a:spcBef>
        <a:spcAft>
          <a:spcPct val="0"/>
        </a:spcAft>
        <a:defRPr sz="3600" b="1">
          <a:solidFill>
            <a:schemeClr val="tx2"/>
          </a:solidFill>
          <a:latin typeface="Lucida Sans" pitchFamily="34" charset="0"/>
          <a:ea typeface="ＭＳ Ｐゴシック" pitchFamily="16" charset="-128"/>
        </a:defRPr>
      </a:lvl8pPr>
      <a:lvl9pPr marL="1828800" algn="l" rtl="0" fontAlgn="base">
        <a:spcBef>
          <a:spcPct val="0"/>
        </a:spcBef>
        <a:spcAft>
          <a:spcPct val="0"/>
        </a:spcAft>
        <a:defRPr sz="3600" b="1">
          <a:solidFill>
            <a:schemeClr val="tx2"/>
          </a:solidFill>
          <a:latin typeface="Lucida Sans" pitchFamily="34" charset="0"/>
          <a:ea typeface="ＭＳ Ｐゴシック" pitchFamily="16" charset="-128"/>
        </a:defRPr>
      </a:lvl9pPr>
    </p:titleStyle>
    <p:bodyStyle>
      <a:lvl1pPr marL="271463" indent="-271463" algn="l" rtl="0" eaLnBrk="0" fontAlgn="base" hangingPunct="0">
        <a:spcBef>
          <a:spcPct val="70000"/>
        </a:spcBef>
        <a:spcAft>
          <a:spcPct val="0"/>
        </a:spcAft>
        <a:buClr>
          <a:schemeClr val="tx2"/>
        </a:buClr>
        <a:buFont typeface="Wingdings" pitchFamily="2" charset="2"/>
        <a:buChar char="§"/>
        <a:defRPr sz="3000">
          <a:solidFill>
            <a:schemeClr val="tx1"/>
          </a:solidFill>
          <a:latin typeface="+mn-lt"/>
          <a:ea typeface="+mn-ea"/>
          <a:cs typeface="ＭＳ Ｐゴシック"/>
        </a:defRPr>
      </a:lvl1pPr>
      <a:lvl2pPr marL="809625" indent="-358775" algn="l" rtl="0" eaLnBrk="0" fontAlgn="base" hangingPunct="0">
        <a:lnSpc>
          <a:spcPct val="90000"/>
        </a:lnSpc>
        <a:spcBef>
          <a:spcPct val="30000"/>
        </a:spcBef>
        <a:spcAft>
          <a:spcPct val="0"/>
        </a:spcAft>
        <a:buClr>
          <a:schemeClr val="tx2"/>
        </a:buClr>
        <a:buFont typeface="Arial" charset="0"/>
        <a:buChar char="–"/>
        <a:defRPr sz="2800">
          <a:solidFill>
            <a:schemeClr val="tx1"/>
          </a:solidFill>
          <a:latin typeface="+mn-lt"/>
          <a:ea typeface="+mn-ea"/>
          <a:cs typeface="ＭＳ Ｐゴシック"/>
        </a:defRPr>
      </a:lvl2pPr>
      <a:lvl3pPr marL="1257300" indent="-268288" algn="l" rtl="0" eaLnBrk="0" fontAlgn="base" hangingPunct="0">
        <a:lnSpc>
          <a:spcPct val="90000"/>
        </a:lnSpc>
        <a:spcBef>
          <a:spcPct val="30000"/>
        </a:spcBef>
        <a:spcAft>
          <a:spcPct val="0"/>
        </a:spcAft>
        <a:buClr>
          <a:schemeClr val="tx2"/>
        </a:buClr>
        <a:buFont typeface="Symbol" pitchFamily="18" charset="2"/>
        <a:buChar char="·"/>
        <a:defRPr sz="2400">
          <a:solidFill>
            <a:schemeClr val="tx1"/>
          </a:solidFill>
          <a:latin typeface="+mn-lt"/>
          <a:ea typeface="+mn-ea"/>
          <a:cs typeface="ＭＳ Ｐゴシック"/>
        </a:defRPr>
      </a:lvl3pPr>
      <a:lvl4pPr marL="1704975" indent="-268288" algn="l" rtl="0" eaLnBrk="0" fontAlgn="base" hangingPunct="0">
        <a:lnSpc>
          <a:spcPct val="90000"/>
        </a:lnSpc>
        <a:spcBef>
          <a:spcPct val="30000"/>
        </a:spcBef>
        <a:spcAft>
          <a:spcPct val="0"/>
        </a:spcAft>
        <a:buClr>
          <a:schemeClr val="tx2"/>
        </a:buClr>
        <a:buFont typeface="Arial" charset="0"/>
        <a:buChar char="–"/>
        <a:defRPr sz="2000">
          <a:solidFill>
            <a:schemeClr val="tx1"/>
          </a:solidFill>
          <a:latin typeface="+mn-lt"/>
          <a:ea typeface="+mn-ea"/>
          <a:cs typeface="ＭＳ Ｐゴシック"/>
        </a:defRPr>
      </a:lvl4pPr>
      <a:lvl5pPr marL="2152650" indent="-268288" algn="l" rtl="0" eaLnBrk="0" fontAlgn="base" hangingPunct="0">
        <a:lnSpc>
          <a:spcPct val="90000"/>
        </a:lnSpc>
        <a:spcBef>
          <a:spcPct val="30000"/>
        </a:spcBef>
        <a:spcAft>
          <a:spcPct val="0"/>
        </a:spcAft>
        <a:buClr>
          <a:schemeClr val="tx2"/>
        </a:buClr>
        <a:buFont typeface="Arial" charset="0"/>
        <a:buChar char="»"/>
        <a:defRPr sz="2000">
          <a:solidFill>
            <a:schemeClr val="tx1"/>
          </a:solidFill>
          <a:latin typeface="+mn-lt"/>
          <a:ea typeface="+mn-ea"/>
          <a:cs typeface="ＭＳ Ｐゴシック"/>
        </a:defRPr>
      </a:lvl5pPr>
      <a:lvl6pPr marL="2609850" indent="-268288" algn="l" rtl="0" fontAlgn="base">
        <a:lnSpc>
          <a:spcPct val="90000"/>
        </a:lnSpc>
        <a:spcBef>
          <a:spcPct val="30000"/>
        </a:spcBef>
        <a:spcAft>
          <a:spcPct val="0"/>
        </a:spcAft>
        <a:buClr>
          <a:schemeClr val="tx2"/>
        </a:buClr>
        <a:buFont typeface="Arial" charset="0"/>
        <a:buChar char="»"/>
        <a:defRPr sz="2000">
          <a:solidFill>
            <a:schemeClr val="tx1"/>
          </a:solidFill>
          <a:latin typeface="+mn-lt"/>
          <a:ea typeface="+mn-ea"/>
        </a:defRPr>
      </a:lvl6pPr>
      <a:lvl7pPr marL="3067050" indent="-268288" algn="l" rtl="0" fontAlgn="base">
        <a:lnSpc>
          <a:spcPct val="90000"/>
        </a:lnSpc>
        <a:spcBef>
          <a:spcPct val="30000"/>
        </a:spcBef>
        <a:spcAft>
          <a:spcPct val="0"/>
        </a:spcAft>
        <a:buClr>
          <a:schemeClr val="tx2"/>
        </a:buClr>
        <a:buFont typeface="Arial" charset="0"/>
        <a:buChar char="»"/>
        <a:defRPr sz="2000">
          <a:solidFill>
            <a:schemeClr val="tx1"/>
          </a:solidFill>
          <a:latin typeface="+mn-lt"/>
          <a:ea typeface="+mn-ea"/>
        </a:defRPr>
      </a:lvl7pPr>
      <a:lvl8pPr marL="3524250" indent="-268288" algn="l" rtl="0" fontAlgn="base">
        <a:lnSpc>
          <a:spcPct val="90000"/>
        </a:lnSpc>
        <a:spcBef>
          <a:spcPct val="30000"/>
        </a:spcBef>
        <a:spcAft>
          <a:spcPct val="0"/>
        </a:spcAft>
        <a:buClr>
          <a:schemeClr val="tx2"/>
        </a:buClr>
        <a:buFont typeface="Arial" charset="0"/>
        <a:buChar char="»"/>
        <a:defRPr sz="2000">
          <a:solidFill>
            <a:schemeClr val="tx1"/>
          </a:solidFill>
          <a:latin typeface="+mn-lt"/>
          <a:ea typeface="+mn-ea"/>
        </a:defRPr>
      </a:lvl8pPr>
      <a:lvl9pPr marL="3981450" indent="-268288" algn="l" rtl="0" fontAlgn="base">
        <a:lnSpc>
          <a:spcPct val="90000"/>
        </a:lnSpc>
        <a:spcBef>
          <a:spcPct val="30000"/>
        </a:spcBef>
        <a:spcAft>
          <a:spcPct val="0"/>
        </a:spcAft>
        <a:buClr>
          <a:schemeClr val="tx2"/>
        </a:buClr>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hyperlink" Target="http://musicnet.mspace.fm/"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keTN12OWies&amp;hd=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youtube.com/watch?v=pFsYfz1vlAg&amp;hd=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youtube.com/watch?v=5f8iaryZMk0&amp;hd=1"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dbpedia.org/resource/Ludwig_van_Beethoven" TargetMode="External"/><Relationship Id="rId2" Type="http://schemas.openxmlformats.org/officeDocument/2006/relationships/hyperlink" Target="http://musicnet.mspace.fm/person/367b107e07a7f9db8aed7c72d2ebeab2#id" TargetMode="External"/><Relationship Id="rId1" Type="http://schemas.openxmlformats.org/officeDocument/2006/relationships/slideLayout" Target="../slideLayouts/slideLayout6.xml"/><Relationship Id="rId4" Type="http://schemas.openxmlformats.org/officeDocument/2006/relationships/hyperlink" Target="http://www.bbc.co.uk/music/artists/1f9df192-a621-4f54-8850-2c5373b7eac9#artist"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hyperlink" Target="http://musicspace.mspace.fm"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catalogue.bl.uk/F/?func=find-b&amp;request=Schubert,+Franz&amp;find_code=WNA" TargetMode="External"/><Relationship Id="rId2" Type="http://schemas.openxmlformats.org/officeDocument/2006/relationships/hyperlink" Target="http://musicnet.mspace.fm/person/7ca5e11353f11c7d625d9aabb27a6174#blcollection"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995936" y="5229200"/>
            <a:ext cx="4814392" cy="1023938"/>
          </a:xfrm>
        </p:spPr>
        <p:txBody>
          <a:bodyPr/>
          <a:lstStyle/>
          <a:p>
            <a:pPr eaLnBrk="1" hangingPunct="1"/>
            <a:r>
              <a:rPr lang="en-GB" sz="2600" dirty="0">
                <a:solidFill>
                  <a:schemeClr val="tx2"/>
                </a:solidFill>
              </a:rPr>
              <a:t>Music Linked Data Workshop </a:t>
            </a:r>
            <a:br>
              <a:rPr lang="en-GB" sz="2600" dirty="0">
                <a:solidFill>
                  <a:schemeClr val="tx2"/>
                </a:solidFill>
              </a:rPr>
            </a:br>
            <a:r>
              <a:rPr lang="en-GB" sz="2600" dirty="0">
                <a:solidFill>
                  <a:schemeClr val="tx2"/>
                </a:solidFill>
              </a:rPr>
              <a:t>12 May 2011 • JISC, London</a:t>
            </a:r>
          </a:p>
        </p:txBody>
      </p:sp>
      <p:sp>
        <p:nvSpPr>
          <p:cNvPr id="105" name="Rectangle 2"/>
          <p:cNvSpPr txBox="1">
            <a:spLocks noChangeArrowheads="1"/>
          </p:cNvSpPr>
          <p:nvPr/>
        </p:nvSpPr>
        <p:spPr bwMode="auto">
          <a:xfrm>
            <a:off x="611560" y="1773362"/>
            <a:ext cx="7893050" cy="1439614"/>
          </a:xfrm>
          <a:prstGeom prst="rect">
            <a:avLst/>
          </a:prstGeom>
          <a:noFill/>
          <a:ln w="9525">
            <a:noFill/>
            <a:miter lim="800000"/>
            <a:headEnd/>
            <a:tailEnd/>
          </a:ln>
        </p:spPr>
        <p:txBody>
          <a:bodyPr lIns="0" tIns="0" rIns="0" bIns="0"/>
          <a:lstStyle/>
          <a:p>
            <a:pPr algn="ctr">
              <a:lnSpc>
                <a:spcPct val="90000"/>
              </a:lnSpc>
              <a:defRPr/>
            </a:pPr>
            <a:r>
              <a:rPr lang="en-GB" sz="4600" kern="0" dirty="0" smtClean="0">
                <a:solidFill>
                  <a:schemeClr val="tx1"/>
                </a:solidFill>
                <a:latin typeface="+mj-lt"/>
                <a:ea typeface="+mj-ea"/>
                <a:cs typeface="+mj-cs"/>
              </a:rPr>
              <a:t>MusicNet</a:t>
            </a:r>
            <a:r>
              <a:rPr lang="en-GB" sz="4600" kern="0" dirty="0">
                <a:solidFill>
                  <a:schemeClr val="tx1"/>
                </a:solidFill>
                <a:latin typeface="+mj-lt"/>
                <a:ea typeface="+mj-ea"/>
                <a:cs typeface="+mj-cs"/>
              </a:rPr>
              <a:t>: Aligning Musicology’s Metadata </a:t>
            </a:r>
          </a:p>
        </p:txBody>
      </p:sp>
      <p:sp>
        <p:nvSpPr>
          <p:cNvPr id="107" name="Text Box 66"/>
          <p:cNvSpPr txBox="1">
            <a:spLocks noChangeArrowheads="1"/>
          </p:cNvSpPr>
          <p:nvPr/>
        </p:nvSpPr>
        <p:spPr bwMode="auto">
          <a:xfrm>
            <a:off x="323850" y="3645024"/>
            <a:ext cx="8496300" cy="1200329"/>
          </a:xfrm>
          <a:prstGeom prst="rect">
            <a:avLst/>
          </a:prstGeom>
          <a:noFill/>
          <a:ln w="9525" algn="ctr">
            <a:noFill/>
            <a:miter lim="800000"/>
            <a:headEnd/>
            <a:tailEnd/>
          </a:ln>
        </p:spPr>
        <p:txBody>
          <a:bodyPr>
            <a:spAutoFit/>
          </a:bodyPr>
          <a:lstStyle/>
          <a:p>
            <a:pPr algn="ctr">
              <a:spcBef>
                <a:spcPct val="50000"/>
              </a:spcBef>
            </a:pPr>
            <a:r>
              <a:rPr lang="en-GB" dirty="0">
                <a:solidFill>
                  <a:schemeClr val="tx1"/>
                </a:solidFill>
                <a:cs typeface="Arial" charset="0"/>
              </a:rPr>
              <a:t>David </a:t>
            </a:r>
            <a:r>
              <a:rPr lang="en-GB" dirty="0" smtClean="0">
                <a:solidFill>
                  <a:schemeClr val="tx1"/>
                </a:solidFill>
                <a:cs typeface="Arial" charset="0"/>
              </a:rPr>
              <a:t>Bretherton (Music), </a:t>
            </a:r>
            <a:r>
              <a:rPr lang="en-GB" dirty="0">
                <a:solidFill>
                  <a:schemeClr val="tx1"/>
                </a:solidFill>
                <a:cs typeface="Arial" charset="0"/>
              </a:rPr>
              <a:t>Daniel Alexander Smith, </a:t>
            </a:r>
            <a:r>
              <a:rPr lang="en-GB" dirty="0" smtClean="0">
                <a:solidFill>
                  <a:schemeClr val="tx1"/>
                </a:solidFill>
                <a:cs typeface="Arial" charset="0"/>
              </a:rPr>
              <a:t/>
            </a:r>
            <a:br>
              <a:rPr lang="en-GB" dirty="0" smtClean="0">
                <a:solidFill>
                  <a:schemeClr val="tx1"/>
                </a:solidFill>
                <a:cs typeface="Arial" charset="0"/>
              </a:rPr>
            </a:br>
            <a:r>
              <a:rPr lang="en-GB" dirty="0" smtClean="0">
                <a:solidFill>
                  <a:schemeClr val="tx1"/>
                </a:solidFill>
                <a:cs typeface="Arial" charset="0"/>
              </a:rPr>
              <a:t>Joe </a:t>
            </a:r>
            <a:r>
              <a:rPr lang="en-GB" dirty="0">
                <a:solidFill>
                  <a:schemeClr val="tx1"/>
                </a:solidFill>
                <a:cs typeface="Arial" charset="0"/>
              </a:rPr>
              <a:t>Lambert and mc schraefel </a:t>
            </a:r>
            <a:r>
              <a:rPr lang="en-GB" dirty="0" smtClean="0">
                <a:solidFill>
                  <a:schemeClr val="tx1"/>
                </a:solidFill>
                <a:cs typeface="Arial" charset="0"/>
              </a:rPr>
              <a:t>(Electronics </a:t>
            </a:r>
            <a:r>
              <a:rPr lang="en-GB" dirty="0">
                <a:solidFill>
                  <a:schemeClr val="tx1"/>
                </a:solidFill>
                <a:cs typeface="Arial" charset="0"/>
              </a:rPr>
              <a:t>and Computer </a:t>
            </a:r>
            <a:r>
              <a:rPr lang="en-GB" dirty="0" smtClean="0">
                <a:solidFill>
                  <a:schemeClr val="tx1"/>
                </a:solidFill>
                <a:cs typeface="Arial" charset="0"/>
              </a:rPr>
              <a:t>Science)</a:t>
            </a:r>
          </a:p>
        </p:txBody>
      </p:sp>
      <p:grpSp>
        <p:nvGrpSpPr>
          <p:cNvPr id="5" name="Group 58"/>
          <p:cNvGrpSpPr>
            <a:grpSpLocks noChangeAspect="1"/>
          </p:cNvGrpSpPr>
          <p:nvPr/>
        </p:nvGrpSpPr>
        <p:grpSpPr bwMode="auto">
          <a:xfrm>
            <a:off x="1115616" y="5230713"/>
            <a:ext cx="1511300" cy="790575"/>
            <a:chOff x="4105" y="3521"/>
            <a:chExt cx="952" cy="498"/>
          </a:xfrm>
        </p:grpSpPr>
        <p:sp>
          <p:nvSpPr>
            <p:cNvPr id="6" name="AutoShape 59"/>
            <p:cNvSpPr>
              <a:spLocks noChangeAspect="1" noChangeArrowheads="1" noTextEdit="1"/>
            </p:cNvSpPr>
            <p:nvPr/>
          </p:nvSpPr>
          <p:spPr bwMode="auto">
            <a:xfrm>
              <a:off x="4105" y="3521"/>
              <a:ext cx="952"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7" name="Rectangle 60"/>
            <p:cNvSpPr>
              <a:spLocks noChangeArrowheads="1"/>
            </p:cNvSpPr>
            <p:nvPr/>
          </p:nvSpPr>
          <p:spPr bwMode="auto">
            <a:xfrm>
              <a:off x="4105" y="3521"/>
              <a:ext cx="952"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p>
              <a:pPr algn="ctr" eaLnBrk="0" hangingPunct="0"/>
              <a:endParaRPr lang="en-US"/>
            </a:p>
          </p:txBody>
        </p:sp>
        <p:sp>
          <p:nvSpPr>
            <p:cNvPr id="8" name="Freeform 61"/>
            <p:cNvSpPr>
              <a:spLocks/>
            </p:cNvSpPr>
            <p:nvPr/>
          </p:nvSpPr>
          <p:spPr bwMode="auto">
            <a:xfrm>
              <a:off x="4111" y="3529"/>
              <a:ext cx="125" cy="486"/>
            </a:xfrm>
            <a:custGeom>
              <a:avLst/>
              <a:gdLst>
                <a:gd name="T0" fmla="*/ 0 w 502"/>
                <a:gd name="T1" fmla="*/ 0 h 1944"/>
                <a:gd name="T2" fmla="*/ 0 w 502"/>
                <a:gd name="T3" fmla="*/ 0 h 1944"/>
                <a:gd name="T4" fmla="*/ 0 w 502"/>
                <a:gd name="T5" fmla="*/ 0 h 1944"/>
                <a:gd name="T6" fmla="*/ 0 w 502"/>
                <a:gd name="T7" fmla="*/ 0 h 1944"/>
                <a:gd name="T8" fmla="*/ 0 w 502"/>
                <a:gd name="T9" fmla="*/ 0 h 1944"/>
                <a:gd name="T10" fmla="*/ 0 w 502"/>
                <a:gd name="T11" fmla="*/ 0 h 1944"/>
                <a:gd name="T12" fmla="*/ 0 w 502"/>
                <a:gd name="T13" fmla="*/ 0 h 1944"/>
                <a:gd name="T14" fmla="*/ 0 w 502"/>
                <a:gd name="T15" fmla="*/ 0 h 1944"/>
                <a:gd name="T16" fmla="*/ 0 w 502"/>
                <a:gd name="T17" fmla="*/ 0 h 1944"/>
                <a:gd name="T18" fmla="*/ 0 w 502"/>
                <a:gd name="T19" fmla="*/ 0 h 1944"/>
                <a:gd name="T20" fmla="*/ 0 w 502"/>
                <a:gd name="T21" fmla="*/ 0 h 1944"/>
                <a:gd name="T22" fmla="*/ 0 w 502"/>
                <a:gd name="T23" fmla="*/ 0 h 1944"/>
                <a:gd name="T24" fmla="*/ 0 w 502"/>
                <a:gd name="T25" fmla="*/ 0 h 1944"/>
                <a:gd name="T26" fmla="*/ 0 w 502"/>
                <a:gd name="T27" fmla="*/ 0 h 1944"/>
                <a:gd name="T28" fmla="*/ 0 w 502"/>
                <a:gd name="T29" fmla="*/ 0 h 1944"/>
                <a:gd name="T30" fmla="*/ 0 w 502"/>
                <a:gd name="T31" fmla="*/ 0 h 1944"/>
                <a:gd name="T32" fmla="*/ 0 w 502"/>
                <a:gd name="T33" fmla="*/ 0 h 1944"/>
                <a:gd name="T34" fmla="*/ 0 w 502"/>
                <a:gd name="T35" fmla="*/ 0 h 1944"/>
                <a:gd name="T36" fmla="*/ 0 w 502"/>
                <a:gd name="T37" fmla="*/ 0 h 1944"/>
                <a:gd name="T38" fmla="*/ 0 w 502"/>
                <a:gd name="T39" fmla="*/ 0 h 1944"/>
                <a:gd name="T40" fmla="*/ 0 w 502"/>
                <a:gd name="T41" fmla="*/ 0 h 1944"/>
                <a:gd name="T42" fmla="*/ 0 w 502"/>
                <a:gd name="T43" fmla="*/ 0 h 1944"/>
                <a:gd name="T44" fmla="*/ 0 w 502"/>
                <a:gd name="T45" fmla="*/ 0 h 1944"/>
                <a:gd name="T46" fmla="*/ 0 w 502"/>
                <a:gd name="T47" fmla="*/ 0 h 1944"/>
                <a:gd name="T48" fmla="*/ 0 w 502"/>
                <a:gd name="T49" fmla="*/ 0 h 1944"/>
                <a:gd name="T50" fmla="*/ 0 w 502"/>
                <a:gd name="T51" fmla="*/ 0 h 1944"/>
                <a:gd name="T52" fmla="*/ 0 w 502"/>
                <a:gd name="T53" fmla="*/ 0 h 1944"/>
                <a:gd name="T54" fmla="*/ 0 w 502"/>
                <a:gd name="T55" fmla="*/ 0 h 1944"/>
                <a:gd name="T56" fmla="*/ 0 w 502"/>
                <a:gd name="T57" fmla="*/ 0 h 1944"/>
                <a:gd name="T58" fmla="*/ 0 w 502"/>
                <a:gd name="T59" fmla="*/ 0 h 1944"/>
                <a:gd name="T60" fmla="*/ 0 w 502"/>
                <a:gd name="T61" fmla="*/ 0 h 1944"/>
                <a:gd name="T62" fmla="*/ 0 w 502"/>
                <a:gd name="T63" fmla="*/ 0 h 1944"/>
                <a:gd name="T64" fmla="*/ 0 w 502"/>
                <a:gd name="T65" fmla="*/ 0 h 1944"/>
                <a:gd name="T66" fmla="*/ 0 w 502"/>
                <a:gd name="T67" fmla="*/ 0 h 1944"/>
                <a:gd name="T68" fmla="*/ 0 w 502"/>
                <a:gd name="T69" fmla="*/ 0 h 1944"/>
                <a:gd name="T70" fmla="*/ 0 w 502"/>
                <a:gd name="T71" fmla="*/ 0 h 1944"/>
                <a:gd name="T72" fmla="*/ 0 w 502"/>
                <a:gd name="T73" fmla="*/ 0 h 1944"/>
                <a:gd name="T74" fmla="*/ 0 w 502"/>
                <a:gd name="T75" fmla="*/ 0 h 1944"/>
                <a:gd name="T76" fmla="*/ 0 w 502"/>
                <a:gd name="T77" fmla="*/ 0 h 1944"/>
                <a:gd name="T78" fmla="*/ 0 w 502"/>
                <a:gd name="T79" fmla="*/ 0 h 19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02"/>
                <a:gd name="T121" fmla="*/ 0 h 1944"/>
                <a:gd name="T122" fmla="*/ 502 w 502"/>
                <a:gd name="T123" fmla="*/ 1944 h 19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02" h="1944">
                  <a:moveTo>
                    <a:pt x="502" y="1411"/>
                  </a:moveTo>
                  <a:lnTo>
                    <a:pt x="501" y="1470"/>
                  </a:lnTo>
                  <a:lnTo>
                    <a:pt x="495" y="1526"/>
                  </a:lnTo>
                  <a:lnTo>
                    <a:pt x="485" y="1582"/>
                  </a:lnTo>
                  <a:lnTo>
                    <a:pt x="470" y="1632"/>
                  </a:lnTo>
                  <a:lnTo>
                    <a:pt x="450" y="1681"/>
                  </a:lnTo>
                  <a:lnTo>
                    <a:pt x="426" y="1726"/>
                  </a:lnTo>
                  <a:lnTo>
                    <a:pt x="396" y="1767"/>
                  </a:lnTo>
                  <a:lnTo>
                    <a:pt x="364" y="1806"/>
                  </a:lnTo>
                  <a:lnTo>
                    <a:pt x="325" y="1839"/>
                  </a:lnTo>
                  <a:lnTo>
                    <a:pt x="284" y="1869"/>
                  </a:lnTo>
                  <a:lnTo>
                    <a:pt x="239" y="1893"/>
                  </a:lnTo>
                  <a:lnTo>
                    <a:pt x="189" y="1914"/>
                  </a:lnTo>
                  <a:lnTo>
                    <a:pt x="136" y="1929"/>
                  </a:lnTo>
                  <a:lnTo>
                    <a:pt x="80" y="1939"/>
                  </a:lnTo>
                  <a:lnTo>
                    <a:pt x="20" y="1944"/>
                  </a:lnTo>
                  <a:lnTo>
                    <a:pt x="0" y="1881"/>
                  </a:lnTo>
                  <a:lnTo>
                    <a:pt x="44" y="1877"/>
                  </a:lnTo>
                  <a:lnTo>
                    <a:pt x="83" y="1869"/>
                  </a:lnTo>
                  <a:lnTo>
                    <a:pt x="119" y="1857"/>
                  </a:lnTo>
                  <a:lnTo>
                    <a:pt x="150" y="1841"/>
                  </a:lnTo>
                  <a:lnTo>
                    <a:pt x="177" y="1823"/>
                  </a:lnTo>
                  <a:lnTo>
                    <a:pt x="201" y="1801"/>
                  </a:lnTo>
                  <a:lnTo>
                    <a:pt x="222" y="1777"/>
                  </a:lnTo>
                  <a:lnTo>
                    <a:pt x="238" y="1750"/>
                  </a:lnTo>
                  <a:lnTo>
                    <a:pt x="253" y="1721"/>
                  </a:lnTo>
                  <a:lnTo>
                    <a:pt x="264" y="1690"/>
                  </a:lnTo>
                  <a:lnTo>
                    <a:pt x="274" y="1657"/>
                  </a:lnTo>
                  <a:lnTo>
                    <a:pt x="282" y="1623"/>
                  </a:lnTo>
                  <a:lnTo>
                    <a:pt x="291" y="1552"/>
                  </a:lnTo>
                  <a:lnTo>
                    <a:pt x="293" y="1515"/>
                  </a:lnTo>
                  <a:lnTo>
                    <a:pt x="294" y="1478"/>
                  </a:lnTo>
                  <a:lnTo>
                    <a:pt x="294" y="0"/>
                  </a:lnTo>
                  <a:lnTo>
                    <a:pt x="328" y="4"/>
                  </a:lnTo>
                  <a:lnTo>
                    <a:pt x="362" y="7"/>
                  </a:lnTo>
                  <a:lnTo>
                    <a:pt x="398" y="9"/>
                  </a:lnTo>
                  <a:lnTo>
                    <a:pt x="432" y="7"/>
                  </a:lnTo>
                  <a:lnTo>
                    <a:pt x="465" y="4"/>
                  </a:lnTo>
                  <a:lnTo>
                    <a:pt x="502" y="0"/>
                  </a:lnTo>
                  <a:lnTo>
                    <a:pt x="502" y="1411"/>
                  </a:lnTo>
                  <a:close/>
                </a:path>
              </a:pathLst>
            </a:custGeom>
            <a:solidFill>
              <a:srgbClr val="FF5900"/>
            </a:solidFill>
            <a:ln w="0">
              <a:solidFill>
                <a:srgbClr val="FF5900"/>
              </a:solidFill>
              <a:prstDash val="solid"/>
              <a:round/>
              <a:headEnd/>
              <a:tailEnd/>
            </a:ln>
          </p:spPr>
          <p:txBody>
            <a:bodyPr/>
            <a:lstStyle/>
            <a:p>
              <a:endParaRPr lang="en-GB"/>
            </a:p>
          </p:txBody>
        </p:sp>
        <p:sp>
          <p:nvSpPr>
            <p:cNvPr id="9" name="Freeform 62"/>
            <p:cNvSpPr>
              <a:spLocks/>
            </p:cNvSpPr>
            <p:nvPr/>
          </p:nvSpPr>
          <p:spPr bwMode="auto">
            <a:xfrm>
              <a:off x="4305" y="3529"/>
              <a:ext cx="52" cy="407"/>
            </a:xfrm>
            <a:custGeom>
              <a:avLst/>
              <a:gdLst>
                <a:gd name="T0" fmla="*/ 0 w 208"/>
                <a:gd name="T1" fmla="*/ 0 h 1625"/>
                <a:gd name="T2" fmla="*/ 0 w 208"/>
                <a:gd name="T3" fmla="*/ 0 h 1625"/>
                <a:gd name="T4" fmla="*/ 0 w 208"/>
                <a:gd name="T5" fmla="*/ 0 h 1625"/>
                <a:gd name="T6" fmla="*/ 0 w 208"/>
                <a:gd name="T7" fmla="*/ 0 h 1625"/>
                <a:gd name="T8" fmla="*/ 0 w 208"/>
                <a:gd name="T9" fmla="*/ 0 h 1625"/>
                <a:gd name="T10" fmla="*/ 0 w 208"/>
                <a:gd name="T11" fmla="*/ 0 h 1625"/>
                <a:gd name="T12" fmla="*/ 0 w 208"/>
                <a:gd name="T13" fmla="*/ 0 h 1625"/>
                <a:gd name="T14" fmla="*/ 0 w 208"/>
                <a:gd name="T15" fmla="*/ 0 h 1625"/>
                <a:gd name="T16" fmla="*/ 0 w 208"/>
                <a:gd name="T17" fmla="*/ 0 h 1625"/>
                <a:gd name="T18" fmla="*/ 0 w 208"/>
                <a:gd name="T19" fmla="*/ 0 h 1625"/>
                <a:gd name="T20" fmla="*/ 0 w 208"/>
                <a:gd name="T21" fmla="*/ 0 h 1625"/>
                <a:gd name="T22" fmla="*/ 0 w 208"/>
                <a:gd name="T23" fmla="*/ 0 h 1625"/>
                <a:gd name="T24" fmla="*/ 0 w 208"/>
                <a:gd name="T25" fmla="*/ 0 h 16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1625"/>
                <a:gd name="T41" fmla="*/ 208 w 208"/>
                <a:gd name="T42" fmla="*/ 1625 h 16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1625">
                  <a:moveTo>
                    <a:pt x="0" y="0"/>
                  </a:moveTo>
                  <a:lnTo>
                    <a:pt x="51" y="5"/>
                  </a:lnTo>
                  <a:lnTo>
                    <a:pt x="105" y="9"/>
                  </a:lnTo>
                  <a:lnTo>
                    <a:pt x="137" y="7"/>
                  </a:lnTo>
                  <a:lnTo>
                    <a:pt x="171" y="4"/>
                  </a:lnTo>
                  <a:lnTo>
                    <a:pt x="208" y="0"/>
                  </a:lnTo>
                  <a:lnTo>
                    <a:pt x="208" y="1625"/>
                  </a:lnTo>
                  <a:lnTo>
                    <a:pt x="171" y="1622"/>
                  </a:lnTo>
                  <a:lnTo>
                    <a:pt x="137" y="1619"/>
                  </a:lnTo>
                  <a:lnTo>
                    <a:pt x="105" y="1616"/>
                  </a:lnTo>
                  <a:lnTo>
                    <a:pt x="69" y="1619"/>
                  </a:lnTo>
                  <a:lnTo>
                    <a:pt x="0" y="1625"/>
                  </a:lnTo>
                  <a:lnTo>
                    <a:pt x="0" y="0"/>
                  </a:lnTo>
                  <a:close/>
                </a:path>
              </a:pathLst>
            </a:custGeom>
            <a:solidFill>
              <a:srgbClr val="FF5900"/>
            </a:solidFill>
            <a:ln w="0">
              <a:solidFill>
                <a:srgbClr val="FF5900"/>
              </a:solidFill>
              <a:prstDash val="solid"/>
              <a:round/>
              <a:headEnd/>
              <a:tailEnd/>
            </a:ln>
          </p:spPr>
          <p:txBody>
            <a:bodyPr/>
            <a:lstStyle/>
            <a:p>
              <a:endParaRPr lang="en-GB"/>
            </a:p>
          </p:txBody>
        </p:sp>
        <p:sp>
          <p:nvSpPr>
            <p:cNvPr id="10" name="Freeform 63"/>
            <p:cNvSpPr>
              <a:spLocks/>
            </p:cNvSpPr>
            <p:nvPr/>
          </p:nvSpPr>
          <p:spPr bwMode="auto">
            <a:xfrm>
              <a:off x="4419" y="3521"/>
              <a:ext cx="243" cy="422"/>
            </a:xfrm>
            <a:custGeom>
              <a:avLst/>
              <a:gdLst>
                <a:gd name="T0" fmla="*/ 0 w 973"/>
                <a:gd name="T1" fmla="*/ 0 h 1685"/>
                <a:gd name="T2" fmla="*/ 0 w 973"/>
                <a:gd name="T3" fmla="*/ 0 h 1685"/>
                <a:gd name="T4" fmla="*/ 0 w 973"/>
                <a:gd name="T5" fmla="*/ 0 h 1685"/>
                <a:gd name="T6" fmla="*/ 0 w 973"/>
                <a:gd name="T7" fmla="*/ 0 h 1685"/>
                <a:gd name="T8" fmla="*/ 0 w 973"/>
                <a:gd name="T9" fmla="*/ 0 h 1685"/>
                <a:gd name="T10" fmla="*/ 0 w 973"/>
                <a:gd name="T11" fmla="*/ 0 h 1685"/>
                <a:gd name="T12" fmla="*/ 0 w 973"/>
                <a:gd name="T13" fmla="*/ 0 h 1685"/>
                <a:gd name="T14" fmla="*/ 0 w 973"/>
                <a:gd name="T15" fmla="*/ 0 h 1685"/>
                <a:gd name="T16" fmla="*/ 0 w 973"/>
                <a:gd name="T17" fmla="*/ 0 h 1685"/>
                <a:gd name="T18" fmla="*/ 0 w 973"/>
                <a:gd name="T19" fmla="*/ 0 h 1685"/>
                <a:gd name="T20" fmla="*/ 0 w 973"/>
                <a:gd name="T21" fmla="*/ 0 h 1685"/>
                <a:gd name="T22" fmla="*/ 0 w 973"/>
                <a:gd name="T23" fmla="*/ 0 h 1685"/>
                <a:gd name="T24" fmla="*/ 0 w 973"/>
                <a:gd name="T25" fmla="*/ 0 h 1685"/>
                <a:gd name="T26" fmla="*/ 0 w 973"/>
                <a:gd name="T27" fmla="*/ 0 h 1685"/>
                <a:gd name="T28" fmla="*/ 0 w 973"/>
                <a:gd name="T29" fmla="*/ 0 h 1685"/>
                <a:gd name="T30" fmla="*/ 0 w 973"/>
                <a:gd name="T31" fmla="*/ 0 h 1685"/>
                <a:gd name="T32" fmla="*/ 0 w 973"/>
                <a:gd name="T33" fmla="*/ 0 h 1685"/>
                <a:gd name="T34" fmla="*/ 0 w 973"/>
                <a:gd name="T35" fmla="*/ 0 h 1685"/>
                <a:gd name="T36" fmla="*/ 0 w 973"/>
                <a:gd name="T37" fmla="*/ 0 h 1685"/>
                <a:gd name="T38" fmla="*/ 0 w 973"/>
                <a:gd name="T39" fmla="*/ 0 h 1685"/>
                <a:gd name="T40" fmla="*/ 0 w 973"/>
                <a:gd name="T41" fmla="*/ 0 h 1685"/>
                <a:gd name="T42" fmla="*/ 0 w 973"/>
                <a:gd name="T43" fmla="*/ 0 h 1685"/>
                <a:gd name="T44" fmla="*/ 0 w 973"/>
                <a:gd name="T45" fmla="*/ 0 h 1685"/>
                <a:gd name="T46" fmla="*/ 0 w 973"/>
                <a:gd name="T47" fmla="*/ 0 h 1685"/>
                <a:gd name="T48" fmla="*/ 0 w 973"/>
                <a:gd name="T49" fmla="*/ 0 h 1685"/>
                <a:gd name="T50" fmla="*/ 0 w 973"/>
                <a:gd name="T51" fmla="*/ 0 h 1685"/>
                <a:gd name="T52" fmla="*/ 0 w 973"/>
                <a:gd name="T53" fmla="*/ 0 h 1685"/>
                <a:gd name="T54" fmla="*/ 0 w 973"/>
                <a:gd name="T55" fmla="*/ 0 h 1685"/>
                <a:gd name="T56" fmla="*/ 0 w 973"/>
                <a:gd name="T57" fmla="*/ 0 h 1685"/>
                <a:gd name="T58" fmla="*/ 0 w 973"/>
                <a:gd name="T59" fmla="*/ 0 h 1685"/>
                <a:gd name="T60" fmla="*/ 0 w 973"/>
                <a:gd name="T61" fmla="*/ 0 h 1685"/>
                <a:gd name="T62" fmla="*/ 0 w 973"/>
                <a:gd name="T63" fmla="*/ 0 h 1685"/>
                <a:gd name="T64" fmla="*/ 0 w 973"/>
                <a:gd name="T65" fmla="*/ 0 h 1685"/>
                <a:gd name="T66" fmla="*/ 0 w 973"/>
                <a:gd name="T67" fmla="*/ 0 h 1685"/>
                <a:gd name="T68" fmla="*/ 0 w 973"/>
                <a:gd name="T69" fmla="*/ 0 h 1685"/>
                <a:gd name="T70" fmla="*/ 0 w 973"/>
                <a:gd name="T71" fmla="*/ 0 h 1685"/>
                <a:gd name="T72" fmla="*/ 0 w 973"/>
                <a:gd name="T73" fmla="*/ 0 h 1685"/>
                <a:gd name="T74" fmla="*/ 0 w 973"/>
                <a:gd name="T75" fmla="*/ 0 h 1685"/>
                <a:gd name="T76" fmla="*/ 0 w 973"/>
                <a:gd name="T77" fmla="*/ 0 h 1685"/>
                <a:gd name="T78" fmla="*/ 0 w 973"/>
                <a:gd name="T79" fmla="*/ 0 h 1685"/>
                <a:gd name="T80" fmla="*/ 0 w 973"/>
                <a:gd name="T81" fmla="*/ 0 h 1685"/>
                <a:gd name="T82" fmla="*/ 0 w 973"/>
                <a:gd name="T83" fmla="*/ 0 h 1685"/>
                <a:gd name="T84" fmla="*/ 0 w 973"/>
                <a:gd name="T85" fmla="*/ 0 h 1685"/>
                <a:gd name="T86" fmla="*/ 0 w 973"/>
                <a:gd name="T87" fmla="*/ 0 h 1685"/>
                <a:gd name="T88" fmla="*/ 0 w 973"/>
                <a:gd name="T89" fmla="*/ 0 h 1685"/>
                <a:gd name="T90" fmla="*/ 0 w 973"/>
                <a:gd name="T91" fmla="*/ 0 h 1685"/>
                <a:gd name="T92" fmla="*/ 0 w 973"/>
                <a:gd name="T93" fmla="*/ 0 h 1685"/>
                <a:gd name="T94" fmla="*/ 0 w 973"/>
                <a:gd name="T95" fmla="*/ 0 h 1685"/>
                <a:gd name="T96" fmla="*/ 0 w 973"/>
                <a:gd name="T97" fmla="*/ 0 h 1685"/>
                <a:gd name="T98" fmla="*/ 0 w 973"/>
                <a:gd name="T99" fmla="*/ 0 h 1685"/>
                <a:gd name="T100" fmla="*/ 0 w 973"/>
                <a:gd name="T101" fmla="*/ 0 h 1685"/>
                <a:gd name="T102" fmla="*/ 0 w 973"/>
                <a:gd name="T103" fmla="*/ 0 h 1685"/>
                <a:gd name="T104" fmla="*/ 0 w 973"/>
                <a:gd name="T105" fmla="*/ 0 h 1685"/>
                <a:gd name="T106" fmla="*/ 0 w 973"/>
                <a:gd name="T107" fmla="*/ 0 h 1685"/>
                <a:gd name="T108" fmla="*/ 0 w 973"/>
                <a:gd name="T109" fmla="*/ 0 h 16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73"/>
                <a:gd name="T166" fmla="*/ 0 h 1685"/>
                <a:gd name="T167" fmla="*/ 973 w 973"/>
                <a:gd name="T168" fmla="*/ 1685 h 16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73" h="1685">
                  <a:moveTo>
                    <a:pt x="70" y="1338"/>
                  </a:moveTo>
                  <a:lnTo>
                    <a:pt x="95" y="1378"/>
                  </a:lnTo>
                  <a:lnTo>
                    <a:pt x="121" y="1415"/>
                  </a:lnTo>
                  <a:lnTo>
                    <a:pt x="149" y="1449"/>
                  </a:lnTo>
                  <a:lnTo>
                    <a:pt x="179" y="1480"/>
                  </a:lnTo>
                  <a:lnTo>
                    <a:pt x="210" y="1506"/>
                  </a:lnTo>
                  <a:lnTo>
                    <a:pt x="244" y="1529"/>
                  </a:lnTo>
                  <a:lnTo>
                    <a:pt x="280" y="1549"/>
                  </a:lnTo>
                  <a:lnTo>
                    <a:pt x="319" y="1564"/>
                  </a:lnTo>
                  <a:lnTo>
                    <a:pt x="360" y="1576"/>
                  </a:lnTo>
                  <a:lnTo>
                    <a:pt x="405" y="1582"/>
                  </a:lnTo>
                  <a:lnTo>
                    <a:pt x="454" y="1585"/>
                  </a:lnTo>
                  <a:lnTo>
                    <a:pt x="500" y="1581"/>
                  </a:lnTo>
                  <a:lnTo>
                    <a:pt x="545" y="1572"/>
                  </a:lnTo>
                  <a:lnTo>
                    <a:pt x="587" y="1557"/>
                  </a:lnTo>
                  <a:lnTo>
                    <a:pt x="625" y="1536"/>
                  </a:lnTo>
                  <a:lnTo>
                    <a:pt x="659" y="1511"/>
                  </a:lnTo>
                  <a:lnTo>
                    <a:pt x="690" y="1482"/>
                  </a:lnTo>
                  <a:lnTo>
                    <a:pt x="717" y="1449"/>
                  </a:lnTo>
                  <a:lnTo>
                    <a:pt x="740" y="1410"/>
                  </a:lnTo>
                  <a:lnTo>
                    <a:pt x="758" y="1371"/>
                  </a:lnTo>
                  <a:lnTo>
                    <a:pt x="771" y="1329"/>
                  </a:lnTo>
                  <a:lnTo>
                    <a:pt x="780" y="1284"/>
                  </a:lnTo>
                  <a:lnTo>
                    <a:pt x="783" y="1237"/>
                  </a:lnTo>
                  <a:lnTo>
                    <a:pt x="780" y="1197"/>
                  </a:lnTo>
                  <a:lnTo>
                    <a:pt x="773" y="1160"/>
                  </a:lnTo>
                  <a:lnTo>
                    <a:pt x="763" y="1125"/>
                  </a:lnTo>
                  <a:lnTo>
                    <a:pt x="749" y="1095"/>
                  </a:lnTo>
                  <a:lnTo>
                    <a:pt x="731" y="1068"/>
                  </a:lnTo>
                  <a:lnTo>
                    <a:pt x="710" y="1042"/>
                  </a:lnTo>
                  <a:lnTo>
                    <a:pt x="686" y="1020"/>
                  </a:lnTo>
                  <a:lnTo>
                    <a:pt x="660" y="1000"/>
                  </a:lnTo>
                  <a:lnTo>
                    <a:pt x="632" y="980"/>
                  </a:lnTo>
                  <a:lnTo>
                    <a:pt x="600" y="963"/>
                  </a:lnTo>
                  <a:lnTo>
                    <a:pt x="569" y="947"/>
                  </a:lnTo>
                  <a:lnTo>
                    <a:pt x="536" y="932"/>
                  </a:lnTo>
                  <a:lnTo>
                    <a:pt x="501" y="917"/>
                  </a:lnTo>
                  <a:lnTo>
                    <a:pt x="430" y="889"/>
                  </a:lnTo>
                  <a:lnTo>
                    <a:pt x="394" y="874"/>
                  </a:lnTo>
                  <a:lnTo>
                    <a:pt x="358" y="860"/>
                  </a:lnTo>
                  <a:lnTo>
                    <a:pt x="322" y="844"/>
                  </a:lnTo>
                  <a:lnTo>
                    <a:pt x="288" y="828"/>
                  </a:lnTo>
                  <a:lnTo>
                    <a:pt x="254" y="810"/>
                  </a:lnTo>
                  <a:lnTo>
                    <a:pt x="223" y="791"/>
                  </a:lnTo>
                  <a:lnTo>
                    <a:pt x="192" y="770"/>
                  </a:lnTo>
                  <a:lnTo>
                    <a:pt x="163" y="747"/>
                  </a:lnTo>
                  <a:lnTo>
                    <a:pt x="138" y="721"/>
                  </a:lnTo>
                  <a:lnTo>
                    <a:pt x="113" y="693"/>
                  </a:lnTo>
                  <a:lnTo>
                    <a:pt x="93" y="663"/>
                  </a:lnTo>
                  <a:lnTo>
                    <a:pt x="74" y="628"/>
                  </a:lnTo>
                  <a:lnTo>
                    <a:pt x="60" y="590"/>
                  </a:lnTo>
                  <a:lnTo>
                    <a:pt x="50" y="548"/>
                  </a:lnTo>
                  <a:lnTo>
                    <a:pt x="43" y="503"/>
                  </a:lnTo>
                  <a:lnTo>
                    <a:pt x="41" y="454"/>
                  </a:lnTo>
                  <a:lnTo>
                    <a:pt x="43" y="402"/>
                  </a:lnTo>
                  <a:lnTo>
                    <a:pt x="50" y="352"/>
                  </a:lnTo>
                  <a:lnTo>
                    <a:pt x="63" y="306"/>
                  </a:lnTo>
                  <a:lnTo>
                    <a:pt x="79" y="264"/>
                  </a:lnTo>
                  <a:lnTo>
                    <a:pt x="98" y="225"/>
                  </a:lnTo>
                  <a:lnTo>
                    <a:pt x="123" y="188"/>
                  </a:lnTo>
                  <a:lnTo>
                    <a:pt x="150" y="156"/>
                  </a:lnTo>
                  <a:lnTo>
                    <a:pt x="180" y="126"/>
                  </a:lnTo>
                  <a:lnTo>
                    <a:pt x="215" y="99"/>
                  </a:lnTo>
                  <a:lnTo>
                    <a:pt x="252" y="76"/>
                  </a:lnTo>
                  <a:lnTo>
                    <a:pt x="291" y="56"/>
                  </a:lnTo>
                  <a:lnTo>
                    <a:pt x="333" y="38"/>
                  </a:lnTo>
                  <a:lnTo>
                    <a:pt x="377" y="24"/>
                  </a:lnTo>
                  <a:lnTo>
                    <a:pt x="422" y="14"/>
                  </a:lnTo>
                  <a:lnTo>
                    <a:pt x="469" y="6"/>
                  </a:lnTo>
                  <a:lnTo>
                    <a:pt x="517" y="1"/>
                  </a:lnTo>
                  <a:lnTo>
                    <a:pt x="567" y="0"/>
                  </a:lnTo>
                  <a:lnTo>
                    <a:pt x="611" y="1"/>
                  </a:lnTo>
                  <a:lnTo>
                    <a:pt x="656" y="7"/>
                  </a:lnTo>
                  <a:lnTo>
                    <a:pt x="701" y="15"/>
                  </a:lnTo>
                  <a:lnTo>
                    <a:pt x="747" y="27"/>
                  </a:lnTo>
                  <a:lnTo>
                    <a:pt x="791" y="43"/>
                  </a:lnTo>
                  <a:lnTo>
                    <a:pt x="832" y="62"/>
                  </a:lnTo>
                  <a:lnTo>
                    <a:pt x="872" y="86"/>
                  </a:lnTo>
                  <a:lnTo>
                    <a:pt x="906" y="112"/>
                  </a:lnTo>
                  <a:lnTo>
                    <a:pt x="887" y="159"/>
                  </a:lnTo>
                  <a:lnTo>
                    <a:pt x="870" y="208"/>
                  </a:lnTo>
                  <a:lnTo>
                    <a:pt x="855" y="258"/>
                  </a:lnTo>
                  <a:lnTo>
                    <a:pt x="842" y="307"/>
                  </a:lnTo>
                  <a:lnTo>
                    <a:pt x="818" y="307"/>
                  </a:lnTo>
                  <a:lnTo>
                    <a:pt x="800" y="267"/>
                  </a:lnTo>
                  <a:lnTo>
                    <a:pt x="777" y="230"/>
                  </a:lnTo>
                  <a:lnTo>
                    <a:pt x="752" y="196"/>
                  </a:lnTo>
                  <a:lnTo>
                    <a:pt x="722" y="169"/>
                  </a:lnTo>
                  <a:lnTo>
                    <a:pt x="688" y="144"/>
                  </a:lnTo>
                  <a:lnTo>
                    <a:pt x="651" y="126"/>
                  </a:lnTo>
                  <a:lnTo>
                    <a:pt x="612" y="112"/>
                  </a:lnTo>
                  <a:lnTo>
                    <a:pt x="569" y="103"/>
                  </a:lnTo>
                  <a:lnTo>
                    <a:pt x="524" y="101"/>
                  </a:lnTo>
                  <a:lnTo>
                    <a:pt x="484" y="103"/>
                  </a:lnTo>
                  <a:lnTo>
                    <a:pt x="446" y="110"/>
                  </a:lnTo>
                  <a:lnTo>
                    <a:pt x="409" y="120"/>
                  </a:lnTo>
                  <a:lnTo>
                    <a:pt x="374" y="135"/>
                  </a:lnTo>
                  <a:lnTo>
                    <a:pt x="343" y="154"/>
                  </a:lnTo>
                  <a:lnTo>
                    <a:pt x="314" y="177"/>
                  </a:lnTo>
                  <a:lnTo>
                    <a:pt x="289" y="202"/>
                  </a:lnTo>
                  <a:lnTo>
                    <a:pt x="268" y="232"/>
                  </a:lnTo>
                  <a:lnTo>
                    <a:pt x="250" y="264"/>
                  </a:lnTo>
                  <a:lnTo>
                    <a:pt x="237" y="299"/>
                  </a:lnTo>
                  <a:lnTo>
                    <a:pt x="229" y="338"/>
                  </a:lnTo>
                  <a:lnTo>
                    <a:pt x="227" y="379"/>
                  </a:lnTo>
                  <a:lnTo>
                    <a:pt x="229" y="419"/>
                  </a:lnTo>
                  <a:lnTo>
                    <a:pt x="236" y="456"/>
                  </a:lnTo>
                  <a:lnTo>
                    <a:pt x="246" y="489"/>
                  </a:lnTo>
                  <a:lnTo>
                    <a:pt x="261" y="520"/>
                  </a:lnTo>
                  <a:lnTo>
                    <a:pt x="278" y="547"/>
                  </a:lnTo>
                  <a:lnTo>
                    <a:pt x="299" y="573"/>
                  </a:lnTo>
                  <a:lnTo>
                    <a:pt x="323" y="596"/>
                  </a:lnTo>
                  <a:lnTo>
                    <a:pt x="350" y="616"/>
                  </a:lnTo>
                  <a:lnTo>
                    <a:pt x="379" y="636"/>
                  </a:lnTo>
                  <a:lnTo>
                    <a:pt x="410" y="653"/>
                  </a:lnTo>
                  <a:lnTo>
                    <a:pt x="442" y="670"/>
                  </a:lnTo>
                  <a:lnTo>
                    <a:pt x="476" y="686"/>
                  </a:lnTo>
                  <a:lnTo>
                    <a:pt x="510" y="701"/>
                  </a:lnTo>
                  <a:lnTo>
                    <a:pt x="582" y="728"/>
                  </a:lnTo>
                  <a:lnTo>
                    <a:pt x="618" y="743"/>
                  </a:lnTo>
                  <a:lnTo>
                    <a:pt x="653" y="757"/>
                  </a:lnTo>
                  <a:lnTo>
                    <a:pt x="689" y="773"/>
                  </a:lnTo>
                  <a:lnTo>
                    <a:pt x="724" y="790"/>
                  </a:lnTo>
                  <a:lnTo>
                    <a:pt x="757" y="807"/>
                  </a:lnTo>
                  <a:lnTo>
                    <a:pt x="790" y="825"/>
                  </a:lnTo>
                  <a:lnTo>
                    <a:pt x="821" y="845"/>
                  </a:lnTo>
                  <a:lnTo>
                    <a:pt x="850" y="868"/>
                  </a:lnTo>
                  <a:lnTo>
                    <a:pt x="876" y="892"/>
                  </a:lnTo>
                  <a:lnTo>
                    <a:pt x="900" y="919"/>
                  </a:lnTo>
                  <a:lnTo>
                    <a:pt x="921" y="948"/>
                  </a:lnTo>
                  <a:lnTo>
                    <a:pt x="938" y="981"/>
                  </a:lnTo>
                  <a:lnTo>
                    <a:pt x="953" y="1016"/>
                  </a:lnTo>
                  <a:lnTo>
                    <a:pt x="964" y="1055"/>
                  </a:lnTo>
                  <a:lnTo>
                    <a:pt x="971" y="1098"/>
                  </a:lnTo>
                  <a:lnTo>
                    <a:pt x="973" y="1145"/>
                  </a:lnTo>
                  <a:lnTo>
                    <a:pt x="971" y="1204"/>
                  </a:lnTo>
                  <a:lnTo>
                    <a:pt x="963" y="1259"/>
                  </a:lnTo>
                  <a:lnTo>
                    <a:pt x="950" y="1311"/>
                  </a:lnTo>
                  <a:lnTo>
                    <a:pt x="932" y="1361"/>
                  </a:lnTo>
                  <a:lnTo>
                    <a:pt x="910" y="1407"/>
                  </a:lnTo>
                  <a:lnTo>
                    <a:pt x="883" y="1450"/>
                  </a:lnTo>
                  <a:lnTo>
                    <a:pt x="853" y="1489"/>
                  </a:lnTo>
                  <a:lnTo>
                    <a:pt x="820" y="1526"/>
                  </a:lnTo>
                  <a:lnTo>
                    <a:pt x="782" y="1558"/>
                  </a:lnTo>
                  <a:lnTo>
                    <a:pt x="741" y="1587"/>
                  </a:lnTo>
                  <a:lnTo>
                    <a:pt x="697" y="1612"/>
                  </a:lnTo>
                  <a:lnTo>
                    <a:pt x="651" y="1634"/>
                  </a:lnTo>
                  <a:lnTo>
                    <a:pt x="602" y="1653"/>
                  </a:lnTo>
                  <a:lnTo>
                    <a:pt x="551" y="1667"/>
                  </a:lnTo>
                  <a:lnTo>
                    <a:pt x="498" y="1677"/>
                  </a:lnTo>
                  <a:lnTo>
                    <a:pt x="443" y="1683"/>
                  </a:lnTo>
                  <a:lnTo>
                    <a:pt x="387" y="1685"/>
                  </a:lnTo>
                  <a:lnTo>
                    <a:pt x="350" y="1684"/>
                  </a:lnTo>
                  <a:lnTo>
                    <a:pt x="310" y="1679"/>
                  </a:lnTo>
                  <a:lnTo>
                    <a:pt x="268" y="1672"/>
                  </a:lnTo>
                  <a:lnTo>
                    <a:pt x="224" y="1662"/>
                  </a:lnTo>
                  <a:lnTo>
                    <a:pt x="180" y="1649"/>
                  </a:lnTo>
                  <a:lnTo>
                    <a:pt x="138" y="1634"/>
                  </a:lnTo>
                  <a:lnTo>
                    <a:pt x="97" y="1617"/>
                  </a:lnTo>
                  <a:lnTo>
                    <a:pt x="60" y="1596"/>
                  </a:lnTo>
                  <a:lnTo>
                    <a:pt x="28" y="1574"/>
                  </a:lnTo>
                  <a:lnTo>
                    <a:pt x="0" y="1549"/>
                  </a:lnTo>
                  <a:lnTo>
                    <a:pt x="16" y="1497"/>
                  </a:lnTo>
                  <a:lnTo>
                    <a:pt x="28" y="1444"/>
                  </a:lnTo>
                  <a:lnTo>
                    <a:pt x="37" y="1391"/>
                  </a:lnTo>
                  <a:lnTo>
                    <a:pt x="45" y="1338"/>
                  </a:lnTo>
                  <a:lnTo>
                    <a:pt x="70" y="1338"/>
                  </a:lnTo>
                  <a:close/>
                </a:path>
              </a:pathLst>
            </a:custGeom>
            <a:solidFill>
              <a:srgbClr val="FF5900"/>
            </a:solidFill>
            <a:ln w="0">
              <a:solidFill>
                <a:srgbClr val="FF5900"/>
              </a:solidFill>
              <a:prstDash val="solid"/>
              <a:round/>
              <a:headEnd/>
              <a:tailEnd/>
            </a:ln>
          </p:spPr>
          <p:txBody>
            <a:bodyPr/>
            <a:lstStyle/>
            <a:p>
              <a:endParaRPr lang="en-GB"/>
            </a:p>
          </p:txBody>
        </p:sp>
        <p:sp>
          <p:nvSpPr>
            <p:cNvPr id="11" name="Freeform 64"/>
            <p:cNvSpPr>
              <a:spLocks/>
            </p:cNvSpPr>
            <p:nvPr/>
          </p:nvSpPr>
          <p:spPr bwMode="auto">
            <a:xfrm>
              <a:off x="4706" y="3521"/>
              <a:ext cx="351" cy="422"/>
            </a:xfrm>
            <a:custGeom>
              <a:avLst/>
              <a:gdLst>
                <a:gd name="T0" fmla="*/ 0 w 1402"/>
                <a:gd name="T1" fmla="*/ 0 h 1685"/>
                <a:gd name="T2" fmla="*/ 0 w 1402"/>
                <a:gd name="T3" fmla="*/ 0 h 1685"/>
                <a:gd name="T4" fmla="*/ 0 w 1402"/>
                <a:gd name="T5" fmla="*/ 0 h 1685"/>
                <a:gd name="T6" fmla="*/ 0 w 1402"/>
                <a:gd name="T7" fmla="*/ 0 h 1685"/>
                <a:gd name="T8" fmla="*/ 0 w 1402"/>
                <a:gd name="T9" fmla="*/ 0 h 1685"/>
                <a:gd name="T10" fmla="*/ 0 w 1402"/>
                <a:gd name="T11" fmla="*/ 0 h 1685"/>
                <a:gd name="T12" fmla="*/ 0 w 1402"/>
                <a:gd name="T13" fmla="*/ 0 h 1685"/>
                <a:gd name="T14" fmla="*/ 0 w 1402"/>
                <a:gd name="T15" fmla="*/ 0 h 1685"/>
                <a:gd name="T16" fmla="*/ 0 w 1402"/>
                <a:gd name="T17" fmla="*/ 0 h 1685"/>
                <a:gd name="T18" fmla="*/ 0 w 1402"/>
                <a:gd name="T19" fmla="*/ 0 h 1685"/>
                <a:gd name="T20" fmla="*/ 0 w 1402"/>
                <a:gd name="T21" fmla="*/ 0 h 1685"/>
                <a:gd name="T22" fmla="*/ 0 w 1402"/>
                <a:gd name="T23" fmla="*/ 0 h 1685"/>
                <a:gd name="T24" fmla="*/ 0 w 1402"/>
                <a:gd name="T25" fmla="*/ 0 h 1685"/>
                <a:gd name="T26" fmla="*/ 0 w 1402"/>
                <a:gd name="T27" fmla="*/ 0 h 1685"/>
                <a:gd name="T28" fmla="*/ 0 w 1402"/>
                <a:gd name="T29" fmla="*/ 0 h 1685"/>
                <a:gd name="T30" fmla="*/ 0 w 1402"/>
                <a:gd name="T31" fmla="*/ 0 h 1685"/>
                <a:gd name="T32" fmla="*/ 0 w 1402"/>
                <a:gd name="T33" fmla="*/ 0 h 1685"/>
                <a:gd name="T34" fmla="*/ 0 w 1402"/>
                <a:gd name="T35" fmla="*/ 0 h 1685"/>
                <a:gd name="T36" fmla="*/ 0 w 1402"/>
                <a:gd name="T37" fmla="*/ 0 h 1685"/>
                <a:gd name="T38" fmla="*/ 0 w 1402"/>
                <a:gd name="T39" fmla="*/ 0 h 1685"/>
                <a:gd name="T40" fmla="*/ 0 w 1402"/>
                <a:gd name="T41" fmla="*/ 0 h 1685"/>
                <a:gd name="T42" fmla="*/ 0 w 1402"/>
                <a:gd name="T43" fmla="*/ 0 h 1685"/>
                <a:gd name="T44" fmla="*/ 0 w 1402"/>
                <a:gd name="T45" fmla="*/ 0 h 1685"/>
                <a:gd name="T46" fmla="*/ 0 w 1402"/>
                <a:gd name="T47" fmla="*/ 0 h 1685"/>
                <a:gd name="T48" fmla="*/ 0 w 1402"/>
                <a:gd name="T49" fmla="*/ 0 h 1685"/>
                <a:gd name="T50" fmla="*/ 0 w 1402"/>
                <a:gd name="T51" fmla="*/ 0 h 1685"/>
                <a:gd name="T52" fmla="*/ 0 w 1402"/>
                <a:gd name="T53" fmla="*/ 0 h 1685"/>
                <a:gd name="T54" fmla="*/ 0 w 1402"/>
                <a:gd name="T55" fmla="*/ 0 h 1685"/>
                <a:gd name="T56" fmla="*/ 0 w 1402"/>
                <a:gd name="T57" fmla="*/ 0 h 1685"/>
                <a:gd name="T58" fmla="*/ 0 w 1402"/>
                <a:gd name="T59" fmla="*/ 0 h 1685"/>
                <a:gd name="T60" fmla="*/ 0 w 1402"/>
                <a:gd name="T61" fmla="*/ 0 h 1685"/>
                <a:gd name="T62" fmla="*/ 0 w 1402"/>
                <a:gd name="T63" fmla="*/ 0 h 1685"/>
                <a:gd name="T64" fmla="*/ 0 w 1402"/>
                <a:gd name="T65" fmla="*/ 0 h 1685"/>
                <a:gd name="T66" fmla="*/ 0 w 1402"/>
                <a:gd name="T67" fmla="*/ 0 h 1685"/>
                <a:gd name="T68" fmla="*/ 0 w 1402"/>
                <a:gd name="T69" fmla="*/ 0 h 1685"/>
                <a:gd name="T70" fmla="*/ 0 w 1402"/>
                <a:gd name="T71" fmla="*/ 0 h 1685"/>
                <a:gd name="T72" fmla="*/ 0 w 1402"/>
                <a:gd name="T73" fmla="*/ 0 h 1685"/>
                <a:gd name="T74" fmla="*/ 0 w 1402"/>
                <a:gd name="T75" fmla="*/ 0 h 1685"/>
                <a:gd name="T76" fmla="*/ 0 w 1402"/>
                <a:gd name="T77" fmla="*/ 0 h 1685"/>
                <a:gd name="T78" fmla="*/ 0 w 1402"/>
                <a:gd name="T79" fmla="*/ 0 h 1685"/>
                <a:gd name="T80" fmla="*/ 0 w 1402"/>
                <a:gd name="T81" fmla="*/ 0 h 1685"/>
                <a:gd name="T82" fmla="*/ 0 w 1402"/>
                <a:gd name="T83" fmla="*/ 0 h 1685"/>
                <a:gd name="T84" fmla="*/ 0 w 1402"/>
                <a:gd name="T85" fmla="*/ 0 h 1685"/>
                <a:gd name="T86" fmla="*/ 0 w 1402"/>
                <a:gd name="T87" fmla="*/ 0 h 1685"/>
                <a:gd name="T88" fmla="*/ 0 w 1402"/>
                <a:gd name="T89" fmla="*/ 0 h 1685"/>
                <a:gd name="T90" fmla="*/ 0 w 1402"/>
                <a:gd name="T91" fmla="*/ 0 h 1685"/>
                <a:gd name="T92" fmla="*/ 0 w 1402"/>
                <a:gd name="T93" fmla="*/ 0 h 1685"/>
                <a:gd name="T94" fmla="*/ 0 w 1402"/>
                <a:gd name="T95" fmla="*/ 0 h 1685"/>
                <a:gd name="T96" fmla="*/ 0 w 1402"/>
                <a:gd name="T97" fmla="*/ 0 h 1685"/>
                <a:gd name="T98" fmla="*/ 0 w 1402"/>
                <a:gd name="T99" fmla="*/ 0 h 1685"/>
                <a:gd name="T100" fmla="*/ 0 w 1402"/>
                <a:gd name="T101" fmla="*/ 0 h 1685"/>
                <a:gd name="T102" fmla="*/ 0 w 1402"/>
                <a:gd name="T103" fmla="*/ 0 h 1685"/>
                <a:gd name="T104" fmla="*/ 0 w 1402"/>
                <a:gd name="T105" fmla="*/ 0 h 1685"/>
                <a:gd name="T106" fmla="*/ 0 w 1402"/>
                <a:gd name="T107" fmla="*/ 0 h 1685"/>
                <a:gd name="T108" fmla="*/ 0 w 1402"/>
                <a:gd name="T109" fmla="*/ 0 h 1685"/>
                <a:gd name="T110" fmla="*/ 0 w 1402"/>
                <a:gd name="T111" fmla="*/ 0 h 1685"/>
                <a:gd name="T112" fmla="*/ 0 w 1402"/>
                <a:gd name="T113" fmla="*/ 0 h 1685"/>
                <a:gd name="T114" fmla="*/ 0 w 1402"/>
                <a:gd name="T115" fmla="*/ 0 h 1685"/>
                <a:gd name="T116" fmla="*/ 0 w 1402"/>
                <a:gd name="T117" fmla="*/ 0 h 1685"/>
                <a:gd name="T118" fmla="*/ 0 w 1402"/>
                <a:gd name="T119" fmla="*/ 0 h 1685"/>
                <a:gd name="T120" fmla="*/ 0 w 1402"/>
                <a:gd name="T121" fmla="*/ 0 h 1685"/>
                <a:gd name="T122" fmla="*/ 0 w 1402"/>
                <a:gd name="T123" fmla="*/ 0 h 16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02"/>
                <a:gd name="T187" fmla="*/ 0 h 1685"/>
                <a:gd name="T188" fmla="*/ 1402 w 1402"/>
                <a:gd name="T189" fmla="*/ 1685 h 16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02" h="1685">
                  <a:moveTo>
                    <a:pt x="1357" y="1551"/>
                  </a:moveTo>
                  <a:lnTo>
                    <a:pt x="1305" y="1581"/>
                  </a:lnTo>
                  <a:lnTo>
                    <a:pt x="1251" y="1608"/>
                  </a:lnTo>
                  <a:lnTo>
                    <a:pt x="1194" y="1630"/>
                  </a:lnTo>
                  <a:lnTo>
                    <a:pt x="1136" y="1647"/>
                  </a:lnTo>
                  <a:lnTo>
                    <a:pt x="1076" y="1662"/>
                  </a:lnTo>
                  <a:lnTo>
                    <a:pt x="1015" y="1672"/>
                  </a:lnTo>
                  <a:lnTo>
                    <a:pt x="954" y="1679"/>
                  </a:lnTo>
                  <a:lnTo>
                    <a:pt x="893" y="1684"/>
                  </a:lnTo>
                  <a:lnTo>
                    <a:pt x="833" y="1685"/>
                  </a:lnTo>
                  <a:lnTo>
                    <a:pt x="752" y="1683"/>
                  </a:lnTo>
                  <a:lnTo>
                    <a:pt x="676" y="1675"/>
                  </a:lnTo>
                  <a:lnTo>
                    <a:pt x="602" y="1661"/>
                  </a:lnTo>
                  <a:lnTo>
                    <a:pt x="533" y="1642"/>
                  </a:lnTo>
                  <a:lnTo>
                    <a:pt x="467" y="1619"/>
                  </a:lnTo>
                  <a:lnTo>
                    <a:pt x="405" y="1592"/>
                  </a:lnTo>
                  <a:lnTo>
                    <a:pt x="347" y="1558"/>
                  </a:lnTo>
                  <a:lnTo>
                    <a:pt x="294" y="1520"/>
                  </a:lnTo>
                  <a:lnTo>
                    <a:pt x="244" y="1479"/>
                  </a:lnTo>
                  <a:lnTo>
                    <a:pt x="199" y="1432"/>
                  </a:lnTo>
                  <a:lnTo>
                    <a:pt x="158" y="1382"/>
                  </a:lnTo>
                  <a:lnTo>
                    <a:pt x="122" y="1326"/>
                  </a:lnTo>
                  <a:lnTo>
                    <a:pt x="90" y="1267"/>
                  </a:lnTo>
                  <a:lnTo>
                    <a:pt x="63" y="1205"/>
                  </a:lnTo>
                  <a:lnTo>
                    <a:pt x="40" y="1139"/>
                  </a:lnTo>
                  <a:lnTo>
                    <a:pt x="23" y="1069"/>
                  </a:lnTo>
                  <a:lnTo>
                    <a:pt x="10" y="995"/>
                  </a:lnTo>
                  <a:lnTo>
                    <a:pt x="2" y="919"/>
                  </a:lnTo>
                  <a:lnTo>
                    <a:pt x="0" y="838"/>
                  </a:lnTo>
                  <a:lnTo>
                    <a:pt x="2" y="763"/>
                  </a:lnTo>
                  <a:lnTo>
                    <a:pt x="10" y="691"/>
                  </a:lnTo>
                  <a:lnTo>
                    <a:pt x="23" y="623"/>
                  </a:lnTo>
                  <a:lnTo>
                    <a:pt x="40" y="559"/>
                  </a:lnTo>
                  <a:lnTo>
                    <a:pt x="63" y="496"/>
                  </a:lnTo>
                  <a:lnTo>
                    <a:pt x="90" y="439"/>
                  </a:lnTo>
                  <a:lnTo>
                    <a:pt x="120" y="383"/>
                  </a:lnTo>
                  <a:lnTo>
                    <a:pt x="156" y="331"/>
                  </a:lnTo>
                  <a:lnTo>
                    <a:pt x="194" y="284"/>
                  </a:lnTo>
                  <a:lnTo>
                    <a:pt x="236" y="239"/>
                  </a:lnTo>
                  <a:lnTo>
                    <a:pt x="283" y="199"/>
                  </a:lnTo>
                  <a:lnTo>
                    <a:pt x="331" y="162"/>
                  </a:lnTo>
                  <a:lnTo>
                    <a:pt x="384" y="128"/>
                  </a:lnTo>
                  <a:lnTo>
                    <a:pt x="439" y="98"/>
                  </a:lnTo>
                  <a:lnTo>
                    <a:pt x="497" y="73"/>
                  </a:lnTo>
                  <a:lnTo>
                    <a:pt x="557" y="51"/>
                  </a:lnTo>
                  <a:lnTo>
                    <a:pt x="621" y="32"/>
                  </a:lnTo>
                  <a:lnTo>
                    <a:pt x="685" y="19"/>
                  </a:lnTo>
                  <a:lnTo>
                    <a:pt x="752" y="8"/>
                  </a:lnTo>
                  <a:lnTo>
                    <a:pt x="821" y="2"/>
                  </a:lnTo>
                  <a:lnTo>
                    <a:pt x="892" y="0"/>
                  </a:lnTo>
                  <a:lnTo>
                    <a:pt x="978" y="4"/>
                  </a:lnTo>
                  <a:lnTo>
                    <a:pt x="1066" y="13"/>
                  </a:lnTo>
                  <a:lnTo>
                    <a:pt x="1153" y="29"/>
                  </a:lnTo>
                  <a:lnTo>
                    <a:pt x="1237" y="51"/>
                  </a:lnTo>
                  <a:lnTo>
                    <a:pt x="1321" y="77"/>
                  </a:lnTo>
                  <a:lnTo>
                    <a:pt x="1402" y="110"/>
                  </a:lnTo>
                  <a:lnTo>
                    <a:pt x="1386" y="155"/>
                  </a:lnTo>
                  <a:lnTo>
                    <a:pt x="1372" y="200"/>
                  </a:lnTo>
                  <a:lnTo>
                    <a:pt x="1351" y="292"/>
                  </a:lnTo>
                  <a:lnTo>
                    <a:pt x="1335" y="294"/>
                  </a:lnTo>
                  <a:lnTo>
                    <a:pt x="1325" y="283"/>
                  </a:lnTo>
                  <a:lnTo>
                    <a:pt x="1310" y="268"/>
                  </a:lnTo>
                  <a:lnTo>
                    <a:pt x="1290" y="249"/>
                  </a:lnTo>
                  <a:lnTo>
                    <a:pt x="1266" y="230"/>
                  </a:lnTo>
                  <a:lnTo>
                    <a:pt x="1238" y="209"/>
                  </a:lnTo>
                  <a:lnTo>
                    <a:pt x="1206" y="187"/>
                  </a:lnTo>
                  <a:lnTo>
                    <a:pt x="1170" y="166"/>
                  </a:lnTo>
                  <a:lnTo>
                    <a:pt x="1130" y="147"/>
                  </a:lnTo>
                  <a:lnTo>
                    <a:pt x="1087" y="128"/>
                  </a:lnTo>
                  <a:lnTo>
                    <a:pt x="1040" y="113"/>
                  </a:lnTo>
                  <a:lnTo>
                    <a:pt x="990" y="102"/>
                  </a:lnTo>
                  <a:lnTo>
                    <a:pt x="938" y="94"/>
                  </a:lnTo>
                  <a:lnTo>
                    <a:pt x="883" y="91"/>
                  </a:lnTo>
                  <a:lnTo>
                    <a:pt x="819" y="94"/>
                  </a:lnTo>
                  <a:lnTo>
                    <a:pt x="759" y="102"/>
                  </a:lnTo>
                  <a:lnTo>
                    <a:pt x="701" y="114"/>
                  </a:lnTo>
                  <a:lnTo>
                    <a:pt x="648" y="132"/>
                  </a:lnTo>
                  <a:lnTo>
                    <a:pt x="598" y="152"/>
                  </a:lnTo>
                  <a:lnTo>
                    <a:pt x="550" y="179"/>
                  </a:lnTo>
                  <a:lnTo>
                    <a:pt x="506" y="208"/>
                  </a:lnTo>
                  <a:lnTo>
                    <a:pt x="466" y="241"/>
                  </a:lnTo>
                  <a:lnTo>
                    <a:pt x="428" y="278"/>
                  </a:lnTo>
                  <a:lnTo>
                    <a:pt x="394" y="319"/>
                  </a:lnTo>
                  <a:lnTo>
                    <a:pt x="363" y="361"/>
                  </a:lnTo>
                  <a:lnTo>
                    <a:pt x="336" y="408"/>
                  </a:lnTo>
                  <a:lnTo>
                    <a:pt x="311" y="456"/>
                  </a:lnTo>
                  <a:lnTo>
                    <a:pt x="291" y="507"/>
                  </a:lnTo>
                  <a:lnTo>
                    <a:pt x="272" y="559"/>
                  </a:lnTo>
                  <a:lnTo>
                    <a:pt x="257" y="614"/>
                  </a:lnTo>
                  <a:lnTo>
                    <a:pt x="247" y="671"/>
                  </a:lnTo>
                  <a:lnTo>
                    <a:pt x="239" y="728"/>
                  </a:lnTo>
                  <a:lnTo>
                    <a:pt x="233" y="787"/>
                  </a:lnTo>
                  <a:lnTo>
                    <a:pt x="232" y="847"/>
                  </a:lnTo>
                  <a:lnTo>
                    <a:pt x="234" y="926"/>
                  </a:lnTo>
                  <a:lnTo>
                    <a:pt x="242" y="1001"/>
                  </a:lnTo>
                  <a:lnTo>
                    <a:pt x="255" y="1072"/>
                  </a:lnTo>
                  <a:lnTo>
                    <a:pt x="273" y="1139"/>
                  </a:lnTo>
                  <a:lnTo>
                    <a:pt x="295" y="1203"/>
                  </a:lnTo>
                  <a:lnTo>
                    <a:pt x="323" y="1263"/>
                  </a:lnTo>
                  <a:lnTo>
                    <a:pt x="354" y="1317"/>
                  </a:lnTo>
                  <a:lnTo>
                    <a:pt x="390" y="1368"/>
                  </a:lnTo>
                  <a:lnTo>
                    <a:pt x="429" y="1414"/>
                  </a:lnTo>
                  <a:lnTo>
                    <a:pt x="473" y="1454"/>
                  </a:lnTo>
                  <a:lnTo>
                    <a:pt x="519" y="1490"/>
                  </a:lnTo>
                  <a:lnTo>
                    <a:pt x="570" y="1521"/>
                  </a:lnTo>
                  <a:lnTo>
                    <a:pt x="623" y="1547"/>
                  </a:lnTo>
                  <a:lnTo>
                    <a:pt x="679" y="1567"/>
                  </a:lnTo>
                  <a:lnTo>
                    <a:pt x="739" y="1582"/>
                  </a:lnTo>
                  <a:lnTo>
                    <a:pt x="802" y="1591"/>
                  </a:lnTo>
                  <a:lnTo>
                    <a:pt x="866" y="1594"/>
                  </a:lnTo>
                  <a:lnTo>
                    <a:pt x="921" y="1592"/>
                  </a:lnTo>
                  <a:lnTo>
                    <a:pt x="973" y="1586"/>
                  </a:lnTo>
                  <a:lnTo>
                    <a:pt x="1022" y="1576"/>
                  </a:lnTo>
                  <a:lnTo>
                    <a:pt x="1070" y="1563"/>
                  </a:lnTo>
                  <a:lnTo>
                    <a:pt x="1115" y="1548"/>
                  </a:lnTo>
                  <a:lnTo>
                    <a:pt x="1156" y="1531"/>
                  </a:lnTo>
                  <a:lnTo>
                    <a:pt x="1195" y="1513"/>
                  </a:lnTo>
                  <a:lnTo>
                    <a:pt x="1231" y="1494"/>
                  </a:lnTo>
                  <a:lnTo>
                    <a:pt x="1263" y="1475"/>
                  </a:lnTo>
                  <a:lnTo>
                    <a:pt x="1292" y="1457"/>
                  </a:lnTo>
                  <a:lnTo>
                    <a:pt x="1318" y="1440"/>
                  </a:lnTo>
                  <a:lnTo>
                    <a:pt x="1340" y="1424"/>
                  </a:lnTo>
                  <a:lnTo>
                    <a:pt x="1356" y="1412"/>
                  </a:lnTo>
                  <a:lnTo>
                    <a:pt x="1368" y="1401"/>
                  </a:lnTo>
                  <a:lnTo>
                    <a:pt x="1357" y="1551"/>
                  </a:lnTo>
                  <a:close/>
                </a:path>
              </a:pathLst>
            </a:custGeom>
            <a:solidFill>
              <a:srgbClr val="FF5900"/>
            </a:solidFill>
            <a:ln w="0">
              <a:solidFill>
                <a:srgbClr val="FF5900"/>
              </a:solidFill>
              <a:prstDash val="solid"/>
              <a:round/>
              <a:headEnd/>
              <a:tailEnd/>
            </a:ln>
          </p:spPr>
          <p:txBody>
            <a:bodyPr/>
            <a:lstStyle/>
            <a:p>
              <a:endParaRPr lang="en-GB"/>
            </a:p>
          </p:txBody>
        </p:sp>
      </p:grpSp>
      <p:sp>
        <p:nvSpPr>
          <p:cNvPr id="12" name="Rectangle 2"/>
          <p:cNvSpPr txBox="1">
            <a:spLocks noChangeArrowheads="1"/>
          </p:cNvSpPr>
          <p:nvPr/>
        </p:nvSpPr>
        <p:spPr bwMode="auto">
          <a:xfrm>
            <a:off x="107504" y="260549"/>
            <a:ext cx="4838129" cy="648171"/>
          </a:xfrm>
          <a:prstGeom prst="rect">
            <a:avLst/>
          </a:prstGeom>
          <a:noFill/>
          <a:ln w="9525">
            <a:noFill/>
            <a:miter lim="800000"/>
            <a:headEnd/>
            <a:tailEnd/>
          </a:ln>
        </p:spPr>
        <p:txBody>
          <a:bodyPr lIns="0" tIns="0" rIns="0" bIns="0" anchor="b"/>
          <a:lstStyle/>
          <a:p>
            <a:pPr algn="ctr">
              <a:defRPr/>
            </a:pPr>
            <a:r>
              <a:rPr lang="en-GB" dirty="0">
                <a:hlinkClick r:id="rId4"/>
              </a:rPr>
              <a:t>http://musicnet.mspace.fm</a:t>
            </a:r>
            <a:endParaRPr lang="en-GB" b="1" kern="0" dirty="0">
              <a:solidFill>
                <a:schemeClr val="tx2"/>
              </a:solidFill>
              <a:latin typeface="+mj-lt"/>
              <a:ea typeface="+mj-ea"/>
              <a:cs typeface="ＭＳ Ｐゴシック"/>
            </a:endParaRPr>
          </a:p>
        </p:txBody>
      </p:sp>
    </p:spTree>
    <p:custDataLst>
      <p:tags r:id="rId1"/>
    </p:custDataLst>
    <p:extLst>
      <p:ext uri="{BB962C8B-B14F-4D97-AF65-F5344CB8AC3E}">
        <p14:creationId xmlns:p14="http://schemas.microsoft.com/office/powerpoint/2010/main" val="425699505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Lucida Sans" pitchFamily="34" charset="0"/>
                <a:ea typeface="ＭＳ Ｐゴシック" pitchFamily="16" charset="-128"/>
              </a:defRPr>
            </a:lvl1pPr>
            <a:lvl2pPr marL="742950" indent="-285750" eaLnBrk="0" hangingPunct="0">
              <a:defRPr sz="2400">
                <a:solidFill>
                  <a:srgbClr val="000000"/>
                </a:solidFill>
                <a:latin typeface="Lucida Sans" pitchFamily="34" charset="0"/>
                <a:ea typeface="ＭＳ Ｐゴシック" pitchFamily="16" charset="-128"/>
              </a:defRPr>
            </a:lvl2pPr>
            <a:lvl3pPr marL="1143000" indent="-228600" eaLnBrk="0" hangingPunct="0">
              <a:defRPr sz="2400">
                <a:solidFill>
                  <a:srgbClr val="000000"/>
                </a:solidFill>
                <a:latin typeface="Lucida Sans" pitchFamily="34" charset="0"/>
                <a:ea typeface="ＭＳ Ｐゴシック" pitchFamily="16" charset="-128"/>
              </a:defRPr>
            </a:lvl3pPr>
            <a:lvl4pPr marL="1600200" indent="-228600" eaLnBrk="0" hangingPunct="0">
              <a:defRPr sz="2400">
                <a:solidFill>
                  <a:srgbClr val="000000"/>
                </a:solidFill>
                <a:latin typeface="Lucida Sans" pitchFamily="34" charset="0"/>
                <a:ea typeface="ＭＳ Ｐゴシック" pitchFamily="16" charset="-128"/>
              </a:defRPr>
            </a:lvl4pPr>
            <a:lvl5pPr marL="2057400" indent="-228600" eaLnBrk="0" hangingPunct="0">
              <a:defRPr sz="2400">
                <a:solidFill>
                  <a:srgbClr val="000000"/>
                </a:solidFill>
                <a:latin typeface="Lucida Sans" pitchFamily="34" charset="0"/>
                <a:ea typeface="ＭＳ Ｐゴシック" pitchFamily="16" charset="-128"/>
              </a:defRPr>
            </a:lvl5pPr>
            <a:lvl6pPr marL="2514600" indent="-228600" eaLnBrk="0" fontAlgn="base" hangingPunct="0">
              <a:spcBef>
                <a:spcPct val="0"/>
              </a:spcBef>
              <a:spcAft>
                <a:spcPct val="0"/>
              </a:spcAft>
              <a:defRPr sz="2400">
                <a:solidFill>
                  <a:srgbClr val="000000"/>
                </a:solidFill>
                <a:latin typeface="Lucida Sans" pitchFamily="34" charset="0"/>
                <a:ea typeface="ＭＳ Ｐゴシック" pitchFamily="16" charset="-128"/>
              </a:defRPr>
            </a:lvl6pPr>
            <a:lvl7pPr marL="2971800" indent="-228600" eaLnBrk="0" fontAlgn="base" hangingPunct="0">
              <a:spcBef>
                <a:spcPct val="0"/>
              </a:spcBef>
              <a:spcAft>
                <a:spcPct val="0"/>
              </a:spcAft>
              <a:defRPr sz="2400">
                <a:solidFill>
                  <a:srgbClr val="000000"/>
                </a:solidFill>
                <a:latin typeface="Lucida Sans" pitchFamily="34" charset="0"/>
                <a:ea typeface="ＭＳ Ｐゴシック" pitchFamily="16" charset="-128"/>
              </a:defRPr>
            </a:lvl7pPr>
            <a:lvl8pPr marL="3429000" indent="-228600" eaLnBrk="0" fontAlgn="base" hangingPunct="0">
              <a:spcBef>
                <a:spcPct val="0"/>
              </a:spcBef>
              <a:spcAft>
                <a:spcPct val="0"/>
              </a:spcAft>
              <a:defRPr sz="2400">
                <a:solidFill>
                  <a:srgbClr val="000000"/>
                </a:solidFill>
                <a:latin typeface="Lucida Sans" pitchFamily="34" charset="0"/>
                <a:ea typeface="ＭＳ Ｐゴシック" pitchFamily="16" charset="-128"/>
              </a:defRPr>
            </a:lvl8pPr>
            <a:lvl9pPr marL="3886200" indent="-228600" eaLnBrk="0" fontAlgn="base" hangingPunct="0">
              <a:spcBef>
                <a:spcPct val="0"/>
              </a:spcBef>
              <a:spcAft>
                <a:spcPct val="0"/>
              </a:spcAft>
              <a:defRPr sz="2400">
                <a:solidFill>
                  <a:srgbClr val="000000"/>
                </a:solidFill>
                <a:latin typeface="Lucida Sans" pitchFamily="34" charset="0"/>
                <a:ea typeface="ＭＳ Ｐゴシック" pitchFamily="16" charset="-128"/>
              </a:defRPr>
            </a:lvl9pPr>
          </a:lstStyle>
          <a:p>
            <a:fld id="{A9D06878-DDEF-4549-BBAA-03364219D1C6}" type="slidenum">
              <a:rPr lang="en-GB" sz="1400" smtClean="0">
                <a:solidFill>
                  <a:schemeClr val="tx1"/>
                </a:solidFill>
              </a:rPr>
              <a:pPr/>
              <a:t>10</a:t>
            </a:fld>
            <a:endParaRPr lang="en-GB" sz="1400" dirty="0" smtClean="0">
              <a:solidFill>
                <a:schemeClr val="tx1"/>
              </a:solidFill>
            </a:endParaRPr>
          </a:p>
        </p:txBody>
      </p:sp>
      <p:sp>
        <p:nvSpPr>
          <p:cNvPr id="32771" name="Rectangle 2"/>
          <p:cNvSpPr>
            <a:spLocks noGrp="1" noChangeArrowheads="1"/>
          </p:cNvSpPr>
          <p:nvPr>
            <p:ph type="title"/>
          </p:nvPr>
        </p:nvSpPr>
        <p:spPr/>
        <p:txBody>
          <a:bodyPr/>
          <a:lstStyle/>
          <a:p>
            <a:r>
              <a:rPr lang="en-GB" dirty="0" smtClean="0"/>
              <a:t>Demonstration </a:t>
            </a:r>
          </a:p>
        </p:txBody>
      </p:sp>
      <p:sp>
        <p:nvSpPr>
          <p:cNvPr id="32772" name="Rectangle 3"/>
          <p:cNvSpPr>
            <a:spLocks noGrp="1" noChangeArrowheads="1"/>
          </p:cNvSpPr>
          <p:nvPr>
            <p:ph type="body" idx="1"/>
          </p:nvPr>
        </p:nvSpPr>
        <p:spPr>
          <a:xfrm>
            <a:off x="358775" y="1700213"/>
            <a:ext cx="8426450" cy="2089150"/>
          </a:xfrm>
        </p:spPr>
        <p:txBody>
          <a:bodyPr/>
          <a:lstStyle/>
          <a:p>
            <a:pPr>
              <a:buFont typeface="Wingdings" pitchFamily="2" charset="2"/>
              <a:buNone/>
              <a:defRPr/>
            </a:pPr>
            <a:r>
              <a:rPr lang="en-GB" dirty="0" smtClean="0">
                <a:solidFill>
                  <a:schemeClr val="accent5"/>
                </a:solidFill>
              </a:rPr>
              <a:t>	‘What recording of works by Cage exist, which performers have recorded a particular work by Cage, and what else by Cage have they recorded?</a:t>
            </a:r>
          </a:p>
        </p:txBody>
      </p:sp>
      <p:sp>
        <p:nvSpPr>
          <p:cNvPr id="6" name="Rectangle 5"/>
          <p:cNvSpPr>
            <a:spLocks noChangeArrowheads="1"/>
          </p:cNvSpPr>
          <p:nvPr/>
        </p:nvSpPr>
        <p:spPr bwMode="auto">
          <a:xfrm>
            <a:off x="251520" y="3861048"/>
            <a:ext cx="8568952" cy="121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71463" lvl="0" indent="-271463" algn="ctr" eaLnBrk="0" hangingPunct="0">
              <a:spcBef>
                <a:spcPct val="70000"/>
              </a:spcBef>
              <a:buClr>
                <a:srgbClr val="CCE5E9"/>
              </a:buClr>
              <a:defRPr/>
            </a:pPr>
            <a:r>
              <a:rPr lang="en-GB" sz="3200" kern="0" dirty="0" smtClean="0">
                <a:solidFill>
                  <a:srgbClr val="FFFFFF"/>
                </a:solidFill>
                <a:latin typeface="+mn-lt"/>
                <a:ea typeface="ＭＳ Ｐゴシック"/>
              </a:rPr>
              <a:t>Screencast 1:</a:t>
            </a:r>
          </a:p>
          <a:p>
            <a:pPr marL="271463" lvl="0" indent="-271463" algn="ctr" eaLnBrk="0" hangingPunct="0">
              <a:spcBef>
                <a:spcPct val="70000"/>
              </a:spcBef>
              <a:buClr>
                <a:srgbClr val="CCE5E9"/>
              </a:buClr>
              <a:defRPr/>
            </a:pPr>
            <a:r>
              <a:rPr lang="en-GB" kern="0" dirty="0" smtClean="0">
                <a:solidFill>
                  <a:srgbClr val="FFFFFF"/>
                </a:solidFill>
                <a:latin typeface="+mn-lt"/>
                <a:ea typeface="ＭＳ Ｐゴシック"/>
                <a:hlinkClick r:id="rId3"/>
              </a:rPr>
              <a:t>http://www.youtube.com/watch?v=keTN12OWies&amp;hd=1</a:t>
            </a:r>
            <a:r>
              <a:rPr lang="en-GB" kern="0" dirty="0" smtClean="0">
                <a:solidFill>
                  <a:srgbClr val="FFFFFF"/>
                </a:solidFill>
                <a:latin typeface="+mn-lt"/>
                <a:ea typeface="ＭＳ Ｐゴシック"/>
              </a:rPr>
              <a:t> </a:t>
            </a:r>
          </a:p>
        </p:txBody>
      </p:sp>
    </p:spTree>
    <p:extLst>
      <p:ext uri="{BB962C8B-B14F-4D97-AF65-F5344CB8AC3E}">
        <p14:creationId xmlns:p14="http://schemas.microsoft.com/office/powerpoint/2010/main" val="33449430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p:nvPr>
        </p:nvSpPr>
        <p:spPr>
          <a:xfrm>
            <a:off x="358775" y="2428875"/>
            <a:ext cx="8426450" cy="1341438"/>
          </a:xfrm>
        </p:spPr>
        <p:txBody>
          <a:bodyPr/>
          <a:lstStyle/>
          <a:p>
            <a:pPr algn="ctr"/>
            <a:r>
              <a:rPr lang="en-GB" dirty="0" smtClean="0"/>
              <a:t>How </a:t>
            </a:r>
            <a:r>
              <a:rPr lang="en-GB" dirty="0"/>
              <a:t>musicSpace provided the motivation for MusicNet</a:t>
            </a:r>
            <a:endParaRPr lang="en-GB" sz="2800" b="0" dirty="0" smtClean="0"/>
          </a:p>
        </p:txBody>
      </p:sp>
      <p:sp>
        <p:nvSpPr>
          <p:cNvPr id="614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Lucida Sans" pitchFamily="34" charset="0"/>
                <a:ea typeface="ＭＳ Ｐゴシック" pitchFamily="16" charset="-128"/>
              </a:defRPr>
            </a:lvl1pPr>
            <a:lvl2pPr marL="742950" indent="-285750" eaLnBrk="0" hangingPunct="0">
              <a:defRPr sz="2400">
                <a:solidFill>
                  <a:srgbClr val="000000"/>
                </a:solidFill>
                <a:latin typeface="Lucida Sans" pitchFamily="34" charset="0"/>
                <a:ea typeface="ＭＳ Ｐゴシック" pitchFamily="16" charset="-128"/>
              </a:defRPr>
            </a:lvl2pPr>
            <a:lvl3pPr marL="1143000" indent="-228600" eaLnBrk="0" hangingPunct="0">
              <a:defRPr sz="2400">
                <a:solidFill>
                  <a:srgbClr val="000000"/>
                </a:solidFill>
                <a:latin typeface="Lucida Sans" pitchFamily="34" charset="0"/>
                <a:ea typeface="ＭＳ Ｐゴシック" pitchFamily="16" charset="-128"/>
              </a:defRPr>
            </a:lvl3pPr>
            <a:lvl4pPr marL="1600200" indent="-228600" eaLnBrk="0" hangingPunct="0">
              <a:defRPr sz="2400">
                <a:solidFill>
                  <a:srgbClr val="000000"/>
                </a:solidFill>
                <a:latin typeface="Lucida Sans" pitchFamily="34" charset="0"/>
                <a:ea typeface="ＭＳ Ｐゴシック" pitchFamily="16" charset="-128"/>
              </a:defRPr>
            </a:lvl4pPr>
            <a:lvl5pPr marL="2057400" indent="-228600" eaLnBrk="0" hangingPunct="0">
              <a:defRPr sz="2400">
                <a:solidFill>
                  <a:srgbClr val="000000"/>
                </a:solidFill>
                <a:latin typeface="Lucida Sans" pitchFamily="34" charset="0"/>
                <a:ea typeface="ＭＳ Ｐゴシック" pitchFamily="16" charset="-128"/>
              </a:defRPr>
            </a:lvl5pPr>
            <a:lvl6pPr marL="2514600" indent="-228600" eaLnBrk="0" fontAlgn="base" hangingPunct="0">
              <a:spcBef>
                <a:spcPct val="0"/>
              </a:spcBef>
              <a:spcAft>
                <a:spcPct val="0"/>
              </a:spcAft>
              <a:defRPr sz="2400">
                <a:solidFill>
                  <a:srgbClr val="000000"/>
                </a:solidFill>
                <a:latin typeface="Lucida Sans" pitchFamily="34" charset="0"/>
                <a:ea typeface="ＭＳ Ｐゴシック" pitchFamily="16" charset="-128"/>
              </a:defRPr>
            </a:lvl6pPr>
            <a:lvl7pPr marL="2971800" indent="-228600" eaLnBrk="0" fontAlgn="base" hangingPunct="0">
              <a:spcBef>
                <a:spcPct val="0"/>
              </a:spcBef>
              <a:spcAft>
                <a:spcPct val="0"/>
              </a:spcAft>
              <a:defRPr sz="2400">
                <a:solidFill>
                  <a:srgbClr val="000000"/>
                </a:solidFill>
                <a:latin typeface="Lucida Sans" pitchFamily="34" charset="0"/>
                <a:ea typeface="ＭＳ Ｐゴシック" pitchFamily="16" charset="-128"/>
              </a:defRPr>
            </a:lvl7pPr>
            <a:lvl8pPr marL="3429000" indent="-228600" eaLnBrk="0" fontAlgn="base" hangingPunct="0">
              <a:spcBef>
                <a:spcPct val="0"/>
              </a:spcBef>
              <a:spcAft>
                <a:spcPct val="0"/>
              </a:spcAft>
              <a:defRPr sz="2400">
                <a:solidFill>
                  <a:srgbClr val="000000"/>
                </a:solidFill>
                <a:latin typeface="Lucida Sans" pitchFamily="34" charset="0"/>
                <a:ea typeface="ＭＳ Ｐゴシック" pitchFamily="16" charset="-128"/>
              </a:defRPr>
            </a:lvl8pPr>
            <a:lvl9pPr marL="3886200" indent="-228600" eaLnBrk="0" fontAlgn="base" hangingPunct="0">
              <a:spcBef>
                <a:spcPct val="0"/>
              </a:spcBef>
              <a:spcAft>
                <a:spcPct val="0"/>
              </a:spcAft>
              <a:defRPr sz="2400">
                <a:solidFill>
                  <a:srgbClr val="000000"/>
                </a:solidFill>
                <a:latin typeface="Lucida Sans" pitchFamily="34" charset="0"/>
                <a:ea typeface="ＭＳ Ｐゴシック" pitchFamily="16" charset="-128"/>
              </a:defRPr>
            </a:lvl9pPr>
          </a:lstStyle>
          <a:p>
            <a:fld id="{604D7A41-D8D9-4770-BD5F-43FBFA451F04}" type="slidenum">
              <a:rPr lang="en-GB" sz="1400" smtClean="0">
                <a:solidFill>
                  <a:schemeClr val="tx1"/>
                </a:solidFill>
              </a:rPr>
              <a:pPr/>
              <a:t>11</a:t>
            </a:fld>
            <a:endParaRPr lang="en-GB" sz="1400" dirty="0" smtClean="0">
              <a:solidFill>
                <a:schemeClr val="tx1"/>
              </a:solidFill>
            </a:endParaRPr>
          </a:p>
        </p:txBody>
      </p:sp>
    </p:spTree>
    <p:extLst>
      <p:ext uri="{BB962C8B-B14F-4D97-AF65-F5344CB8AC3E}">
        <p14:creationId xmlns:p14="http://schemas.microsoft.com/office/powerpoint/2010/main" val="1711717397"/>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sz="2900" dirty="0" smtClean="0"/>
              <a:t>Problem: you can align metadata fields, but this doesn’t align the data in those fields</a:t>
            </a:r>
          </a:p>
        </p:txBody>
      </p:sp>
      <p:sp>
        <p:nvSpPr>
          <p:cNvPr id="12291" name="Slide Number Placeholder 3"/>
          <p:cNvSpPr>
            <a:spLocks noGrp="1"/>
          </p:cNvSpPr>
          <p:nvPr>
            <p:ph type="sldNum" sz="quarter" idx="12"/>
          </p:nvPr>
        </p:nvSpPr>
        <p:spPr>
          <a:noFill/>
        </p:spPr>
        <p:txBody>
          <a:bodyPr/>
          <a:lstStyle/>
          <a:p>
            <a:fld id="{3109A5BE-1BD2-493B-A412-1D3A2B8FF1DC}" type="slidenum">
              <a:rPr lang="en-GB" smtClean="0"/>
              <a:pPr/>
              <a:t>12</a:t>
            </a:fld>
            <a:endParaRPr lang="en-GB" dirty="0" smtClean="0"/>
          </a:p>
        </p:txBody>
      </p:sp>
      <p:sp>
        <p:nvSpPr>
          <p:cNvPr id="8" name="Content Placeholder 2"/>
          <p:cNvSpPr txBox="1">
            <a:spLocks/>
          </p:cNvSpPr>
          <p:nvPr/>
        </p:nvSpPr>
        <p:spPr bwMode="auto">
          <a:xfrm>
            <a:off x="357188" y="1700213"/>
            <a:ext cx="8426450" cy="4502150"/>
          </a:xfrm>
          <a:prstGeom prst="rect">
            <a:avLst/>
          </a:prstGeom>
          <a:noFill/>
          <a:ln w="9525">
            <a:noFill/>
            <a:miter lim="800000"/>
            <a:headEnd/>
            <a:tailEnd/>
          </a:ln>
        </p:spPr>
        <p:txBody>
          <a:bodyPr lIns="0" tIns="0" rIns="0" bIns="0"/>
          <a:lstStyle/>
          <a:p>
            <a:pPr marL="457200" indent="-457200" eaLnBrk="0" hangingPunct="0">
              <a:spcBef>
                <a:spcPct val="70000"/>
              </a:spcBef>
              <a:buClr>
                <a:schemeClr val="tx2"/>
              </a:buClr>
            </a:pPr>
            <a:r>
              <a:rPr lang="en-GB" sz="2000" dirty="0">
                <a:solidFill>
                  <a:schemeClr val="tx1"/>
                </a:solidFill>
              </a:rPr>
              <a:t>	Schubert</a:t>
            </a:r>
            <a:r>
              <a:rPr lang="x-none" sz="2000" dirty="0">
                <a:solidFill>
                  <a:schemeClr val="tx1"/>
                </a:solidFill>
                <a:cs typeface="Arial" charset="0"/>
              </a:rPr>
              <a:t>‏</a:t>
            </a:r>
            <a:r>
              <a:rPr lang="en-GB" sz="2000" dirty="0">
                <a:solidFill>
                  <a:schemeClr val="tx1"/>
                </a:solidFill>
              </a:rPr>
              <a:t> </a:t>
            </a:r>
            <a:br>
              <a:rPr lang="en-GB" sz="2000" dirty="0">
                <a:solidFill>
                  <a:schemeClr val="tx1"/>
                </a:solidFill>
              </a:rPr>
            </a:br>
            <a:r>
              <a:rPr lang="en-GB" sz="2000" dirty="0">
                <a:solidFill>
                  <a:schemeClr val="tx1"/>
                </a:solidFill>
              </a:rPr>
              <a:t>Schubert, Franz</a:t>
            </a:r>
            <a:r>
              <a:rPr lang="x-none" sz="2000" dirty="0">
                <a:solidFill>
                  <a:schemeClr val="tx1"/>
                </a:solidFill>
                <a:cs typeface="Arial" charset="0"/>
              </a:rPr>
              <a:t>‏</a:t>
            </a:r>
            <a:r>
              <a:rPr lang="en-GB" sz="2000" dirty="0">
                <a:solidFill>
                  <a:schemeClr val="tx1"/>
                </a:solidFill>
              </a:rPr>
              <a:t> </a:t>
            </a:r>
            <a:br>
              <a:rPr lang="en-GB" sz="2000" dirty="0">
                <a:solidFill>
                  <a:schemeClr val="tx1"/>
                </a:solidFill>
              </a:rPr>
            </a:br>
            <a:r>
              <a:rPr lang="en-GB" sz="2000" dirty="0">
                <a:solidFill>
                  <a:schemeClr val="tx1"/>
                </a:solidFill>
              </a:rPr>
              <a:t>Schubert, Franz Peter</a:t>
            </a:r>
            <a:r>
              <a:rPr lang="x-none" sz="2000" dirty="0">
                <a:solidFill>
                  <a:schemeClr val="tx1"/>
                </a:solidFill>
                <a:cs typeface="Arial" charset="0"/>
              </a:rPr>
              <a:t>‏</a:t>
            </a:r>
            <a:r>
              <a:rPr lang="en-GB" sz="2000" dirty="0">
                <a:solidFill>
                  <a:schemeClr val="tx1"/>
                </a:solidFill>
              </a:rPr>
              <a:t> </a:t>
            </a:r>
            <a:br>
              <a:rPr lang="en-GB" sz="2000" dirty="0">
                <a:solidFill>
                  <a:schemeClr val="tx1"/>
                </a:solidFill>
              </a:rPr>
            </a:br>
            <a:r>
              <a:rPr lang="en-GB" sz="2000" dirty="0">
                <a:solidFill>
                  <a:schemeClr val="tx1"/>
                </a:solidFill>
              </a:rPr>
              <a:t>Shu-po-tʻe,</a:t>
            </a:r>
            <a:r>
              <a:rPr lang="x-none" sz="2000" dirty="0">
                <a:solidFill>
                  <a:schemeClr val="tx1"/>
                </a:solidFill>
                <a:cs typeface="Arial" charset="0"/>
              </a:rPr>
              <a:t>‏</a:t>
            </a:r>
            <a:r>
              <a:rPr lang="en-GB" sz="2000" dirty="0">
                <a:solidFill>
                  <a:schemeClr val="tx1"/>
                </a:solidFill>
              </a:rPr>
              <a:t> ‎‡d  1797-1828</a:t>
            </a:r>
            <a:r>
              <a:rPr lang="x-none" sz="2000" dirty="0">
                <a:solidFill>
                  <a:schemeClr val="tx1"/>
                </a:solidFill>
                <a:cs typeface="Arial" charset="0"/>
              </a:rPr>
              <a:t>‏</a:t>
            </a:r>
            <a:r>
              <a:rPr lang="en-GB" sz="2000" dirty="0">
                <a:solidFill>
                  <a:schemeClr val="tx1"/>
                </a:solidFill>
              </a:rPr>
              <a:t> </a:t>
            </a:r>
            <a:br>
              <a:rPr lang="en-GB" sz="2000" dirty="0">
                <a:solidFill>
                  <a:schemeClr val="tx1"/>
                </a:solidFill>
              </a:rPr>
            </a:br>
            <a:r>
              <a:rPr lang="en-GB" sz="2000" dirty="0">
                <a:solidFill>
                  <a:schemeClr val="tx1"/>
                </a:solidFill>
              </a:rPr>
              <a:t>Schubert</a:t>
            </a:r>
            <a:r>
              <a:rPr lang="x-none" sz="2000" dirty="0">
                <a:solidFill>
                  <a:schemeClr val="tx1"/>
                </a:solidFill>
                <a:cs typeface="Arial" charset="0"/>
              </a:rPr>
              <a:t>‏</a:t>
            </a:r>
            <a:r>
              <a:rPr lang="en-GB" sz="2000" dirty="0">
                <a:solidFill>
                  <a:schemeClr val="tx1"/>
                </a:solidFill>
              </a:rPr>
              <a:t> ‎‡d  1797-1828</a:t>
            </a:r>
            <a:r>
              <a:rPr lang="x-none" sz="2000" dirty="0">
                <a:solidFill>
                  <a:schemeClr val="tx1"/>
                </a:solidFill>
                <a:cs typeface="Arial" charset="0"/>
              </a:rPr>
              <a:t>‏</a:t>
            </a:r>
            <a:r>
              <a:rPr lang="en-GB" sz="2000" dirty="0">
                <a:solidFill>
                  <a:schemeClr val="tx1"/>
                </a:solidFill>
              </a:rPr>
              <a:t> </a:t>
            </a:r>
            <a:br>
              <a:rPr lang="en-GB" sz="2000" dirty="0">
                <a:solidFill>
                  <a:schemeClr val="tx1"/>
                </a:solidFill>
              </a:rPr>
            </a:br>
            <a:r>
              <a:rPr lang="en-GB" sz="2000" dirty="0">
                <a:solidFill>
                  <a:schemeClr val="tx1"/>
                </a:solidFill>
              </a:rPr>
              <a:t>F. P. Schubert</a:t>
            </a:r>
            <a:r>
              <a:rPr lang="x-none" sz="2000" dirty="0">
                <a:solidFill>
                  <a:schemeClr val="tx1"/>
                </a:solidFill>
                <a:cs typeface="Arial" charset="0"/>
              </a:rPr>
              <a:t>‏</a:t>
            </a:r>
            <a:r>
              <a:rPr lang="en-GB" sz="2000" dirty="0">
                <a:solidFill>
                  <a:schemeClr val="tx1"/>
                </a:solidFill>
              </a:rPr>
              <a:t> </a:t>
            </a:r>
            <a:br>
              <a:rPr lang="en-GB" sz="2000" dirty="0">
                <a:solidFill>
                  <a:schemeClr val="tx1"/>
                </a:solidFill>
              </a:rPr>
            </a:br>
            <a:r>
              <a:rPr lang="en-GB" sz="2000" dirty="0">
                <a:solidFill>
                  <a:schemeClr val="tx1"/>
                </a:solidFill>
              </a:rPr>
              <a:t>Schubert, ...</a:t>
            </a:r>
            <a:r>
              <a:rPr lang="x-none" sz="2000" dirty="0">
                <a:solidFill>
                  <a:schemeClr val="tx1"/>
                </a:solidFill>
                <a:cs typeface="Arial" charset="0"/>
              </a:rPr>
              <a:t>‏</a:t>
            </a:r>
            <a:r>
              <a:rPr lang="en-GB" sz="2000" dirty="0">
                <a:solidFill>
                  <a:schemeClr val="tx1"/>
                </a:solidFill>
              </a:rPr>
              <a:t> ‎‡d  1797-1828</a:t>
            </a:r>
            <a:r>
              <a:rPr lang="x-none" sz="2000" dirty="0">
                <a:solidFill>
                  <a:schemeClr val="tx1"/>
                </a:solidFill>
                <a:cs typeface="Arial" charset="0"/>
              </a:rPr>
              <a:t>‏</a:t>
            </a:r>
            <a:r>
              <a:rPr lang="en-GB" sz="2000" dirty="0">
                <a:solidFill>
                  <a:schemeClr val="tx1"/>
                </a:solidFill>
              </a:rPr>
              <a:t> </a:t>
            </a:r>
            <a:br>
              <a:rPr lang="en-GB" sz="2000" dirty="0">
                <a:solidFill>
                  <a:schemeClr val="tx1"/>
                </a:solidFill>
              </a:rPr>
            </a:br>
            <a:r>
              <a:rPr lang="en-GB" sz="2000" dirty="0">
                <a:solidFill>
                  <a:schemeClr val="tx1"/>
                </a:solidFill>
              </a:rPr>
              <a:t>Schubert, F.</a:t>
            </a:r>
            <a:r>
              <a:rPr lang="x-none" sz="2000" dirty="0">
                <a:solidFill>
                  <a:schemeClr val="tx1"/>
                </a:solidFill>
                <a:cs typeface="Arial" charset="0"/>
              </a:rPr>
              <a:t>‏</a:t>
            </a:r>
            <a:r>
              <a:rPr lang="en-GB" sz="2000" dirty="0">
                <a:solidFill>
                  <a:schemeClr val="tx1"/>
                </a:solidFill>
              </a:rPr>
              <a:t> </a:t>
            </a:r>
            <a:br>
              <a:rPr lang="en-GB" sz="2000" dirty="0">
                <a:solidFill>
                  <a:schemeClr val="tx1"/>
                </a:solidFill>
              </a:rPr>
            </a:br>
            <a:r>
              <a:rPr lang="en-GB" sz="2000" dirty="0">
                <a:solidFill>
                  <a:schemeClr val="tx1"/>
                </a:solidFill>
              </a:rPr>
              <a:t>Schubert, F.</a:t>
            </a:r>
            <a:r>
              <a:rPr lang="x-none" sz="2000" dirty="0">
                <a:solidFill>
                  <a:schemeClr val="tx1"/>
                </a:solidFill>
                <a:cs typeface="Arial" charset="0"/>
              </a:rPr>
              <a:t>‏</a:t>
            </a:r>
            <a:r>
              <a:rPr lang="en-GB" sz="2000" dirty="0">
                <a:solidFill>
                  <a:schemeClr val="tx1"/>
                </a:solidFill>
              </a:rPr>
              <a:t> ‎‡d  1797-1828</a:t>
            </a:r>
            <a:r>
              <a:rPr lang="x-none" sz="2000" dirty="0">
                <a:solidFill>
                  <a:schemeClr val="tx1"/>
                </a:solidFill>
                <a:cs typeface="Arial" charset="0"/>
              </a:rPr>
              <a:t>‏</a:t>
            </a:r>
            <a:r>
              <a:rPr lang="en-GB" sz="2000" dirty="0">
                <a:solidFill>
                  <a:schemeClr val="tx1"/>
                </a:solidFill>
              </a:rPr>
              <a:t> </a:t>
            </a:r>
            <a:br>
              <a:rPr lang="en-GB" sz="2000" dirty="0">
                <a:solidFill>
                  <a:schemeClr val="tx1"/>
                </a:solidFill>
              </a:rPr>
            </a:br>
            <a:r>
              <a:rPr lang="en-GB" sz="2000" dirty="0">
                <a:solidFill>
                  <a:schemeClr val="tx1"/>
                </a:solidFill>
              </a:rPr>
              <a:t>Schubert, Fr.</a:t>
            </a:r>
            <a:r>
              <a:rPr lang="x-none" sz="2000" dirty="0">
                <a:solidFill>
                  <a:schemeClr val="tx1"/>
                </a:solidFill>
                <a:cs typeface="Arial" charset="0"/>
              </a:rPr>
              <a:t>‏</a:t>
            </a:r>
            <a:r>
              <a:rPr lang="en-GB" sz="2000" dirty="0">
                <a:solidFill>
                  <a:schemeClr val="tx1"/>
                </a:solidFill>
              </a:rPr>
              <a:t> </a:t>
            </a:r>
            <a:br>
              <a:rPr lang="en-GB" sz="2000" dirty="0">
                <a:solidFill>
                  <a:schemeClr val="tx1"/>
                </a:solidFill>
              </a:rPr>
            </a:br>
            <a:r>
              <a:rPr lang="en-GB" sz="2000" dirty="0">
                <a:solidFill>
                  <a:schemeClr val="tx1"/>
                </a:solidFill>
              </a:rPr>
              <a:t>Schubert, Fr.</a:t>
            </a:r>
            <a:r>
              <a:rPr lang="x-none" sz="2000" dirty="0">
                <a:solidFill>
                  <a:schemeClr val="tx1"/>
                </a:solidFill>
                <a:cs typeface="Arial" charset="0"/>
              </a:rPr>
              <a:t>‏</a:t>
            </a:r>
            <a:r>
              <a:rPr lang="en-GB" sz="2000" dirty="0">
                <a:solidFill>
                  <a:schemeClr val="tx1"/>
                </a:solidFill>
              </a:rPr>
              <a:t> ‎‡d  1797-1828</a:t>
            </a:r>
            <a:r>
              <a:rPr lang="x-none" sz="2000" dirty="0">
                <a:solidFill>
                  <a:schemeClr val="tx1"/>
                </a:solidFill>
                <a:cs typeface="Arial" charset="0"/>
              </a:rPr>
              <a:t>‏</a:t>
            </a:r>
            <a:r>
              <a:rPr lang="en-GB" sz="2000" dirty="0">
                <a:solidFill>
                  <a:schemeClr val="tx1"/>
                </a:solidFill>
              </a:rPr>
              <a:t> </a:t>
            </a:r>
            <a:br>
              <a:rPr lang="en-GB" sz="2000" dirty="0">
                <a:solidFill>
                  <a:schemeClr val="tx1"/>
                </a:solidFill>
              </a:rPr>
            </a:br>
            <a:r>
              <a:rPr lang="en-GB" sz="2000" dirty="0">
                <a:solidFill>
                  <a:schemeClr val="tx1"/>
                </a:solidFill>
              </a:rPr>
              <a:t>Schubert, Franciszek.</a:t>
            </a:r>
            <a:r>
              <a:rPr lang="x-none" sz="2000" dirty="0">
                <a:solidFill>
                  <a:schemeClr val="tx1"/>
                </a:solidFill>
                <a:cs typeface="Arial" charset="0"/>
              </a:rPr>
              <a:t>‏</a:t>
            </a:r>
            <a:r>
              <a:rPr lang="en-GB" sz="2000" dirty="0">
                <a:solidFill>
                  <a:schemeClr val="tx1"/>
                </a:solidFill>
              </a:rPr>
              <a:t> </a:t>
            </a:r>
            <a:br>
              <a:rPr lang="en-GB" sz="2000" dirty="0">
                <a:solidFill>
                  <a:schemeClr val="tx1"/>
                </a:solidFill>
              </a:rPr>
            </a:br>
            <a:r>
              <a:rPr lang="en-GB" sz="2000" dirty="0">
                <a:solidFill>
                  <a:schemeClr val="tx1"/>
                </a:solidFill>
              </a:rPr>
              <a:t>Schubert, Franç.</a:t>
            </a:r>
            <a:r>
              <a:rPr lang="x-none" sz="2000" dirty="0">
                <a:solidFill>
                  <a:schemeClr val="tx1"/>
                </a:solidFill>
                <a:cs typeface="Arial" charset="0"/>
              </a:rPr>
              <a:t>‏</a:t>
            </a:r>
            <a:r>
              <a:rPr lang="en-GB" sz="2000" dirty="0">
                <a:solidFill>
                  <a:schemeClr val="tx1"/>
                </a:solidFill>
              </a:rPr>
              <a:t> ‎‡d  1797-1828</a:t>
            </a:r>
            <a:r>
              <a:rPr lang="x-none" sz="2000" dirty="0">
                <a:solidFill>
                  <a:schemeClr val="tx1"/>
                </a:solidFill>
                <a:cs typeface="Arial" charset="0"/>
              </a:rPr>
              <a:t>‏</a:t>
            </a:r>
            <a:r>
              <a:rPr lang="en-GB" sz="2000" dirty="0">
                <a:solidFill>
                  <a:schemeClr val="tx1"/>
                </a:solidFill>
              </a:rPr>
              <a:t> </a:t>
            </a:r>
            <a:br>
              <a:rPr lang="en-GB" sz="2000" dirty="0">
                <a:solidFill>
                  <a:schemeClr val="tx1"/>
                </a:solidFill>
              </a:rPr>
            </a:br>
            <a:r>
              <a:rPr lang="en-GB" sz="2000" dirty="0">
                <a:solidFill>
                  <a:schemeClr val="tx1"/>
                </a:solidFill>
              </a:rPr>
              <a:t>Schubert, François</a:t>
            </a:r>
            <a:r>
              <a:rPr lang="x-none" sz="2000" dirty="0">
                <a:solidFill>
                  <a:schemeClr val="tx1"/>
                </a:solidFill>
                <a:cs typeface="Arial" charset="0"/>
              </a:rPr>
              <a:t>‏</a:t>
            </a:r>
            <a:r>
              <a:rPr lang="en-GB" sz="2000" dirty="0">
                <a:solidFill>
                  <a:schemeClr val="tx1"/>
                </a:solidFill>
              </a:rPr>
              <a:t> ‎‡d  1797-1828</a:t>
            </a:r>
            <a:r>
              <a:rPr lang="x-none" sz="2000" dirty="0">
                <a:solidFill>
                  <a:schemeClr val="tx1"/>
                </a:solidFill>
                <a:cs typeface="Arial" charset="0"/>
              </a:rPr>
              <a:t>‏</a:t>
            </a:r>
            <a:r>
              <a:rPr lang="en-GB" sz="2000" dirty="0">
                <a:solidFill>
                  <a:schemeClr val="tx1"/>
                </a:solidFill>
              </a:rPr>
              <a:t> </a:t>
            </a:r>
            <a:br>
              <a:rPr lang="en-GB" sz="2000" dirty="0">
                <a:solidFill>
                  <a:schemeClr val="tx1"/>
                </a:solidFill>
              </a:rPr>
            </a:br>
            <a:r>
              <a:rPr lang="en-GB" sz="2000" dirty="0">
                <a:solidFill>
                  <a:schemeClr val="tx1"/>
                </a:solidFill>
              </a:rPr>
              <a:t>Schubert, Franz P.</a:t>
            </a:r>
            <a:r>
              <a:rPr lang="x-none" sz="2000" dirty="0">
                <a:solidFill>
                  <a:schemeClr val="tx1"/>
                </a:solidFill>
                <a:cs typeface="Arial" charset="0"/>
              </a:rPr>
              <a:t>‏</a:t>
            </a:r>
            <a:r>
              <a:rPr lang="en-GB" sz="2000" dirty="0">
                <a:solidFill>
                  <a:schemeClr val="tx1"/>
                </a:solidFill>
              </a:rPr>
              <a:t> ‎‡d  1797-1828</a:t>
            </a:r>
            <a:r>
              <a:rPr lang="x-none" sz="2000" dirty="0">
                <a:solidFill>
                  <a:schemeClr val="tx1"/>
                </a:solidFill>
                <a:cs typeface="Arial" charset="0"/>
              </a:rPr>
              <a:t>‏</a:t>
            </a:r>
            <a:r>
              <a:rPr lang="en-GB" sz="2000" dirty="0">
                <a:solidFill>
                  <a:schemeClr val="tx1"/>
                </a:solidFill>
              </a:rPr>
              <a:t> </a:t>
            </a:r>
          </a:p>
        </p:txBody>
      </p:sp>
      <p:sp>
        <p:nvSpPr>
          <p:cNvPr id="21" name="Content Placeholder 2"/>
          <p:cNvSpPr txBox="1">
            <a:spLocks/>
          </p:cNvSpPr>
          <p:nvPr/>
        </p:nvSpPr>
        <p:spPr bwMode="auto">
          <a:xfrm>
            <a:off x="350838" y="1700213"/>
            <a:ext cx="8426450" cy="4502150"/>
          </a:xfrm>
          <a:prstGeom prst="rect">
            <a:avLst/>
          </a:prstGeom>
          <a:noFill/>
          <a:ln w="9525">
            <a:noFill/>
            <a:miter lim="800000"/>
            <a:headEnd/>
            <a:tailEnd/>
          </a:ln>
        </p:spPr>
        <p:txBody>
          <a:bodyPr lIns="0" tIns="0" rIns="0" bIns="0"/>
          <a:lstStyle/>
          <a:p>
            <a:pPr marL="457200" indent="-457200" eaLnBrk="0" hangingPunct="0">
              <a:spcBef>
                <a:spcPct val="70000"/>
              </a:spcBef>
              <a:buClr>
                <a:schemeClr val="tx2"/>
              </a:buClr>
            </a:pPr>
            <a:r>
              <a:rPr lang="en-GB" sz="2000" dirty="0">
                <a:solidFill>
                  <a:schemeClr val="tx1"/>
                </a:solidFill>
              </a:rPr>
              <a:t>	Schubert, Franz Peter</a:t>
            </a:r>
            <a:r>
              <a:rPr lang="x-none" sz="2000" dirty="0">
                <a:solidFill>
                  <a:schemeClr val="tx1"/>
                </a:solidFill>
                <a:cs typeface="Arial" charset="0"/>
              </a:rPr>
              <a:t>‏</a:t>
            </a:r>
            <a:r>
              <a:rPr lang="en-GB" sz="2000" dirty="0">
                <a:solidFill>
                  <a:schemeClr val="tx1"/>
                </a:solidFill>
              </a:rPr>
              <a:t> </a:t>
            </a:r>
            <a:br>
              <a:rPr lang="en-GB" sz="2000" dirty="0">
                <a:solidFill>
                  <a:schemeClr val="tx1"/>
                </a:solidFill>
              </a:rPr>
            </a:br>
            <a:r>
              <a:rPr lang="en-GB" sz="2000" dirty="0">
                <a:solidFill>
                  <a:schemeClr val="tx1"/>
                </a:solidFill>
              </a:rPr>
              <a:t>Schubert, Franz Peter,</a:t>
            </a:r>
            <a:r>
              <a:rPr lang="x-none" sz="2000" dirty="0">
                <a:solidFill>
                  <a:schemeClr val="tx1"/>
                </a:solidFill>
                <a:cs typeface="Arial" charset="0"/>
              </a:rPr>
              <a:t>‏</a:t>
            </a:r>
            <a:r>
              <a:rPr lang="en-GB" sz="2000" dirty="0">
                <a:solidFill>
                  <a:schemeClr val="tx1"/>
                </a:solidFill>
              </a:rPr>
              <a:t> ‎‡d  1797-1828</a:t>
            </a:r>
            <a:r>
              <a:rPr lang="x-none" sz="2000" dirty="0">
                <a:solidFill>
                  <a:schemeClr val="tx1"/>
                </a:solidFill>
                <a:cs typeface="Arial" charset="0"/>
              </a:rPr>
              <a:t>‏</a:t>
            </a:r>
            <a:r>
              <a:rPr lang="en-GB" sz="2000" dirty="0">
                <a:solidFill>
                  <a:schemeClr val="tx1"/>
                </a:solidFill>
              </a:rPr>
              <a:t> </a:t>
            </a:r>
            <a:br>
              <a:rPr lang="en-GB" sz="2000" dirty="0">
                <a:solidFill>
                  <a:schemeClr val="tx1"/>
                </a:solidFill>
              </a:rPr>
            </a:br>
            <a:r>
              <a:rPr lang="en-GB" sz="2000" dirty="0">
                <a:solidFill>
                  <a:schemeClr val="tx1"/>
                </a:solidFill>
              </a:rPr>
              <a:t>Schubert, Franz Peter</a:t>
            </a:r>
            <a:r>
              <a:rPr lang="x-none" sz="2000" dirty="0">
                <a:solidFill>
                  <a:schemeClr val="tx1"/>
                </a:solidFill>
                <a:cs typeface="Arial" charset="0"/>
              </a:rPr>
              <a:t>‏</a:t>
            </a:r>
            <a:r>
              <a:rPr lang="en-GB" sz="2000" dirty="0">
                <a:solidFill>
                  <a:schemeClr val="tx1"/>
                </a:solidFill>
              </a:rPr>
              <a:t> ‎‡d  1797-1828</a:t>
            </a:r>
            <a:r>
              <a:rPr lang="x-none" sz="2000" dirty="0">
                <a:solidFill>
                  <a:schemeClr val="tx1"/>
                </a:solidFill>
                <a:cs typeface="Arial" charset="0"/>
              </a:rPr>
              <a:t>‏</a:t>
            </a:r>
            <a:r>
              <a:rPr lang="en-GB" sz="2000" dirty="0">
                <a:solidFill>
                  <a:schemeClr val="tx1"/>
                </a:solidFill>
              </a:rPr>
              <a:t> </a:t>
            </a:r>
            <a:br>
              <a:rPr lang="en-GB" sz="2000" dirty="0">
                <a:solidFill>
                  <a:schemeClr val="tx1"/>
                </a:solidFill>
              </a:rPr>
            </a:br>
            <a:r>
              <a:rPr lang="en-GB" sz="2000" dirty="0">
                <a:solidFill>
                  <a:schemeClr val="tx1"/>
                </a:solidFill>
              </a:rPr>
              <a:t>Schubert, François,</a:t>
            </a:r>
            <a:r>
              <a:rPr lang="x-none" sz="2000" dirty="0">
                <a:solidFill>
                  <a:schemeClr val="tx1"/>
                </a:solidFill>
                <a:cs typeface="Arial" charset="0"/>
              </a:rPr>
              <a:t>‏</a:t>
            </a:r>
            <a:r>
              <a:rPr lang="en-GB" sz="2000" dirty="0">
                <a:solidFill>
                  <a:schemeClr val="tx1"/>
                </a:solidFill>
              </a:rPr>
              <a:t> ‎‡d  1797-1828</a:t>
            </a:r>
            <a:r>
              <a:rPr lang="x-none" sz="2000" dirty="0">
                <a:solidFill>
                  <a:schemeClr val="tx1"/>
                </a:solidFill>
                <a:cs typeface="Arial" charset="0"/>
              </a:rPr>
              <a:t>‏</a:t>
            </a:r>
            <a:r>
              <a:rPr lang="en-GB" sz="2000" dirty="0">
                <a:solidFill>
                  <a:schemeClr val="tx1"/>
                </a:solidFill>
              </a:rPr>
              <a:t> </a:t>
            </a:r>
            <a:br>
              <a:rPr lang="en-GB" sz="2000" dirty="0">
                <a:solidFill>
                  <a:schemeClr val="tx1"/>
                </a:solidFill>
              </a:rPr>
            </a:br>
            <a:r>
              <a:rPr lang="en-GB" sz="2000" dirty="0">
                <a:solidFill>
                  <a:schemeClr val="tx1"/>
                </a:solidFill>
              </a:rPr>
              <a:t>Schubert.</a:t>
            </a:r>
            <a:r>
              <a:rPr lang="x-none" sz="2000" dirty="0">
                <a:solidFill>
                  <a:schemeClr val="tx1"/>
                </a:solidFill>
                <a:cs typeface="Arial" charset="0"/>
              </a:rPr>
              <a:t>‏</a:t>
            </a:r>
            <a:r>
              <a:rPr lang="en-GB" sz="2000" dirty="0">
                <a:solidFill>
                  <a:schemeClr val="tx1"/>
                </a:solidFill>
              </a:rPr>
              <a:t> </a:t>
            </a:r>
            <a:br>
              <a:rPr lang="en-GB" sz="2000" dirty="0">
                <a:solidFill>
                  <a:schemeClr val="tx1"/>
                </a:solidFill>
              </a:rPr>
            </a:br>
            <a:r>
              <a:rPr lang="en-GB" sz="2000" dirty="0">
                <a:solidFill>
                  <a:schemeClr val="tx1"/>
                </a:solidFill>
              </a:rPr>
              <a:t>Schubert</a:t>
            </a:r>
            <a:r>
              <a:rPr lang="x-none" sz="2000" dirty="0">
                <a:solidFill>
                  <a:schemeClr val="tx1"/>
                </a:solidFill>
                <a:cs typeface="Arial" charset="0"/>
              </a:rPr>
              <a:t>‏</a:t>
            </a:r>
            <a:r>
              <a:rPr lang="en-GB" sz="2000" dirty="0">
                <a:solidFill>
                  <a:schemeClr val="tx1"/>
                </a:solidFill>
              </a:rPr>
              <a:t> ‎‡d  1797-1828</a:t>
            </a:r>
            <a:r>
              <a:rPr lang="x-none" sz="2000" dirty="0">
                <a:solidFill>
                  <a:schemeClr val="tx1"/>
                </a:solidFill>
                <a:cs typeface="Arial" charset="0"/>
              </a:rPr>
              <a:t>‏</a:t>
            </a:r>
            <a:r>
              <a:rPr lang="en-GB" sz="2000" dirty="0">
                <a:solidFill>
                  <a:schemeClr val="tx1"/>
                </a:solidFill>
              </a:rPr>
              <a:t> </a:t>
            </a:r>
            <a:br>
              <a:rPr lang="en-GB" sz="2000" dirty="0">
                <a:solidFill>
                  <a:schemeClr val="tx1"/>
                </a:solidFill>
              </a:rPr>
            </a:br>
            <a:r>
              <a:rPr lang="en-GB" sz="2000" dirty="0">
                <a:solidFill>
                  <a:schemeClr val="tx1"/>
                </a:solidFill>
              </a:rPr>
              <a:t>Shu-po-tʿe</a:t>
            </a:r>
            <a:r>
              <a:rPr lang="x-none" sz="2000" dirty="0">
                <a:solidFill>
                  <a:schemeClr val="tx1"/>
                </a:solidFill>
                <a:cs typeface="Arial" charset="0"/>
              </a:rPr>
              <a:t>‏</a:t>
            </a:r>
            <a:r>
              <a:rPr lang="en-GB" sz="2000" dirty="0">
                <a:solidFill>
                  <a:schemeClr val="tx1"/>
                </a:solidFill>
              </a:rPr>
              <a:t> ‎‡d  1797-1828</a:t>
            </a:r>
            <a:r>
              <a:rPr lang="x-none" sz="2000" dirty="0">
                <a:solidFill>
                  <a:schemeClr val="tx1"/>
                </a:solidFill>
                <a:cs typeface="Arial" charset="0"/>
              </a:rPr>
              <a:t>‏</a:t>
            </a:r>
            <a:r>
              <a:rPr lang="en-GB" sz="2000" dirty="0">
                <a:solidFill>
                  <a:schemeClr val="tx1"/>
                </a:solidFill>
              </a:rPr>
              <a:t> </a:t>
            </a:r>
            <a:br>
              <a:rPr lang="en-GB" sz="2000" dirty="0">
                <a:solidFill>
                  <a:schemeClr val="tx1"/>
                </a:solidFill>
              </a:rPr>
            </a:br>
            <a:r>
              <a:rPr lang="en-GB" sz="2000" dirty="0">
                <a:solidFill>
                  <a:schemeClr val="tx1"/>
                </a:solidFill>
              </a:rPr>
              <a:t>Shubert, F. (Frant︠s︡)</a:t>
            </a:r>
            <a:r>
              <a:rPr lang="x-none" sz="2000" dirty="0">
                <a:solidFill>
                  <a:schemeClr val="tx1"/>
                </a:solidFill>
                <a:cs typeface="Arial" charset="0"/>
              </a:rPr>
              <a:t>‏</a:t>
            </a:r>
            <a:r>
              <a:rPr lang="en-GB" sz="2000" dirty="0">
                <a:solidFill>
                  <a:schemeClr val="tx1"/>
                </a:solidFill>
              </a:rPr>
              <a:t> ‎‡d  1797-1828</a:t>
            </a:r>
            <a:r>
              <a:rPr lang="x-none" sz="2000" dirty="0">
                <a:solidFill>
                  <a:schemeClr val="tx1"/>
                </a:solidFill>
                <a:cs typeface="Arial" charset="0"/>
              </a:rPr>
              <a:t>‏</a:t>
            </a:r>
            <a:r>
              <a:rPr lang="en-GB" sz="2000" dirty="0">
                <a:solidFill>
                  <a:schemeClr val="tx1"/>
                </a:solidFill>
              </a:rPr>
              <a:t> </a:t>
            </a:r>
            <a:br>
              <a:rPr lang="en-GB" sz="2000" dirty="0">
                <a:solidFill>
                  <a:schemeClr val="tx1"/>
                </a:solidFill>
              </a:rPr>
            </a:br>
            <a:r>
              <a:rPr lang="en-GB" sz="2000" dirty="0">
                <a:solidFill>
                  <a:schemeClr val="tx1"/>
                </a:solidFill>
              </a:rPr>
              <a:t>Shubert, F.</a:t>
            </a:r>
            <a:r>
              <a:rPr lang="x-none" sz="2000" dirty="0">
                <a:solidFill>
                  <a:schemeClr val="tx1"/>
                </a:solidFill>
                <a:cs typeface="Arial" charset="0"/>
              </a:rPr>
              <a:t>‏</a:t>
            </a:r>
            <a:r>
              <a:rPr lang="en-GB" sz="2000" dirty="0">
                <a:solidFill>
                  <a:schemeClr val="tx1"/>
                </a:solidFill>
              </a:rPr>
              <a:t> ‎‡q  (Frant︠s︡),</a:t>
            </a:r>
            <a:r>
              <a:rPr lang="x-none" sz="2000" dirty="0">
                <a:solidFill>
                  <a:schemeClr val="tx1"/>
                </a:solidFill>
                <a:cs typeface="Arial" charset="0"/>
              </a:rPr>
              <a:t>‏</a:t>
            </a:r>
            <a:r>
              <a:rPr lang="en-GB" sz="2000" dirty="0">
                <a:solidFill>
                  <a:schemeClr val="tx1"/>
                </a:solidFill>
              </a:rPr>
              <a:t> ‎‡d  1797-1828</a:t>
            </a:r>
            <a:r>
              <a:rPr lang="x-none" sz="2000" dirty="0">
                <a:solidFill>
                  <a:schemeClr val="tx1"/>
                </a:solidFill>
                <a:cs typeface="Arial" charset="0"/>
              </a:rPr>
              <a:t>‏</a:t>
            </a:r>
            <a:r>
              <a:rPr lang="en-GB" sz="2000" dirty="0">
                <a:solidFill>
                  <a:schemeClr val="tx1"/>
                </a:solidFill>
              </a:rPr>
              <a:t> </a:t>
            </a:r>
            <a:br>
              <a:rPr lang="en-GB" sz="2000" dirty="0">
                <a:solidFill>
                  <a:schemeClr val="tx1"/>
                </a:solidFill>
              </a:rPr>
            </a:br>
            <a:r>
              <a:rPr lang="en-GB" sz="2000" dirty="0">
                <a:solidFill>
                  <a:schemeClr val="tx1"/>
                </a:solidFill>
              </a:rPr>
              <a:t>Shubert, Frant︠s︡,</a:t>
            </a:r>
            <a:r>
              <a:rPr lang="x-none" sz="2000" dirty="0">
                <a:solidFill>
                  <a:schemeClr val="tx1"/>
                </a:solidFill>
                <a:cs typeface="Arial" charset="0"/>
              </a:rPr>
              <a:t>‏</a:t>
            </a:r>
            <a:r>
              <a:rPr lang="en-GB" sz="2000" dirty="0">
                <a:solidFill>
                  <a:schemeClr val="tx1"/>
                </a:solidFill>
              </a:rPr>
              <a:t> ‎‡d  1797-1828</a:t>
            </a:r>
            <a:r>
              <a:rPr lang="x-none" sz="2000" dirty="0">
                <a:solidFill>
                  <a:schemeClr val="tx1"/>
                </a:solidFill>
                <a:cs typeface="Arial" charset="0"/>
              </a:rPr>
              <a:t>‏</a:t>
            </a:r>
            <a:r>
              <a:rPr lang="en-GB" sz="2000" dirty="0">
                <a:solidFill>
                  <a:schemeClr val="tx1"/>
                </a:solidFill>
              </a:rPr>
              <a:t> </a:t>
            </a:r>
            <a:br>
              <a:rPr lang="en-GB" sz="2000" dirty="0">
                <a:solidFill>
                  <a:schemeClr val="tx1"/>
                </a:solidFill>
              </a:rPr>
            </a:br>
            <a:r>
              <a:rPr lang="en-GB" sz="2000" dirty="0">
                <a:solidFill>
                  <a:schemeClr val="tx1"/>
                </a:solidFill>
              </a:rPr>
              <a:t>Shubert, Frant︠s︡</a:t>
            </a:r>
            <a:r>
              <a:rPr lang="x-none" sz="2000" dirty="0">
                <a:solidFill>
                  <a:schemeClr val="tx1"/>
                </a:solidFill>
                <a:cs typeface="Arial" charset="0"/>
              </a:rPr>
              <a:t>‏</a:t>
            </a:r>
            <a:r>
              <a:rPr lang="en-GB" sz="2000" dirty="0">
                <a:solidFill>
                  <a:schemeClr val="tx1"/>
                </a:solidFill>
              </a:rPr>
              <a:t> ‎‡d  1797-1828</a:t>
            </a:r>
            <a:r>
              <a:rPr lang="x-none" sz="2000" dirty="0">
                <a:solidFill>
                  <a:schemeClr val="tx1"/>
                </a:solidFill>
                <a:cs typeface="Arial" charset="0"/>
              </a:rPr>
              <a:t>‏</a:t>
            </a:r>
            <a:r>
              <a:rPr lang="en-GB" sz="2000" dirty="0">
                <a:solidFill>
                  <a:schemeClr val="tx1"/>
                </a:solidFill>
              </a:rPr>
              <a:t> </a:t>
            </a:r>
            <a:br>
              <a:rPr lang="en-GB" sz="2000" dirty="0">
                <a:solidFill>
                  <a:schemeClr val="tx1"/>
                </a:solidFill>
              </a:rPr>
            </a:br>
            <a:r>
              <a:rPr lang="en-GB" sz="2000" dirty="0">
                <a:solidFill>
                  <a:schemeClr val="tx1"/>
                </a:solidFill>
              </a:rPr>
              <a:t>Shūberuto, F.</a:t>
            </a:r>
            <a:r>
              <a:rPr lang="x-none" sz="2000" dirty="0">
                <a:solidFill>
                  <a:schemeClr val="tx1"/>
                </a:solidFill>
                <a:cs typeface="Arial" charset="0"/>
              </a:rPr>
              <a:t>‏</a:t>
            </a:r>
            <a:r>
              <a:rPr lang="en-GB" sz="2000" dirty="0">
                <a:solidFill>
                  <a:schemeClr val="tx1"/>
                </a:solidFill>
              </a:rPr>
              <a:t> </a:t>
            </a:r>
            <a:br>
              <a:rPr lang="en-GB" sz="2000" dirty="0">
                <a:solidFill>
                  <a:schemeClr val="tx1"/>
                </a:solidFill>
              </a:rPr>
            </a:br>
            <a:r>
              <a:rPr lang="en-GB" sz="2000" dirty="0">
                <a:solidFill>
                  <a:schemeClr val="tx1"/>
                </a:solidFill>
              </a:rPr>
              <a:t>Shūberuto, Furantsu</a:t>
            </a:r>
            <a:r>
              <a:rPr lang="x-none" sz="2000" dirty="0">
                <a:solidFill>
                  <a:schemeClr val="tx1"/>
                </a:solidFill>
                <a:cs typeface="Arial" charset="0"/>
              </a:rPr>
              <a:t>‏</a:t>
            </a:r>
            <a:r>
              <a:rPr lang="en-GB" sz="2000" dirty="0">
                <a:solidFill>
                  <a:schemeClr val="tx1"/>
                </a:solidFill>
              </a:rPr>
              <a:t> ‎‡d  1797-1828</a:t>
            </a:r>
            <a:r>
              <a:rPr lang="x-none" sz="2000" dirty="0">
                <a:solidFill>
                  <a:schemeClr val="tx1"/>
                </a:solidFill>
                <a:cs typeface="Arial" charset="0"/>
              </a:rPr>
              <a:t>‏</a:t>
            </a:r>
            <a:r>
              <a:rPr lang="en-GB" sz="2000" dirty="0">
                <a:solidFill>
                  <a:schemeClr val="tx1"/>
                </a:solidFill>
              </a:rPr>
              <a:t> </a:t>
            </a:r>
            <a:br>
              <a:rPr lang="en-GB" sz="2000" dirty="0">
                <a:solidFill>
                  <a:schemeClr val="tx1"/>
                </a:solidFill>
              </a:rPr>
            </a:br>
            <a:r>
              <a:rPr lang="en-GB" sz="2000" dirty="0">
                <a:solidFill>
                  <a:schemeClr val="tx1"/>
                </a:solidFill>
              </a:rPr>
              <a:t>Šubert, Franc</a:t>
            </a:r>
            <a:r>
              <a:rPr lang="x-none" sz="2000" dirty="0">
                <a:solidFill>
                  <a:schemeClr val="tx1"/>
                </a:solidFill>
                <a:cs typeface="Arial" charset="0"/>
              </a:rPr>
              <a:t>‏</a:t>
            </a:r>
            <a:r>
              <a:rPr lang="en-GB" sz="2000" dirty="0">
                <a:solidFill>
                  <a:schemeClr val="tx1"/>
                </a:solidFill>
              </a:rPr>
              <a:t> ‎‡d  1797-1828</a:t>
            </a:r>
            <a:r>
              <a:rPr lang="x-none" sz="2000" dirty="0">
                <a:solidFill>
                  <a:schemeClr val="tx1"/>
                </a:solidFill>
                <a:cs typeface="Arial" charset="0"/>
              </a:rPr>
              <a:t>‏</a:t>
            </a:r>
            <a:r>
              <a:rPr lang="en-GB" sz="2000" dirty="0">
                <a:solidFill>
                  <a:schemeClr val="tx1"/>
                </a:solidFill>
              </a:rPr>
              <a:t> </a:t>
            </a:r>
            <a:br>
              <a:rPr lang="en-GB" sz="2000" dirty="0">
                <a:solidFill>
                  <a:schemeClr val="tx1"/>
                </a:solidFill>
              </a:rPr>
            </a:br>
            <a:r>
              <a:rPr lang="en-GB" sz="2000" dirty="0">
                <a:solidFill>
                  <a:schemeClr val="tx1"/>
                </a:solidFill>
              </a:rPr>
              <a:t>Šubertas, F. (Francas),</a:t>
            </a:r>
            <a:r>
              <a:rPr lang="x-none" sz="2000" dirty="0">
                <a:solidFill>
                  <a:schemeClr val="tx1"/>
                </a:solidFill>
                <a:cs typeface="Arial" charset="0"/>
              </a:rPr>
              <a:t>‏</a:t>
            </a:r>
            <a:r>
              <a:rPr lang="en-GB" sz="2000" dirty="0">
                <a:solidFill>
                  <a:schemeClr val="tx1"/>
                </a:solidFill>
              </a:rPr>
              <a:t> ‎‡d  1797-1828</a:t>
            </a:r>
            <a:r>
              <a:rPr lang="x-none" sz="2000" dirty="0">
                <a:solidFill>
                  <a:schemeClr val="tx1"/>
                </a:solidFill>
                <a:cs typeface="Arial" charset="0"/>
              </a:rPr>
              <a:t>‏</a:t>
            </a:r>
            <a:r>
              <a:rPr lang="en-GB" sz="2000" dirty="0">
                <a:solidFill>
                  <a:schemeClr val="tx1"/>
                </a:solidFill>
              </a:rPr>
              <a:t> </a:t>
            </a:r>
          </a:p>
        </p:txBody>
      </p:sp>
      <p:sp>
        <p:nvSpPr>
          <p:cNvPr id="22" name="Content Placeholder 2"/>
          <p:cNvSpPr txBox="1">
            <a:spLocks/>
          </p:cNvSpPr>
          <p:nvPr/>
        </p:nvSpPr>
        <p:spPr bwMode="auto">
          <a:xfrm>
            <a:off x="357188" y="1700213"/>
            <a:ext cx="8426450" cy="4502150"/>
          </a:xfrm>
          <a:prstGeom prst="rect">
            <a:avLst/>
          </a:prstGeom>
          <a:noFill/>
          <a:ln w="9525">
            <a:noFill/>
            <a:miter lim="800000"/>
            <a:headEnd/>
            <a:tailEnd/>
          </a:ln>
        </p:spPr>
        <p:txBody>
          <a:bodyPr lIns="0" tIns="0" rIns="0" bIns="0"/>
          <a:lstStyle/>
          <a:p>
            <a:pPr marL="457200" indent="-457200" eaLnBrk="0" hangingPunct="0">
              <a:spcBef>
                <a:spcPct val="70000"/>
              </a:spcBef>
              <a:buClr>
                <a:schemeClr val="tx2"/>
              </a:buClr>
            </a:pPr>
            <a:r>
              <a:rPr lang="en-GB" sz="2000" dirty="0">
                <a:solidFill>
                  <a:schemeClr val="tx1"/>
                </a:solidFill>
              </a:rPr>
              <a:t>	Šubertas, Francas Peteris,‏ ‎‡d  1797-1828‏ </a:t>
            </a:r>
            <a:br>
              <a:rPr lang="en-GB" sz="2000" dirty="0">
                <a:solidFill>
                  <a:schemeClr val="tx1"/>
                </a:solidFill>
              </a:rPr>
            </a:br>
            <a:r>
              <a:rPr lang="en-GB" sz="2000" dirty="0">
                <a:solidFill>
                  <a:schemeClr val="tx1"/>
                </a:solidFill>
              </a:rPr>
              <a:t>Šubert, F.‏ </a:t>
            </a:r>
            <a:br>
              <a:rPr lang="en-GB" sz="2000" dirty="0">
                <a:solidFill>
                  <a:schemeClr val="tx1"/>
                </a:solidFill>
              </a:rPr>
            </a:br>
            <a:r>
              <a:rPr lang="en-GB" sz="2000" dirty="0">
                <a:solidFill>
                  <a:schemeClr val="tx1"/>
                </a:solidFill>
              </a:rPr>
              <a:t>Šubertas, F.‏ ‎‡d  1797-1828‏ </a:t>
            </a:r>
            <a:br>
              <a:rPr lang="en-GB" sz="2000" dirty="0">
                <a:solidFill>
                  <a:schemeClr val="tx1"/>
                </a:solidFill>
              </a:rPr>
            </a:br>
            <a:r>
              <a:rPr lang="he-IL" sz="2000" dirty="0">
                <a:solidFill>
                  <a:schemeClr val="tx1"/>
                </a:solidFill>
              </a:rPr>
              <a:t>שוברט, פרנץ‏ </a:t>
            </a:r>
            <a:br>
              <a:rPr lang="he-IL" sz="2000" dirty="0">
                <a:solidFill>
                  <a:schemeClr val="tx1"/>
                </a:solidFill>
              </a:rPr>
            </a:br>
            <a:r>
              <a:rPr lang="ja-JP" altLang="en-US" sz="2000" dirty="0">
                <a:solidFill>
                  <a:schemeClr val="tx1"/>
                </a:solidFill>
              </a:rPr>
              <a:t>シューベルト</a:t>
            </a:r>
            <a:r>
              <a:rPr lang="en-US" altLang="ja-JP" sz="2000" dirty="0">
                <a:solidFill>
                  <a:schemeClr val="tx1"/>
                </a:solidFill>
              </a:rPr>
              <a:t>, </a:t>
            </a:r>
            <a:r>
              <a:rPr lang="en-GB" sz="2000" dirty="0">
                <a:solidFill>
                  <a:schemeClr val="tx1"/>
                </a:solidFill>
              </a:rPr>
              <a:t>F., 1797-1828‏ </a:t>
            </a:r>
            <a:br>
              <a:rPr lang="en-GB" sz="2000" dirty="0">
                <a:solidFill>
                  <a:schemeClr val="tx1"/>
                </a:solidFill>
              </a:rPr>
            </a:br>
            <a:r>
              <a:rPr lang="ja-JP" altLang="en-US" sz="2000" dirty="0">
                <a:solidFill>
                  <a:schemeClr val="tx1"/>
                </a:solidFill>
              </a:rPr>
              <a:t>シューベルト</a:t>
            </a:r>
            <a:r>
              <a:rPr lang="en-US" altLang="ja-JP" sz="2000" dirty="0">
                <a:solidFill>
                  <a:schemeClr val="tx1"/>
                </a:solidFill>
              </a:rPr>
              <a:t>, </a:t>
            </a:r>
            <a:r>
              <a:rPr lang="ja-JP" altLang="en-US" sz="2000" dirty="0">
                <a:solidFill>
                  <a:schemeClr val="tx1"/>
                </a:solidFill>
              </a:rPr>
              <a:t>フランツ‏ ‎</a:t>
            </a:r>
            <a:r>
              <a:rPr lang="en-US" altLang="ja-JP" sz="2000" dirty="0">
                <a:solidFill>
                  <a:schemeClr val="tx1"/>
                </a:solidFill>
              </a:rPr>
              <a:t>‡</a:t>
            </a:r>
            <a:r>
              <a:rPr lang="en-GB" sz="2000" dirty="0">
                <a:solidFill>
                  <a:schemeClr val="tx1"/>
                </a:solidFill>
              </a:rPr>
              <a:t>d  1797-1828‏ </a:t>
            </a:r>
            <a:br>
              <a:rPr lang="en-GB" sz="2000" dirty="0">
                <a:solidFill>
                  <a:schemeClr val="tx1"/>
                </a:solidFill>
              </a:rPr>
            </a:br>
            <a:r>
              <a:rPr lang="ja-JP" altLang="en-US" sz="2000" dirty="0">
                <a:solidFill>
                  <a:schemeClr val="tx1"/>
                </a:solidFill>
              </a:rPr>
              <a:t>舒柏特</a:t>
            </a:r>
            <a:r>
              <a:rPr lang="en-US" altLang="ja-JP" sz="2000" dirty="0">
                <a:solidFill>
                  <a:schemeClr val="tx1"/>
                </a:solidFill>
              </a:rPr>
              <a:t>, </a:t>
            </a:r>
            <a:r>
              <a:rPr lang="ja-JP" altLang="en-US" sz="2000" dirty="0">
                <a:solidFill>
                  <a:schemeClr val="tx1"/>
                </a:solidFill>
              </a:rPr>
              <a:t>弗朗茨‏ </a:t>
            </a:r>
            <a:br>
              <a:rPr lang="ja-JP" altLang="en-US" sz="2000" dirty="0">
                <a:solidFill>
                  <a:schemeClr val="tx1"/>
                </a:solidFill>
              </a:rPr>
            </a:br>
            <a:r>
              <a:rPr lang="en-GB" sz="2000" dirty="0">
                <a:solidFill>
                  <a:schemeClr val="tx1"/>
                </a:solidFill>
              </a:rPr>
              <a:t>Schubert, François‏ ‎‡d  1797-1828‏ </a:t>
            </a:r>
            <a:br>
              <a:rPr lang="en-GB" sz="2000" dirty="0">
                <a:solidFill>
                  <a:schemeClr val="tx1"/>
                </a:solidFill>
              </a:rPr>
            </a:br>
            <a:r>
              <a:rPr lang="en-GB" sz="2000" dirty="0">
                <a:solidFill>
                  <a:schemeClr val="tx1"/>
                </a:solidFill>
              </a:rPr>
              <a:t>Schubert, Franz Peter‏ ‎‡d  1797-1828‏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7170"/>
                                        </p:tgtEl>
                                      </p:cBhvr>
                                    </p:animEffect>
                                    <p:set>
                                      <p:cBhvr>
                                        <p:cTn id="7" dur="1" fill="hold">
                                          <p:stCondLst>
                                            <p:cond delay="1999"/>
                                          </p:stCondLst>
                                        </p:cTn>
                                        <p:tgtEl>
                                          <p:spTgt spid="7170"/>
                                        </p:tgtEl>
                                        <p:attrNameLst>
                                          <p:attrName>style.visibility</p:attrName>
                                        </p:attrNameLst>
                                      </p:cBhvr>
                                      <p:to>
                                        <p:strVal val="hidden"/>
                                      </p:to>
                                    </p:set>
                                  </p:childTnLst>
                                </p:cTn>
                              </p:par>
                              <p:par>
                                <p:cTn id="8" presetID="28"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 calcmode="lin" valueType="num">
                                      <p:cBhvr>
                                        <p:cTn id="10" dur="9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1" dur="9000" fill="hold"/>
                                        <p:tgtEl>
                                          <p:spTgt spid="8">
                                            <p:txEl>
                                              <p:pRg st="0" end="0"/>
                                            </p:txEl>
                                          </p:spTgt>
                                        </p:tgtEl>
                                        <p:attrNameLst>
                                          <p:attrName>ppt_y</p:attrName>
                                        </p:attrNameLst>
                                      </p:cBhvr>
                                      <p:tavLst>
                                        <p:tav tm="0">
                                          <p:val>
                                            <p:strVal val="#ppt_y+1"/>
                                          </p:val>
                                        </p:tav>
                                        <p:tav tm="100000">
                                          <p:val>
                                            <p:strVal val="#ppt_y-1"/>
                                          </p:val>
                                        </p:tav>
                                      </p:tavLst>
                                    </p:anim>
                                  </p:childTnLst>
                                </p:cTn>
                              </p:par>
                              <p:par>
                                <p:cTn id="12" presetID="28" presetClass="entr" presetSubtype="0" fill="hold" grpId="0" nodeType="withEffect">
                                  <p:stCondLst>
                                    <p:cond delay="3000"/>
                                  </p:stCondLst>
                                  <p:childTnLst>
                                    <p:set>
                                      <p:cBhvr>
                                        <p:cTn id="13" dur="1" fill="hold">
                                          <p:stCondLst>
                                            <p:cond delay="0"/>
                                          </p:stCondLst>
                                        </p:cTn>
                                        <p:tgtEl>
                                          <p:spTgt spid="21">
                                            <p:txEl>
                                              <p:pRg st="0" end="0"/>
                                            </p:txEl>
                                          </p:spTgt>
                                        </p:tgtEl>
                                        <p:attrNameLst>
                                          <p:attrName>style.visibility</p:attrName>
                                        </p:attrNameLst>
                                      </p:cBhvr>
                                      <p:to>
                                        <p:strVal val="visible"/>
                                      </p:to>
                                    </p:set>
                                    <p:anim calcmode="lin" valueType="num">
                                      <p:cBhvr>
                                        <p:cTn id="14" dur="9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5" dur="9000" fill="hold"/>
                                        <p:tgtEl>
                                          <p:spTgt spid="21">
                                            <p:txEl>
                                              <p:pRg st="0" end="0"/>
                                            </p:txEl>
                                          </p:spTgt>
                                        </p:tgtEl>
                                        <p:attrNameLst>
                                          <p:attrName>ppt_y</p:attrName>
                                        </p:attrNameLst>
                                      </p:cBhvr>
                                      <p:tavLst>
                                        <p:tav tm="0">
                                          <p:val>
                                            <p:strVal val="#ppt_y+1"/>
                                          </p:val>
                                        </p:tav>
                                        <p:tav tm="100000">
                                          <p:val>
                                            <p:strVal val="#ppt_y-1"/>
                                          </p:val>
                                        </p:tav>
                                      </p:tavLst>
                                    </p:anim>
                                  </p:childTnLst>
                                </p:cTn>
                              </p:par>
                              <p:par>
                                <p:cTn id="16" presetID="28" presetClass="entr" presetSubtype="0" fill="hold" grpId="0" nodeType="withEffect">
                                  <p:stCondLst>
                                    <p:cond delay="6000"/>
                                  </p:stCondLst>
                                  <p:childTnLst>
                                    <p:set>
                                      <p:cBhvr>
                                        <p:cTn id="17" dur="1" fill="hold">
                                          <p:stCondLst>
                                            <p:cond delay="0"/>
                                          </p:stCondLst>
                                        </p:cTn>
                                        <p:tgtEl>
                                          <p:spTgt spid="22">
                                            <p:txEl>
                                              <p:pRg st="0" end="0"/>
                                            </p:txEl>
                                          </p:spTgt>
                                        </p:tgtEl>
                                        <p:attrNameLst>
                                          <p:attrName>style.visibility</p:attrName>
                                        </p:attrNameLst>
                                      </p:cBhvr>
                                      <p:to>
                                        <p:strVal val="visible"/>
                                      </p:to>
                                    </p:set>
                                    <p:anim calcmode="lin" valueType="num">
                                      <p:cBhvr>
                                        <p:cTn id="18" dur="9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19" dur="9000" fill="hold"/>
                                        <p:tgtEl>
                                          <p:spTgt spid="22">
                                            <p:txEl>
                                              <p:pRg st="0" end="0"/>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8" grpId="0" build="allAtOnce"/>
      <p:bldP spid="21" grpId="0" build="allAtOnce"/>
      <p:bldP spid="22"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dirty="0" smtClean="0"/>
              <a:t>Causes of ‘dirty’ data (for names)</a:t>
            </a:r>
          </a:p>
        </p:txBody>
      </p:sp>
      <p:sp>
        <p:nvSpPr>
          <p:cNvPr id="15363" name="Content Placeholder 2"/>
          <p:cNvSpPr>
            <a:spLocks noGrp="1"/>
          </p:cNvSpPr>
          <p:nvPr>
            <p:ph idx="1"/>
          </p:nvPr>
        </p:nvSpPr>
        <p:spPr/>
        <p:txBody>
          <a:bodyPr/>
          <a:lstStyle/>
          <a:p>
            <a:r>
              <a:rPr lang="en-GB" sz="2600" dirty="0" smtClean="0"/>
              <a:t>Different naming conventions;</a:t>
            </a:r>
          </a:p>
          <a:p>
            <a:pPr lvl="1"/>
            <a:r>
              <a:rPr lang="en-GB" sz="2400" dirty="0" smtClean="0"/>
              <a:t>e.g. ‘Bach, Johann Sebastian’ or ‘J. S. Bach’</a:t>
            </a:r>
          </a:p>
          <a:p>
            <a:r>
              <a:rPr lang="en-GB" sz="2600" dirty="0" smtClean="0"/>
              <a:t>Inclusion of non-name data in name field; </a:t>
            </a:r>
          </a:p>
          <a:p>
            <a:pPr lvl="1"/>
            <a:r>
              <a:rPr lang="en-GB" sz="2400" dirty="0" smtClean="0"/>
              <a:t>e.g. ‘Schubert, Franz, </a:t>
            </a:r>
            <a:r>
              <a:rPr lang="en-GB" sz="2400" dirty="0" smtClean="0">
                <a:solidFill>
                  <a:schemeClr val="accent1"/>
                </a:solidFill>
              </a:rPr>
              <a:t>1797-1828</a:t>
            </a:r>
            <a:r>
              <a:rPr lang="en-GB" sz="2400" dirty="0" smtClean="0"/>
              <a:t>. </a:t>
            </a:r>
            <a:r>
              <a:rPr lang="en-GB" sz="2400" dirty="0" smtClean="0">
                <a:solidFill>
                  <a:srgbClr val="FFC000"/>
                </a:solidFill>
              </a:rPr>
              <a:t>Songs</a:t>
            </a:r>
            <a:r>
              <a:rPr lang="en-GB" sz="2400" dirty="0" smtClean="0"/>
              <a:t>’, </a:t>
            </a:r>
            <a:br>
              <a:rPr lang="en-GB" sz="2400" dirty="0" smtClean="0"/>
            </a:br>
            <a:r>
              <a:rPr lang="en-GB" sz="2400" dirty="0" smtClean="0"/>
              <a:t>or ‘Allen, Betty (</a:t>
            </a:r>
            <a:r>
              <a:rPr lang="en-GB" sz="2400" dirty="0" smtClean="0">
                <a:solidFill>
                  <a:schemeClr val="accent1"/>
                </a:solidFill>
              </a:rPr>
              <a:t>Teresa</a:t>
            </a:r>
            <a:r>
              <a:rPr lang="en-GB" sz="2400" dirty="0" smtClean="0"/>
              <a:t>)’</a:t>
            </a:r>
          </a:p>
          <a:p>
            <a:r>
              <a:rPr lang="en-GB" sz="2600" dirty="0" smtClean="0"/>
              <a:t>Different languages (and alphabets);</a:t>
            </a:r>
          </a:p>
          <a:p>
            <a:r>
              <a:rPr lang="en-GB" sz="2600" dirty="0" smtClean="0">
                <a:solidFill>
                  <a:srgbClr val="FFC000"/>
                </a:solidFill>
              </a:rPr>
              <a:t>User input errors.</a:t>
            </a:r>
            <a:r>
              <a:rPr lang="en-GB" sz="2600" u="sng" dirty="0" smtClean="0"/>
              <a:t> </a:t>
            </a:r>
          </a:p>
          <a:p>
            <a:pPr lvl="1"/>
            <a:r>
              <a:rPr lang="en-GB" sz="2400" dirty="0" smtClean="0"/>
              <a:t>e.g. ‘Bach, </a:t>
            </a:r>
            <a:r>
              <a:rPr lang="en-GB" sz="2400" dirty="0" err="1" smtClean="0"/>
              <a:t>Johhan</a:t>
            </a:r>
            <a:r>
              <a:rPr lang="en-GB" sz="2400" dirty="0" smtClean="0"/>
              <a:t> Sebastien’</a:t>
            </a:r>
          </a:p>
        </p:txBody>
      </p:sp>
      <p:sp>
        <p:nvSpPr>
          <p:cNvPr id="15364" name="Slide Number Placeholder 3"/>
          <p:cNvSpPr>
            <a:spLocks noGrp="1"/>
          </p:cNvSpPr>
          <p:nvPr>
            <p:ph type="sldNum" sz="quarter" idx="12"/>
          </p:nvPr>
        </p:nvSpPr>
        <p:spPr>
          <a:noFill/>
        </p:spPr>
        <p:txBody>
          <a:bodyPr/>
          <a:lstStyle/>
          <a:p>
            <a:fld id="{B6C009BC-DF95-4BDB-92E8-8AEC9CC060C2}" type="slidenum">
              <a:rPr lang="en-GB" smtClean="0"/>
              <a:pPr/>
              <a:t>13</a:t>
            </a:fld>
            <a:endParaRPr lang="en-GB" dirty="0" smtClean="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363">
                                            <p:txEl>
                                              <p:pRg st="1" end="1"/>
                                            </p:txEl>
                                          </p:spTgt>
                                        </p:tgtEl>
                                        <p:attrNameLst>
                                          <p:attrName>style.visibility</p:attrName>
                                        </p:attrNameLst>
                                      </p:cBhvr>
                                      <p:to>
                                        <p:strVal val="visible"/>
                                      </p:to>
                                    </p:set>
                                    <p:animEffect transition="in" filter="fade">
                                      <p:cBhvr>
                                        <p:cTn id="10" dur="500"/>
                                        <p:tgtEl>
                                          <p:spTgt spid="1536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animEffect transition="in" filter="fade">
                                      <p:cBhvr>
                                        <p:cTn id="15" dur="500"/>
                                        <p:tgtEl>
                                          <p:spTgt spid="1536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5363">
                                            <p:txEl>
                                              <p:pRg st="3" end="3"/>
                                            </p:txEl>
                                          </p:spTgt>
                                        </p:tgtEl>
                                        <p:attrNameLst>
                                          <p:attrName>style.visibility</p:attrName>
                                        </p:attrNameLst>
                                      </p:cBhvr>
                                      <p:to>
                                        <p:strVal val="visible"/>
                                      </p:to>
                                    </p:set>
                                    <p:animEffect transition="in" filter="fade">
                                      <p:cBhvr>
                                        <p:cTn id="18" dur="500"/>
                                        <p:tgtEl>
                                          <p:spTgt spid="1536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animEffect transition="in" filter="fade">
                                      <p:cBhvr>
                                        <p:cTn id="23" dur="500"/>
                                        <p:tgtEl>
                                          <p:spTgt spid="1536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363">
                                            <p:txEl>
                                              <p:pRg st="5" end="5"/>
                                            </p:txEl>
                                          </p:spTgt>
                                        </p:tgtEl>
                                        <p:attrNameLst>
                                          <p:attrName>style.visibility</p:attrName>
                                        </p:attrNameLst>
                                      </p:cBhvr>
                                      <p:to>
                                        <p:strVal val="visible"/>
                                      </p:to>
                                    </p:set>
                                    <p:animEffect transition="in" filter="fade">
                                      <p:cBhvr>
                                        <p:cTn id="28" dur="500"/>
                                        <p:tgtEl>
                                          <p:spTgt spid="1536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5363">
                                            <p:txEl>
                                              <p:pRg st="6" end="6"/>
                                            </p:txEl>
                                          </p:spTgt>
                                        </p:tgtEl>
                                        <p:attrNameLst>
                                          <p:attrName>style.visibility</p:attrName>
                                        </p:attrNameLst>
                                      </p:cBhvr>
                                      <p:to>
                                        <p:strVal val="visible"/>
                                      </p:to>
                                    </p:set>
                                    <p:animEffect transition="in" filter="fade">
                                      <p:cBhvr>
                                        <p:cTn id="31" dur="500"/>
                                        <p:tgtEl>
                                          <p:spTgt spid="153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sz="3200" dirty="0" smtClean="0"/>
              <a:t>Dirty data degrades the user experience</a:t>
            </a:r>
          </a:p>
        </p:txBody>
      </p:sp>
      <p:sp>
        <p:nvSpPr>
          <p:cNvPr id="13315" name="Slide Number Placeholder 3"/>
          <p:cNvSpPr>
            <a:spLocks noGrp="1"/>
          </p:cNvSpPr>
          <p:nvPr>
            <p:ph type="sldNum" sz="quarter" idx="12"/>
          </p:nvPr>
        </p:nvSpPr>
        <p:spPr>
          <a:noFill/>
        </p:spPr>
        <p:txBody>
          <a:bodyPr/>
          <a:lstStyle/>
          <a:p>
            <a:fld id="{ACE419F2-2CDA-4308-9A05-D90BAD42CB3C}" type="slidenum">
              <a:rPr lang="en-GB" smtClean="0"/>
              <a:pPr/>
              <a:t>14</a:t>
            </a:fld>
            <a:endParaRPr lang="en-GB" dirty="0" smtClean="0"/>
          </a:p>
        </p:txBody>
      </p:sp>
      <p:sp>
        <p:nvSpPr>
          <p:cNvPr id="6" name="Rectangle 3"/>
          <p:cNvSpPr>
            <a:spLocks noGrp="1" noChangeArrowheads="1"/>
          </p:cNvSpPr>
          <p:nvPr>
            <p:ph idx="1"/>
          </p:nvPr>
        </p:nvSpPr>
        <p:spPr>
          <a:xfrm>
            <a:off x="358775" y="1700213"/>
            <a:ext cx="8426450" cy="1440755"/>
          </a:xfrm>
        </p:spPr>
        <p:txBody>
          <a:bodyPr/>
          <a:lstStyle/>
          <a:p>
            <a:pPr>
              <a:buFont typeface="Wingdings" pitchFamily="2" charset="2"/>
              <a:buNone/>
              <a:defRPr/>
            </a:pPr>
            <a:r>
              <a:rPr lang="en-GB" dirty="0" smtClean="0">
                <a:solidFill>
                  <a:schemeClr val="accent5"/>
                </a:solidFill>
              </a:rPr>
              <a:t>	Searching for compositions by the composer Franz Schubert (1797</a:t>
            </a:r>
            <a:r>
              <a:rPr lang="en-GB" dirty="0" smtClean="0">
                <a:solidFill>
                  <a:schemeClr val="accent5"/>
                </a:solidFill>
                <a:cs typeface="Arial"/>
              </a:rPr>
              <a:t>–</a:t>
            </a:r>
            <a:r>
              <a:rPr lang="en-GB" dirty="0" smtClean="0">
                <a:solidFill>
                  <a:schemeClr val="accent5"/>
                </a:solidFill>
              </a:rPr>
              <a:t>1828)...</a:t>
            </a:r>
          </a:p>
        </p:txBody>
      </p:sp>
      <p:sp>
        <p:nvSpPr>
          <p:cNvPr id="7" name="Rectangle 6"/>
          <p:cNvSpPr>
            <a:spLocks noChangeArrowheads="1"/>
          </p:cNvSpPr>
          <p:nvPr/>
        </p:nvSpPr>
        <p:spPr bwMode="auto">
          <a:xfrm>
            <a:off x="251520" y="3140968"/>
            <a:ext cx="8568952" cy="121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71463" lvl="0" indent="-271463" algn="ctr" eaLnBrk="0" hangingPunct="0">
              <a:spcBef>
                <a:spcPct val="70000"/>
              </a:spcBef>
              <a:buClr>
                <a:srgbClr val="CCE5E9"/>
              </a:buClr>
              <a:defRPr/>
            </a:pPr>
            <a:r>
              <a:rPr lang="en-GB" sz="3200" kern="0" dirty="0" smtClean="0">
                <a:solidFill>
                  <a:srgbClr val="FFFFFF"/>
                </a:solidFill>
                <a:latin typeface="+mn-lt"/>
                <a:ea typeface="ＭＳ Ｐゴシック"/>
              </a:rPr>
              <a:t>Screencast 2:</a:t>
            </a:r>
          </a:p>
          <a:p>
            <a:pPr marL="271463" lvl="0" indent="-271463" algn="ctr" eaLnBrk="0" hangingPunct="0">
              <a:spcBef>
                <a:spcPct val="70000"/>
              </a:spcBef>
              <a:buClr>
                <a:srgbClr val="CCE5E9"/>
              </a:buClr>
              <a:defRPr/>
            </a:pPr>
            <a:r>
              <a:rPr lang="en-GB" kern="0" dirty="0" smtClean="0">
                <a:solidFill>
                  <a:srgbClr val="FFFFFF"/>
                </a:solidFill>
                <a:latin typeface="+mn-lt"/>
                <a:ea typeface="ＭＳ Ｐゴシック"/>
                <a:hlinkClick r:id="rId2"/>
              </a:rPr>
              <a:t>http://www.youtube.com/watch?v=pFsYfz1vlAg&amp;hd=1</a:t>
            </a:r>
            <a:r>
              <a:rPr lang="en-GB" kern="0" dirty="0" smtClean="0">
                <a:solidFill>
                  <a:srgbClr val="FFFFFF"/>
                </a:solidFill>
                <a:latin typeface="+mn-lt"/>
                <a:ea typeface="ＭＳ Ｐゴシック"/>
              </a:rPr>
              <a:t> </a:t>
            </a:r>
          </a:p>
        </p:txBody>
      </p:sp>
    </p:spTree>
    <p:extLst>
      <p:ext uri="{BB962C8B-B14F-4D97-AF65-F5344CB8AC3E}">
        <p14:creationId xmlns:p14="http://schemas.microsoft.com/office/powerpoint/2010/main" val="35781570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p:nvPr>
        </p:nvSpPr>
        <p:spPr>
          <a:xfrm>
            <a:off x="358775" y="2428875"/>
            <a:ext cx="8426450" cy="1341438"/>
          </a:xfrm>
        </p:spPr>
        <p:txBody>
          <a:bodyPr/>
          <a:lstStyle/>
          <a:p>
            <a:pPr algn="ctr"/>
            <a:r>
              <a:rPr lang="en-GB" dirty="0" smtClean="0"/>
              <a:t>MusicNet’s alignment tool </a:t>
            </a:r>
            <a:endParaRPr lang="en-GB" sz="2800" b="0" dirty="0" smtClean="0"/>
          </a:p>
        </p:txBody>
      </p:sp>
      <p:sp>
        <p:nvSpPr>
          <p:cNvPr id="614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Lucida Sans" pitchFamily="34" charset="0"/>
                <a:ea typeface="ＭＳ Ｐゴシック" pitchFamily="16" charset="-128"/>
              </a:defRPr>
            </a:lvl1pPr>
            <a:lvl2pPr marL="742950" indent="-285750" eaLnBrk="0" hangingPunct="0">
              <a:defRPr sz="2400">
                <a:solidFill>
                  <a:srgbClr val="000000"/>
                </a:solidFill>
                <a:latin typeface="Lucida Sans" pitchFamily="34" charset="0"/>
                <a:ea typeface="ＭＳ Ｐゴシック" pitchFamily="16" charset="-128"/>
              </a:defRPr>
            </a:lvl2pPr>
            <a:lvl3pPr marL="1143000" indent="-228600" eaLnBrk="0" hangingPunct="0">
              <a:defRPr sz="2400">
                <a:solidFill>
                  <a:srgbClr val="000000"/>
                </a:solidFill>
                <a:latin typeface="Lucida Sans" pitchFamily="34" charset="0"/>
                <a:ea typeface="ＭＳ Ｐゴシック" pitchFamily="16" charset="-128"/>
              </a:defRPr>
            </a:lvl3pPr>
            <a:lvl4pPr marL="1600200" indent="-228600" eaLnBrk="0" hangingPunct="0">
              <a:defRPr sz="2400">
                <a:solidFill>
                  <a:srgbClr val="000000"/>
                </a:solidFill>
                <a:latin typeface="Lucida Sans" pitchFamily="34" charset="0"/>
                <a:ea typeface="ＭＳ Ｐゴシック" pitchFamily="16" charset="-128"/>
              </a:defRPr>
            </a:lvl4pPr>
            <a:lvl5pPr marL="2057400" indent="-228600" eaLnBrk="0" hangingPunct="0">
              <a:defRPr sz="2400">
                <a:solidFill>
                  <a:srgbClr val="000000"/>
                </a:solidFill>
                <a:latin typeface="Lucida Sans" pitchFamily="34" charset="0"/>
                <a:ea typeface="ＭＳ Ｐゴシック" pitchFamily="16" charset="-128"/>
              </a:defRPr>
            </a:lvl5pPr>
            <a:lvl6pPr marL="2514600" indent="-228600" eaLnBrk="0" fontAlgn="base" hangingPunct="0">
              <a:spcBef>
                <a:spcPct val="0"/>
              </a:spcBef>
              <a:spcAft>
                <a:spcPct val="0"/>
              </a:spcAft>
              <a:defRPr sz="2400">
                <a:solidFill>
                  <a:srgbClr val="000000"/>
                </a:solidFill>
                <a:latin typeface="Lucida Sans" pitchFamily="34" charset="0"/>
                <a:ea typeface="ＭＳ Ｐゴシック" pitchFamily="16" charset="-128"/>
              </a:defRPr>
            </a:lvl6pPr>
            <a:lvl7pPr marL="2971800" indent="-228600" eaLnBrk="0" fontAlgn="base" hangingPunct="0">
              <a:spcBef>
                <a:spcPct val="0"/>
              </a:spcBef>
              <a:spcAft>
                <a:spcPct val="0"/>
              </a:spcAft>
              <a:defRPr sz="2400">
                <a:solidFill>
                  <a:srgbClr val="000000"/>
                </a:solidFill>
                <a:latin typeface="Lucida Sans" pitchFamily="34" charset="0"/>
                <a:ea typeface="ＭＳ Ｐゴシック" pitchFamily="16" charset="-128"/>
              </a:defRPr>
            </a:lvl7pPr>
            <a:lvl8pPr marL="3429000" indent="-228600" eaLnBrk="0" fontAlgn="base" hangingPunct="0">
              <a:spcBef>
                <a:spcPct val="0"/>
              </a:spcBef>
              <a:spcAft>
                <a:spcPct val="0"/>
              </a:spcAft>
              <a:defRPr sz="2400">
                <a:solidFill>
                  <a:srgbClr val="000000"/>
                </a:solidFill>
                <a:latin typeface="Lucida Sans" pitchFamily="34" charset="0"/>
                <a:ea typeface="ＭＳ Ｐゴシック" pitchFamily="16" charset="-128"/>
              </a:defRPr>
            </a:lvl8pPr>
            <a:lvl9pPr marL="3886200" indent="-228600" eaLnBrk="0" fontAlgn="base" hangingPunct="0">
              <a:spcBef>
                <a:spcPct val="0"/>
              </a:spcBef>
              <a:spcAft>
                <a:spcPct val="0"/>
              </a:spcAft>
              <a:defRPr sz="2400">
                <a:solidFill>
                  <a:srgbClr val="000000"/>
                </a:solidFill>
                <a:latin typeface="Lucida Sans" pitchFamily="34" charset="0"/>
                <a:ea typeface="ＭＳ Ｐゴシック" pitchFamily="16" charset="-128"/>
              </a:defRPr>
            </a:lvl9pPr>
          </a:lstStyle>
          <a:p>
            <a:fld id="{604D7A41-D8D9-4770-BD5F-43FBFA451F04}" type="slidenum">
              <a:rPr lang="en-GB" sz="1400" smtClean="0">
                <a:solidFill>
                  <a:schemeClr val="tx1"/>
                </a:solidFill>
              </a:rPr>
              <a:pPr/>
              <a:t>15</a:t>
            </a:fld>
            <a:endParaRPr lang="en-GB" sz="1400" dirty="0" smtClean="0">
              <a:solidFill>
                <a:schemeClr val="tx1"/>
              </a:solidFill>
            </a:endParaRPr>
          </a:p>
        </p:txBody>
      </p:sp>
    </p:spTree>
    <p:extLst>
      <p:ext uri="{BB962C8B-B14F-4D97-AF65-F5344CB8AC3E}">
        <p14:creationId xmlns:p14="http://schemas.microsoft.com/office/powerpoint/2010/main" val="1136558490"/>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p:cNvSpPr>
          <p:nvPr>
            <p:ph type="title"/>
          </p:nvPr>
        </p:nvSpPr>
        <p:spPr>
          <a:xfrm>
            <a:off x="360363" y="2214563"/>
            <a:ext cx="8426450" cy="1341437"/>
          </a:xfrm>
        </p:spPr>
        <p:txBody>
          <a:bodyPr/>
          <a:lstStyle/>
          <a:p>
            <a:pPr algn="ctr"/>
            <a:r>
              <a:rPr lang="en-GB" dirty="0" smtClean="0">
                <a:solidFill>
                  <a:schemeClr val="accent1"/>
                </a:solidFill>
              </a:rPr>
              <a:t>Prototype 1 </a:t>
            </a:r>
            <a:br>
              <a:rPr lang="en-GB" dirty="0" smtClean="0">
                <a:solidFill>
                  <a:schemeClr val="accent1"/>
                </a:solidFill>
              </a:rPr>
            </a:br>
            <a:r>
              <a:rPr lang="en-GB" dirty="0" smtClean="0">
                <a:solidFill>
                  <a:schemeClr val="accent1"/>
                </a:solidFill>
              </a:rPr>
              <a:t>(musicSpace era)</a:t>
            </a:r>
          </a:p>
        </p:txBody>
      </p:sp>
      <p:sp>
        <p:nvSpPr>
          <p:cNvPr id="25603" name="Slide Number Placeholder 3"/>
          <p:cNvSpPr>
            <a:spLocks noGrp="1"/>
          </p:cNvSpPr>
          <p:nvPr>
            <p:ph type="sldNum" sz="quarter" idx="12"/>
          </p:nvPr>
        </p:nvSpPr>
        <p:spPr>
          <a:noFill/>
        </p:spPr>
        <p:txBody>
          <a:bodyPr/>
          <a:lstStyle/>
          <a:p>
            <a:fld id="{FF95E9D8-BA87-466B-B8B5-971D500BC09C}" type="slidenum">
              <a:rPr lang="en-GB" smtClean="0"/>
              <a:pPr/>
              <a:t>16</a:t>
            </a:fld>
            <a:endParaRPr lang="en-GB" dirty="0" smtClean="0"/>
          </a:p>
        </p:txBody>
      </p:sp>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dirty="0" smtClean="0"/>
              <a:t>Used Alignment API &amp; Google Docs</a:t>
            </a:r>
          </a:p>
        </p:txBody>
      </p:sp>
      <p:sp>
        <p:nvSpPr>
          <p:cNvPr id="16387" name="Content Placeholder 2"/>
          <p:cNvSpPr>
            <a:spLocks noGrp="1"/>
          </p:cNvSpPr>
          <p:nvPr>
            <p:ph idx="1"/>
          </p:nvPr>
        </p:nvSpPr>
        <p:spPr/>
        <p:txBody>
          <a:bodyPr/>
          <a:lstStyle/>
          <a:p>
            <a:pPr marL="0">
              <a:buNone/>
            </a:pPr>
            <a:r>
              <a:rPr lang="en-GB" sz="2700" dirty="0" smtClean="0"/>
              <a:t>We used Alignment API to compare the names as strings, using WordNet to enable word stemming, synonym support, etc. </a:t>
            </a:r>
          </a:p>
          <a:p>
            <a:r>
              <a:rPr lang="en-GB" sz="2500" dirty="0" smtClean="0"/>
              <a:t>Alignment API produces a similarity measure for each possible match. </a:t>
            </a:r>
          </a:p>
          <a:p>
            <a:r>
              <a:rPr lang="en-GB" sz="2500" dirty="0" smtClean="0"/>
              <a:t>We planned to set a threshold for automatic approval. </a:t>
            </a:r>
          </a:p>
          <a:p>
            <a:r>
              <a:rPr lang="en-GB" sz="2500" dirty="0" smtClean="0"/>
              <a:t>Matches below that threshold would be sent to a Google Docs spreadsheet for expert review.</a:t>
            </a:r>
            <a:endParaRPr lang="en-US" dirty="0" smtClean="0"/>
          </a:p>
        </p:txBody>
      </p:sp>
      <p:sp>
        <p:nvSpPr>
          <p:cNvPr id="16388" name="Slide Number Placeholder 3"/>
          <p:cNvSpPr>
            <a:spLocks noGrp="1"/>
          </p:cNvSpPr>
          <p:nvPr>
            <p:ph type="sldNum" sz="quarter" idx="12"/>
          </p:nvPr>
        </p:nvSpPr>
        <p:spPr>
          <a:noFill/>
        </p:spPr>
        <p:txBody>
          <a:bodyPr/>
          <a:lstStyle/>
          <a:p>
            <a:fld id="{C5E1C860-5148-4F31-88E1-8AA881C04C88}" type="slidenum">
              <a:rPr lang="en-GB" smtClean="0"/>
              <a:pPr/>
              <a:t>17</a:t>
            </a:fld>
            <a:endParaRPr lang="en-GB" dirty="0" smtClean="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fade">
                                      <p:cBhvr>
                                        <p:cTn id="12" dur="5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fade">
                                      <p:cBhvr>
                                        <p:cTn id="17" dur="500"/>
                                        <p:tgtEl>
                                          <p:spTgt spid="163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fade">
                                      <p:cBhvr>
                                        <p:cTn id="22" dur="500"/>
                                        <p:tgtEl>
                                          <p:spTgt spid="16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dirty="0" smtClean="0"/>
              <a:t>Shortcoming: no threshold</a:t>
            </a:r>
          </a:p>
        </p:txBody>
      </p:sp>
      <p:sp>
        <p:nvSpPr>
          <p:cNvPr id="16387" name="Content Placeholder 2"/>
          <p:cNvSpPr>
            <a:spLocks noGrp="1"/>
          </p:cNvSpPr>
          <p:nvPr>
            <p:ph idx="1"/>
          </p:nvPr>
        </p:nvSpPr>
        <p:spPr/>
        <p:txBody>
          <a:bodyPr/>
          <a:lstStyle/>
          <a:p>
            <a:pPr>
              <a:buNone/>
            </a:pPr>
            <a:r>
              <a:rPr lang="en-GB" dirty="0" smtClean="0"/>
              <a:t>False matches with high similarity measures:</a:t>
            </a:r>
          </a:p>
          <a:p>
            <a:pPr>
              <a:buNone/>
            </a:pPr>
            <a:endParaRPr lang="en-GB" dirty="0" smtClean="0"/>
          </a:p>
          <a:p>
            <a:pPr>
              <a:buNone/>
            </a:pPr>
            <a:endParaRPr lang="en-GB" dirty="0" smtClean="0"/>
          </a:p>
          <a:p>
            <a:pPr>
              <a:buNone/>
            </a:pPr>
            <a:r>
              <a:rPr lang="en-GB" dirty="0" smtClean="0"/>
              <a:t>True matches with low similarity measures:</a:t>
            </a:r>
          </a:p>
          <a:p>
            <a:pPr>
              <a:buNone/>
            </a:pPr>
            <a:endParaRPr lang="en-GB" dirty="0" smtClean="0"/>
          </a:p>
          <a:p>
            <a:endParaRPr lang="en-US" dirty="0" smtClean="0"/>
          </a:p>
        </p:txBody>
      </p:sp>
      <p:sp>
        <p:nvSpPr>
          <p:cNvPr id="16388" name="Slide Number Placeholder 3"/>
          <p:cNvSpPr>
            <a:spLocks noGrp="1"/>
          </p:cNvSpPr>
          <p:nvPr>
            <p:ph type="sldNum" sz="quarter" idx="12"/>
          </p:nvPr>
        </p:nvSpPr>
        <p:spPr>
          <a:noFill/>
        </p:spPr>
        <p:txBody>
          <a:bodyPr/>
          <a:lstStyle/>
          <a:p>
            <a:fld id="{C5E1C860-5148-4F31-88E1-8AA881C04C88}" type="slidenum">
              <a:rPr lang="en-GB" smtClean="0"/>
              <a:pPr/>
              <a:t>18</a:t>
            </a:fld>
            <a:endParaRPr lang="en-GB" dirty="0" smtClean="0"/>
          </a:p>
        </p:txBody>
      </p:sp>
      <p:pic>
        <p:nvPicPr>
          <p:cNvPr id="1026" name="Picture 2" descr="D:\right-wrong.PNG"/>
          <p:cNvPicPr>
            <a:picLocks noChangeAspect="1" noChangeArrowheads="1"/>
          </p:cNvPicPr>
          <p:nvPr/>
        </p:nvPicPr>
        <p:blipFill>
          <a:blip r:embed="rId2" cstate="print"/>
          <a:srcRect/>
          <a:stretch>
            <a:fillRect/>
          </a:stretch>
        </p:blipFill>
        <p:spPr bwMode="auto">
          <a:xfrm>
            <a:off x="759739" y="2492896"/>
            <a:ext cx="7628685" cy="922149"/>
          </a:xfrm>
          <a:prstGeom prst="rect">
            <a:avLst/>
          </a:prstGeom>
          <a:noFill/>
        </p:spPr>
      </p:pic>
      <p:pic>
        <p:nvPicPr>
          <p:cNvPr id="1027" name="Picture 3" descr="D:\wrong-right.PNG"/>
          <p:cNvPicPr>
            <a:picLocks noChangeAspect="1" noChangeArrowheads="1"/>
          </p:cNvPicPr>
          <p:nvPr/>
        </p:nvPicPr>
        <p:blipFill>
          <a:blip r:embed="rId3" cstate="print"/>
          <a:srcRect/>
          <a:stretch>
            <a:fillRect/>
          </a:stretch>
        </p:blipFill>
        <p:spPr bwMode="auto">
          <a:xfrm>
            <a:off x="749259" y="4797152"/>
            <a:ext cx="7639165" cy="93262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500"/>
                                        <p:tgtEl>
                                          <p:spTgt spid="1638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animEffect transition="in" filter="fade">
                                      <p:cBhvr>
                                        <p:cTn id="15" dur="500"/>
                                        <p:tgtEl>
                                          <p:spTgt spid="16387">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fade">
                                      <p:cBhvr>
                                        <p:cTn id="18"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p:cNvSpPr>
          <p:nvPr>
            <p:ph type="title"/>
          </p:nvPr>
        </p:nvSpPr>
        <p:spPr>
          <a:xfrm>
            <a:off x="360363" y="2214563"/>
            <a:ext cx="8426450" cy="1862509"/>
          </a:xfrm>
        </p:spPr>
        <p:txBody>
          <a:bodyPr/>
          <a:lstStyle/>
          <a:p>
            <a:pPr algn="ctr"/>
            <a:r>
              <a:rPr lang="en-GB" dirty="0" smtClean="0">
                <a:solidFill>
                  <a:schemeClr val="accent1"/>
                </a:solidFill>
              </a:rPr>
              <a:t>Prototype 2 </a:t>
            </a:r>
            <a:br>
              <a:rPr lang="en-GB" dirty="0" smtClean="0">
                <a:solidFill>
                  <a:schemeClr val="accent1"/>
                </a:solidFill>
              </a:rPr>
            </a:br>
            <a:r>
              <a:rPr lang="en-GB" dirty="0" smtClean="0">
                <a:solidFill>
                  <a:schemeClr val="accent1"/>
                </a:solidFill>
              </a:rPr>
              <a:t>(building a custom tool </a:t>
            </a:r>
            <a:br>
              <a:rPr lang="en-GB" dirty="0" smtClean="0">
                <a:solidFill>
                  <a:schemeClr val="accent1"/>
                </a:solidFill>
              </a:rPr>
            </a:br>
            <a:r>
              <a:rPr lang="en-GB" dirty="0" smtClean="0">
                <a:solidFill>
                  <a:schemeClr val="accent1"/>
                </a:solidFill>
              </a:rPr>
              <a:t>for MusicNet)</a:t>
            </a:r>
          </a:p>
        </p:txBody>
      </p:sp>
      <p:sp>
        <p:nvSpPr>
          <p:cNvPr id="25603" name="Slide Number Placeholder 3"/>
          <p:cNvSpPr>
            <a:spLocks noGrp="1"/>
          </p:cNvSpPr>
          <p:nvPr>
            <p:ph type="sldNum" sz="quarter" idx="12"/>
          </p:nvPr>
        </p:nvSpPr>
        <p:spPr>
          <a:noFill/>
        </p:spPr>
        <p:txBody>
          <a:bodyPr/>
          <a:lstStyle/>
          <a:p>
            <a:fld id="{FF95E9D8-BA87-466B-B8B5-971D500BC09C}" type="slidenum">
              <a:rPr lang="en-GB" smtClean="0"/>
              <a:pPr/>
              <a:t>19</a:t>
            </a:fld>
            <a:endParaRPr lang="en-GB" dirty="0" smtClean="0"/>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David Bretherton</a:t>
            </a:r>
            <a:endParaRPr lang="en-US" dirty="0"/>
          </a:p>
        </p:txBody>
      </p:sp>
      <p:sp>
        <p:nvSpPr>
          <p:cNvPr id="3" name="Slide Number Placeholder 2"/>
          <p:cNvSpPr>
            <a:spLocks noGrp="1"/>
          </p:cNvSpPr>
          <p:nvPr>
            <p:ph type="sldNum" sz="quarter" idx="12"/>
          </p:nvPr>
        </p:nvSpPr>
        <p:spPr/>
        <p:txBody>
          <a:bodyPr/>
          <a:lstStyle/>
          <a:p>
            <a:pPr>
              <a:defRPr/>
            </a:pPr>
            <a:fld id="{93504802-9D10-4213-B093-32C3975503B1}" type="slidenum">
              <a:rPr lang="en-GB" smtClean="0"/>
              <a:pPr>
                <a:defRPr/>
              </a:pPr>
              <a:t>2</a:t>
            </a:fld>
            <a:endParaRPr lang="en-GB" dirty="0"/>
          </a:p>
        </p:txBody>
      </p:sp>
    </p:spTree>
    <p:extLst>
      <p:ext uri="{BB962C8B-B14F-4D97-AF65-F5344CB8AC3E}">
        <p14:creationId xmlns:p14="http://schemas.microsoft.com/office/powerpoint/2010/main" val="2866034625"/>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dirty="0" smtClean="0"/>
              <a:t>Design considerations </a:t>
            </a:r>
          </a:p>
        </p:txBody>
      </p:sp>
      <p:sp>
        <p:nvSpPr>
          <p:cNvPr id="17411" name="Content Placeholder 2"/>
          <p:cNvSpPr>
            <a:spLocks noGrp="1"/>
          </p:cNvSpPr>
          <p:nvPr>
            <p:ph idx="1"/>
          </p:nvPr>
        </p:nvSpPr>
        <p:spPr/>
        <p:txBody>
          <a:bodyPr/>
          <a:lstStyle/>
          <a:p>
            <a:r>
              <a:rPr lang="en-GB" sz="2500" dirty="0" smtClean="0"/>
              <a:t>From Prototype 1:</a:t>
            </a:r>
          </a:p>
          <a:p>
            <a:pPr lvl="1"/>
            <a:r>
              <a:rPr lang="en-GB" sz="2300" dirty="0" smtClean="0"/>
              <a:t>A completely automated solution is out of the question (for the moment...). </a:t>
            </a:r>
          </a:p>
          <a:p>
            <a:pPr lvl="1"/>
            <a:r>
              <a:rPr lang="en-GB" sz="2300" dirty="0" smtClean="0"/>
              <a:t>We needed a custom tool with a human-friendly UI (we also wanted keyboard shortcuts for speed).</a:t>
            </a:r>
          </a:p>
          <a:p>
            <a:pPr lvl="1"/>
            <a:r>
              <a:rPr lang="en-GB" sz="2300" dirty="0" smtClean="0"/>
              <a:t>Access to additional metadata (i.e. context), so matches can be researched by the reviewer</a:t>
            </a:r>
            <a:r>
              <a:rPr lang="en-US" sz="2300" dirty="0" smtClean="0"/>
              <a:t>.</a:t>
            </a:r>
          </a:p>
          <a:p>
            <a:r>
              <a:rPr lang="en-US" sz="2500" dirty="0" smtClean="0"/>
              <a:t>From experience with faceted browsers: </a:t>
            </a:r>
          </a:p>
          <a:p>
            <a:pPr lvl="1"/>
            <a:r>
              <a:rPr lang="en-GB" sz="2300" dirty="0" smtClean="0"/>
              <a:t>Alphabetically sorted columns enable one to spot synonymous names at a glance.</a:t>
            </a:r>
          </a:p>
          <a:p>
            <a:pPr lvl="2"/>
            <a:r>
              <a:rPr lang="en-GB" sz="1900" dirty="0" smtClean="0"/>
              <a:t>Normally sources give names surname first; duplication arises from the different representation of given names.</a:t>
            </a:r>
          </a:p>
        </p:txBody>
      </p:sp>
      <p:sp>
        <p:nvSpPr>
          <p:cNvPr id="17412" name="Slide Number Placeholder 3"/>
          <p:cNvSpPr>
            <a:spLocks noGrp="1"/>
          </p:cNvSpPr>
          <p:nvPr>
            <p:ph type="sldNum" sz="quarter" idx="12"/>
          </p:nvPr>
        </p:nvSpPr>
        <p:spPr>
          <a:noFill/>
        </p:spPr>
        <p:txBody>
          <a:bodyPr/>
          <a:lstStyle/>
          <a:p>
            <a:fld id="{277A3F47-6FB2-474D-817F-4A2F7CCC7C49}" type="slidenum">
              <a:rPr lang="en-GB" smtClean="0"/>
              <a:pPr/>
              <a:t>20</a:t>
            </a:fld>
            <a:endParaRPr lang="en-GB" dirty="0" smtClean="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500"/>
                                        <p:tgtEl>
                                          <p:spTgt spid="174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411">
                                            <p:txEl>
                                              <p:pRg st="1" end="1"/>
                                            </p:txEl>
                                          </p:spTgt>
                                        </p:tgtEl>
                                        <p:attrNameLst>
                                          <p:attrName>style.visibility</p:attrName>
                                        </p:attrNameLst>
                                      </p:cBhvr>
                                      <p:to>
                                        <p:strVal val="visible"/>
                                      </p:to>
                                    </p:set>
                                    <p:animEffect transition="in" filter="fade">
                                      <p:cBhvr>
                                        <p:cTn id="10" dur="500"/>
                                        <p:tgtEl>
                                          <p:spTgt spid="1741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animEffect transition="in" filter="fade">
                                      <p:cBhvr>
                                        <p:cTn id="15" dur="500"/>
                                        <p:tgtEl>
                                          <p:spTgt spid="174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411">
                                            <p:txEl>
                                              <p:pRg st="3" end="3"/>
                                            </p:txEl>
                                          </p:spTgt>
                                        </p:tgtEl>
                                        <p:attrNameLst>
                                          <p:attrName>style.visibility</p:attrName>
                                        </p:attrNameLst>
                                      </p:cBhvr>
                                      <p:to>
                                        <p:strVal val="visible"/>
                                      </p:to>
                                    </p:set>
                                    <p:animEffect transition="in" filter="fade">
                                      <p:cBhvr>
                                        <p:cTn id="20" dur="500"/>
                                        <p:tgtEl>
                                          <p:spTgt spid="1741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411">
                                            <p:txEl>
                                              <p:pRg st="4" end="4"/>
                                            </p:txEl>
                                          </p:spTgt>
                                        </p:tgtEl>
                                        <p:attrNameLst>
                                          <p:attrName>style.visibility</p:attrName>
                                        </p:attrNameLst>
                                      </p:cBhvr>
                                      <p:to>
                                        <p:strVal val="visible"/>
                                      </p:to>
                                    </p:set>
                                    <p:animEffect transition="in" filter="fade">
                                      <p:cBhvr>
                                        <p:cTn id="25" dur="500"/>
                                        <p:tgtEl>
                                          <p:spTgt spid="17411">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7411">
                                            <p:txEl>
                                              <p:pRg st="5" end="5"/>
                                            </p:txEl>
                                          </p:spTgt>
                                        </p:tgtEl>
                                        <p:attrNameLst>
                                          <p:attrName>style.visibility</p:attrName>
                                        </p:attrNameLst>
                                      </p:cBhvr>
                                      <p:to>
                                        <p:strVal val="visible"/>
                                      </p:to>
                                    </p:set>
                                    <p:animEffect transition="in" filter="fade">
                                      <p:cBhvr>
                                        <p:cTn id="28" dur="500"/>
                                        <p:tgtEl>
                                          <p:spTgt spid="17411">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7411">
                                            <p:txEl>
                                              <p:pRg st="6" end="6"/>
                                            </p:txEl>
                                          </p:spTgt>
                                        </p:tgtEl>
                                        <p:attrNameLst>
                                          <p:attrName>style.visibility</p:attrName>
                                        </p:attrNameLst>
                                      </p:cBhvr>
                                      <p:to>
                                        <p:strVal val="visible"/>
                                      </p:to>
                                    </p:set>
                                    <p:animEffect transition="in" filter="fade">
                                      <p:cBhvr>
                                        <p:cTn id="31" dur="500"/>
                                        <p:tgtEl>
                                          <p:spTgt spid="174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dirty="0" smtClean="0"/>
              <a:t>Alignment </a:t>
            </a:r>
            <a:br>
              <a:rPr lang="en-GB" dirty="0" smtClean="0"/>
            </a:br>
            <a:r>
              <a:rPr lang="en-GB" dirty="0" smtClean="0"/>
              <a:t>process</a:t>
            </a:r>
          </a:p>
        </p:txBody>
      </p:sp>
      <p:sp>
        <p:nvSpPr>
          <p:cNvPr id="17411" name="Content Placeholder 2"/>
          <p:cNvSpPr>
            <a:spLocks noGrp="1"/>
          </p:cNvSpPr>
          <p:nvPr>
            <p:ph idx="1"/>
          </p:nvPr>
        </p:nvSpPr>
        <p:spPr>
          <a:xfrm>
            <a:off x="3815159" y="836712"/>
            <a:ext cx="1476921" cy="432048"/>
          </a:xfrm>
          <a:solidFill>
            <a:schemeClr val="accent1"/>
          </a:solidFill>
          <a:ln>
            <a:noFill/>
          </a:ln>
        </p:spPr>
        <p:txBody>
          <a:bodyPr/>
          <a:lstStyle/>
          <a:p>
            <a:pPr algn="ctr">
              <a:buNone/>
            </a:pPr>
            <a:r>
              <a:rPr lang="en-US" sz="2600" dirty="0" smtClean="0">
                <a:solidFill>
                  <a:schemeClr val="bg1"/>
                </a:solidFill>
              </a:rPr>
              <a:t>Data*</a:t>
            </a:r>
          </a:p>
        </p:txBody>
      </p:sp>
      <p:sp>
        <p:nvSpPr>
          <p:cNvPr id="17412" name="Slide Number Placeholder 3"/>
          <p:cNvSpPr>
            <a:spLocks noGrp="1"/>
          </p:cNvSpPr>
          <p:nvPr>
            <p:ph type="sldNum" sz="quarter" idx="12"/>
          </p:nvPr>
        </p:nvSpPr>
        <p:spPr>
          <a:xfrm>
            <a:off x="6877050" y="6164709"/>
            <a:ext cx="1908175" cy="180975"/>
          </a:xfrm>
          <a:noFill/>
        </p:spPr>
        <p:txBody>
          <a:bodyPr/>
          <a:lstStyle/>
          <a:p>
            <a:fld id="{277A3F47-6FB2-474D-817F-4A2F7CCC7C49}" type="slidenum">
              <a:rPr lang="en-GB" smtClean="0"/>
              <a:pPr/>
              <a:t>21</a:t>
            </a:fld>
            <a:endParaRPr lang="en-GB" dirty="0" smtClean="0"/>
          </a:p>
        </p:txBody>
      </p:sp>
      <p:sp>
        <p:nvSpPr>
          <p:cNvPr id="5" name="Content Placeholder 2"/>
          <p:cNvSpPr txBox="1">
            <a:spLocks/>
          </p:cNvSpPr>
          <p:nvPr/>
        </p:nvSpPr>
        <p:spPr bwMode="auto">
          <a:xfrm>
            <a:off x="683568" y="2348880"/>
            <a:ext cx="3600400" cy="432048"/>
          </a:xfrm>
          <a:prstGeom prst="rect">
            <a:avLst/>
          </a:prstGeom>
          <a:solidFill>
            <a:schemeClr val="accent1"/>
          </a:solidFill>
          <a:ln w="9525">
            <a:noFill/>
            <a:miter lim="800000"/>
            <a:headEnd/>
            <a:tailEnd/>
          </a:ln>
        </p:spPr>
        <p:txBody>
          <a:bodyPr vert="horz" wrap="square" lIns="0" tIns="0" rIns="0" bIns="0" numCol="1" anchor="t" anchorCtr="0" compatLnSpc="1">
            <a:prstTxWarp prst="textNoShape">
              <a:avLst/>
            </a:prstTxWarp>
          </a:bodyPr>
          <a:lstStyle/>
          <a:p>
            <a:pPr marL="271463" marR="0" lvl="0" indent="-271463" algn="ctr" defTabSz="914400" rtl="0" eaLnBrk="0" fontAlgn="base" latinLnBrk="0" hangingPunct="0">
              <a:lnSpc>
                <a:spcPct val="100000"/>
              </a:lnSpc>
              <a:spcBef>
                <a:spcPct val="70000"/>
              </a:spcBef>
              <a:spcAft>
                <a:spcPct val="0"/>
              </a:spcAft>
              <a:buClr>
                <a:schemeClr val="tx2"/>
              </a:buClr>
              <a:buSzTx/>
              <a:buFont typeface="Wingdings" pitchFamily="2" charset="2"/>
              <a:buNone/>
              <a:tabLst/>
              <a:defRPr/>
            </a:pPr>
            <a:r>
              <a:rPr kumimoji="0" lang="en-US" sz="2600" b="0" i="0" u="none" strike="noStrike" kern="0" cap="none" spc="0" normalizeH="0" baseline="0" noProof="0" dirty="0" smtClean="0">
                <a:ln>
                  <a:noFill/>
                </a:ln>
                <a:solidFill>
                  <a:schemeClr val="bg1"/>
                </a:solidFill>
                <a:effectLst/>
                <a:uLnTx/>
                <a:uFillTx/>
                <a:latin typeface="+mn-lt"/>
                <a:ea typeface="+mn-ea"/>
                <a:cs typeface="ＭＳ Ｐゴシック"/>
              </a:rPr>
              <a:t>Suggested</a:t>
            </a:r>
            <a:r>
              <a:rPr kumimoji="0" lang="en-US" sz="2600" b="0" i="0" u="none" strike="noStrike" kern="0" cap="none" spc="0" normalizeH="0" noProof="0" dirty="0" smtClean="0">
                <a:ln>
                  <a:noFill/>
                </a:ln>
                <a:solidFill>
                  <a:schemeClr val="bg1"/>
                </a:solidFill>
                <a:effectLst/>
                <a:uLnTx/>
                <a:uFillTx/>
                <a:latin typeface="+mn-lt"/>
                <a:ea typeface="+mn-ea"/>
                <a:cs typeface="ＭＳ Ｐゴシック"/>
              </a:rPr>
              <a:t> groups</a:t>
            </a:r>
            <a:endParaRPr kumimoji="0" lang="en-US" sz="2600" b="0" i="0" u="none" strike="noStrike" kern="0" cap="none" spc="0" normalizeH="0" baseline="0" noProof="0" dirty="0" smtClean="0">
              <a:ln>
                <a:noFill/>
              </a:ln>
              <a:solidFill>
                <a:schemeClr val="bg1"/>
              </a:solidFill>
              <a:effectLst/>
              <a:uLnTx/>
              <a:uFillTx/>
              <a:latin typeface="+mn-lt"/>
              <a:ea typeface="+mn-ea"/>
              <a:cs typeface="ＭＳ Ｐゴシック"/>
            </a:endParaRPr>
          </a:p>
        </p:txBody>
      </p:sp>
      <p:sp>
        <p:nvSpPr>
          <p:cNvPr id="6" name="Content Placeholder 2"/>
          <p:cNvSpPr txBox="1">
            <a:spLocks/>
          </p:cNvSpPr>
          <p:nvPr/>
        </p:nvSpPr>
        <p:spPr bwMode="auto">
          <a:xfrm>
            <a:off x="1835696" y="1484784"/>
            <a:ext cx="5472608" cy="86409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indent="-271463" algn="ctr" eaLnBrk="0" hangingPunct="0">
              <a:spcBef>
                <a:spcPct val="70000"/>
              </a:spcBef>
              <a:buClr>
                <a:schemeClr val="tx2"/>
              </a:buClr>
            </a:pPr>
            <a:r>
              <a:rPr kumimoji="0" lang="en-US" sz="2200" b="0" i="0" u="none" strike="noStrike" kern="0" cap="none" spc="0" normalizeH="0" baseline="0" noProof="0" dirty="0" smtClean="0">
                <a:ln>
                  <a:noFill/>
                </a:ln>
                <a:solidFill>
                  <a:schemeClr val="accent1"/>
                </a:solidFill>
                <a:effectLst/>
                <a:uLnTx/>
                <a:uFillTx/>
                <a:latin typeface="+mn-lt"/>
                <a:ea typeface="+mn-ea"/>
                <a:cs typeface="ＭＳ Ｐゴシック"/>
              </a:rPr>
              <a:t>Algorithm</a:t>
            </a:r>
            <a:r>
              <a:rPr kumimoji="0" lang="en-US" sz="2200" b="0" i="0" u="none" strike="noStrike" kern="0" cap="none" spc="0" normalizeH="0" noProof="0" dirty="0" smtClean="0">
                <a:ln>
                  <a:noFill/>
                </a:ln>
                <a:solidFill>
                  <a:schemeClr val="accent1"/>
                </a:solidFill>
                <a:effectLst/>
                <a:uLnTx/>
                <a:uFillTx/>
                <a:latin typeface="+mn-lt"/>
                <a:ea typeface="+mn-ea"/>
                <a:cs typeface="ＭＳ Ｐゴシック"/>
              </a:rPr>
              <a:t> compares </a:t>
            </a:r>
            <a:br>
              <a:rPr kumimoji="0" lang="en-US" sz="2200" b="0" i="0" u="none" strike="noStrike" kern="0" cap="none" spc="0" normalizeH="0" noProof="0" dirty="0" smtClean="0">
                <a:ln>
                  <a:noFill/>
                </a:ln>
                <a:solidFill>
                  <a:schemeClr val="accent1"/>
                </a:solidFill>
                <a:effectLst/>
                <a:uLnTx/>
                <a:uFillTx/>
                <a:latin typeface="+mn-lt"/>
                <a:ea typeface="+mn-ea"/>
                <a:cs typeface="ＭＳ Ｐゴシック"/>
              </a:rPr>
            </a:br>
            <a:r>
              <a:rPr kumimoji="0" lang="en-US" sz="1800" b="0" i="0" u="none" strike="noStrike" kern="0" cap="none" spc="0" normalizeH="0" noProof="0" dirty="0" smtClean="0">
                <a:ln>
                  <a:noFill/>
                </a:ln>
                <a:solidFill>
                  <a:schemeClr val="accent1"/>
                </a:solidFill>
                <a:effectLst/>
                <a:uLnTx/>
                <a:uFillTx/>
                <a:latin typeface="+mn-lt"/>
                <a:ea typeface="+mn-ea"/>
                <a:cs typeface="ＭＳ Ｐゴシック"/>
              </a:rPr>
              <a:t>h</a:t>
            </a:r>
            <a:r>
              <a:rPr kumimoji="0" lang="en-US" sz="1800" b="0" i="0" u="none" strike="noStrike" kern="0" cap="none" spc="0" normalizeH="0" baseline="0" noProof="0" dirty="0" smtClean="0">
                <a:ln>
                  <a:noFill/>
                </a:ln>
                <a:solidFill>
                  <a:schemeClr val="accent1"/>
                </a:solidFill>
                <a:effectLst/>
                <a:uLnTx/>
                <a:uFillTx/>
                <a:latin typeface="+mn-lt"/>
                <a:ea typeface="+mn-ea"/>
                <a:cs typeface="ＭＳ Ｐゴシック"/>
              </a:rPr>
              <a:t>ash of alpha-only l.c.</a:t>
            </a:r>
            <a:r>
              <a:rPr lang="en-US" sz="1800" kern="0" dirty="0" smtClean="0">
                <a:solidFill>
                  <a:schemeClr val="accent1"/>
                </a:solidFill>
                <a:latin typeface="+mn-lt"/>
                <a:ea typeface="+mn-ea"/>
                <a:cs typeface="ＭＳ Ｐゴシック"/>
              </a:rPr>
              <a:t> version of name</a:t>
            </a:r>
            <a:endParaRPr kumimoji="0" lang="en-US" sz="1800" b="0" i="0" u="none" strike="noStrike" kern="0" cap="none" spc="0" normalizeH="0" baseline="0" noProof="0" dirty="0" smtClean="0">
              <a:ln>
                <a:noFill/>
              </a:ln>
              <a:solidFill>
                <a:schemeClr val="accent1"/>
              </a:solidFill>
              <a:effectLst/>
              <a:uLnTx/>
              <a:uFillTx/>
              <a:latin typeface="+mn-lt"/>
              <a:ea typeface="+mn-ea"/>
              <a:cs typeface="ＭＳ Ｐゴシック"/>
            </a:endParaRPr>
          </a:p>
        </p:txBody>
      </p:sp>
      <p:sp>
        <p:nvSpPr>
          <p:cNvPr id="7" name="Content Placeholder 2"/>
          <p:cNvSpPr txBox="1">
            <a:spLocks/>
          </p:cNvSpPr>
          <p:nvPr/>
        </p:nvSpPr>
        <p:spPr bwMode="auto">
          <a:xfrm>
            <a:off x="4932040" y="2348880"/>
            <a:ext cx="3672408" cy="432048"/>
          </a:xfrm>
          <a:prstGeom prst="rect">
            <a:avLst/>
          </a:prstGeom>
          <a:solidFill>
            <a:schemeClr val="accent1"/>
          </a:solidFill>
          <a:ln w="9525">
            <a:noFill/>
            <a:miter lim="800000"/>
            <a:headEnd/>
            <a:tailEnd/>
          </a:ln>
        </p:spPr>
        <p:txBody>
          <a:bodyPr vert="horz" wrap="square" lIns="0" tIns="0" rIns="0" bIns="0" numCol="1" anchor="t" anchorCtr="0" compatLnSpc="1">
            <a:prstTxWarp prst="textNoShape">
              <a:avLst/>
            </a:prstTxWarp>
          </a:bodyPr>
          <a:lstStyle/>
          <a:p>
            <a:pPr marL="271463" marR="0" lvl="0" indent="-271463" algn="ctr" defTabSz="914400" rtl="0" eaLnBrk="0" fontAlgn="base" latinLnBrk="0" hangingPunct="0">
              <a:lnSpc>
                <a:spcPct val="100000"/>
              </a:lnSpc>
              <a:spcBef>
                <a:spcPct val="70000"/>
              </a:spcBef>
              <a:spcAft>
                <a:spcPct val="0"/>
              </a:spcAft>
              <a:buClr>
                <a:schemeClr val="tx2"/>
              </a:buClr>
              <a:buSzTx/>
              <a:buFont typeface="Wingdings" pitchFamily="2" charset="2"/>
              <a:buNone/>
              <a:tabLst/>
              <a:defRPr/>
            </a:pPr>
            <a:r>
              <a:rPr lang="en-US" sz="2600" kern="0" dirty="0" smtClean="0">
                <a:solidFill>
                  <a:schemeClr val="bg1"/>
                </a:solidFill>
                <a:latin typeface="+mn-lt"/>
                <a:ea typeface="+mn-ea"/>
                <a:cs typeface="ＭＳ Ｐゴシック"/>
              </a:rPr>
              <a:t>No groups suggested</a:t>
            </a:r>
            <a:endParaRPr kumimoji="0" lang="en-US" sz="2600" b="0" i="0" u="none" strike="noStrike" kern="0" cap="none" spc="0" normalizeH="0" baseline="0" noProof="0" dirty="0" smtClean="0">
              <a:ln>
                <a:noFill/>
              </a:ln>
              <a:solidFill>
                <a:schemeClr val="bg1"/>
              </a:solidFill>
              <a:effectLst/>
              <a:uLnTx/>
              <a:uFillTx/>
              <a:latin typeface="+mn-lt"/>
              <a:ea typeface="+mn-ea"/>
              <a:cs typeface="ＭＳ Ｐゴシック"/>
            </a:endParaRPr>
          </a:p>
        </p:txBody>
      </p:sp>
      <p:sp>
        <p:nvSpPr>
          <p:cNvPr id="8" name="Content Placeholder 2"/>
          <p:cNvSpPr txBox="1">
            <a:spLocks/>
          </p:cNvSpPr>
          <p:nvPr/>
        </p:nvSpPr>
        <p:spPr bwMode="auto">
          <a:xfrm>
            <a:off x="611560" y="3284985"/>
            <a:ext cx="2016224" cy="50405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indent="-271463" algn="ctr" eaLnBrk="0" hangingPunct="0">
              <a:spcBef>
                <a:spcPct val="70000"/>
              </a:spcBef>
              <a:buClr>
                <a:schemeClr val="tx2"/>
              </a:buClr>
            </a:pPr>
            <a:r>
              <a:rPr kumimoji="0" lang="en-US" sz="2200" b="0" i="0" u="none" strike="noStrike" kern="0" cap="none" spc="0" normalizeH="0" baseline="0" noProof="0" dirty="0" smtClean="0">
                <a:ln>
                  <a:noFill/>
                </a:ln>
                <a:solidFill>
                  <a:schemeClr val="accent1"/>
                </a:solidFill>
                <a:effectLst/>
                <a:uLnTx/>
                <a:uFillTx/>
                <a:latin typeface="+mn-lt"/>
                <a:ea typeface="+mn-ea"/>
                <a:cs typeface="ＭＳ Ｐゴシック"/>
              </a:rPr>
              <a:t>User verified*</a:t>
            </a:r>
          </a:p>
        </p:txBody>
      </p:sp>
      <p:sp>
        <p:nvSpPr>
          <p:cNvPr id="9" name="Content Placeholder 2"/>
          <p:cNvSpPr txBox="1">
            <a:spLocks/>
          </p:cNvSpPr>
          <p:nvPr/>
        </p:nvSpPr>
        <p:spPr bwMode="auto">
          <a:xfrm>
            <a:off x="2915816" y="3284985"/>
            <a:ext cx="1728192" cy="50405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indent="-271463" algn="ctr" eaLnBrk="0" hangingPunct="0">
              <a:spcBef>
                <a:spcPct val="70000"/>
              </a:spcBef>
              <a:buClr>
                <a:schemeClr val="tx2"/>
              </a:buClr>
            </a:pPr>
            <a:r>
              <a:rPr lang="en-US" sz="2200" kern="0" dirty="0" smtClean="0">
                <a:solidFill>
                  <a:schemeClr val="accent1"/>
                </a:solidFill>
                <a:latin typeface="+mn-lt"/>
                <a:ea typeface="+mn-ea"/>
                <a:cs typeface="ＭＳ Ｐゴシック"/>
              </a:rPr>
              <a:t>o</a:t>
            </a:r>
            <a:r>
              <a:rPr kumimoji="0" lang="en-US" sz="2200" b="0" i="0" u="none" strike="noStrike" kern="0" cap="none" spc="0" normalizeH="0" baseline="0" noProof="0" dirty="0" smtClean="0">
                <a:ln>
                  <a:noFill/>
                </a:ln>
                <a:solidFill>
                  <a:schemeClr val="accent1"/>
                </a:solidFill>
                <a:effectLst/>
                <a:uLnTx/>
                <a:uFillTx/>
                <a:latin typeface="+mn-lt"/>
                <a:ea typeface="+mn-ea"/>
                <a:cs typeface="ＭＳ Ｐゴシック"/>
              </a:rPr>
              <a:t>r rejected*</a:t>
            </a:r>
          </a:p>
        </p:txBody>
      </p:sp>
      <p:sp>
        <p:nvSpPr>
          <p:cNvPr id="10" name="Content Placeholder 2"/>
          <p:cNvSpPr txBox="1">
            <a:spLocks/>
          </p:cNvSpPr>
          <p:nvPr/>
        </p:nvSpPr>
        <p:spPr bwMode="auto">
          <a:xfrm>
            <a:off x="2957381" y="4581128"/>
            <a:ext cx="3231976" cy="504056"/>
          </a:xfrm>
          <a:prstGeom prst="rect">
            <a:avLst/>
          </a:prstGeom>
          <a:solidFill>
            <a:schemeClr val="accent1"/>
          </a:solidFill>
          <a:ln w="9525">
            <a:noFill/>
            <a:miter lim="800000"/>
            <a:headEnd/>
            <a:tailEnd/>
          </a:ln>
        </p:spPr>
        <p:txBody>
          <a:bodyPr vert="horz" wrap="square" lIns="0" tIns="0" rIns="0" bIns="0" numCol="1" anchor="t" anchorCtr="0" compatLnSpc="1">
            <a:prstTxWarp prst="textNoShape">
              <a:avLst/>
            </a:prstTxWarp>
          </a:bodyPr>
          <a:lstStyle/>
          <a:p>
            <a:pPr marL="271463" marR="0" lvl="0" indent="-271463" algn="ctr" defTabSz="914400" rtl="0" eaLnBrk="0" fontAlgn="base" latinLnBrk="0" hangingPunct="0">
              <a:lnSpc>
                <a:spcPct val="100000"/>
              </a:lnSpc>
              <a:spcBef>
                <a:spcPct val="70000"/>
              </a:spcBef>
              <a:spcAft>
                <a:spcPct val="0"/>
              </a:spcAft>
              <a:buClr>
                <a:schemeClr val="tx2"/>
              </a:buClr>
              <a:buSzTx/>
              <a:buFont typeface="Wingdings" pitchFamily="2" charset="2"/>
              <a:buNone/>
              <a:tabLst/>
              <a:defRPr/>
            </a:pPr>
            <a:r>
              <a:rPr lang="en-US" sz="2600" kern="0" dirty="0" smtClean="0">
                <a:solidFill>
                  <a:schemeClr val="bg1"/>
                </a:solidFill>
                <a:latin typeface="+mn-lt"/>
                <a:ea typeface="+mn-ea"/>
                <a:cs typeface="ＭＳ Ｐゴシック"/>
              </a:rPr>
              <a:t>Synonym groups</a:t>
            </a:r>
            <a:endParaRPr kumimoji="0" lang="en-US" sz="2600" b="0" i="0" u="none" strike="noStrike" kern="0" cap="none" spc="0" normalizeH="0" baseline="0" noProof="0" dirty="0" smtClean="0">
              <a:ln>
                <a:noFill/>
              </a:ln>
              <a:solidFill>
                <a:schemeClr val="bg1"/>
              </a:solidFill>
              <a:effectLst/>
              <a:uLnTx/>
              <a:uFillTx/>
              <a:latin typeface="+mn-lt"/>
              <a:ea typeface="+mn-ea"/>
              <a:cs typeface="ＭＳ Ｐゴシック"/>
            </a:endParaRPr>
          </a:p>
        </p:txBody>
      </p:sp>
      <p:sp>
        <p:nvSpPr>
          <p:cNvPr id="11" name="Content Placeholder 2"/>
          <p:cNvSpPr txBox="1">
            <a:spLocks/>
          </p:cNvSpPr>
          <p:nvPr/>
        </p:nvSpPr>
        <p:spPr bwMode="auto">
          <a:xfrm>
            <a:off x="5796136" y="3573016"/>
            <a:ext cx="2592288" cy="7920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indent="-271463" algn="ctr" eaLnBrk="0" hangingPunct="0">
              <a:spcBef>
                <a:spcPct val="70000"/>
              </a:spcBef>
              <a:buClr>
                <a:schemeClr val="tx2"/>
              </a:buClr>
            </a:pPr>
            <a:r>
              <a:rPr kumimoji="0" lang="en-US" sz="2200" b="0" i="0" u="none" strike="noStrike" kern="0" cap="none" spc="0" normalizeH="0" baseline="0" noProof="0" dirty="0" smtClean="0">
                <a:ln>
                  <a:noFill/>
                </a:ln>
                <a:solidFill>
                  <a:schemeClr val="accent1"/>
                </a:solidFill>
                <a:effectLst/>
                <a:uLnTx/>
                <a:uFillTx/>
                <a:latin typeface="+mn-lt"/>
                <a:ea typeface="+mn-ea"/>
                <a:cs typeface="ＭＳ Ｐゴシック"/>
              </a:rPr>
              <a:t>Manual grouping (research*)</a:t>
            </a:r>
          </a:p>
        </p:txBody>
      </p:sp>
      <p:sp>
        <p:nvSpPr>
          <p:cNvPr id="12" name="Content Placeholder 2"/>
          <p:cNvSpPr txBox="1">
            <a:spLocks/>
          </p:cNvSpPr>
          <p:nvPr/>
        </p:nvSpPr>
        <p:spPr bwMode="auto">
          <a:xfrm>
            <a:off x="2411760" y="5373216"/>
            <a:ext cx="4355205" cy="792088"/>
          </a:xfrm>
          <a:prstGeom prst="rect">
            <a:avLst/>
          </a:prstGeom>
          <a:solidFill>
            <a:schemeClr val="accent1"/>
          </a:solidFill>
          <a:ln w="9525">
            <a:noFill/>
            <a:miter lim="800000"/>
            <a:headEnd/>
            <a:tailEnd/>
          </a:ln>
        </p:spPr>
        <p:txBody>
          <a:bodyPr vert="horz" wrap="square" lIns="0" tIns="0" rIns="0" bIns="0" numCol="1" anchor="t" anchorCtr="0" compatLnSpc="1">
            <a:prstTxWarp prst="textNoShape">
              <a:avLst/>
            </a:prstTxWarp>
          </a:bodyPr>
          <a:lstStyle/>
          <a:p>
            <a:pPr lvl="0" indent="-271463" algn="ctr" eaLnBrk="0" hangingPunct="0">
              <a:spcBef>
                <a:spcPct val="70000"/>
              </a:spcBef>
              <a:buClr>
                <a:schemeClr val="tx2"/>
              </a:buClr>
            </a:pPr>
            <a:r>
              <a:rPr lang="en-US" sz="3000" kern="0" dirty="0" smtClean="0">
                <a:solidFill>
                  <a:schemeClr val="bg1"/>
                </a:solidFill>
                <a:latin typeface="+mn-lt"/>
                <a:ea typeface="+mn-ea"/>
                <a:cs typeface="ＭＳ Ｐゴシック"/>
              </a:rPr>
              <a:t>URIs</a:t>
            </a:r>
            <a:br>
              <a:rPr lang="en-US" sz="3000" kern="0" dirty="0" smtClean="0">
                <a:solidFill>
                  <a:schemeClr val="bg1"/>
                </a:solidFill>
                <a:latin typeface="+mn-lt"/>
                <a:ea typeface="+mn-ea"/>
                <a:cs typeface="ＭＳ Ｐゴシック"/>
              </a:rPr>
            </a:br>
            <a:r>
              <a:rPr lang="en-US" sz="2000" kern="0" dirty="0" smtClean="0">
                <a:solidFill>
                  <a:schemeClr val="bg1"/>
                </a:solidFill>
                <a:latin typeface="Arial"/>
                <a:cs typeface="Arial"/>
                <a:sym typeface="Wingdings"/>
              </a:rPr>
              <a:t> </a:t>
            </a:r>
            <a:r>
              <a:rPr lang="en-US" sz="2000" kern="0" dirty="0" smtClean="0">
                <a:solidFill>
                  <a:schemeClr val="bg1"/>
                </a:solidFill>
                <a:latin typeface="+mn-lt"/>
                <a:ea typeface="+mn-ea"/>
                <a:cs typeface="ＭＳ Ｐゴシック"/>
              </a:rPr>
              <a:t>Alternative names  </a:t>
            </a:r>
            <a:r>
              <a:rPr lang="en-US" sz="2000" kern="0" dirty="0" smtClean="0">
                <a:solidFill>
                  <a:schemeClr val="bg1"/>
                </a:solidFill>
                <a:latin typeface="Arial"/>
                <a:ea typeface="+mn-ea"/>
                <a:cs typeface="Arial"/>
                <a:sym typeface="Wingdings"/>
              </a:rPr>
              <a:t> </a:t>
            </a:r>
            <a:r>
              <a:rPr lang="en-US" sz="2000" kern="0" dirty="0" smtClean="0">
                <a:solidFill>
                  <a:schemeClr val="bg1"/>
                </a:solidFill>
                <a:latin typeface="+mn-lt"/>
                <a:ea typeface="+mn-ea"/>
                <a:cs typeface="ＭＳ Ｐゴシック"/>
              </a:rPr>
              <a:t>Back links*</a:t>
            </a:r>
          </a:p>
        </p:txBody>
      </p:sp>
      <p:sp>
        <p:nvSpPr>
          <p:cNvPr id="36" name="Bent-Up Arrow 35"/>
          <p:cNvSpPr/>
          <p:nvPr/>
        </p:nvSpPr>
        <p:spPr bwMode="auto">
          <a:xfrm rot="10800000">
            <a:off x="1475657" y="1700808"/>
            <a:ext cx="792088" cy="504056"/>
          </a:xfrm>
          <a:prstGeom prst="bentUpArrow">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rgbClr val="000000"/>
              </a:solidFill>
              <a:effectLst/>
              <a:latin typeface="Lucida Sans" pitchFamily="34" charset="0"/>
              <a:ea typeface="ＭＳ Ｐゴシック" pitchFamily="16" charset="-128"/>
              <a:cs typeface="Arial" charset="0"/>
            </a:endParaRPr>
          </a:p>
        </p:txBody>
      </p:sp>
      <p:sp>
        <p:nvSpPr>
          <p:cNvPr id="37" name="Isosceles Triangle 36"/>
          <p:cNvSpPr/>
          <p:nvPr/>
        </p:nvSpPr>
        <p:spPr bwMode="auto">
          <a:xfrm rot="10800000">
            <a:off x="4211960" y="1268759"/>
            <a:ext cx="720080" cy="216024"/>
          </a:xfrm>
          <a:prstGeom prst="triangle">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rgbClr val="000000"/>
              </a:solidFill>
              <a:effectLst/>
              <a:latin typeface="Lucida Sans" pitchFamily="34" charset="0"/>
              <a:ea typeface="ＭＳ Ｐゴシック" pitchFamily="16" charset="-128"/>
              <a:cs typeface="Arial" charset="0"/>
            </a:endParaRPr>
          </a:p>
        </p:txBody>
      </p:sp>
      <p:sp>
        <p:nvSpPr>
          <p:cNvPr id="38" name="Isosceles Triangle 37"/>
          <p:cNvSpPr/>
          <p:nvPr/>
        </p:nvSpPr>
        <p:spPr bwMode="auto">
          <a:xfrm rot="10800000">
            <a:off x="4211960" y="5085183"/>
            <a:ext cx="720080" cy="216024"/>
          </a:xfrm>
          <a:prstGeom prst="triangle">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rgbClr val="000000"/>
              </a:solidFill>
              <a:effectLst/>
              <a:latin typeface="Lucida Sans" pitchFamily="34" charset="0"/>
              <a:ea typeface="ＭＳ Ｐゴシック" pitchFamily="16" charset="-128"/>
              <a:cs typeface="Arial" charset="0"/>
            </a:endParaRPr>
          </a:p>
        </p:txBody>
      </p:sp>
      <p:sp>
        <p:nvSpPr>
          <p:cNvPr id="39" name="Bent-Up Arrow 38"/>
          <p:cNvSpPr/>
          <p:nvPr/>
        </p:nvSpPr>
        <p:spPr bwMode="auto">
          <a:xfrm rot="10800000" flipH="1">
            <a:off x="6962119" y="1700808"/>
            <a:ext cx="936104" cy="504056"/>
          </a:xfrm>
          <a:prstGeom prst="bentUpArrow">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rgbClr val="000000"/>
              </a:solidFill>
              <a:effectLst/>
              <a:latin typeface="Lucida Sans" pitchFamily="34" charset="0"/>
              <a:ea typeface="ＭＳ Ｐゴシック" pitchFamily="16" charset="-128"/>
              <a:cs typeface="Arial" charset="0"/>
            </a:endParaRPr>
          </a:p>
        </p:txBody>
      </p:sp>
      <p:sp>
        <p:nvSpPr>
          <p:cNvPr id="41" name="Down Arrow 40"/>
          <p:cNvSpPr/>
          <p:nvPr/>
        </p:nvSpPr>
        <p:spPr bwMode="auto">
          <a:xfrm rot="18186475">
            <a:off x="2445137" y="3377218"/>
            <a:ext cx="180024" cy="1380728"/>
          </a:xfrm>
          <a:prstGeom prst="downArrow">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rgbClr val="000000"/>
              </a:solidFill>
              <a:effectLst/>
              <a:latin typeface="Lucida Sans" pitchFamily="34" charset="0"/>
              <a:ea typeface="ＭＳ Ｐゴシック" pitchFamily="16" charset="-128"/>
              <a:cs typeface="Arial" charset="0"/>
            </a:endParaRPr>
          </a:p>
        </p:txBody>
      </p:sp>
      <p:sp>
        <p:nvSpPr>
          <p:cNvPr id="42" name="Down Arrow 41"/>
          <p:cNvSpPr/>
          <p:nvPr/>
        </p:nvSpPr>
        <p:spPr bwMode="auto">
          <a:xfrm>
            <a:off x="7308304" y="2996952"/>
            <a:ext cx="216024" cy="576064"/>
          </a:xfrm>
          <a:prstGeom prst="downArrow">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rgbClr val="000000"/>
              </a:solidFill>
              <a:effectLst/>
              <a:latin typeface="Lucida Sans" pitchFamily="34" charset="0"/>
              <a:ea typeface="ＭＳ Ｐゴシック" pitchFamily="16" charset="-128"/>
              <a:cs typeface="Arial" charset="0"/>
            </a:endParaRPr>
          </a:p>
        </p:txBody>
      </p:sp>
      <p:sp>
        <p:nvSpPr>
          <p:cNvPr id="45" name="Down Arrow 44"/>
          <p:cNvSpPr/>
          <p:nvPr/>
        </p:nvSpPr>
        <p:spPr bwMode="auto">
          <a:xfrm>
            <a:off x="3635896" y="2933328"/>
            <a:ext cx="144016" cy="351656"/>
          </a:xfrm>
          <a:prstGeom prst="downArrow">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rgbClr val="000000"/>
              </a:solidFill>
              <a:effectLst/>
              <a:latin typeface="Lucida Sans" pitchFamily="34" charset="0"/>
              <a:ea typeface="ＭＳ Ｐゴシック" pitchFamily="16" charset="-128"/>
              <a:cs typeface="Arial" charset="0"/>
            </a:endParaRPr>
          </a:p>
        </p:txBody>
      </p:sp>
      <p:sp>
        <p:nvSpPr>
          <p:cNvPr id="46" name="Down Arrow 45"/>
          <p:cNvSpPr/>
          <p:nvPr/>
        </p:nvSpPr>
        <p:spPr bwMode="auto">
          <a:xfrm>
            <a:off x="1763688" y="2933328"/>
            <a:ext cx="144016" cy="351656"/>
          </a:xfrm>
          <a:prstGeom prst="downArrow">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rgbClr val="000000"/>
              </a:solidFill>
              <a:effectLst/>
              <a:latin typeface="Lucida Sans" pitchFamily="34" charset="0"/>
              <a:ea typeface="ＭＳ Ｐゴシック" pitchFamily="16" charset="-128"/>
              <a:cs typeface="Arial" charset="0"/>
            </a:endParaRPr>
          </a:p>
        </p:txBody>
      </p:sp>
      <p:sp>
        <p:nvSpPr>
          <p:cNvPr id="47" name="Down Arrow 46"/>
          <p:cNvSpPr/>
          <p:nvPr/>
        </p:nvSpPr>
        <p:spPr bwMode="auto">
          <a:xfrm rot="16861687">
            <a:off x="5111214" y="3043278"/>
            <a:ext cx="214209" cy="1104949"/>
          </a:xfrm>
          <a:prstGeom prst="downArrow">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rgbClr val="000000"/>
              </a:solidFill>
              <a:effectLst/>
              <a:latin typeface="Lucida Sans" pitchFamily="34" charset="0"/>
              <a:ea typeface="ＭＳ Ｐゴシック" pitchFamily="16" charset="-128"/>
              <a:cs typeface="Arial" charset="0"/>
            </a:endParaRPr>
          </a:p>
        </p:txBody>
      </p:sp>
      <p:sp>
        <p:nvSpPr>
          <p:cNvPr id="48" name="Down Arrow 47"/>
          <p:cNvSpPr/>
          <p:nvPr/>
        </p:nvSpPr>
        <p:spPr bwMode="auto">
          <a:xfrm rot="3682241">
            <a:off x="5575510" y="3780838"/>
            <a:ext cx="220737" cy="951113"/>
          </a:xfrm>
          <a:prstGeom prst="downArrow">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rgbClr val="000000"/>
              </a:solidFill>
              <a:effectLst/>
              <a:latin typeface="Lucida Sans" pitchFamily="34" charset="0"/>
              <a:ea typeface="ＭＳ Ｐゴシック" pitchFamily="16" charset="-128"/>
              <a:cs typeface="Arial" charset="0"/>
            </a:endParaRPr>
          </a:p>
        </p:txBody>
      </p:sp>
    </p:spTree>
    <p:extLst>
      <p:ext uri="{BB962C8B-B14F-4D97-AF65-F5344CB8AC3E}">
        <p14:creationId xmlns:p14="http://schemas.microsoft.com/office/powerpoint/2010/main" val="18512972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bg/>
                                          </p:spTgt>
                                        </p:tgtEl>
                                        <p:attrNameLst>
                                          <p:attrName>style.visibility</p:attrName>
                                        </p:attrNameLst>
                                      </p:cBhvr>
                                      <p:to>
                                        <p:strVal val="visible"/>
                                      </p:to>
                                    </p:set>
                                    <p:animEffect transition="in" filter="fade">
                                      <p:cBhvr>
                                        <p:cTn id="7" dur="500"/>
                                        <p:tgtEl>
                                          <p:spTgt spid="17411">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411">
                                            <p:txEl>
                                              <p:pRg st="0" end="0"/>
                                            </p:txEl>
                                          </p:spTgt>
                                        </p:tgtEl>
                                        <p:attrNameLst>
                                          <p:attrName>style.visibility</p:attrName>
                                        </p:attrNameLst>
                                      </p:cBhvr>
                                      <p:to>
                                        <p:strVal val="visible"/>
                                      </p:to>
                                    </p:set>
                                    <p:animEffect transition="in" filter="fade">
                                      <p:cBhvr>
                                        <p:cTn id="10" dur="500"/>
                                        <p:tgtEl>
                                          <p:spTgt spid="1741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412"/>
                                        </p:tgtEl>
                                        <p:attrNameLst>
                                          <p:attrName>style.visibility</p:attrName>
                                        </p:attrNameLst>
                                      </p:cBhvr>
                                      <p:to>
                                        <p:strVal val="visible"/>
                                      </p:to>
                                    </p:set>
                                    <p:animEffect transition="in" filter="fade">
                                      <p:cBhvr>
                                        <p:cTn id="13" dur="500"/>
                                        <p:tgtEl>
                                          <p:spTgt spid="174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500"/>
                                        <p:tgtEl>
                                          <p:spTgt spid="4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500"/>
                                        <p:tgtEl>
                                          <p:spTgt spid="4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nimBg="1"/>
      <p:bldP spid="17412" grpId="0"/>
      <p:bldP spid="5" grpId="0" animBg="1"/>
      <p:bldP spid="6" grpId="0"/>
      <p:bldP spid="7" grpId="0" animBg="1"/>
      <p:bldP spid="8" grpId="0"/>
      <p:bldP spid="9" grpId="0"/>
      <p:bldP spid="10" grpId="0" animBg="1"/>
      <p:bldP spid="11" grpId="0"/>
      <p:bldP spid="12" grpId="0" animBg="1"/>
      <p:bldP spid="36" grpId="0" animBg="1"/>
      <p:bldP spid="37" grpId="0" animBg="1"/>
      <p:bldP spid="38" grpId="0" animBg="1"/>
      <p:bldP spid="39" grpId="0" animBg="1"/>
      <p:bldP spid="41" grpId="0" animBg="1"/>
      <p:bldP spid="42" grpId="0" animBg="1"/>
      <p:bldP spid="45" grpId="0" animBg="1"/>
      <p:bldP spid="46" grpId="0" animBg="1"/>
      <p:bldP spid="47" grpId="0" animBg="1"/>
      <p:bldP spid="4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dirty="0" smtClean="0"/>
              <a:t>UI of Prototype 2</a:t>
            </a:r>
            <a:br>
              <a:rPr lang="en-GB" dirty="0" smtClean="0"/>
            </a:br>
            <a:endParaRPr lang="en-GB" dirty="0" smtClean="0"/>
          </a:p>
        </p:txBody>
      </p:sp>
      <p:sp>
        <p:nvSpPr>
          <p:cNvPr id="17412" name="Slide Number Placeholder 3"/>
          <p:cNvSpPr>
            <a:spLocks noGrp="1"/>
          </p:cNvSpPr>
          <p:nvPr>
            <p:ph type="sldNum" sz="quarter" idx="12"/>
          </p:nvPr>
        </p:nvSpPr>
        <p:spPr>
          <a:noFill/>
        </p:spPr>
        <p:txBody>
          <a:bodyPr/>
          <a:lstStyle/>
          <a:p>
            <a:fld id="{277A3F47-6FB2-474D-817F-4A2F7CCC7C49}" type="slidenum">
              <a:rPr lang="en-GB" smtClean="0"/>
              <a:pPr/>
              <a:t>22</a:t>
            </a:fld>
            <a:endParaRPr lang="en-GB" dirty="0" smtClean="0"/>
          </a:p>
        </p:txBody>
      </p:sp>
      <p:pic>
        <p:nvPicPr>
          <p:cNvPr id="1026" name="Picture 2" descr="D:\My Documents\Southampton\MusicNet\Conferences, Workshops, Meetings\MusicNet AHM 2010\Presentation\Joe's blogpost\Alignment-Tool-UI.jpg"/>
          <p:cNvPicPr>
            <a:picLocks noChangeAspect="1" noChangeArrowheads="1"/>
          </p:cNvPicPr>
          <p:nvPr/>
        </p:nvPicPr>
        <p:blipFill>
          <a:blip r:embed="rId2" cstate="print"/>
          <a:srcRect/>
          <a:stretch>
            <a:fillRect/>
          </a:stretch>
        </p:blipFill>
        <p:spPr bwMode="auto">
          <a:xfrm>
            <a:off x="922742" y="908720"/>
            <a:ext cx="7287359" cy="5256584"/>
          </a:xfrm>
          <a:prstGeom prst="rect">
            <a:avLst/>
          </a:prstGeom>
          <a:noFill/>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dirty="0" smtClean="0"/>
              <a:t>Prototype 2 demo</a:t>
            </a:r>
          </a:p>
        </p:txBody>
      </p:sp>
      <p:sp>
        <p:nvSpPr>
          <p:cNvPr id="17412" name="Slide Number Placeholder 3"/>
          <p:cNvSpPr>
            <a:spLocks noGrp="1"/>
          </p:cNvSpPr>
          <p:nvPr>
            <p:ph type="sldNum" sz="quarter" idx="12"/>
          </p:nvPr>
        </p:nvSpPr>
        <p:spPr>
          <a:noFill/>
        </p:spPr>
        <p:txBody>
          <a:bodyPr/>
          <a:lstStyle/>
          <a:p>
            <a:fld id="{277A3F47-6FB2-474D-817F-4A2F7CCC7C49}" type="slidenum">
              <a:rPr lang="en-GB" smtClean="0"/>
              <a:pPr/>
              <a:t>23</a:t>
            </a:fld>
            <a:endParaRPr lang="en-GB" dirty="0" smtClean="0"/>
          </a:p>
        </p:txBody>
      </p:sp>
      <p:sp>
        <p:nvSpPr>
          <p:cNvPr id="6" name="Rectangle 5"/>
          <p:cNvSpPr>
            <a:spLocks noChangeArrowheads="1"/>
          </p:cNvSpPr>
          <p:nvPr/>
        </p:nvSpPr>
        <p:spPr bwMode="auto">
          <a:xfrm>
            <a:off x="251520" y="2132856"/>
            <a:ext cx="8568952" cy="121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71463" lvl="0" indent="-271463" algn="ctr" eaLnBrk="0" hangingPunct="0">
              <a:spcBef>
                <a:spcPct val="70000"/>
              </a:spcBef>
              <a:buClr>
                <a:srgbClr val="CCE5E9"/>
              </a:buClr>
              <a:defRPr/>
            </a:pPr>
            <a:r>
              <a:rPr lang="en-GB" sz="3200" kern="0" dirty="0" smtClean="0">
                <a:solidFill>
                  <a:srgbClr val="FFFFFF"/>
                </a:solidFill>
                <a:latin typeface="+mn-lt"/>
                <a:ea typeface="ＭＳ Ｐゴシック"/>
              </a:rPr>
              <a:t>Screencast 3:</a:t>
            </a:r>
          </a:p>
          <a:p>
            <a:pPr marL="271463" lvl="0" indent="-271463" algn="ctr" eaLnBrk="0" hangingPunct="0">
              <a:spcBef>
                <a:spcPct val="70000"/>
              </a:spcBef>
              <a:buClr>
                <a:srgbClr val="CCE5E9"/>
              </a:buClr>
              <a:defRPr/>
            </a:pPr>
            <a:r>
              <a:rPr lang="en-GB" kern="0" dirty="0">
                <a:solidFill>
                  <a:srgbClr val="FFFFFF"/>
                </a:solidFill>
                <a:latin typeface="+mn-lt"/>
                <a:ea typeface="ＭＳ Ｐゴシック"/>
                <a:hlinkClick r:id="rId2"/>
              </a:rPr>
              <a:t>http://</a:t>
            </a:r>
            <a:r>
              <a:rPr lang="en-GB" kern="0" dirty="0" smtClean="0">
                <a:solidFill>
                  <a:srgbClr val="FFFFFF"/>
                </a:solidFill>
                <a:latin typeface="+mn-lt"/>
                <a:ea typeface="ＭＳ Ｐゴシック"/>
                <a:hlinkClick r:id="rId2"/>
              </a:rPr>
              <a:t>www.youtube.com/watch?v=5f8iaryZMk0&amp;hd=1</a:t>
            </a:r>
            <a:r>
              <a:rPr lang="en-GB" kern="0" dirty="0" smtClean="0">
                <a:solidFill>
                  <a:srgbClr val="FFFFFF"/>
                </a:solidFill>
                <a:latin typeface="+mn-lt"/>
                <a:ea typeface="ＭＳ Ｐゴシック"/>
              </a:rPr>
              <a:t> </a:t>
            </a:r>
          </a:p>
        </p:txBody>
      </p:sp>
    </p:spTree>
    <p:extLst>
      <p:ext uri="{BB962C8B-B14F-4D97-AF65-F5344CB8AC3E}">
        <p14:creationId xmlns:p14="http://schemas.microsoft.com/office/powerpoint/2010/main" val="13550476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Daniel Alexander</a:t>
            </a:r>
            <a:r>
              <a:rPr lang="en-US" baseline="0" dirty="0" smtClean="0"/>
              <a:t> Smith</a:t>
            </a:r>
            <a:endParaRPr lang="en-US" dirty="0"/>
          </a:p>
        </p:txBody>
      </p:sp>
      <p:sp>
        <p:nvSpPr>
          <p:cNvPr id="3" name="Slide Number Placeholder 2"/>
          <p:cNvSpPr>
            <a:spLocks noGrp="1"/>
          </p:cNvSpPr>
          <p:nvPr>
            <p:ph type="sldNum" sz="quarter" idx="12"/>
          </p:nvPr>
        </p:nvSpPr>
        <p:spPr/>
        <p:txBody>
          <a:bodyPr/>
          <a:lstStyle/>
          <a:p>
            <a:pPr>
              <a:defRPr/>
            </a:pPr>
            <a:fld id="{93504802-9D10-4213-B093-32C3975503B1}" type="slidenum">
              <a:rPr lang="en-GB" smtClean="0"/>
              <a:pPr>
                <a:defRPr/>
              </a:pPr>
              <a:t>24</a:t>
            </a:fld>
            <a:endParaRPr lang="en-GB" dirty="0"/>
          </a:p>
        </p:txBody>
      </p:sp>
    </p:spTree>
    <p:extLst>
      <p:ext uri="{BB962C8B-B14F-4D97-AF65-F5344CB8AC3E}">
        <p14:creationId xmlns:p14="http://schemas.microsoft.com/office/powerpoint/2010/main" val="2219053168"/>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Linked Data</a:t>
            </a:r>
            <a:endParaRPr lang="en-US" dirty="0"/>
          </a:p>
        </p:txBody>
      </p:sp>
      <p:sp>
        <p:nvSpPr>
          <p:cNvPr id="3" name="Slide Number Placeholder 2"/>
          <p:cNvSpPr>
            <a:spLocks noGrp="1"/>
          </p:cNvSpPr>
          <p:nvPr>
            <p:ph type="sldNum" sz="quarter" idx="12"/>
          </p:nvPr>
        </p:nvSpPr>
        <p:spPr/>
        <p:txBody>
          <a:bodyPr/>
          <a:lstStyle/>
          <a:p>
            <a:pPr>
              <a:defRPr/>
            </a:pPr>
            <a:fld id="{93504802-9D10-4213-B093-32C3975503B1}" type="slidenum">
              <a:rPr lang="en-GB" smtClean="0"/>
              <a:pPr>
                <a:defRPr/>
              </a:pPr>
              <a:t>25</a:t>
            </a:fld>
            <a:endParaRPr lang="en-GB" dirty="0"/>
          </a:p>
        </p:txBody>
      </p:sp>
      <p:sp>
        <p:nvSpPr>
          <p:cNvPr id="4" name="Text Placeholder 3"/>
          <p:cNvSpPr>
            <a:spLocks noGrp="1"/>
          </p:cNvSpPr>
          <p:nvPr>
            <p:ph type="body" idx="4294967295"/>
          </p:nvPr>
        </p:nvSpPr>
        <p:spPr/>
        <p:txBody>
          <a:bodyPr/>
          <a:lstStyle/>
          <a:p>
            <a:r>
              <a:rPr lang="en-US" dirty="0" smtClean="0"/>
              <a:t>URI for everything</a:t>
            </a:r>
          </a:p>
          <a:p>
            <a:r>
              <a:rPr lang="en-US" dirty="0" smtClean="0"/>
              <a:t>e.g. Beethoven is:</a:t>
            </a:r>
          </a:p>
          <a:p>
            <a:pPr lvl="1"/>
            <a:r>
              <a:rPr lang="en-US" sz="2800" dirty="0" smtClean="0">
                <a:solidFill>
                  <a:schemeClr val="tx1"/>
                </a:solidFill>
                <a:latin typeface="+mn-lt"/>
                <a:ea typeface="+mn-ea"/>
                <a:cs typeface="ＭＳ Ｐゴシック"/>
                <a:hlinkClick r:id="rId2"/>
              </a:rPr>
              <a:t>http://musicnet.mspace.fm/person/367b107e07a7f9db8aed7c72d2ebeab2#id</a:t>
            </a:r>
            <a:endParaRPr lang="en-US" sz="2800" dirty="0" smtClean="0">
              <a:solidFill>
                <a:schemeClr val="tx1"/>
              </a:solidFill>
              <a:latin typeface="+mn-lt"/>
              <a:ea typeface="+mn-ea"/>
              <a:cs typeface="ＭＳ Ｐゴシック"/>
            </a:endParaRPr>
          </a:p>
          <a:p>
            <a:pPr lvl="1"/>
            <a:r>
              <a:rPr lang="en-US" sz="2800" dirty="0" smtClean="0">
                <a:solidFill>
                  <a:schemeClr val="tx1"/>
                </a:solidFill>
                <a:latin typeface="+mn-lt"/>
                <a:ea typeface="+mn-ea"/>
                <a:cs typeface="ＭＳ Ｐゴシック"/>
                <a:hlinkClick r:id="rId3"/>
              </a:rPr>
              <a:t>http://dbpedia.org/resource/Ludwig_van_Beethoven</a:t>
            </a:r>
            <a:endParaRPr lang="en-US" sz="2800" dirty="0" smtClean="0">
              <a:solidFill>
                <a:schemeClr val="tx1"/>
              </a:solidFill>
              <a:latin typeface="+mn-lt"/>
              <a:ea typeface="+mn-ea"/>
              <a:cs typeface="ＭＳ Ｐゴシック"/>
            </a:endParaRPr>
          </a:p>
          <a:p>
            <a:pPr lvl="1"/>
            <a:r>
              <a:rPr lang="en-US" sz="2800" dirty="0" smtClean="0">
                <a:solidFill>
                  <a:schemeClr val="tx1"/>
                </a:solidFill>
                <a:latin typeface="+mn-lt"/>
                <a:ea typeface="+mn-ea"/>
                <a:cs typeface="ＭＳ Ｐゴシック"/>
                <a:hlinkClick r:id="rId4"/>
              </a:rPr>
              <a:t>http://www.bbc.co.uk/music/artists/1f9df192-a621-4f54-8850-2c5373b7eac9#artist</a:t>
            </a:r>
            <a:endParaRPr lang="en-US" sz="2800" dirty="0" smtClean="0">
              <a:solidFill>
                <a:schemeClr val="tx1"/>
              </a:solidFill>
              <a:latin typeface="+mn-lt"/>
              <a:ea typeface="+mn-ea"/>
              <a:cs typeface="ＭＳ Ｐゴシック"/>
            </a:endParaRPr>
          </a:p>
        </p:txBody>
      </p:sp>
    </p:spTree>
    <p:extLst>
      <p:ext uri="{BB962C8B-B14F-4D97-AF65-F5344CB8AC3E}">
        <p14:creationId xmlns:p14="http://schemas.microsoft.com/office/powerpoint/2010/main" val="396311037"/>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a:t>
            </a:r>
            <a:endParaRPr lang="en-US" dirty="0"/>
          </a:p>
        </p:txBody>
      </p:sp>
      <p:sp>
        <p:nvSpPr>
          <p:cNvPr id="3" name="Slide Number Placeholder 2"/>
          <p:cNvSpPr>
            <a:spLocks noGrp="1"/>
          </p:cNvSpPr>
          <p:nvPr>
            <p:ph type="sldNum" sz="quarter" idx="12"/>
          </p:nvPr>
        </p:nvSpPr>
        <p:spPr/>
        <p:txBody>
          <a:bodyPr/>
          <a:lstStyle/>
          <a:p>
            <a:pPr>
              <a:defRPr/>
            </a:pPr>
            <a:fld id="{93504802-9D10-4213-B093-32C3975503B1}" type="slidenum">
              <a:rPr lang="en-GB" smtClean="0"/>
              <a:pPr>
                <a:defRPr/>
              </a:pPr>
              <a:t>26</a:t>
            </a:fld>
            <a:endParaRPr lang="en-GB" dirty="0"/>
          </a:p>
        </p:txBody>
      </p:sp>
      <p:sp>
        <p:nvSpPr>
          <p:cNvPr id="4" name="Text Placeholder 3"/>
          <p:cNvSpPr>
            <a:spLocks noGrp="1"/>
          </p:cNvSpPr>
          <p:nvPr>
            <p:ph type="body" idx="4294967295"/>
          </p:nvPr>
        </p:nvSpPr>
        <p:spPr/>
        <p:txBody>
          <a:bodyPr/>
          <a:lstStyle/>
          <a:p>
            <a:r>
              <a:rPr lang="en-US" dirty="0" smtClean="0"/>
              <a:t>MusicNet provides links between composers</a:t>
            </a:r>
            <a:r>
              <a:rPr lang="en-US" baseline="0" dirty="0" smtClean="0"/>
              <a:t> in multiple scholarly repositories</a:t>
            </a:r>
          </a:p>
          <a:p>
            <a:r>
              <a:rPr lang="en-US" baseline="0" dirty="0" smtClean="0"/>
              <a:t>We also link to </a:t>
            </a:r>
            <a:r>
              <a:rPr lang="en-US" baseline="0" dirty="0" err="1" smtClean="0"/>
              <a:t>MusicBrainz</a:t>
            </a:r>
            <a:r>
              <a:rPr lang="en-US" baseline="0" dirty="0" smtClean="0"/>
              <a:t> and BBC /music</a:t>
            </a:r>
          </a:p>
          <a:p>
            <a:r>
              <a:rPr lang="en-US" baseline="0" dirty="0" smtClean="0"/>
              <a:t>This can be fed back into projects like </a:t>
            </a:r>
            <a:r>
              <a:rPr lang="en-US" dirty="0"/>
              <a:t>m</a:t>
            </a:r>
            <a:r>
              <a:rPr lang="en-US" baseline="0" dirty="0" smtClean="0"/>
              <a:t>usicSpace where disambiguation is a problem</a:t>
            </a:r>
            <a:endParaRPr lang="en-US" dirty="0"/>
          </a:p>
        </p:txBody>
      </p:sp>
    </p:spTree>
    <p:extLst>
      <p:ext uri="{BB962C8B-B14F-4D97-AF65-F5344CB8AC3E}">
        <p14:creationId xmlns:p14="http://schemas.microsoft.com/office/powerpoint/2010/main" val="40086608"/>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pPr>
              <a:defRPr/>
            </a:pPr>
            <a:fld id="{93504802-9D10-4213-B093-32C3975503B1}" type="slidenum">
              <a:rPr lang="en-GB" smtClean="0"/>
              <a:pPr>
                <a:defRPr/>
              </a:pPr>
              <a:t>27</a:t>
            </a:fld>
            <a:endParaRPr lang="en-GB" dirty="0"/>
          </a:p>
        </p:txBody>
      </p:sp>
      <p:pic>
        <p:nvPicPr>
          <p:cNvPr id="5" name="Picture 4" descr="musicnet arch-landscap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33005"/>
          </a:xfrm>
          <a:prstGeom prst="rect">
            <a:avLst/>
          </a:prstGeom>
        </p:spPr>
      </p:pic>
    </p:spTree>
    <p:extLst>
      <p:ext uri="{BB962C8B-B14F-4D97-AF65-F5344CB8AC3E}">
        <p14:creationId xmlns:p14="http://schemas.microsoft.com/office/powerpoint/2010/main" val="1463645133"/>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MusicNet</a:t>
            </a:r>
            <a:r>
              <a:rPr lang="en-US" baseline="0" dirty="0" smtClean="0"/>
              <a:t> Published Data</a:t>
            </a:r>
            <a:endParaRPr lang="en-US" dirty="0"/>
          </a:p>
        </p:txBody>
      </p:sp>
      <p:sp>
        <p:nvSpPr>
          <p:cNvPr id="3" name="Slide Number Placeholder 2"/>
          <p:cNvSpPr>
            <a:spLocks noGrp="1"/>
          </p:cNvSpPr>
          <p:nvPr>
            <p:ph type="sldNum" sz="quarter" idx="12"/>
          </p:nvPr>
        </p:nvSpPr>
        <p:spPr/>
        <p:txBody>
          <a:bodyPr/>
          <a:lstStyle/>
          <a:p>
            <a:pPr>
              <a:defRPr/>
            </a:pPr>
            <a:fld id="{93504802-9D10-4213-B093-32C3975503B1}" type="slidenum">
              <a:rPr lang="en-GB" smtClean="0"/>
              <a:pPr>
                <a:defRPr/>
              </a:pPr>
              <a:t>28</a:t>
            </a:fld>
            <a:endParaRPr lang="en-GB" dirty="0"/>
          </a:p>
        </p:txBody>
      </p:sp>
      <p:sp>
        <p:nvSpPr>
          <p:cNvPr id="4" name="Text Placeholder 3"/>
          <p:cNvSpPr>
            <a:spLocks noGrp="1"/>
          </p:cNvSpPr>
          <p:nvPr>
            <p:ph type="body" idx="4294967295"/>
          </p:nvPr>
        </p:nvSpPr>
        <p:spPr/>
        <p:txBody>
          <a:bodyPr/>
          <a:lstStyle/>
          <a:p>
            <a:r>
              <a:rPr lang="en-US" dirty="0" smtClean="0"/>
              <a:t>Links between</a:t>
            </a:r>
            <a:r>
              <a:rPr lang="en-US" baseline="0" dirty="0" smtClean="0"/>
              <a:t> multiple URIs</a:t>
            </a:r>
          </a:p>
          <a:p>
            <a:r>
              <a:rPr lang="en-US" baseline="0" dirty="0" smtClean="0"/>
              <a:t>Representations from each source</a:t>
            </a:r>
          </a:p>
          <a:p>
            <a:r>
              <a:rPr lang="en-US" baseline="0" dirty="0" smtClean="0"/>
              <a:t>Machine-readable, </a:t>
            </a:r>
            <a:r>
              <a:rPr lang="en-US" baseline="0" dirty="0" err="1" smtClean="0"/>
              <a:t>standardised</a:t>
            </a:r>
            <a:r>
              <a:rPr lang="en-US" baseline="0" dirty="0" smtClean="0"/>
              <a:t> to build applications over this data</a:t>
            </a:r>
          </a:p>
          <a:p>
            <a:r>
              <a:rPr lang="en-US" baseline="0" dirty="0" smtClean="0"/>
              <a:t>Human searchable and usable too</a:t>
            </a:r>
          </a:p>
          <a:p>
            <a:r>
              <a:rPr lang="en-US" baseline="0" dirty="0" smtClean="0">
                <a:hlinkClick r:id="rId2"/>
              </a:rPr>
              <a:t>http://musicspace.mspace.fm</a:t>
            </a:r>
            <a:endParaRPr lang="en-US" baseline="0" dirty="0" smtClean="0"/>
          </a:p>
        </p:txBody>
      </p:sp>
    </p:spTree>
    <p:extLst>
      <p:ext uri="{BB962C8B-B14F-4D97-AF65-F5344CB8AC3E}">
        <p14:creationId xmlns:p14="http://schemas.microsoft.com/office/powerpoint/2010/main" val="3182320643"/>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pPr>
              <a:defRPr/>
            </a:pPr>
            <a:fld id="{93504802-9D10-4213-B093-32C3975503B1}" type="slidenum">
              <a:rPr lang="en-GB" smtClean="0"/>
              <a:pPr>
                <a:defRPr/>
              </a:pPr>
              <a:t>29</a:t>
            </a:fld>
            <a:endParaRPr lang="en-GB" dirty="0"/>
          </a:p>
        </p:txBody>
      </p:sp>
      <p:pic>
        <p:nvPicPr>
          <p:cNvPr id="4" name="Picture 3"/>
          <p:cNvPicPr>
            <a:picLocks noChangeAspect="1"/>
          </p:cNvPicPr>
          <p:nvPr/>
        </p:nvPicPr>
        <p:blipFill>
          <a:blip r:embed="rId2"/>
          <a:stretch>
            <a:fillRect/>
          </a:stretch>
        </p:blipFill>
        <p:spPr>
          <a:xfrm>
            <a:off x="1308100" y="0"/>
            <a:ext cx="6522170" cy="6858000"/>
          </a:xfrm>
          <a:prstGeom prst="rect">
            <a:avLst/>
          </a:prstGeom>
        </p:spPr>
      </p:pic>
    </p:spTree>
    <p:extLst>
      <p:ext uri="{BB962C8B-B14F-4D97-AF65-F5344CB8AC3E}">
        <p14:creationId xmlns:p14="http://schemas.microsoft.com/office/powerpoint/2010/main" val="412961193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p:nvPr>
        </p:nvSpPr>
        <p:spPr>
          <a:xfrm>
            <a:off x="358775" y="2428875"/>
            <a:ext cx="8426450" cy="1341438"/>
          </a:xfrm>
        </p:spPr>
        <p:txBody>
          <a:bodyPr/>
          <a:lstStyle/>
          <a:p>
            <a:pPr algn="ctr"/>
            <a:r>
              <a:rPr lang="en-GB" dirty="0" smtClean="0"/>
              <a:t>musicSpace, the precursor to MusicNet</a:t>
            </a:r>
            <a:endParaRPr lang="en-GB" sz="2800" b="0" dirty="0" smtClean="0"/>
          </a:p>
        </p:txBody>
      </p:sp>
      <p:sp>
        <p:nvSpPr>
          <p:cNvPr id="614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Lucida Sans" pitchFamily="34" charset="0"/>
                <a:ea typeface="ＭＳ Ｐゴシック" pitchFamily="16" charset="-128"/>
              </a:defRPr>
            </a:lvl1pPr>
            <a:lvl2pPr marL="742950" indent="-285750" eaLnBrk="0" hangingPunct="0">
              <a:defRPr sz="2400">
                <a:solidFill>
                  <a:srgbClr val="000000"/>
                </a:solidFill>
                <a:latin typeface="Lucida Sans" pitchFamily="34" charset="0"/>
                <a:ea typeface="ＭＳ Ｐゴシック" pitchFamily="16" charset="-128"/>
              </a:defRPr>
            </a:lvl2pPr>
            <a:lvl3pPr marL="1143000" indent="-228600" eaLnBrk="0" hangingPunct="0">
              <a:defRPr sz="2400">
                <a:solidFill>
                  <a:srgbClr val="000000"/>
                </a:solidFill>
                <a:latin typeface="Lucida Sans" pitchFamily="34" charset="0"/>
                <a:ea typeface="ＭＳ Ｐゴシック" pitchFamily="16" charset="-128"/>
              </a:defRPr>
            </a:lvl3pPr>
            <a:lvl4pPr marL="1600200" indent="-228600" eaLnBrk="0" hangingPunct="0">
              <a:defRPr sz="2400">
                <a:solidFill>
                  <a:srgbClr val="000000"/>
                </a:solidFill>
                <a:latin typeface="Lucida Sans" pitchFamily="34" charset="0"/>
                <a:ea typeface="ＭＳ Ｐゴシック" pitchFamily="16" charset="-128"/>
              </a:defRPr>
            </a:lvl4pPr>
            <a:lvl5pPr marL="2057400" indent="-228600" eaLnBrk="0" hangingPunct="0">
              <a:defRPr sz="2400">
                <a:solidFill>
                  <a:srgbClr val="000000"/>
                </a:solidFill>
                <a:latin typeface="Lucida Sans" pitchFamily="34" charset="0"/>
                <a:ea typeface="ＭＳ Ｐゴシック" pitchFamily="16" charset="-128"/>
              </a:defRPr>
            </a:lvl5pPr>
            <a:lvl6pPr marL="2514600" indent="-228600" eaLnBrk="0" fontAlgn="base" hangingPunct="0">
              <a:spcBef>
                <a:spcPct val="0"/>
              </a:spcBef>
              <a:spcAft>
                <a:spcPct val="0"/>
              </a:spcAft>
              <a:defRPr sz="2400">
                <a:solidFill>
                  <a:srgbClr val="000000"/>
                </a:solidFill>
                <a:latin typeface="Lucida Sans" pitchFamily="34" charset="0"/>
                <a:ea typeface="ＭＳ Ｐゴシック" pitchFamily="16" charset="-128"/>
              </a:defRPr>
            </a:lvl6pPr>
            <a:lvl7pPr marL="2971800" indent="-228600" eaLnBrk="0" fontAlgn="base" hangingPunct="0">
              <a:spcBef>
                <a:spcPct val="0"/>
              </a:spcBef>
              <a:spcAft>
                <a:spcPct val="0"/>
              </a:spcAft>
              <a:defRPr sz="2400">
                <a:solidFill>
                  <a:srgbClr val="000000"/>
                </a:solidFill>
                <a:latin typeface="Lucida Sans" pitchFamily="34" charset="0"/>
                <a:ea typeface="ＭＳ Ｐゴシック" pitchFamily="16" charset="-128"/>
              </a:defRPr>
            </a:lvl7pPr>
            <a:lvl8pPr marL="3429000" indent="-228600" eaLnBrk="0" fontAlgn="base" hangingPunct="0">
              <a:spcBef>
                <a:spcPct val="0"/>
              </a:spcBef>
              <a:spcAft>
                <a:spcPct val="0"/>
              </a:spcAft>
              <a:defRPr sz="2400">
                <a:solidFill>
                  <a:srgbClr val="000000"/>
                </a:solidFill>
                <a:latin typeface="Lucida Sans" pitchFamily="34" charset="0"/>
                <a:ea typeface="ＭＳ Ｐゴシック" pitchFamily="16" charset="-128"/>
              </a:defRPr>
            </a:lvl8pPr>
            <a:lvl9pPr marL="3886200" indent="-228600" eaLnBrk="0" fontAlgn="base" hangingPunct="0">
              <a:spcBef>
                <a:spcPct val="0"/>
              </a:spcBef>
              <a:spcAft>
                <a:spcPct val="0"/>
              </a:spcAft>
              <a:defRPr sz="2400">
                <a:solidFill>
                  <a:srgbClr val="000000"/>
                </a:solidFill>
                <a:latin typeface="Lucida Sans" pitchFamily="34" charset="0"/>
                <a:ea typeface="ＭＳ Ｐゴシック" pitchFamily="16" charset="-128"/>
              </a:defRPr>
            </a:lvl9pPr>
          </a:lstStyle>
          <a:p>
            <a:fld id="{604D7A41-D8D9-4770-BD5F-43FBFA451F04}" type="slidenum">
              <a:rPr lang="en-GB" sz="1400" smtClean="0">
                <a:solidFill>
                  <a:schemeClr val="tx1"/>
                </a:solidFill>
              </a:rPr>
              <a:pPr/>
              <a:t>3</a:t>
            </a:fld>
            <a:endParaRPr lang="en-GB" sz="1400" dirty="0" smtClean="0">
              <a:solidFill>
                <a:schemeClr val="tx1"/>
              </a:solidFill>
            </a:endParaRPr>
          </a:p>
        </p:txBody>
      </p:sp>
    </p:spTree>
    <p:extLst>
      <p:ext uri="{BB962C8B-B14F-4D97-AF65-F5344CB8AC3E}">
        <p14:creationId xmlns:p14="http://schemas.microsoft.com/office/powerpoint/2010/main" val="2111660839"/>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pPr>
              <a:defRPr/>
            </a:pPr>
            <a:fld id="{93504802-9D10-4213-B093-32C3975503B1}" type="slidenum">
              <a:rPr lang="en-GB" smtClean="0"/>
              <a:pPr>
                <a:defRPr/>
              </a:pPr>
              <a:t>30</a:t>
            </a:fld>
            <a:endParaRPr lang="en-GB" dirty="0"/>
          </a:p>
        </p:txBody>
      </p:sp>
      <p:pic>
        <p:nvPicPr>
          <p:cNvPr id="4" name="Picture 3"/>
          <p:cNvPicPr>
            <a:picLocks noChangeAspect="1"/>
          </p:cNvPicPr>
          <p:nvPr/>
        </p:nvPicPr>
        <p:blipFill>
          <a:blip r:embed="rId2"/>
          <a:stretch>
            <a:fillRect/>
          </a:stretch>
        </p:blipFill>
        <p:spPr>
          <a:xfrm>
            <a:off x="698500" y="723900"/>
            <a:ext cx="7747000" cy="5397500"/>
          </a:xfrm>
          <a:prstGeom prst="rect">
            <a:avLst/>
          </a:prstGeom>
        </p:spPr>
      </p:pic>
    </p:spTree>
    <p:extLst>
      <p:ext uri="{BB962C8B-B14F-4D97-AF65-F5344CB8AC3E}">
        <p14:creationId xmlns:p14="http://schemas.microsoft.com/office/powerpoint/2010/main" val="293188906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Provenance</a:t>
            </a:r>
            <a:endParaRPr lang="en-US" dirty="0"/>
          </a:p>
        </p:txBody>
      </p:sp>
      <p:sp>
        <p:nvSpPr>
          <p:cNvPr id="3" name="Slide Number Placeholder 2"/>
          <p:cNvSpPr>
            <a:spLocks noGrp="1"/>
          </p:cNvSpPr>
          <p:nvPr>
            <p:ph type="sldNum" sz="quarter" idx="12"/>
          </p:nvPr>
        </p:nvSpPr>
        <p:spPr/>
        <p:txBody>
          <a:bodyPr/>
          <a:lstStyle/>
          <a:p>
            <a:pPr>
              <a:defRPr/>
            </a:pPr>
            <a:fld id="{93504802-9D10-4213-B093-32C3975503B1}" type="slidenum">
              <a:rPr lang="en-GB" smtClean="0"/>
              <a:pPr>
                <a:defRPr/>
              </a:pPr>
              <a:t>31</a:t>
            </a:fld>
            <a:endParaRPr lang="en-GB" dirty="0"/>
          </a:p>
        </p:txBody>
      </p:sp>
      <p:sp>
        <p:nvSpPr>
          <p:cNvPr id="4" name="Text Placeholder 3"/>
          <p:cNvSpPr>
            <a:spLocks noGrp="1"/>
          </p:cNvSpPr>
          <p:nvPr>
            <p:ph type="body" idx="4294967295"/>
          </p:nvPr>
        </p:nvSpPr>
        <p:spPr/>
        <p:txBody>
          <a:bodyPr/>
          <a:lstStyle/>
          <a:p>
            <a:r>
              <a:rPr lang="en-US" dirty="0" smtClean="0"/>
              <a:t>Retains source of information</a:t>
            </a:r>
          </a:p>
          <a:p>
            <a:r>
              <a:rPr lang="en-US" dirty="0" smtClean="0"/>
              <a:t>e.g.</a:t>
            </a:r>
            <a:r>
              <a:rPr lang="en-US" baseline="0" dirty="0" smtClean="0"/>
              <a:t> that Grove </a:t>
            </a:r>
            <a:r>
              <a:rPr lang="en-US" dirty="0"/>
              <a:t>say “Schubert, Franz (Peter</a:t>
            </a:r>
            <a:r>
              <a:rPr lang="en-US" dirty="0" smtClean="0"/>
              <a:t>)”</a:t>
            </a:r>
            <a:r>
              <a:rPr lang="en-US" dirty="0"/>
              <a:t> </a:t>
            </a:r>
            <a:r>
              <a:rPr lang="en-US" dirty="0" smtClean="0"/>
              <a:t>and </a:t>
            </a:r>
            <a:r>
              <a:rPr lang="en-US" dirty="0"/>
              <a:t>British Library say “Schubert, </a:t>
            </a:r>
            <a:r>
              <a:rPr lang="en-US" dirty="0" smtClean="0"/>
              <a:t>Franz” and “Schubert”</a:t>
            </a:r>
          </a:p>
        </p:txBody>
      </p:sp>
    </p:spTree>
    <p:extLst>
      <p:ext uri="{BB962C8B-B14F-4D97-AF65-F5344CB8AC3E}">
        <p14:creationId xmlns:p14="http://schemas.microsoft.com/office/powerpoint/2010/main" val="576198157"/>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Provenance</a:t>
            </a:r>
            <a:endParaRPr lang="en-US" dirty="0"/>
          </a:p>
        </p:txBody>
      </p:sp>
      <p:sp>
        <p:nvSpPr>
          <p:cNvPr id="3" name="Slide Number Placeholder 2"/>
          <p:cNvSpPr>
            <a:spLocks noGrp="1"/>
          </p:cNvSpPr>
          <p:nvPr>
            <p:ph type="sldNum" sz="quarter" idx="12"/>
          </p:nvPr>
        </p:nvSpPr>
        <p:spPr/>
        <p:txBody>
          <a:bodyPr/>
          <a:lstStyle/>
          <a:p>
            <a:pPr>
              <a:defRPr/>
            </a:pPr>
            <a:fld id="{93504802-9D10-4213-B093-32C3975503B1}" type="slidenum">
              <a:rPr lang="en-GB" smtClean="0"/>
              <a:pPr>
                <a:defRPr/>
              </a:pPr>
              <a:t>32</a:t>
            </a:fld>
            <a:endParaRPr lang="en-GB" dirty="0"/>
          </a:p>
        </p:txBody>
      </p:sp>
      <p:sp>
        <p:nvSpPr>
          <p:cNvPr id="4" name="Text Placeholder 3"/>
          <p:cNvSpPr>
            <a:spLocks noGrp="1"/>
          </p:cNvSpPr>
          <p:nvPr>
            <p:ph type="body" idx="4294967295"/>
          </p:nvPr>
        </p:nvSpPr>
        <p:spPr/>
        <p:txBody>
          <a:bodyPr/>
          <a:lstStyle/>
          <a:p>
            <a:r>
              <a:rPr lang="en-US" dirty="0" smtClean="0"/>
              <a:t>When they don’t exist already, </a:t>
            </a:r>
            <a:r>
              <a:rPr lang="en-US" dirty="0" err="1" smtClean="0"/>
              <a:t>musicnet</a:t>
            </a:r>
            <a:r>
              <a:rPr lang="en-US" dirty="0" smtClean="0"/>
              <a:t> provides individual URIs for a composer from each source, e.g.:</a:t>
            </a:r>
          </a:p>
          <a:p>
            <a:pPr lvl="1"/>
            <a:r>
              <a:rPr lang="en-US" dirty="0" smtClean="0">
                <a:hlinkClick r:id="rId2"/>
              </a:rPr>
              <a:t>http://musicnet.mspace.fm/person/7ca5e11353f11c7d625d9aabb27a6174#blcollection</a:t>
            </a:r>
            <a:endParaRPr lang="en-US" dirty="0" smtClean="0"/>
          </a:p>
          <a:p>
            <a:r>
              <a:rPr lang="en-US" dirty="0" smtClean="0"/>
              <a:t>Then links back to search URLs, e.g.:</a:t>
            </a:r>
          </a:p>
          <a:p>
            <a:pPr lvl="1"/>
            <a:r>
              <a:rPr lang="en-US" dirty="0">
                <a:hlinkClick r:id="rId3"/>
              </a:rPr>
              <a:t>http://catalogue.bl.uk/F/?</a:t>
            </a:r>
            <a:r>
              <a:rPr lang="en-US" dirty="0" smtClean="0">
                <a:hlinkClick r:id="rId3"/>
              </a:rPr>
              <a:t>func=find-b&amp;request=Schubert%2C+Franz&amp;find_code=WNA</a:t>
            </a:r>
            <a:r>
              <a:rPr lang="en-US" dirty="0" smtClean="0"/>
              <a:t> </a:t>
            </a:r>
            <a:endParaRPr lang="en-US" dirty="0"/>
          </a:p>
        </p:txBody>
      </p:sp>
    </p:spTree>
    <p:extLst>
      <p:ext uri="{BB962C8B-B14F-4D97-AF65-F5344CB8AC3E}">
        <p14:creationId xmlns:p14="http://schemas.microsoft.com/office/powerpoint/2010/main" val="1463070620"/>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pPr>
              <a:defRPr/>
            </a:pPr>
            <a:fld id="{93504802-9D10-4213-B093-32C3975503B1}" type="slidenum">
              <a:rPr lang="en-GB" smtClean="0"/>
              <a:pPr>
                <a:defRPr/>
              </a:pPr>
              <a:t>33</a:t>
            </a:fld>
            <a:endParaRPr lang="en-GB" dirty="0"/>
          </a:p>
        </p:txBody>
      </p:sp>
      <p:pic>
        <p:nvPicPr>
          <p:cNvPr id="6" name="Picture 5" descr="Screen shot 2011-05-10 at 14.31.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929044" cy="6858000"/>
          </a:xfrm>
          <a:prstGeom prst="rect">
            <a:avLst/>
          </a:prstGeom>
        </p:spPr>
      </p:pic>
    </p:spTree>
    <p:extLst>
      <p:ext uri="{BB962C8B-B14F-4D97-AF65-F5344CB8AC3E}">
        <p14:creationId xmlns:p14="http://schemas.microsoft.com/office/powerpoint/2010/main" val="3454751702"/>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pPr>
              <a:defRPr/>
            </a:pPr>
            <a:fld id="{93504802-9D10-4213-B093-32C3975503B1}" type="slidenum">
              <a:rPr lang="en-GB" smtClean="0"/>
              <a:pPr>
                <a:defRPr/>
              </a:pPr>
              <a:t>34</a:t>
            </a:fld>
            <a:endParaRPr lang="en-GB" dirty="0"/>
          </a:p>
        </p:txBody>
      </p:sp>
      <p:pic>
        <p:nvPicPr>
          <p:cNvPr id="5" name="Picture 4" descr="servlet_6424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3768" y="0"/>
            <a:ext cx="3830719" cy="6858000"/>
          </a:xfrm>
          <a:prstGeom prst="rect">
            <a:avLst/>
          </a:prstGeom>
        </p:spPr>
      </p:pic>
    </p:spTree>
    <p:extLst>
      <p:ext uri="{BB962C8B-B14F-4D97-AF65-F5344CB8AC3E}">
        <p14:creationId xmlns:p14="http://schemas.microsoft.com/office/powerpoint/2010/main" val="1988547681"/>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a:t>
            </a:r>
            <a:r>
              <a:rPr lang="en-US" baseline="0" dirty="0" smtClean="0"/>
              <a:t> from BBC /music</a:t>
            </a:r>
            <a:endParaRPr lang="en-US" dirty="0"/>
          </a:p>
        </p:txBody>
      </p:sp>
      <p:sp>
        <p:nvSpPr>
          <p:cNvPr id="3" name="Slide Number Placeholder 2"/>
          <p:cNvSpPr>
            <a:spLocks noGrp="1"/>
          </p:cNvSpPr>
          <p:nvPr>
            <p:ph type="sldNum" sz="quarter" idx="12"/>
          </p:nvPr>
        </p:nvSpPr>
        <p:spPr/>
        <p:txBody>
          <a:bodyPr/>
          <a:lstStyle/>
          <a:p>
            <a:pPr>
              <a:defRPr/>
            </a:pPr>
            <a:fld id="{93504802-9D10-4213-B093-32C3975503B1}" type="slidenum">
              <a:rPr lang="en-GB" smtClean="0"/>
              <a:pPr>
                <a:defRPr/>
              </a:pPr>
              <a:t>35</a:t>
            </a:fld>
            <a:endParaRPr lang="en-GB" dirty="0"/>
          </a:p>
        </p:txBody>
      </p:sp>
      <p:sp>
        <p:nvSpPr>
          <p:cNvPr id="4" name="Text Placeholder 3"/>
          <p:cNvSpPr>
            <a:spLocks noGrp="1"/>
          </p:cNvSpPr>
          <p:nvPr>
            <p:ph type="body" idx="4294967295"/>
          </p:nvPr>
        </p:nvSpPr>
        <p:spPr/>
        <p:txBody>
          <a:bodyPr/>
          <a:lstStyle/>
          <a:p>
            <a:r>
              <a:rPr lang="en-US" dirty="0" smtClean="0"/>
              <a:t>Harvested links from BBC to:</a:t>
            </a:r>
          </a:p>
          <a:p>
            <a:pPr lvl="1"/>
            <a:r>
              <a:rPr lang="en-US" dirty="0" err="1" smtClean="0"/>
              <a:t>DBPedia</a:t>
            </a:r>
            <a:endParaRPr lang="en-US" dirty="0" smtClean="0"/>
          </a:p>
          <a:p>
            <a:pPr lvl="1"/>
            <a:r>
              <a:rPr lang="en-US" dirty="0" smtClean="0"/>
              <a:t>New</a:t>
            </a:r>
            <a:r>
              <a:rPr lang="en-US" baseline="0" dirty="0" smtClean="0"/>
              <a:t> York Times</a:t>
            </a:r>
          </a:p>
          <a:p>
            <a:pPr lvl="1"/>
            <a:r>
              <a:rPr lang="en-US" baseline="0" dirty="0" smtClean="0"/>
              <a:t>IMDB</a:t>
            </a:r>
          </a:p>
          <a:p>
            <a:pPr lvl="1"/>
            <a:r>
              <a:rPr lang="en-US" baseline="0" dirty="0" smtClean="0"/>
              <a:t>PBS</a:t>
            </a:r>
          </a:p>
          <a:p>
            <a:pPr lvl="1"/>
            <a:r>
              <a:rPr lang="en-US" baseline="0" dirty="0" smtClean="0"/>
              <a:t>etc.</a:t>
            </a:r>
            <a:endParaRPr lang="en-US" dirty="0"/>
          </a:p>
        </p:txBody>
      </p:sp>
    </p:spTree>
    <p:extLst>
      <p:ext uri="{BB962C8B-B14F-4D97-AF65-F5344CB8AC3E}">
        <p14:creationId xmlns:p14="http://schemas.microsoft.com/office/powerpoint/2010/main" val="2197487725"/>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p>
            <a:fld id="{4782448F-5CAF-4DCA-A0E3-094BF2195EBD}" type="slidenum">
              <a:rPr lang="en-GB" smtClean="0"/>
              <a:pPr/>
              <a:t>36</a:t>
            </a:fld>
            <a:endParaRPr lang="en-GB" dirty="0" smtClean="0"/>
          </a:p>
        </p:txBody>
      </p:sp>
      <p:sp>
        <p:nvSpPr>
          <p:cNvPr id="24579" name="Rectangle 2"/>
          <p:cNvSpPr>
            <a:spLocks noGrp="1" noChangeArrowheads="1"/>
          </p:cNvSpPr>
          <p:nvPr>
            <p:ph type="title"/>
          </p:nvPr>
        </p:nvSpPr>
        <p:spPr>
          <a:xfrm>
            <a:off x="358775" y="0"/>
            <a:ext cx="8426450" cy="3429000"/>
          </a:xfrm>
        </p:spPr>
        <p:txBody>
          <a:bodyPr/>
          <a:lstStyle/>
          <a:p>
            <a:pPr algn="ctr"/>
            <a:r>
              <a:rPr lang="en-GB" dirty="0" smtClean="0">
                <a:solidFill>
                  <a:schemeClr val="accent1"/>
                </a:solidFill>
              </a:rPr>
              <a:t>Thank you for listening! </a:t>
            </a:r>
          </a:p>
        </p:txBody>
      </p:sp>
    </p:spTree>
    <p:extLst>
      <p:ext uri="{BB962C8B-B14F-4D97-AF65-F5344CB8AC3E}">
        <p14:creationId xmlns:p14="http://schemas.microsoft.com/office/powerpoint/2010/main" val="3898632124"/>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4"/>
          <p:cNvSpPr>
            <a:spLocks noGrp="1"/>
          </p:cNvSpPr>
          <p:nvPr>
            <p:ph type="title"/>
          </p:nvPr>
        </p:nvSpPr>
        <p:spPr>
          <a:xfrm>
            <a:off x="360363" y="2214563"/>
            <a:ext cx="8426450" cy="1341437"/>
          </a:xfrm>
        </p:spPr>
        <p:txBody>
          <a:bodyPr/>
          <a:lstStyle/>
          <a:p>
            <a:pPr algn="ctr"/>
            <a:r>
              <a:rPr lang="en-GB" dirty="0" smtClean="0">
                <a:solidFill>
                  <a:schemeClr val="accent1"/>
                </a:solidFill>
              </a:rPr>
              <a:t>Problem</a:t>
            </a:r>
          </a:p>
        </p:txBody>
      </p:sp>
      <p:sp>
        <p:nvSpPr>
          <p:cNvPr id="3072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Lucida Sans" pitchFamily="34" charset="0"/>
                <a:ea typeface="ＭＳ Ｐゴシック" pitchFamily="16" charset="-128"/>
              </a:defRPr>
            </a:lvl1pPr>
            <a:lvl2pPr marL="742950" indent="-285750" eaLnBrk="0" hangingPunct="0">
              <a:defRPr sz="2400">
                <a:solidFill>
                  <a:srgbClr val="000000"/>
                </a:solidFill>
                <a:latin typeface="Lucida Sans" pitchFamily="34" charset="0"/>
                <a:ea typeface="ＭＳ Ｐゴシック" pitchFamily="16" charset="-128"/>
              </a:defRPr>
            </a:lvl2pPr>
            <a:lvl3pPr marL="1143000" indent="-228600" eaLnBrk="0" hangingPunct="0">
              <a:defRPr sz="2400">
                <a:solidFill>
                  <a:srgbClr val="000000"/>
                </a:solidFill>
                <a:latin typeface="Lucida Sans" pitchFamily="34" charset="0"/>
                <a:ea typeface="ＭＳ Ｐゴシック" pitchFamily="16" charset="-128"/>
              </a:defRPr>
            </a:lvl3pPr>
            <a:lvl4pPr marL="1600200" indent="-228600" eaLnBrk="0" hangingPunct="0">
              <a:defRPr sz="2400">
                <a:solidFill>
                  <a:srgbClr val="000000"/>
                </a:solidFill>
                <a:latin typeface="Lucida Sans" pitchFamily="34" charset="0"/>
                <a:ea typeface="ＭＳ Ｐゴシック" pitchFamily="16" charset="-128"/>
              </a:defRPr>
            </a:lvl4pPr>
            <a:lvl5pPr marL="2057400" indent="-228600" eaLnBrk="0" hangingPunct="0">
              <a:defRPr sz="2400">
                <a:solidFill>
                  <a:srgbClr val="000000"/>
                </a:solidFill>
                <a:latin typeface="Lucida Sans" pitchFamily="34" charset="0"/>
                <a:ea typeface="ＭＳ Ｐゴシック" pitchFamily="16" charset="-128"/>
              </a:defRPr>
            </a:lvl5pPr>
            <a:lvl6pPr marL="2514600" indent="-228600" eaLnBrk="0" fontAlgn="base" hangingPunct="0">
              <a:spcBef>
                <a:spcPct val="0"/>
              </a:spcBef>
              <a:spcAft>
                <a:spcPct val="0"/>
              </a:spcAft>
              <a:defRPr sz="2400">
                <a:solidFill>
                  <a:srgbClr val="000000"/>
                </a:solidFill>
                <a:latin typeface="Lucida Sans" pitchFamily="34" charset="0"/>
                <a:ea typeface="ＭＳ Ｐゴシック" pitchFamily="16" charset="-128"/>
              </a:defRPr>
            </a:lvl6pPr>
            <a:lvl7pPr marL="2971800" indent="-228600" eaLnBrk="0" fontAlgn="base" hangingPunct="0">
              <a:spcBef>
                <a:spcPct val="0"/>
              </a:spcBef>
              <a:spcAft>
                <a:spcPct val="0"/>
              </a:spcAft>
              <a:defRPr sz="2400">
                <a:solidFill>
                  <a:srgbClr val="000000"/>
                </a:solidFill>
                <a:latin typeface="Lucida Sans" pitchFamily="34" charset="0"/>
                <a:ea typeface="ＭＳ Ｐゴシック" pitchFamily="16" charset="-128"/>
              </a:defRPr>
            </a:lvl7pPr>
            <a:lvl8pPr marL="3429000" indent="-228600" eaLnBrk="0" fontAlgn="base" hangingPunct="0">
              <a:spcBef>
                <a:spcPct val="0"/>
              </a:spcBef>
              <a:spcAft>
                <a:spcPct val="0"/>
              </a:spcAft>
              <a:defRPr sz="2400">
                <a:solidFill>
                  <a:srgbClr val="000000"/>
                </a:solidFill>
                <a:latin typeface="Lucida Sans" pitchFamily="34" charset="0"/>
                <a:ea typeface="ＭＳ Ｐゴシック" pitchFamily="16" charset="-128"/>
              </a:defRPr>
            </a:lvl8pPr>
            <a:lvl9pPr marL="3886200" indent="-228600" eaLnBrk="0" fontAlgn="base" hangingPunct="0">
              <a:spcBef>
                <a:spcPct val="0"/>
              </a:spcBef>
              <a:spcAft>
                <a:spcPct val="0"/>
              </a:spcAft>
              <a:defRPr sz="2400">
                <a:solidFill>
                  <a:srgbClr val="000000"/>
                </a:solidFill>
                <a:latin typeface="Lucida Sans" pitchFamily="34" charset="0"/>
                <a:ea typeface="ＭＳ Ｐゴシック" pitchFamily="16" charset="-128"/>
              </a:defRPr>
            </a:lvl9pPr>
          </a:lstStyle>
          <a:p>
            <a:fld id="{32DB3369-25D5-4556-AA60-186B2A65DEB4}" type="slidenum">
              <a:rPr lang="en-GB" sz="1400" smtClean="0">
                <a:solidFill>
                  <a:schemeClr val="tx1"/>
                </a:solidFill>
              </a:rPr>
              <a:pPr/>
              <a:t>4</a:t>
            </a:fld>
            <a:endParaRPr lang="en-GB" sz="1400" dirty="0" smtClean="0">
              <a:solidFill>
                <a:schemeClr val="tx1"/>
              </a:solidFill>
            </a:endParaRPr>
          </a:p>
        </p:txBody>
      </p:sp>
    </p:spTree>
    <p:extLst>
      <p:ext uri="{BB962C8B-B14F-4D97-AF65-F5344CB8AC3E}">
        <p14:creationId xmlns:p14="http://schemas.microsoft.com/office/powerpoint/2010/main" val="1274461455"/>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dirty="0" smtClean="0"/>
              <a:t>Digitised data is often ‘siloed’. </a:t>
            </a:r>
          </a:p>
        </p:txBody>
      </p:sp>
      <p:sp>
        <p:nvSpPr>
          <p:cNvPr id="10243" name="Content Placeholder 5"/>
          <p:cNvSpPr>
            <a:spLocks noGrp="1"/>
          </p:cNvSpPr>
          <p:nvPr>
            <p:ph idx="1"/>
          </p:nvPr>
        </p:nvSpPr>
        <p:spPr>
          <a:xfrm>
            <a:off x="928688" y="1700213"/>
            <a:ext cx="7215187" cy="3943350"/>
          </a:xfrm>
        </p:spPr>
        <p:txBody>
          <a:bodyPr/>
          <a:lstStyle/>
          <a:p>
            <a:pPr>
              <a:buFont typeface="Wingdings" pitchFamily="2" charset="2"/>
              <a:buNone/>
            </a:pPr>
            <a:r>
              <a:rPr lang="en-GB" dirty="0" smtClean="0"/>
              <a:t>	Geographical dispersal has been replaced by virtual dispersal on the web. Data is now segregated into countless online repositories by: </a:t>
            </a:r>
          </a:p>
          <a:p>
            <a:pPr lvl="1"/>
            <a:r>
              <a:rPr lang="en-GB" dirty="0" smtClean="0"/>
              <a:t>Media type (text, image, audio, video)</a:t>
            </a:r>
          </a:p>
          <a:p>
            <a:pPr lvl="1"/>
            <a:r>
              <a:rPr lang="en-GB" dirty="0" smtClean="0"/>
              <a:t>Date of creation/publication</a:t>
            </a:r>
          </a:p>
          <a:p>
            <a:pPr lvl="1"/>
            <a:r>
              <a:rPr lang="en-GB" dirty="0" smtClean="0"/>
              <a:t>Subject</a:t>
            </a:r>
          </a:p>
        </p:txBody>
      </p:sp>
      <p:sp>
        <p:nvSpPr>
          <p:cNvPr id="102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Lucida Sans" pitchFamily="34" charset="0"/>
                <a:ea typeface="ＭＳ Ｐゴシック" pitchFamily="16" charset="-128"/>
              </a:defRPr>
            </a:lvl1pPr>
            <a:lvl2pPr marL="742950" indent="-285750" eaLnBrk="0" hangingPunct="0">
              <a:defRPr sz="2400">
                <a:solidFill>
                  <a:srgbClr val="000000"/>
                </a:solidFill>
                <a:latin typeface="Lucida Sans" pitchFamily="34" charset="0"/>
                <a:ea typeface="ＭＳ Ｐゴシック" pitchFamily="16" charset="-128"/>
              </a:defRPr>
            </a:lvl2pPr>
            <a:lvl3pPr marL="1143000" indent="-228600" eaLnBrk="0" hangingPunct="0">
              <a:defRPr sz="2400">
                <a:solidFill>
                  <a:srgbClr val="000000"/>
                </a:solidFill>
                <a:latin typeface="Lucida Sans" pitchFamily="34" charset="0"/>
                <a:ea typeface="ＭＳ Ｐゴシック" pitchFamily="16" charset="-128"/>
              </a:defRPr>
            </a:lvl3pPr>
            <a:lvl4pPr marL="1600200" indent="-228600" eaLnBrk="0" hangingPunct="0">
              <a:defRPr sz="2400">
                <a:solidFill>
                  <a:srgbClr val="000000"/>
                </a:solidFill>
                <a:latin typeface="Lucida Sans" pitchFamily="34" charset="0"/>
                <a:ea typeface="ＭＳ Ｐゴシック" pitchFamily="16" charset="-128"/>
              </a:defRPr>
            </a:lvl4pPr>
            <a:lvl5pPr marL="2057400" indent="-228600" eaLnBrk="0" hangingPunct="0">
              <a:defRPr sz="2400">
                <a:solidFill>
                  <a:srgbClr val="000000"/>
                </a:solidFill>
                <a:latin typeface="Lucida Sans" pitchFamily="34" charset="0"/>
                <a:ea typeface="ＭＳ Ｐゴシック" pitchFamily="16" charset="-128"/>
              </a:defRPr>
            </a:lvl5pPr>
            <a:lvl6pPr marL="2514600" indent="-228600" eaLnBrk="0" fontAlgn="base" hangingPunct="0">
              <a:spcBef>
                <a:spcPct val="0"/>
              </a:spcBef>
              <a:spcAft>
                <a:spcPct val="0"/>
              </a:spcAft>
              <a:defRPr sz="2400">
                <a:solidFill>
                  <a:srgbClr val="000000"/>
                </a:solidFill>
                <a:latin typeface="Lucida Sans" pitchFamily="34" charset="0"/>
                <a:ea typeface="ＭＳ Ｐゴシック" pitchFamily="16" charset="-128"/>
              </a:defRPr>
            </a:lvl6pPr>
            <a:lvl7pPr marL="2971800" indent="-228600" eaLnBrk="0" fontAlgn="base" hangingPunct="0">
              <a:spcBef>
                <a:spcPct val="0"/>
              </a:spcBef>
              <a:spcAft>
                <a:spcPct val="0"/>
              </a:spcAft>
              <a:defRPr sz="2400">
                <a:solidFill>
                  <a:srgbClr val="000000"/>
                </a:solidFill>
                <a:latin typeface="Lucida Sans" pitchFamily="34" charset="0"/>
                <a:ea typeface="ＭＳ Ｐゴシック" pitchFamily="16" charset="-128"/>
              </a:defRPr>
            </a:lvl7pPr>
            <a:lvl8pPr marL="3429000" indent="-228600" eaLnBrk="0" fontAlgn="base" hangingPunct="0">
              <a:spcBef>
                <a:spcPct val="0"/>
              </a:spcBef>
              <a:spcAft>
                <a:spcPct val="0"/>
              </a:spcAft>
              <a:defRPr sz="2400">
                <a:solidFill>
                  <a:srgbClr val="000000"/>
                </a:solidFill>
                <a:latin typeface="Lucida Sans" pitchFamily="34" charset="0"/>
                <a:ea typeface="ＭＳ Ｐゴシック" pitchFamily="16" charset="-128"/>
              </a:defRPr>
            </a:lvl8pPr>
            <a:lvl9pPr marL="3886200" indent="-228600" eaLnBrk="0" fontAlgn="base" hangingPunct="0">
              <a:spcBef>
                <a:spcPct val="0"/>
              </a:spcBef>
              <a:spcAft>
                <a:spcPct val="0"/>
              </a:spcAft>
              <a:defRPr sz="2400">
                <a:solidFill>
                  <a:srgbClr val="000000"/>
                </a:solidFill>
                <a:latin typeface="Lucida Sans" pitchFamily="34" charset="0"/>
                <a:ea typeface="ＭＳ Ｐゴシック" pitchFamily="16" charset="-128"/>
              </a:defRPr>
            </a:lvl9pPr>
          </a:lstStyle>
          <a:p>
            <a:fld id="{46BE0296-8B92-4A31-A0B5-CD34B3FD5890}" type="slidenum">
              <a:rPr lang="en-GB" sz="1400" smtClean="0">
                <a:solidFill>
                  <a:schemeClr val="tx1"/>
                </a:solidFill>
              </a:rPr>
              <a:pPr/>
              <a:t>5</a:t>
            </a:fld>
            <a:endParaRPr lang="en-GB" sz="1400" dirty="0" smtClean="0">
              <a:solidFill>
                <a:schemeClr val="tx1"/>
              </a:solidFill>
            </a:endParaRPr>
          </a:p>
        </p:txBody>
      </p:sp>
    </p:spTree>
    <p:extLst>
      <p:ext uri="{BB962C8B-B14F-4D97-AF65-F5344CB8AC3E}">
        <p14:creationId xmlns:p14="http://schemas.microsoft.com/office/powerpoint/2010/main" val="244919606"/>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dirty="0" smtClean="0"/>
              <a:t>Digitised data is often ‘siloed’. </a:t>
            </a:r>
          </a:p>
        </p:txBody>
      </p:sp>
      <p:sp>
        <p:nvSpPr>
          <p:cNvPr id="6" name="Content Placeholder 5"/>
          <p:cNvSpPr>
            <a:spLocks noGrp="1"/>
          </p:cNvSpPr>
          <p:nvPr>
            <p:ph idx="1"/>
          </p:nvPr>
        </p:nvSpPr>
        <p:spPr>
          <a:xfrm>
            <a:off x="928688" y="1700213"/>
            <a:ext cx="7215187" cy="3943350"/>
          </a:xfrm>
        </p:spPr>
        <p:txBody>
          <a:bodyPr/>
          <a:lstStyle/>
          <a:p>
            <a:pPr>
              <a:buFont typeface="Wingdings" pitchFamily="2" charset="2"/>
              <a:buNone/>
            </a:pPr>
            <a:r>
              <a:rPr lang="en-GB" dirty="0" smtClean="0"/>
              <a:t>	Geographical dispersal has been replaced by virtual dispersal on the web. Data is now segregated into countless online repositories by: </a:t>
            </a:r>
          </a:p>
          <a:p>
            <a:pPr lvl="1"/>
            <a:r>
              <a:rPr lang="en-GB" dirty="0" smtClean="0"/>
              <a:t>Language</a:t>
            </a:r>
          </a:p>
          <a:p>
            <a:pPr lvl="1"/>
            <a:r>
              <a:rPr lang="en-GB" dirty="0" smtClean="0"/>
              <a:t>Copyright holder</a:t>
            </a:r>
          </a:p>
          <a:p>
            <a:pPr lvl="1"/>
            <a:r>
              <a:rPr lang="en-GB" dirty="0" smtClean="0"/>
              <a:t>Ad hoc/insecure nature of project funding</a:t>
            </a:r>
          </a:p>
        </p:txBody>
      </p:sp>
      <p:sp>
        <p:nvSpPr>
          <p:cNvPr id="112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Lucida Sans" pitchFamily="34" charset="0"/>
                <a:ea typeface="ＭＳ Ｐゴシック" pitchFamily="16" charset="-128"/>
              </a:defRPr>
            </a:lvl1pPr>
            <a:lvl2pPr marL="742950" indent="-285750" eaLnBrk="0" hangingPunct="0">
              <a:defRPr sz="2400">
                <a:solidFill>
                  <a:srgbClr val="000000"/>
                </a:solidFill>
                <a:latin typeface="Lucida Sans" pitchFamily="34" charset="0"/>
                <a:ea typeface="ＭＳ Ｐゴシック" pitchFamily="16" charset="-128"/>
              </a:defRPr>
            </a:lvl2pPr>
            <a:lvl3pPr marL="1143000" indent="-228600" eaLnBrk="0" hangingPunct="0">
              <a:defRPr sz="2400">
                <a:solidFill>
                  <a:srgbClr val="000000"/>
                </a:solidFill>
                <a:latin typeface="Lucida Sans" pitchFamily="34" charset="0"/>
                <a:ea typeface="ＭＳ Ｐゴシック" pitchFamily="16" charset="-128"/>
              </a:defRPr>
            </a:lvl3pPr>
            <a:lvl4pPr marL="1600200" indent="-228600" eaLnBrk="0" hangingPunct="0">
              <a:defRPr sz="2400">
                <a:solidFill>
                  <a:srgbClr val="000000"/>
                </a:solidFill>
                <a:latin typeface="Lucida Sans" pitchFamily="34" charset="0"/>
                <a:ea typeface="ＭＳ Ｐゴシック" pitchFamily="16" charset="-128"/>
              </a:defRPr>
            </a:lvl4pPr>
            <a:lvl5pPr marL="2057400" indent="-228600" eaLnBrk="0" hangingPunct="0">
              <a:defRPr sz="2400">
                <a:solidFill>
                  <a:srgbClr val="000000"/>
                </a:solidFill>
                <a:latin typeface="Lucida Sans" pitchFamily="34" charset="0"/>
                <a:ea typeface="ＭＳ Ｐゴシック" pitchFamily="16" charset="-128"/>
              </a:defRPr>
            </a:lvl5pPr>
            <a:lvl6pPr marL="2514600" indent="-228600" eaLnBrk="0" fontAlgn="base" hangingPunct="0">
              <a:spcBef>
                <a:spcPct val="0"/>
              </a:spcBef>
              <a:spcAft>
                <a:spcPct val="0"/>
              </a:spcAft>
              <a:defRPr sz="2400">
                <a:solidFill>
                  <a:srgbClr val="000000"/>
                </a:solidFill>
                <a:latin typeface="Lucida Sans" pitchFamily="34" charset="0"/>
                <a:ea typeface="ＭＳ Ｐゴシック" pitchFamily="16" charset="-128"/>
              </a:defRPr>
            </a:lvl6pPr>
            <a:lvl7pPr marL="2971800" indent="-228600" eaLnBrk="0" fontAlgn="base" hangingPunct="0">
              <a:spcBef>
                <a:spcPct val="0"/>
              </a:spcBef>
              <a:spcAft>
                <a:spcPct val="0"/>
              </a:spcAft>
              <a:defRPr sz="2400">
                <a:solidFill>
                  <a:srgbClr val="000000"/>
                </a:solidFill>
                <a:latin typeface="Lucida Sans" pitchFamily="34" charset="0"/>
                <a:ea typeface="ＭＳ Ｐゴシック" pitchFamily="16" charset="-128"/>
              </a:defRPr>
            </a:lvl7pPr>
            <a:lvl8pPr marL="3429000" indent="-228600" eaLnBrk="0" fontAlgn="base" hangingPunct="0">
              <a:spcBef>
                <a:spcPct val="0"/>
              </a:spcBef>
              <a:spcAft>
                <a:spcPct val="0"/>
              </a:spcAft>
              <a:defRPr sz="2400">
                <a:solidFill>
                  <a:srgbClr val="000000"/>
                </a:solidFill>
                <a:latin typeface="Lucida Sans" pitchFamily="34" charset="0"/>
                <a:ea typeface="ＭＳ Ｐゴシック" pitchFamily="16" charset="-128"/>
              </a:defRPr>
            </a:lvl8pPr>
            <a:lvl9pPr marL="3886200" indent="-228600" eaLnBrk="0" fontAlgn="base" hangingPunct="0">
              <a:spcBef>
                <a:spcPct val="0"/>
              </a:spcBef>
              <a:spcAft>
                <a:spcPct val="0"/>
              </a:spcAft>
              <a:defRPr sz="2400">
                <a:solidFill>
                  <a:srgbClr val="000000"/>
                </a:solidFill>
                <a:latin typeface="Lucida Sans" pitchFamily="34" charset="0"/>
                <a:ea typeface="ＭＳ Ｐゴシック" pitchFamily="16" charset="-128"/>
              </a:defRPr>
            </a:lvl9pPr>
          </a:lstStyle>
          <a:p>
            <a:fld id="{DBE0AC5F-7ACA-479D-8CE9-5CDDC9920225}" type="slidenum">
              <a:rPr lang="en-GB" sz="1400" smtClean="0">
                <a:solidFill>
                  <a:schemeClr val="tx1"/>
                </a:solidFill>
              </a:rPr>
              <a:pPr/>
              <a:t>6</a:t>
            </a:fld>
            <a:endParaRPr lang="en-GB" sz="1400" dirty="0" smtClean="0">
              <a:solidFill>
                <a:schemeClr val="tx1"/>
              </a:solidFill>
            </a:endParaRPr>
          </a:p>
        </p:txBody>
      </p:sp>
    </p:spTree>
    <p:extLst>
      <p:ext uri="{BB962C8B-B14F-4D97-AF65-F5344CB8AC3E}">
        <p14:creationId xmlns:p14="http://schemas.microsoft.com/office/powerpoint/2010/main" val="220241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1000"/>
                                        <p:tgtEl>
                                          <p:spTgt spid="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dirty="0" smtClean="0"/>
              <a:t>Digitised data is often ‘siloed’. </a:t>
            </a:r>
          </a:p>
        </p:txBody>
      </p:sp>
      <p:sp>
        <p:nvSpPr>
          <p:cNvPr id="12291" name="Content Placeholder 5"/>
          <p:cNvSpPr>
            <a:spLocks noGrp="1"/>
          </p:cNvSpPr>
          <p:nvPr>
            <p:ph idx="1"/>
          </p:nvPr>
        </p:nvSpPr>
        <p:spPr>
          <a:xfrm>
            <a:off x="928688" y="2420938"/>
            <a:ext cx="7215187" cy="3222625"/>
          </a:xfrm>
        </p:spPr>
        <p:txBody>
          <a:bodyPr/>
          <a:lstStyle/>
          <a:p>
            <a:pPr marL="0" indent="0">
              <a:buFont typeface="Wingdings" pitchFamily="2" charset="2"/>
              <a:buNone/>
              <a:defRPr/>
            </a:pPr>
            <a:r>
              <a:rPr lang="en-GB" dirty="0" smtClean="0">
                <a:solidFill>
                  <a:schemeClr val="accent5"/>
                </a:solidFill>
              </a:rPr>
              <a:t>Interoperability has generally not been given a high enough priority. </a:t>
            </a:r>
          </a:p>
          <a:p>
            <a:pPr marL="0" indent="0">
              <a:buFont typeface="Wingdings" pitchFamily="2" charset="2"/>
              <a:buNone/>
              <a:defRPr/>
            </a:pPr>
            <a:endParaRPr lang="en-GB" dirty="0">
              <a:solidFill>
                <a:schemeClr val="accent5"/>
              </a:solidFill>
            </a:endParaRPr>
          </a:p>
          <a:p>
            <a:pPr marL="0" indent="0">
              <a:buFont typeface="Wingdings" pitchFamily="2" charset="2"/>
              <a:buNone/>
              <a:defRPr/>
            </a:pPr>
            <a:r>
              <a:rPr lang="en-GB" dirty="0" smtClean="0">
                <a:solidFill>
                  <a:schemeClr val="accent5"/>
                </a:solidFill>
              </a:rPr>
              <a:t>And, because the datasets are ‘mature’ the data isn’t </a:t>
            </a:r>
            <a:r>
              <a:rPr lang="en-GB" b="1" dirty="0" smtClean="0">
                <a:solidFill>
                  <a:schemeClr val="accent5"/>
                </a:solidFill>
              </a:rPr>
              <a:t>Linked Data</a:t>
            </a:r>
            <a:r>
              <a:rPr lang="en-GB" dirty="0" smtClean="0">
                <a:solidFill>
                  <a:schemeClr val="accent5"/>
                </a:solidFill>
              </a:rPr>
              <a:t>.</a:t>
            </a:r>
          </a:p>
        </p:txBody>
      </p:sp>
      <p:sp>
        <p:nvSpPr>
          <p:cNvPr id="122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Lucida Sans" pitchFamily="34" charset="0"/>
                <a:ea typeface="ＭＳ Ｐゴシック" pitchFamily="16" charset="-128"/>
              </a:defRPr>
            </a:lvl1pPr>
            <a:lvl2pPr marL="742950" indent="-285750" eaLnBrk="0" hangingPunct="0">
              <a:defRPr sz="2400">
                <a:solidFill>
                  <a:srgbClr val="000000"/>
                </a:solidFill>
                <a:latin typeface="Lucida Sans" pitchFamily="34" charset="0"/>
                <a:ea typeface="ＭＳ Ｐゴシック" pitchFamily="16" charset="-128"/>
              </a:defRPr>
            </a:lvl2pPr>
            <a:lvl3pPr marL="1143000" indent="-228600" eaLnBrk="0" hangingPunct="0">
              <a:defRPr sz="2400">
                <a:solidFill>
                  <a:srgbClr val="000000"/>
                </a:solidFill>
                <a:latin typeface="Lucida Sans" pitchFamily="34" charset="0"/>
                <a:ea typeface="ＭＳ Ｐゴシック" pitchFamily="16" charset="-128"/>
              </a:defRPr>
            </a:lvl3pPr>
            <a:lvl4pPr marL="1600200" indent="-228600" eaLnBrk="0" hangingPunct="0">
              <a:defRPr sz="2400">
                <a:solidFill>
                  <a:srgbClr val="000000"/>
                </a:solidFill>
                <a:latin typeface="Lucida Sans" pitchFamily="34" charset="0"/>
                <a:ea typeface="ＭＳ Ｐゴシック" pitchFamily="16" charset="-128"/>
              </a:defRPr>
            </a:lvl4pPr>
            <a:lvl5pPr marL="2057400" indent="-228600" eaLnBrk="0" hangingPunct="0">
              <a:defRPr sz="2400">
                <a:solidFill>
                  <a:srgbClr val="000000"/>
                </a:solidFill>
                <a:latin typeface="Lucida Sans" pitchFamily="34" charset="0"/>
                <a:ea typeface="ＭＳ Ｐゴシック" pitchFamily="16" charset="-128"/>
              </a:defRPr>
            </a:lvl5pPr>
            <a:lvl6pPr marL="2514600" indent="-228600" eaLnBrk="0" fontAlgn="base" hangingPunct="0">
              <a:spcBef>
                <a:spcPct val="0"/>
              </a:spcBef>
              <a:spcAft>
                <a:spcPct val="0"/>
              </a:spcAft>
              <a:defRPr sz="2400">
                <a:solidFill>
                  <a:srgbClr val="000000"/>
                </a:solidFill>
                <a:latin typeface="Lucida Sans" pitchFamily="34" charset="0"/>
                <a:ea typeface="ＭＳ Ｐゴシック" pitchFamily="16" charset="-128"/>
              </a:defRPr>
            </a:lvl6pPr>
            <a:lvl7pPr marL="2971800" indent="-228600" eaLnBrk="0" fontAlgn="base" hangingPunct="0">
              <a:spcBef>
                <a:spcPct val="0"/>
              </a:spcBef>
              <a:spcAft>
                <a:spcPct val="0"/>
              </a:spcAft>
              <a:defRPr sz="2400">
                <a:solidFill>
                  <a:srgbClr val="000000"/>
                </a:solidFill>
                <a:latin typeface="Lucida Sans" pitchFamily="34" charset="0"/>
                <a:ea typeface="ＭＳ Ｐゴシック" pitchFamily="16" charset="-128"/>
              </a:defRPr>
            </a:lvl7pPr>
            <a:lvl8pPr marL="3429000" indent="-228600" eaLnBrk="0" fontAlgn="base" hangingPunct="0">
              <a:spcBef>
                <a:spcPct val="0"/>
              </a:spcBef>
              <a:spcAft>
                <a:spcPct val="0"/>
              </a:spcAft>
              <a:defRPr sz="2400">
                <a:solidFill>
                  <a:srgbClr val="000000"/>
                </a:solidFill>
                <a:latin typeface="Lucida Sans" pitchFamily="34" charset="0"/>
                <a:ea typeface="ＭＳ Ｐゴシック" pitchFamily="16" charset="-128"/>
              </a:defRPr>
            </a:lvl8pPr>
            <a:lvl9pPr marL="3886200" indent="-228600" eaLnBrk="0" fontAlgn="base" hangingPunct="0">
              <a:spcBef>
                <a:spcPct val="0"/>
              </a:spcBef>
              <a:spcAft>
                <a:spcPct val="0"/>
              </a:spcAft>
              <a:defRPr sz="2400">
                <a:solidFill>
                  <a:srgbClr val="000000"/>
                </a:solidFill>
                <a:latin typeface="Lucida Sans" pitchFamily="34" charset="0"/>
                <a:ea typeface="ＭＳ Ｐゴシック" pitchFamily="16" charset="-128"/>
              </a:defRPr>
            </a:lvl9pPr>
          </a:lstStyle>
          <a:p>
            <a:fld id="{AD27324B-690D-460F-BADF-09A0263265AC}" type="slidenum">
              <a:rPr lang="en-GB" sz="1400" smtClean="0">
                <a:solidFill>
                  <a:schemeClr val="tx1"/>
                </a:solidFill>
              </a:rPr>
              <a:pPr/>
              <a:t>7</a:t>
            </a:fld>
            <a:endParaRPr lang="en-GB" sz="1400" dirty="0" smtClean="0">
              <a:solidFill>
                <a:schemeClr val="tx1"/>
              </a:solidFill>
            </a:endParaRPr>
          </a:p>
        </p:txBody>
      </p:sp>
    </p:spTree>
    <p:extLst>
      <p:ext uri="{BB962C8B-B14F-4D97-AF65-F5344CB8AC3E}">
        <p14:creationId xmlns:p14="http://schemas.microsoft.com/office/powerpoint/2010/main" val="18605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anim calcmode="lin" valueType="num">
                                      <p:cBhvr additive="base">
                                        <p:cTn id="7"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4"/>
          <p:cNvSpPr>
            <a:spLocks noGrp="1"/>
          </p:cNvSpPr>
          <p:nvPr>
            <p:ph type="title"/>
          </p:nvPr>
        </p:nvSpPr>
        <p:spPr>
          <a:xfrm>
            <a:off x="360363" y="2214563"/>
            <a:ext cx="8426450" cy="1341437"/>
          </a:xfrm>
        </p:spPr>
        <p:txBody>
          <a:bodyPr/>
          <a:lstStyle/>
          <a:p>
            <a:pPr algn="ctr"/>
            <a:r>
              <a:rPr lang="en-GB" dirty="0" smtClean="0">
                <a:solidFill>
                  <a:schemeClr val="accent1"/>
                </a:solidFill>
              </a:rPr>
              <a:t>Solution </a:t>
            </a:r>
          </a:p>
        </p:txBody>
      </p:sp>
      <p:sp>
        <p:nvSpPr>
          <p:cNvPr id="3072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Lucida Sans" pitchFamily="34" charset="0"/>
                <a:ea typeface="ＭＳ Ｐゴシック" pitchFamily="16" charset="-128"/>
              </a:defRPr>
            </a:lvl1pPr>
            <a:lvl2pPr marL="742950" indent="-285750" eaLnBrk="0" hangingPunct="0">
              <a:defRPr sz="2400">
                <a:solidFill>
                  <a:srgbClr val="000000"/>
                </a:solidFill>
                <a:latin typeface="Lucida Sans" pitchFamily="34" charset="0"/>
                <a:ea typeface="ＭＳ Ｐゴシック" pitchFamily="16" charset="-128"/>
              </a:defRPr>
            </a:lvl2pPr>
            <a:lvl3pPr marL="1143000" indent="-228600" eaLnBrk="0" hangingPunct="0">
              <a:defRPr sz="2400">
                <a:solidFill>
                  <a:srgbClr val="000000"/>
                </a:solidFill>
                <a:latin typeface="Lucida Sans" pitchFamily="34" charset="0"/>
                <a:ea typeface="ＭＳ Ｐゴシック" pitchFamily="16" charset="-128"/>
              </a:defRPr>
            </a:lvl3pPr>
            <a:lvl4pPr marL="1600200" indent="-228600" eaLnBrk="0" hangingPunct="0">
              <a:defRPr sz="2400">
                <a:solidFill>
                  <a:srgbClr val="000000"/>
                </a:solidFill>
                <a:latin typeface="Lucida Sans" pitchFamily="34" charset="0"/>
                <a:ea typeface="ＭＳ Ｐゴシック" pitchFamily="16" charset="-128"/>
              </a:defRPr>
            </a:lvl4pPr>
            <a:lvl5pPr marL="2057400" indent="-228600" eaLnBrk="0" hangingPunct="0">
              <a:defRPr sz="2400">
                <a:solidFill>
                  <a:srgbClr val="000000"/>
                </a:solidFill>
                <a:latin typeface="Lucida Sans" pitchFamily="34" charset="0"/>
                <a:ea typeface="ＭＳ Ｐゴシック" pitchFamily="16" charset="-128"/>
              </a:defRPr>
            </a:lvl5pPr>
            <a:lvl6pPr marL="2514600" indent="-228600" eaLnBrk="0" fontAlgn="base" hangingPunct="0">
              <a:spcBef>
                <a:spcPct val="0"/>
              </a:spcBef>
              <a:spcAft>
                <a:spcPct val="0"/>
              </a:spcAft>
              <a:defRPr sz="2400">
                <a:solidFill>
                  <a:srgbClr val="000000"/>
                </a:solidFill>
                <a:latin typeface="Lucida Sans" pitchFamily="34" charset="0"/>
                <a:ea typeface="ＭＳ Ｐゴシック" pitchFamily="16" charset="-128"/>
              </a:defRPr>
            </a:lvl6pPr>
            <a:lvl7pPr marL="2971800" indent="-228600" eaLnBrk="0" fontAlgn="base" hangingPunct="0">
              <a:spcBef>
                <a:spcPct val="0"/>
              </a:spcBef>
              <a:spcAft>
                <a:spcPct val="0"/>
              </a:spcAft>
              <a:defRPr sz="2400">
                <a:solidFill>
                  <a:srgbClr val="000000"/>
                </a:solidFill>
                <a:latin typeface="Lucida Sans" pitchFamily="34" charset="0"/>
                <a:ea typeface="ＭＳ Ｐゴシック" pitchFamily="16" charset="-128"/>
              </a:defRPr>
            </a:lvl7pPr>
            <a:lvl8pPr marL="3429000" indent="-228600" eaLnBrk="0" fontAlgn="base" hangingPunct="0">
              <a:spcBef>
                <a:spcPct val="0"/>
              </a:spcBef>
              <a:spcAft>
                <a:spcPct val="0"/>
              </a:spcAft>
              <a:defRPr sz="2400">
                <a:solidFill>
                  <a:srgbClr val="000000"/>
                </a:solidFill>
                <a:latin typeface="Lucida Sans" pitchFamily="34" charset="0"/>
                <a:ea typeface="ＭＳ Ｐゴシック" pitchFamily="16" charset="-128"/>
              </a:defRPr>
            </a:lvl8pPr>
            <a:lvl9pPr marL="3886200" indent="-228600" eaLnBrk="0" fontAlgn="base" hangingPunct="0">
              <a:spcBef>
                <a:spcPct val="0"/>
              </a:spcBef>
              <a:spcAft>
                <a:spcPct val="0"/>
              </a:spcAft>
              <a:defRPr sz="2400">
                <a:solidFill>
                  <a:srgbClr val="000000"/>
                </a:solidFill>
                <a:latin typeface="Lucida Sans" pitchFamily="34" charset="0"/>
                <a:ea typeface="ＭＳ Ｐゴシック" pitchFamily="16" charset="-128"/>
              </a:defRPr>
            </a:lvl9pPr>
          </a:lstStyle>
          <a:p>
            <a:fld id="{32DB3369-25D5-4556-AA60-186B2A65DEB4}" type="slidenum">
              <a:rPr lang="en-GB" sz="1400" smtClean="0">
                <a:solidFill>
                  <a:schemeClr val="tx1"/>
                </a:solidFill>
              </a:rPr>
              <a:pPr/>
              <a:t>8</a:t>
            </a:fld>
            <a:endParaRPr lang="en-GB" sz="1400" dirty="0" smtClean="0">
              <a:solidFill>
                <a:schemeClr val="tx1"/>
              </a:solidFill>
            </a:endParaRPr>
          </a:p>
        </p:txBody>
      </p:sp>
    </p:spTree>
    <p:extLst>
      <p:ext uri="{BB962C8B-B14F-4D97-AF65-F5344CB8AC3E}">
        <p14:creationId xmlns:p14="http://schemas.microsoft.com/office/powerpoint/2010/main" val="1620651217"/>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Lucida Sans" pitchFamily="34" charset="0"/>
                <a:ea typeface="ＭＳ Ｐゴシック" pitchFamily="16" charset="-128"/>
              </a:defRPr>
            </a:lvl1pPr>
            <a:lvl2pPr marL="742950" indent="-285750" eaLnBrk="0" hangingPunct="0">
              <a:defRPr sz="2400">
                <a:solidFill>
                  <a:srgbClr val="000000"/>
                </a:solidFill>
                <a:latin typeface="Lucida Sans" pitchFamily="34" charset="0"/>
                <a:ea typeface="ＭＳ Ｐゴシック" pitchFamily="16" charset="-128"/>
              </a:defRPr>
            </a:lvl2pPr>
            <a:lvl3pPr marL="1143000" indent="-228600" eaLnBrk="0" hangingPunct="0">
              <a:defRPr sz="2400">
                <a:solidFill>
                  <a:srgbClr val="000000"/>
                </a:solidFill>
                <a:latin typeface="Lucida Sans" pitchFamily="34" charset="0"/>
                <a:ea typeface="ＭＳ Ｐゴシック" pitchFamily="16" charset="-128"/>
              </a:defRPr>
            </a:lvl3pPr>
            <a:lvl4pPr marL="1600200" indent="-228600" eaLnBrk="0" hangingPunct="0">
              <a:defRPr sz="2400">
                <a:solidFill>
                  <a:srgbClr val="000000"/>
                </a:solidFill>
                <a:latin typeface="Lucida Sans" pitchFamily="34" charset="0"/>
                <a:ea typeface="ＭＳ Ｐゴシック" pitchFamily="16" charset="-128"/>
              </a:defRPr>
            </a:lvl4pPr>
            <a:lvl5pPr marL="2057400" indent="-228600" eaLnBrk="0" hangingPunct="0">
              <a:defRPr sz="2400">
                <a:solidFill>
                  <a:srgbClr val="000000"/>
                </a:solidFill>
                <a:latin typeface="Lucida Sans" pitchFamily="34" charset="0"/>
                <a:ea typeface="ＭＳ Ｐゴシック" pitchFamily="16" charset="-128"/>
              </a:defRPr>
            </a:lvl5pPr>
            <a:lvl6pPr marL="2514600" indent="-228600" eaLnBrk="0" fontAlgn="base" hangingPunct="0">
              <a:spcBef>
                <a:spcPct val="0"/>
              </a:spcBef>
              <a:spcAft>
                <a:spcPct val="0"/>
              </a:spcAft>
              <a:defRPr sz="2400">
                <a:solidFill>
                  <a:srgbClr val="000000"/>
                </a:solidFill>
                <a:latin typeface="Lucida Sans" pitchFamily="34" charset="0"/>
                <a:ea typeface="ＭＳ Ｐゴシック" pitchFamily="16" charset="-128"/>
              </a:defRPr>
            </a:lvl6pPr>
            <a:lvl7pPr marL="2971800" indent="-228600" eaLnBrk="0" fontAlgn="base" hangingPunct="0">
              <a:spcBef>
                <a:spcPct val="0"/>
              </a:spcBef>
              <a:spcAft>
                <a:spcPct val="0"/>
              </a:spcAft>
              <a:defRPr sz="2400">
                <a:solidFill>
                  <a:srgbClr val="000000"/>
                </a:solidFill>
                <a:latin typeface="Lucida Sans" pitchFamily="34" charset="0"/>
                <a:ea typeface="ＭＳ Ｐゴシック" pitchFamily="16" charset="-128"/>
              </a:defRPr>
            </a:lvl7pPr>
            <a:lvl8pPr marL="3429000" indent="-228600" eaLnBrk="0" fontAlgn="base" hangingPunct="0">
              <a:spcBef>
                <a:spcPct val="0"/>
              </a:spcBef>
              <a:spcAft>
                <a:spcPct val="0"/>
              </a:spcAft>
              <a:defRPr sz="2400">
                <a:solidFill>
                  <a:srgbClr val="000000"/>
                </a:solidFill>
                <a:latin typeface="Lucida Sans" pitchFamily="34" charset="0"/>
                <a:ea typeface="ＭＳ Ｐゴシック" pitchFamily="16" charset="-128"/>
              </a:defRPr>
            </a:lvl8pPr>
            <a:lvl9pPr marL="3886200" indent="-228600" eaLnBrk="0" fontAlgn="base" hangingPunct="0">
              <a:spcBef>
                <a:spcPct val="0"/>
              </a:spcBef>
              <a:spcAft>
                <a:spcPct val="0"/>
              </a:spcAft>
              <a:defRPr sz="2400">
                <a:solidFill>
                  <a:srgbClr val="000000"/>
                </a:solidFill>
                <a:latin typeface="Lucida Sans" pitchFamily="34" charset="0"/>
                <a:ea typeface="ＭＳ Ｐゴシック" pitchFamily="16" charset="-128"/>
              </a:defRPr>
            </a:lvl9pPr>
          </a:lstStyle>
          <a:p>
            <a:fld id="{3D15A846-34D0-440D-8A19-8BADAED6C727}" type="slidenum">
              <a:rPr lang="en-GB" sz="1400" smtClean="0">
                <a:solidFill>
                  <a:schemeClr val="tx1"/>
                </a:solidFill>
              </a:rPr>
              <a:pPr/>
              <a:t>9</a:t>
            </a:fld>
            <a:endParaRPr lang="en-GB" sz="1400" dirty="0" smtClean="0">
              <a:solidFill>
                <a:schemeClr val="tx1"/>
              </a:solidFill>
            </a:endParaRPr>
          </a:p>
        </p:txBody>
      </p:sp>
      <p:sp>
        <p:nvSpPr>
          <p:cNvPr id="31747" name="Rectangle 2"/>
          <p:cNvSpPr>
            <a:spLocks noGrp="1" noChangeArrowheads="1"/>
          </p:cNvSpPr>
          <p:nvPr>
            <p:ph type="title"/>
          </p:nvPr>
        </p:nvSpPr>
        <p:spPr/>
        <p:txBody>
          <a:bodyPr/>
          <a:lstStyle/>
          <a:p>
            <a:r>
              <a:rPr lang="en-GB" dirty="0" smtClean="0">
                <a:solidFill>
                  <a:srgbClr val="CCE5E9"/>
                </a:solidFill>
              </a:rPr>
              <a:t>‘musicSpace’ is a faceted browser</a:t>
            </a:r>
            <a:br>
              <a:rPr lang="en-GB" dirty="0" smtClean="0">
                <a:solidFill>
                  <a:srgbClr val="CCE5E9"/>
                </a:solidFill>
              </a:rPr>
            </a:br>
            <a:endParaRPr lang="en-GB" sz="3000" dirty="0" smtClean="0"/>
          </a:p>
        </p:txBody>
      </p:sp>
      <p:pic>
        <p:nvPicPr>
          <p:cNvPr id="31748" name="Picture 2" descr="D:\My Documents\Southampton\musicSpace\Conferences, Workshops, Meetings\IAML ASW 2010\Sources and previous versions\musicSpace U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928688"/>
            <a:ext cx="8001000" cy="53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0899330"/>
      </p:ext>
    </p:extLst>
  </p:cSld>
  <p:clrMapOvr>
    <a:masterClrMapping/>
  </p:clrMapOvr>
  <p:transition spd="slow">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ANSWERNOWTEXT" val="Answer Now"/>
  <p:tag name="RESPTABLESTYLE" val="-1"/>
  <p:tag name="ALLOWDUPLICATES" val="False"/>
  <p:tag name="AUTOADVANCE" val="False"/>
  <p:tag name="STDCHART" val="1"/>
  <p:tag name="BUBBLENAMEVISIBLE" val="True"/>
  <p:tag name="DEFAULTNUMTEAMS" val="5"/>
  <p:tag name="CUSTOMCELLBACKCOLOR2" val="-13395457"/>
  <p:tag name="DISPLAYNAME" val="True"/>
  <p:tag name="GRIDROTATIONINTERVAL" val="2"/>
  <p:tag name="POLLINGCYCLE" val="2"/>
  <p:tag name="INCLUDENONRESPONDERS" val="False"/>
  <p:tag name="ALLOWUSERFEEDBACK" val="True"/>
  <p:tag name="REALTIMEBACKUPPATH" val="(None)"/>
  <p:tag name="FIBDISPLAYKEYWORDS" val="True"/>
  <p:tag name="USESECONDARYMONITOR" val="True"/>
  <p:tag name="RESPCOUNTERSTYLE" val="-1"/>
  <p:tag name="NUMRESPONSES" val="1"/>
  <p:tag name="REVIEWONLY" val="False"/>
  <p:tag name="TEAMSINLEADERBOARD" val="5"/>
  <p:tag name="BUBBLEGROUPING" val="3"/>
  <p:tag name="CUSTOMCELLBACKCOLOR3" val="-268652"/>
  <p:tag name="DISPLAYDEVICEID" val="True"/>
  <p:tag name="GRIDPOSITION" val="1"/>
  <p:tag name="MULTIRESPDIVISOR" val="1"/>
  <p:tag name="INCORRECTPOINTVALUE" val="0"/>
  <p:tag name="CHARTSCALE" val="True"/>
  <p:tag name="TPVERSION" val="2008"/>
  <p:tag name="ANSWERNOWSTYLE" val="-1"/>
  <p:tag name="INPUTSOURCE" val="1"/>
  <p:tag name="ROTATIONINTERVAL" val="2"/>
  <p:tag name="BUBBLESIZEVISIBLE" val="True"/>
  <p:tag name="CUSTOMCELLBACKCOLOR1" val="-657956"/>
  <p:tag name="GRIDOPACITY" val="90"/>
  <p:tag name="CHARTLABELS" val="0"/>
  <p:tag name="CORRECTPOINTVALUE" val="1"/>
  <p:tag name="FIBDISPLAYRESULTS" val="True"/>
  <p:tag name="SHOWBARVISIBLE" val="True"/>
  <p:tag name="COUNTDOWNSECONDS" val="10"/>
  <p:tag name="AUTOUPDATEALIASES" val="True"/>
  <p:tag name="CUSTOMGRIDBACKCOLOR" val="-2830136"/>
  <p:tag name="DISPLAYDEVICENUMBER" val="True"/>
  <p:tag name="RESETCHARTS" val="True"/>
  <p:tag name="ZEROBASED" val="False"/>
  <p:tag name="POWERPOINTVERSION" val="11.0"/>
  <p:tag name="BACKUPSESSIONS" val="True"/>
  <p:tag name="MAXRESPONDERS" val="5"/>
  <p:tag name="USESCHEMECOLORS" val="True"/>
  <p:tag name="PARTLISTDEFAULT" val="0"/>
  <p:tag name="FIBNUMRESULTS" val="5"/>
  <p:tag name="RESPCOUNTERFORMAT" val="0"/>
  <p:tag name="BUBBLEVALUEFORMAT" val="0.0"/>
  <p:tag name="GRIDSIZE" val="{Width=800, Height=600}"/>
  <p:tag name="AUTOADJUSTPARTRANGE" val="True"/>
  <p:tag name="BACKUPMAINTENANCE" val="7"/>
  <p:tag name="CUSTOMCELLBACKCOLOR4" val="-8355712"/>
  <p:tag name="REALTIMEBACKUP" val="False"/>
  <p:tag name="CHARTVALUEFORMAT" val="0%"/>
  <p:tag name="COUNTDOWNSTYLE" val="-1"/>
  <p:tag name="INCLUDEPPT" val="True"/>
  <p:tag name="CUSTOMCELLFORECOLOR" val="-16777216"/>
  <p:tag name="PARTICIPANTSINLEADERBOARD" val="5"/>
  <p:tag name="AUTOSIZEGRID" val="True"/>
  <p:tag name="BULLETTYPE" val="3"/>
  <p:tag name="FIBINCLUDEOTHER" val="True"/>
  <p:tag name="DELIMITERS" val="3.1"/>
  <p:tag name="INCLUDESESSION" val="True"/>
  <p:tag name="ADVANCEDSETTINGSVIEW" val="True"/>
  <p:tag name="CHARTCOLORS" val="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UoS blue fade">
  <a:themeElements>
    <a:clrScheme name="UoS blue fade 2">
      <a:dk1>
        <a:srgbClr val="A4AEB5"/>
      </a:dk1>
      <a:lt1>
        <a:srgbClr val="FFFFFF"/>
      </a:lt1>
      <a:dk2>
        <a:srgbClr val="005C84"/>
      </a:dk2>
      <a:lt2>
        <a:srgbClr val="CCE5E9"/>
      </a:lt2>
      <a:accent1>
        <a:srgbClr val="F0AB00"/>
      </a:accent1>
      <a:accent2>
        <a:srgbClr val="0098C3"/>
      </a:accent2>
      <a:accent3>
        <a:srgbClr val="AAB5C2"/>
      </a:accent3>
      <a:accent4>
        <a:srgbClr val="DADADA"/>
      </a:accent4>
      <a:accent5>
        <a:srgbClr val="F6D2AA"/>
      </a:accent5>
      <a:accent6>
        <a:srgbClr val="0089B0"/>
      </a:accent6>
      <a:hlink>
        <a:srgbClr val="CCE5E9"/>
      </a:hlink>
      <a:folHlink>
        <a:srgbClr val="E1D9DF"/>
      </a:folHlink>
    </a:clrScheme>
    <a:fontScheme name="UoS blue fade">
      <a:majorFont>
        <a:latin typeface="Lucida Sans"/>
        <a:ea typeface="ＭＳ Ｐゴシック"/>
        <a:cs typeface=""/>
      </a:majorFont>
      <a:minorFont>
        <a:latin typeface="Lucida San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square" lIns="91440" tIns="45720" rIns="9144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rgbClr val="000000"/>
            </a:solidFill>
            <a:effectLst/>
            <a:latin typeface="Lucida Sans" pitchFamily="34" charset="0"/>
            <a:ea typeface="ＭＳ Ｐゴシック" pitchFamily="16" charset="-128"/>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square" lIns="91440" tIns="45720" rIns="9144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rgbClr val="000000"/>
            </a:solidFill>
            <a:effectLst/>
            <a:latin typeface="Lucida Sans" pitchFamily="34" charset="0"/>
            <a:ea typeface="ＭＳ Ｐゴシック" pitchFamily="16" charset="-128"/>
            <a:cs typeface="Arial" charset="0"/>
          </a:defRPr>
        </a:defPPr>
      </a:lstStyle>
    </a:lnDef>
  </a:objectDefaults>
  <a:extraClrSchemeLst>
    <a:extraClrScheme>
      <a:clrScheme name="UoS blue fade 1">
        <a:dk1>
          <a:srgbClr val="A4AEB5"/>
        </a:dk1>
        <a:lt1>
          <a:srgbClr val="FFFFFF"/>
        </a:lt1>
        <a:dk2>
          <a:srgbClr val="005C84"/>
        </a:dk2>
        <a:lt2>
          <a:srgbClr val="CCE5E9"/>
        </a:lt2>
        <a:accent1>
          <a:srgbClr val="FCEECC"/>
        </a:accent1>
        <a:accent2>
          <a:srgbClr val="F8DAD0"/>
        </a:accent2>
        <a:accent3>
          <a:srgbClr val="AAB5C2"/>
        </a:accent3>
        <a:accent4>
          <a:srgbClr val="DADADA"/>
        </a:accent4>
        <a:accent5>
          <a:srgbClr val="FDF5E2"/>
        </a:accent5>
        <a:accent6>
          <a:srgbClr val="E1C5BC"/>
        </a:accent6>
        <a:hlink>
          <a:srgbClr val="CCE5E9"/>
        </a:hlink>
        <a:folHlink>
          <a:srgbClr val="E1D9DF"/>
        </a:folHlink>
      </a:clrScheme>
      <a:clrMap bg1="dk2" tx1="lt1" bg2="dk1" tx2="lt2" accent1="accent1" accent2="accent2" accent3="accent3" accent4="accent4" accent5="accent5" accent6="accent6" hlink="hlink" folHlink="folHlink"/>
    </a:extraClrScheme>
    <a:extraClrScheme>
      <a:clrScheme name="UoS blue fade 2">
        <a:dk1>
          <a:srgbClr val="A4AEB5"/>
        </a:dk1>
        <a:lt1>
          <a:srgbClr val="FFFFFF"/>
        </a:lt1>
        <a:dk2>
          <a:srgbClr val="005C84"/>
        </a:dk2>
        <a:lt2>
          <a:srgbClr val="CCE5E9"/>
        </a:lt2>
        <a:accent1>
          <a:srgbClr val="F0AB00"/>
        </a:accent1>
        <a:accent2>
          <a:srgbClr val="0098C3"/>
        </a:accent2>
        <a:accent3>
          <a:srgbClr val="AAB5C2"/>
        </a:accent3>
        <a:accent4>
          <a:srgbClr val="DADADA"/>
        </a:accent4>
        <a:accent5>
          <a:srgbClr val="F6D2AA"/>
        </a:accent5>
        <a:accent6>
          <a:srgbClr val="0089B0"/>
        </a:accent6>
        <a:hlink>
          <a:srgbClr val="CCE5E9"/>
        </a:hlink>
        <a:folHlink>
          <a:srgbClr val="E1D9D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B3"/>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UoS blue fade</Template>
  <TotalTime>4935</TotalTime>
  <Words>1239</Words>
  <Application>Microsoft Office PowerPoint</Application>
  <PresentationFormat>On-screen Show (4:3)</PresentationFormat>
  <Paragraphs>182</Paragraphs>
  <Slides>36</Slides>
  <Notes>7</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UoS blue fade</vt:lpstr>
      <vt:lpstr>Music Linked Data Workshop  12 May 2011 • JISC, London</vt:lpstr>
      <vt:lpstr>David Bretherton</vt:lpstr>
      <vt:lpstr>musicSpace, the precursor to MusicNet</vt:lpstr>
      <vt:lpstr>Problem</vt:lpstr>
      <vt:lpstr>Digitised data is often ‘siloed’. </vt:lpstr>
      <vt:lpstr>Digitised data is often ‘siloed’. </vt:lpstr>
      <vt:lpstr>Digitised data is often ‘siloed’. </vt:lpstr>
      <vt:lpstr>Solution </vt:lpstr>
      <vt:lpstr>‘musicSpace’ is a faceted browser </vt:lpstr>
      <vt:lpstr>Demonstration </vt:lpstr>
      <vt:lpstr>How musicSpace provided the motivation for MusicNet</vt:lpstr>
      <vt:lpstr>Problem: you can align metadata fields, but this doesn’t align the data in those fields</vt:lpstr>
      <vt:lpstr>Causes of ‘dirty’ data (for names)</vt:lpstr>
      <vt:lpstr>Dirty data degrades the user experience</vt:lpstr>
      <vt:lpstr>MusicNet’s alignment tool </vt:lpstr>
      <vt:lpstr>Prototype 1  (musicSpace era)</vt:lpstr>
      <vt:lpstr>Used Alignment API &amp; Google Docs</vt:lpstr>
      <vt:lpstr>Shortcoming: no threshold</vt:lpstr>
      <vt:lpstr>Prototype 2  (building a custom tool  for MusicNet)</vt:lpstr>
      <vt:lpstr>Design considerations </vt:lpstr>
      <vt:lpstr>Alignment  process</vt:lpstr>
      <vt:lpstr>UI of Prototype 2 </vt:lpstr>
      <vt:lpstr>Prototype 2 demo</vt:lpstr>
      <vt:lpstr>Daniel Alexander Smith</vt:lpstr>
      <vt:lpstr>Linked Data</vt:lpstr>
      <vt:lpstr>Contribution</vt:lpstr>
      <vt:lpstr>PowerPoint Presentation</vt:lpstr>
      <vt:lpstr>MusicNet Published Data</vt:lpstr>
      <vt:lpstr>PowerPoint Presentation</vt:lpstr>
      <vt:lpstr>PowerPoint Presentation</vt:lpstr>
      <vt:lpstr>Provenance</vt:lpstr>
      <vt:lpstr>Provenance</vt:lpstr>
      <vt:lpstr>PowerPoint Presentation</vt:lpstr>
      <vt:lpstr>PowerPoint Presentation</vt:lpstr>
      <vt:lpstr>Links from BBC /music</vt:lpstr>
      <vt:lpstr>Thank you for listening!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MusicNet: Aligning Musicology's Metadata</dc:title>
  <dc:subject>MusicNet &lt;http://musicnet.mspace.fm/&gt;</dc:subject>
  <dc:creator>David Bretherton</dc:creator>
  <cp:lastModifiedBy>David Bretherton</cp:lastModifiedBy>
  <cp:revision>938</cp:revision>
  <dcterms:created xsi:type="dcterms:W3CDTF">2009-07-01T08:18:18Z</dcterms:created>
  <dcterms:modified xsi:type="dcterms:W3CDTF">2011-05-20T19:57:13Z</dcterms:modified>
</cp:coreProperties>
</file>