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69" r:id="rId9"/>
    <p:sldId id="277" r:id="rId10"/>
    <p:sldId id="278" r:id="rId11"/>
    <p:sldId id="271" r:id="rId12"/>
    <p:sldId id="272" r:id="rId13"/>
    <p:sldId id="273" r:id="rId14"/>
    <p:sldId id="279" r:id="rId15"/>
    <p:sldId id="281" r:id="rId16"/>
    <p:sldId id="282" r:id="rId17"/>
    <p:sldId id="275" r:id="rId18"/>
    <p:sldId id="283" r:id="rId19"/>
    <p:sldId id="258" r:id="rId20"/>
    <p:sldId id="264" r:id="rId21"/>
    <p:sldId id="276" r:id="rId22"/>
    <p:sldId id="260" r:id="rId23"/>
    <p:sldId id="284" r:id="rId24"/>
    <p:sldId id="285" r:id="rId2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C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5B73B-F4AD-6741-A054-86D8F8F4F7BB}" type="datetimeFigureOut">
              <a:rPr lang="en-US" smtClean="0"/>
              <a:pPr/>
              <a:t>9/18/08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A16F-CC80-CE4C-8F79-DE892D25D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10F2-4B2D-5843-9997-B05F06ED9313}" type="datetimeFigureOut">
              <a:rPr lang="en-US" smtClean="0"/>
              <a:pPr/>
              <a:t>9/18/08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0741-7B48-244B-B0BF-83F6C4D44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0741-7B48-244B-B0BF-83F6C4D4453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Preserv2 is a JISC funded project, running until march</a:t>
            </a:r>
            <a:r>
              <a:rPr lang="en-GB" baseline="0" dirty="0" smtClean="0"/>
              <a:t> 09.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0741-7B48-244B-B0BF-83F6C4D4453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where we work… on the web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0741-7B48-244B-B0BF-83F6C4D4453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nodes are Resource Maps, Blue nodes are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0741-7B48-244B-B0BF-83F6C4D4453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76338" y="5726113"/>
            <a:ext cx="28781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ambria"/>
                <a:ea typeface="+mn-ea"/>
                <a:cs typeface="Cambria"/>
              </a:rPr>
              <a:t>http://</a:t>
            </a:r>
            <a:r>
              <a:rPr lang="en-GB" dirty="0" err="1">
                <a:latin typeface="Cambria"/>
                <a:ea typeface="+mn-ea"/>
                <a:cs typeface="Cambria"/>
              </a:rPr>
              <a:t>www.preserv.org.uk</a:t>
            </a:r>
            <a:endParaRPr lang="en-GB" dirty="0">
              <a:latin typeface="Cambria"/>
              <a:ea typeface="+mn-e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Cambria"/>
              <a:ea typeface="+mn-ea"/>
              <a:cs typeface="Cambria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48138" y="4648200"/>
            <a:ext cx="3852862" cy="113823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500">
                <a:latin typeface="Cambria" pitchFamily="-65" charset="0"/>
                <a:ea typeface="Cambria" pitchFamily="-65" charset="0"/>
                <a:cs typeface="Cambria" pitchFamily="-65" charset="0"/>
              </a:rPr>
              <a:t>David Tarrant</a:t>
            </a:r>
          </a:p>
          <a:p>
            <a:pPr algn="ctr"/>
            <a:r>
              <a:rPr lang="en-GB" sz="2500">
                <a:latin typeface="Cambria" pitchFamily="-65" charset="0"/>
                <a:ea typeface="Cambria" pitchFamily="-65" charset="0"/>
                <a:cs typeface="Cambria" pitchFamily="-65" charset="0"/>
              </a:rPr>
              <a:t>University of Southampton</a:t>
            </a:r>
          </a:p>
          <a:p>
            <a:pPr algn="ctr"/>
            <a:r>
              <a:rPr lang="en-GB">
                <a:latin typeface="Cambria" pitchFamily="-65" charset="0"/>
                <a:ea typeface="Cambria" pitchFamily="-65" charset="0"/>
                <a:cs typeface="Cambria" pitchFamily="-65" charset="0"/>
              </a:rPr>
              <a:t>dct05r@ecs.soton.ac.uk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4348163"/>
            <a:ext cx="27686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990600"/>
            <a:ext cx="2971800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9906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2209800"/>
            <a:ext cx="2971800" cy="2895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8A3B-C3C8-234E-9C9F-2636FF6A4011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3C98-D9ED-B34C-A1A1-51AE831C4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Wave 5"/>
          <p:cNvSpPr/>
          <p:nvPr userDrawn="1"/>
        </p:nvSpPr>
        <p:spPr>
          <a:xfrm flipH="1">
            <a:off x="-990600" y="-914400"/>
            <a:ext cx="15087600" cy="2209800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40000"/>
                </a:srgbClr>
              </a:gs>
              <a:gs pos="86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EB74-F603-7B4C-BE1F-5DC3068833E4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5DAA-903B-7F4B-BDCD-FBFB8A6FF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 rot="5400000">
            <a:off x="6684169" y="5160169"/>
            <a:ext cx="2468562" cy="1231900"/>
            <a:chOff x="6639240" y="5625528"/>
            <a:chExt cx="2826535" cy="123247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950068" y="5627116"/>
              <a:ext cx="1930406" cy="1232472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noFill/>
            <a:ln w="47625">
              <a:solidFill>
                <a:srgbClr val="CDCF01">
                  <a:alpha val="49001"/>
                </a:srgbClr>
              </a:solidFill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tIns="91440" bIns="91440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737396" y="5639822"/>
              <a:ext cx="2726562" cy="9656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tIns="91440" bIns="91440">
              <a:prstTxWarp prst="textNoShape">
                <a:avLst/>
              </a:prstTxWarp>
            </a:bodyPr>
            <a:lstStyle/>
            <a:p>
              <a:pPr defTabSz="914400">
                <a:spcAft>
                  <a:spcPts val="1000"/>
                </a:spcAft>
                <a:defRPr/>
              </a:pPr>
              <a:r>
                <a:rPr lang="en-GB" sz="4100" b="1" dirty="0" err="1">
                  <a:latin typeface="Cambria" pitchFamily="-65" charset="0"/>
                  <a:ea typeface="Times New Roman" pitchFamily="-65" charset="0"/>
                  <a:cs typeface="+mn-cs"/>
                </a:rPr>
                <a:t>Preserv</a:t>
              </a:r>
              <a:endParaRPr lang="en-GB" sz="4100" b="1" dirty="0">
                <a:latin typeface="Cambria" pitchFamily="-65" charset="0"/>
                <a:ea typeface="Times New Roman" pitchFamily="-65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637422" y="6181411"/>
              <a:ext cx="2497530" cy="5860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tIns="91440" bIns="91440">
              <a:prstTxWarp prst="textNoShape">
                <a:avLst/>
              </a:prstTxWarp>
            </a:bodyPr>
            <a:lstStyle/>
            <a:p>
              <a:pPr algn="ctr" defTabSz="914400">
                <a:spcAft>
                  <a:spcPts val="1000"/>
                </a:spcAft>
                <a:defRPr/>
              </a:pPr>
              <a:r>
                <a:rPr lang="en-GB" sz="1200" dirty="0">
                  <a:latin typeface="Cambria" pitchFamily="-65" charset="0"/>
                  <a:ea typeface="Times New Roman" pitchFamily="-65" charset="0"/>
                  <a:cs typeface="+mn-cs"/>
                </a:rPr>
                <a:t>Repository Preservation and Interoperability</a:t>
              </a: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Wave 8"/>
          <p:cNvSpPr/>
          <p:nvPr userDrawn="1"/>
        </p:nvSpPr>
        <p:spPr>
          <a:xfrm rot="5400000" flipH="1">
            <a:off x="3869532" y="2574131"/>
            <a:ext cx="8991600" cy="3843337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81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1449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8BFE-C96D-404A-916A-A119AF4AEAD9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929F-487A-2047-8266-69D88AD4B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Wave 5"/>
          <p:cNvSpPr/>
          <p:nvPr userDrawn="1"/>
        </p:nvSpPr>
        <p:spPr>
          <a:xfrm flipH="1">
            <a:off x="-990600" y="-914400"/>
            <a:ext cx="15087600" cy="2209800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40000"/>
                </a:srgbClr>
              </a:gs>
              <a:gs pos="86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2E58-FC57-7F49-8905-E55AC313D237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2D11-B9EB-9149-A456-BD1502359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 userDrawn="1"/>
        </p:nvSpPr>
        <p:spPr>
          <a:xfrm flipH="1">
            <a:off x="-990600" y="-914400"/>
            <a:ext cx="15087600" cy="2209800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40000"/>
                </a:srgbClr>
              </a:gs>
              <a:gs pos="86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36F7-F954-1944-9C9A-D59B73B750FA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6BF4-7325-AD4A-AB8F-8BFEE2434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Wave 6"/>
          <p:cNvSpPr/>
          <p:nvPr userDrawn="1"/>
        </p:nvSpPr>
        <p:spPr>
          <a:xfrm flipH="1">
            <a:off x="-990600" y="-914400"/>
            <a:ext cx="15087600" cy="2209800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40000"/>
                </a:srgbClr>
              </a:gs>
              <a:gs pos="86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2DAD-7C38-6F46-AB57-CD55CD7A90F7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540C-22F2-DD42-A82B-A9AAB8B6C8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Wave 8"/>
          <p:cNvSpPr/>
          <p:nvPr userDrawn="1"/>
        </p:nvSpPr>
        <p:spPr>
          <a:xfrm flipH="1">
            <a:off x="-990600" y="-914400"/>
            <a:ext cx="15087600" cy="2209800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40000"/>
                </a:srgbClr>
              </a:gs>
              <a:gs pos="86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7363-638A-2541-B81C-4C8F0B7AB249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156E-FC54-B740-88FB-7021EBEEA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Wave 4"/>
          <p:cNvSpPr/>
          <p:nvPr userDrawn="1"/>
        </p:nvSpPr>
        <p:spPr>
          <a:xfrm flipH="1">
            <a:off x="-990600" y="-914400"/>
            <a:ext cx="15087600" cy="2209800"/>
          </a:xfrm>
          <a:prstGeom prst="wav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40000"/>
                </a:srgbClr>
              </a:gs>
              <a:gs pos="86000">
                <a:srgbClr val="CDCF01">
                  <a:alpha val="88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EB9C-644E-874B-B351-3D59E2743D24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D378-F0EA-814D-9FF5-25EBF8159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8CB2-7568-BD40-A0DD-FA628B8ED6E3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4644-1842-E34E-8BFC-83EADA944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567363"/>
            <a:ext cx="23510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228600" y="6096000"/>
            <a:ext cx="6553200" cy="622300"/>
          </a:xfrm>
          <a:prstGeom prst="rect">
            <a:avLst/>
          </a:prstGeom>
          <a:noFill/>
          <a:ln w="19050" cap="flat" cmpd="sng" algn="ctr">
            <a:solidFill>
              <a:srgbClr val="CDCF01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6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BADF-77DB-BA44-A456-AF273AC17202}" type="datetime1">
              <a:rPr lang="en-US" smtClean="0"/>
              <a:pPr>
                <a:defRPr/>
              </a:pPr>
              <a:t>9/18/08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2E0B-ADAB-7244-ADDC-B4C5F510E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710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7106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404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9748E8-CBA0-8E42-894C-F48516D7D054}" type="datetime1">
              <a:rPr lang="en-US" smtClean="0"/>
              <a:pPr>
                <a:defRPr/>
              </a:pPr>
              <a:t>9/18/08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096000"/>
            <a:ext cx="5791200" cy="625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rgbClr val="898989"/>
                </a:solidFill>
                <a:latin typeface="Cambria" pitchFamily="-65" charset="0"/>
                <a:ea typeface="Cambria" pitchFamily="-65" charset="0"/>
                <a:cs typeface="Cambria" pitchFamily="-65" charset="0"/>
              </a:defRPr>
            </a:lvl1pPr>
          </a:lstStyle>
          <a:p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019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BF1DD2-57AD-1E43-B930-DE6866D7BB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mbria"/>
          <a:ea typeface="ＭＳ Ｐゴシック" pitchFamily="-65" charset="-128"/>
          <a:cs typeface="Cambri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Cambria"/>
          <a:ea typeface="ＭＳ Ｐゴシック" pitchFamily="-65" charset="-128"/>
          <a:cs typeface="Cambr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Cambria"/>
          <a:ea typeface="ＭＳ Ｐゴシック" pitchFamily="-65" charset="-128"/>
          <a:cs typeface="Cambr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ambria"/>
          <a:ea typeface="ＭＳ Ｐゴシック" pitchFamily="-65" charset="-128"/>
          <a:cs typeface="Cambr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Cambria"/>
          <a:ea typeface="ＭＳ Ｐゴシック" pitchFamily="-65" charset="-128"/>
          <a:cs typeface="Cambr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Cambria"/>
          <a:ea typeface="ＭＳ Ｐゴシック" pitchFamily="-65" charset="-128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df"/><Relationship Id="rId8" Type="http://schemas.openxmlformats.org/officeDocument/2006/relationships/image" Target="../media/image8.pdf"/><Relationship Id="rId13" Type="http://schemas.openxmlformats.org/officeDocument/2006/relationships/image" Target="../media/image13.png"/><Relationship Id="rId10" Type="http://schemas.openxmlformats.org/officeDocument/2006/relationships/image" Target="../media/image10.pdf"/><Relationship Id="rId5" Type="http://schemas.openxmlformats.org/officeDocument/2006/relationships/image" Target="../media/image5.png"/><Relationship Id="rId12" Type="http://schemas.openxmlformats.org/officeDocument/2006/relationships/image" Target="../media/image12.pdf"/><Relationship Id="rId2" Type="http://schemas.openxmlformats.org/officeDocument/2006/relationships/image" Target="../media/image2.pdf"/><Relationship Id="rId9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rl/uuid" TargetMode="Externa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GB" dirty="0" smtClean="0"/>
              <a:t>Applying Open Storage to Institutional Repositories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9600" y="2819400"/>
            <a:ext cx="8108915" cy="12017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GB" sz="3300" dirty="0" smtClean="0"/>
              <a:t>REM</a:t>
            </a:r>
          </a:p>
          <a:p>
            <a:pPr algn="ctr"/>
            <a:r>
              <a:rPr lang="en-GB" sz="3300" dirty="0" smtClean="0"/>
              <a:t>Description + Aggregation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657600" y="41910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FOXML</a:t>
            </a:r>
            <a:endParaRPr lang="en-GB" sz="3500" dirty="0"/>
          </a:p>
        </p:txBody>
      </p:sp>
      <p:sp>
        <p:nvSpPr>
          <p:cNvPr id="20" name="Rectangle 19"/>
          <p:cNvSpPr/>
          <p:nvPr/>
        </p:nvSpPr>
        <p:spPr>
          <a:xfrm>
            <a:off x="1219200" y="41910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DC</a:t>
            </a:r>
            <a:endParaRPr lang="en-GB" sz="3500" dirty="0"/>
          </a:p>
        </p:txBody>
      </p:sp>
      <p:sp>
        <p:nvSpPr>
          <p:cNvPr id="22" name="Rectangle 21"/>
          <p:cNvSpPr/>
          <p:nvPr/>
        </p:nvSpPr>
        <p:spPr>
          <a:xfrm>
            <a:off x="6019800" y="41910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METS</a:t>
            </a:r>
            <a:endParaRPr lang="en-GB" sz="3500" dirty="0"/>
          </a:p>
        </p:txBody>
      </p:sp>
      <p:sp>
        <p:nvSpPr>
          <p:cNvPr id="23" name="Rectangle 22"/>
          <p:cNvSpPr/>
          <p:nvPr/>
        </p:nvSpPr>
        <p:spPr>
          <a:xfrm>
            <a:off x="4914900" y="50292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EPXML</a:t>
            </a:r>
            <a:endParaRPr lang="en-GB" sz="3500" dirty="0"/>
          </a:p>
        </p:txBody>
      </p:sp>
      <p:sp>
        <p:nvSpPr>
          <p:cNvPr id="24" name="Rectangle 23"/>
          <p:cNvSpPr/>
          <p:nvPr/>
        </p:nvSpPr>
        <p:spPr>
          <a:xfrm>
            <a:off x="2324100" y="5029200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PDF</a:t>
            </a:r>
            <a:endParaRPr lang="en-GB" sz="3500" dirty="0"/>
          </a:p>
        </p:txBody>
      </p:sp>
      <p:sp>
        <p:nvSpPr>
          <p:cNvPr id="25" name="Rounded Rectangle 24"/>
          <p:cNvSpPr/>
          <p:nvPr/>
        </p:nvSpPr>
        <p:spPr>
          <a:xfrm>
            <a:off x="609600" y="1617698"/>
            <a:ext cx="8108915" cy="12017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GB" sz="3300" dirty="0" smtClean="0"/>
              <a:t>OAI-ORE Serialisation</a:t>
            </a:r>
          </a:p>
          <a:p>
            <a:pPr algn="ctr"/>
            <a:r>
              <a:rPr lang="en-GB" sz="3300" dirty="0" smtClean="0"/>
              <a:t>REM_ATOM / REM_RDF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ORE does for Repositories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Reveals the first class objects/resources in the repository.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More than just the metadata is </a:t>
            </a:r>
            <a:r>
              <a:rPr lang="en-GB" b="1" dirty="0" smtClean="0"/>
              <a:t>guaranteed </a:t>
            </a:r>
            <a:r>
              <a:rPr lang="en-GB" dirty="0" smtClean="0"/>
              <a:t>to be described in a Resource Map (REM)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Mining with ORE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0" y="1117543"/>
            <a:ext cx="3124200" cy="2083975"/>
          </a:xfrm>
          <a:prstGeom prst="rect">
            <a:avLst/>
          </a:prstGeom>
          <a:solidFill>
            <a:srgbClr val="E29F1D"/>
          </a:solidFill>
          <a:ln>
            <a:solidFill>
              <a:srgbClr val="7F7F7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2743200"/>
            <a:ext cx="3581400" cy="22957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43200" y="4603608"/>
            <a:ext cx="3594100" cy="2101992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15000" y="2743200"/>
            <a:ext cx="3429000" cy="2302753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328988" y="3048000"/>
            <a:ext cx="3529012" cy="1368425"/>
            <a:chOff x="982" y="2545"/>
            <a:chExt cx="5558" cy="2154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1527" y="2759"/>
              <a:ext cx="3041" cy="1940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noFill/>
            <a:ln w="47625">
              <a:solidFill>
                <a:srgbClr val="CDCF01">
                  <a:alpha val="49001"/>
                </a:srgbClr>
              </a:solidFill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982" y="2545"/>
              <a:ext cx="4294" cy="15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53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65" charset="0"/>
                  <a:ea typeface="Times New Roman" pitchFamily="-65" charset="0"/>
                </a:rPr>
                <a:t>Preserv</a:t>
              </a:r>
              <a:endParaRPr kumimoji="0" lang="en-GB" sz="5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65" charset="0"/>
                <a:ea typeface="Times New Roman" pitchFamily="-65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35" y="3630"/>
              <a:ext cx="3934" cy="92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65" charset="0"/>
                  <a:ea typeface="Times New Roman" pitchFamily="-65" charset="0"/>
                </a:rPr>
                <a:t>Repository Preservation and Interoperability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606" y="2742"/>
              <a:ext cx="3934" cy="92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65" charset="0"/>
                  <a:ea typeface="Times New Roman" pitchFamily="-65" charset="0"/>
                </a:rPr>
                <a:t>.org.uk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38200" y="1371600"/>
            <a:ext cx="1016000" cy="101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1469648"/>
            <a:ext cx="26597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 smtClean="0"/>
              <a:t>OAI-ORE</a:t>
            </a:r>
          </a:p>
          <a:p>
            <a:pPr algn="ctr"/>
            <a:r>
              <a:rPr lang="en-GB" sz="2500" dirty="0" smtClean="0"/>
              <a:t>EPrints &amp; Fedora</a:t>
            </a:r>
            <a:endParaRPr lang="en-GB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5715000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is which?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38200" y="5105400"/>
            <a:ext cx="1066800" cy="16115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710613" cy="3962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 Reliable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Self Checking and Self Healing file System 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endParaRPr lang="en-US" sz="800" dirty="0" smtClean="0"/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Resiliant</a:t>
            </a:r>
            <a:endParaRPr lang="en-US" sz="2800" dirty="0" smtClean="0"/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Must have the capability to be robust in the case of part failure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endParaRPr lang="en-US" sz="800" dirty="0" smtClean="0"/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 Simple &amp; Expandable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200" dirty="0" smtClean="0"/>
              <a:t>Must be made of parts which are easy to expand / upgrade way into the future.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endParaRPr lang="en-US" sz="800" dirty="0" smtClean="0"/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 Open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Any software developed to enable all of the above must be open, same with any hardware specifications. 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  <a:buNone/>
            </a:pPr>
            <a:endParaRPr lang="en-GB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Storage (2)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10613" cy="3962400"/>
          </a:xfrm>
        </p:spPr>
        <p:txBody>
          <a:bodyPr/>
          <a:lstStyle/>
          <a:p>
            <a:r>
              <a:rPr lang="en-GB" dirty="0" smtClean="0"/>
              <a:t>Objects are addressable via HTTP</a:t>
            </a:r>
          </a:p>
          <a:p>
            <a:pPr marL="342900" lvl="1" indent="-342900" algn="ctr">
              <a:buFont typeface="Arial" pitchFamily="-65" charset="0"/>
              <a:buChar char="•"/>
            </a:pPr>
            <a:r>
              <a:rPr lang="en-GB" dirty="0" smtClean="0">
                <a:hlinkClick r:id="rId2"/>
              </a:rPr>
              <a:t>http://url/uuid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Each object should be heavily tied to its UUID; you should be able to find the UUID from the object.</a:t>
            </a:r>
          </a:p>
          <a:p>
            <a:endParaRPr lang="en-GB" dirty="0" smtClean="0"/>
          </a:p>
          <a:p>
            <a:pPr lvl="1" algn="ctr">
              <a:buNone/>
            </a:pPr>
            <a:endParaRPr lang="en-GB" dirty="0" smtClean="0"/>
          </a:p>
          <a:p>
            <a:pPr lvl="1" algn="ctr">
              <a:buNone/>
            </a:pPr>
            <a:endParaRPr lang="en-GB" dirty="0" smtClean="0"/>
          </a:p>
          <a:p>
            <a:pPr lvl="1" algn="ctr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58" y="4572000"/>
            <a:ext cx="2498042" cy="11407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Repositories and Open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1905000"/>
            <a:ext cx="6705600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300" dirty="0" smtClean="0"/>
              <a:t>Repository Software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0800" y="3962400"/>
            <a:ext cx="3886200" cy="152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GB" sz="2300" dirty="0" smtClean="0"/>
              <a:t>Open Storage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2819400"/>
            <a:ext cx="2057400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200" dirty="0" smtClean="0"/>
              <a:t>Storage </a:t>
            </a:r>
            <a:r>
              <a:rPr lang="en-GB" sz="2200" dirty="0" err="1" smtClean="0"/>
              <a:t>Plugin</a:t>
            </a:r>
            <a:endParaRPr lang="en-GB" sz="2200" dirty="0" smtClean="0"/>
          </a:p>
        </p:txBody>
      </p:sp>
      <p:sp>
        <p:nvSpPr>
          <p:cNvPr id="12" name="Oval 11"/>
          <p:cNvSpPr/>
          <p:nvPr/>
        </p:nvSpPr>
        <p:spPr>
          <a:xfrm>
            <a:off x="5334000" y="51912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952800" y="52578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4114800" y="49212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5172000" y="45084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3429000" y="48864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4060800" y="45624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5737200" y="47784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4756200" y="49752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451400" y="4572000"/>
            <a:ext cx="172080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3308400" y="4508400"/>
            <a:ext cx="172080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Arrow Connector 26"/>
          <p:cNvCxnSpPr>
            <a:stCxn id="7" idx="0"/>
            <a:endCxn id="8" idx="2"/>
          </p:cNvCxnSpPr>
          <p:nvPr/>
        </p:nvCxnSpPr>
        <p:spPr>
          <a:xfrm rot="5400000" flipH="1" flipV="1">
            <a:off x="4229100" y="3657600"/>
            <a:ext cx="609600" cy="1588"/>
          </a:xfrm>
          <a:prstGeom prst="straightConnector1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4724400" y="3236149"/>
            <a:ext cx="4343400" cy="23033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2600" dirty="0" smtClean="0"/>
          </a:p>
        </p:txBody>
      </p:sp>
      <p:sp>
        <p:nvSpPr>
          <p:cNvPr id="40" name="Rounded Rectangle 39"/>
          <p:cNvSpPr/>
          <p:nvPr/>
        </p:nvSpPr>
        <p:spPr>
          <a:xfrm>
            <a:off x="152400" y="3259298"/>
            <a:ext cx="4343400" cy="23033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over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98800" y="1752600"/>
            <a:ext cx="2416200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100" dirty="0" smtClean="0"/>
              <a:t>Repository Software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733800"/>
            <a:ext cx="3886200" cy="152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GB" sz="2300" dirty="0" smtClean="0"/>
              <a:t>Dynamic Open Storage</a:t>
            </a:r>
          </a:p>
        </p:txBody>
      </p:sp>
      <p:sp>
        <p:nvSpPr>
          <p:cNvPr id="12" name="Oval 11"/>
          <p:cNvSpPr/>
          <p:nvPr/>
        </p:nvSpPr>
        <p:spPr>
          <a:xfrm>
            <a:off x="3124200" y="49626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1743000" y="50292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1905000" y="46926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2962200" y="42798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1219200" y="46578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1851000" y="43338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3527400" y="45498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2546400" y="47466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2241600" y="4343400"/>
            <a:ext cx="172080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1098600" y="4279800"/>
            <a:ext cx="172080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228600" y="1752600"/>
            <a:ext cx="2416200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100" dirty="0" err="1" smtClean="0"/>
              <a:t>Ingestor</a:t>
            </a:r>
            <a:endParaRPr lang="en-GB" sz="2100" dirty="0" smtClean="0"/>
          </a:p>
          <a:p>
            <a:pPr algn="ctr"/>
            <a:endParaRPr lang="en-GB" sz="21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6477000" y="1752600"/>
            <a:ext cx="2416200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100" dirty="0" smtClean="0"/>
              <a:t>Index &amp; Search Service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3711600"/>
            <a:ext cx="3886200" cy="152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GB" sz="2300" dirty="0" smtClean="0"/>
              <a:t>Preservation Storage</a:t>
            </a:r>
          </a:p>
        </p:txBody>
      </p:sp>
      <p:sp>
        <p:nvSpPr>
          <p:cNvPr id="26" name="Oval 25"/>
          <p:cNvSpPr/>
          <p:nvPr/>
        </p:nvSpPr>
        <p:spPr>
          <a:xfrm>
            <a:off x="7696200" y="49404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6315000" y="50070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6477000" y="46704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7534200" y="42576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5791200" y="46356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6423000" y="43116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8099400" y="45276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7118400" y="472440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6813600" y="4321200"/>
            <a:ext cx="172080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5670600" y="4257600"/>
            <a:ext cx="172080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/>
          <p:cNvCxnSpPr>
            <a:stCxn id="18" idx="2"/>
          </p:cNvCxnSpPr>
          <p:nvPr/>
        </p:nvCxnSpPr>
        <p:spPr>
          <a:xfrm rot="16200000" flipH="1">
            <a:off x="1413276" y="2690424"/>
            <a:ext cx="569151" cy="522302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2"/>
          </p:cNvCxnSpPr>
          <p:nvPr/>
        </p:nvCxnSpPr>
        <p:spPr>
          <a:xfrm rot="5400000">
            <a:off x="3786576" y="2515826"/>
            <a:ext cx="569151" cy="87149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2667000"/>
            <a:ext cx="1295400" cy="569151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9" idx="2"/>
          </p:cNvCxnSpPr>
          <p:nvPr/>
        </p:nvCxnSpPr>
        <p:spPr>
          <a:xfrm flipV="1">
            <a:off x="4267200" y="2667000"/>
            <a:ext cx="3417900" cy="59229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3"/>
            <a:endCxn id="41" idx="1"/>
          </p:cNvCxnSpPr>
          <p:nvPr/>
        </p:nvCxnSpPr>
        <p:spPr>
          <a:xfrm flipV="1">
            <a:off x="4495800" y="4387800"/>
            <a:ext cx="228600" cy="23149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10613" cy="4191000"/>
          </a:xfrm>
        </p:spPr>
        <p:txBody>
          <a:bodyPr/>
          <a:lstStyle/>
          <a:p>
            <a:r>
              <a:rPr lang="en-GB" dirty="0" smtClean="0"/>
              <a:t>Objects, including </a:t>
            </a:r>
            <a:r>
              <a:rPr lang="en-GB" dirty="0" err="1" smtClean="0"/>
              <a:t>REMs</a:t>
            </a:r>
            <a:r>
              <a:rPr lang="en-GB" dirty="0" smtClean="0"/>
              <a:t> are stored in Open Storage. </a:t>
            </a:r>
          </a:p>
          <a:p>
            <a:r>
              <a:rPr lang="en-GB" dirty="0" smtClean="0"/>
              <a:t>Web Services like OAI-PMH will still be used.</a:t>
            </a:r>
          </a:p>
          <a:p>
            <a:r>
              <a:rPr lang="en-GB" dirty="0" smtClean="0"/>
              <a:t>The repository software can be removed, replaced and more easily upgraded.</a:t>
            </a:r>
          </a:p>
          <a:p>
            <a:r>
              <a:rPr lang="en-GB" dirty="0" smtClean="0"/>
              <a:t>Enables preservation as you can let a 3</a:t>
            </a:r>
            <a:r>
              <a:rPr lang="en-GB" baseline="30000" dirty="0" smtClean="0"/>
              <a:t>rd</a:t>
            </a:r>
            <a:r>
              <a:rPr lang="en-GB" dirty="0" smtClean="0"/>
              <a:t> party have some say in the management of your objects.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Storage &amp; The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10613" cy="4191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Open Storage provides a controlled web based environment in which objects can be stored.</a:t>
            </a:r>
          </a:p>
          <a:p>
            <a:endParaRPr lang="en-GB" dirty="0" smtClean="0"/>
          </a:p>
          <a:p>
            <a:r>
              <a:rPr lang="en-GB" dirty="0" smtClean="0"/>
              <a:t>Still in the Cloud</a:t>
            </a:r>
          </a:p>
          <a:p>
            <a:endParaRPr lang="en-GB" dirty="0" smtClean="0"/>
          </a:p>
          <a:p>
            <a:r>
              <a:rPr lang="en-GB" dirty="0" smtClean="0"/>
              <a:t>Reliable, Resilient, Expandable.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Unlocking the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10613" cy="41148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Repository as a service rather than software running on a local ‘box’</a:t>
            </a:r>
          </a:p>
          <a:p>
            <a:pPr algn="ctr">
              <a:buNone/>
            </a:pPr>
            <a:r>
              <a:rPr lang="en-GB" dirty="0" smtClean="0"/>
              <a:t>Facilitates a greater number of services to operate directly with your resources </a:t>
            </a:r>
          </a:p>
          <a:p>
            <a:pPr algn="ctr"/>
            <a:endParaRPr lang="en-GB" dirty="0" smtClean="0"/>
          </a:p>
          <a:p>
            <a:pPr algn="ctr">
              <a:buNone/>
            </a:pPr>
            <a:r>
              <a:rPr lang="en-GB" dirty="0" smtClean="0"/>
              <a:t>LOCKSS</a:t>
            </a:r>
          </a:p>
          <a:p>
            <a:pPr algn="ctr">
              <a:buNone/>
            </a:pPr>
            <a:r>
              <a:rPr lang="en-GB" dirty="0" smtClean="0"/>
              <a:t>Format Classification</a:t>
            </a:r>
          </a:p>
          <a:p>
            <a:pPr algn="ctr">
              <a:buNone/>
            </a:pPr>
            <a:r>
              <a:rPr lang="en-GB" dirty="0" smtClean="0"/>
              <a:t>Format Migration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		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helps to be open…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10613" cy="3962400"/>
          </a:xfrm>
        </p:spPr>
        <p:txBody>
          <a:bodyPr/>
          <a:lstStyle/>
          <a:p>
            <a:pPr algn="ctr">
              <a:buNone/>
            </a:pPr>
            <a:r>
              <a:rPr lang="en-GB" dirty="0" err="1" smtClean="0"/>
              <a:t>IRs</a:t>
            </a:r>
            <a:r>
              <a:rPr lang="en-GB" dirty="0" smtClean="0"/>
              <a:t> are largely </a:t>
            </a:r>
            <a:r>
              <a:rPr lang="en-GB" dirty="0" err="1" smtClean="0"/>
              <a:t>charecterised</a:t>
            </a:r>
            <a:r>
              <a:rPr lang="en-GB" dirty="0" smtClean="0"/>
              <a:t> by “Openness”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Open Source Software</a:t>
            </a:r>
          </a:p>
          <a:p>
            <a:pPr algn="ctr">
              <a:buNone/>
            </a:pPr>
            <a:r>
              <a:rPr lang="en-GB" dirty="0" smtClean="0"/>
              <a:t>Open Access (Initiative)</a:t>
            </a:r>
          </a:p>
          <a:p>
            <a:pPr algn="ctr">
              <a:buNone/>
            </a:pPr>
            <a:r>
              <a:rPr lang="en-GB" dirty="0" smtClean="0"/>
              <a:t>…</a:t>
            </a:r>
          </a:p>
          <a:p>
            <a:pPr algn="ctr">
              <a:buNone/>
            </a:pPr>
            <a:r>
              <a:rPr lang="en-GB" dirty="0" smtClean="0"/>
              <a:t>Open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650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i="1" dirty="0" smtClean="0">
                <a:solidFill>
                  <a:srgbClr val="000000"/>
                </a:solidFill>
              </a:rPr>
              <a:t>“The coolest thing to do with your data will be thought of by someone else!”</a:t>
            </a:r>
            <a:endParaRPr lang="en-GB" sz="3800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974850"/>
            <a:ext cx="19304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more thing…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Smart storage.</a:t>
            </a:r>
          </a:p>
          <a:p>
            <a:endParaRPr lang="en-GB" dirty="0" smtClean="0"/>
          </a:p>
          <a:p>
            <a:r>
              <a:rPr lang="en-GB" dirty="0" smtClean="0"/>
              <a:t>Utilising the masses of processor power in the storage cloud to benefit your repository.</a:t>
            </a:r>
          </a:p>
          <a:p>
            <a:endParaRPr lang="en-GB" dirty="0" smtClean="0"/>
          </a:p>
          <a:p>
            <a:r>
              <a:rPr lang="en-GB" dirty="0" err="1" smtClean="0"/>
              <a:t>Storelets</a:t>
            </a:r>
            <a:r>
              <a:rPr lang="en-GB" dirty="0" smtClean="0"/>
              <a:t> on Honeycomb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514600"/>
            <a:ext cx="1908376" cy="12776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 how do I control access to my objects?</a:t>
            </a:r>
          </a:p>
          <a:p>
            <a:pPr lvl="1"/>
            <a:r>
              <a:rPr lang="en-GB" dirty="0" smtClean="0"/>
              <a:t>Use </a:t>
            </a:r>
            <a:r>
              <a:rPr lang="en-GB" i="1" dirty="0" err="1" smtClean="0"/>
              <a:t>n</a:t>
            </a:r>
            <a:r>
              <a:rPr lang="en-GB" dirty="0" smtClean="0"/>
              <a:t> storage </a:t>
            </a:r>
            <a:r>
              <a:rPr lang="en-GB" dirty="0" err="1" smtClean="0"/>
              <a:t>plugins</a:t>
            </a:r>
            <a:r>
              <a:rPr lang="en-GB" dirty="0" smtClean="0"/>
              <a:t> and </a:t>
            </a:r>
            <a:r>
              <a:rPr lang="en-GB" i="1" dirty="0" err="1" smtClean="0"/>
              <a:t>n</a:t>
            </a:r>
            <a:r>
              <a:rPr lang="en-GB" dirty="0" smtClean="0"/>
              <a:t> indexers and then perform federated search.</a:t>
            </a:r>
          </a:p>
          <a:p>
            <a:pPr lvl="1"/>
            <a:r>
              <a:rPr lang="en-GB" dirty="0" smtClean="0"/>
              <a:t>Authentication</a:t>
            </a:r>
          </a:p>
          <a:p>
            <a:pPr lvl="2"/>
            <a:r>
              <a:rPr lang="en-GB" dirty="0" smtClean="0"/>
              <a:t>Use Open Auth</a:t>
            </a:r>
          </a:p>
          <a:p>
            <a:pPr lvl="2"/>
            <a:r>
              <a:rPr lang="en-GB" dirty="0" smtClean="0"/>
              <a:t>Local Login Servers</a:t>
            </a:r>
          </a:p>
          <a:p>
            <a:pPr lvl="2"/>
            <a:r>
              <a:rPr lang="en-GB" dirty="0" err="1" smtClean="0"/>
              <a:t>Eduroam</a:t>
            </a:r>
            <a:endParaRPr lang="en-GB" dirty="0" smtClean="0"/>
          </a:p>
          <a:p>
            <a:r>
              <a:rPr lang="en-GB" dirty="0" smtClean="0"/>
              <a:t>Complete control costs $$$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710613" cy="3886200"/>
          </a:xfrm>
        </p:spPr>
        <p:txBody>
          <a:bodyPr/>
          <a:lstStyle/>
          <a:p>
            <a:r>
              <a:rPr lang="en-GB" sz="2800" dirty="0" smtClean="0"/>
              <a:t>Q: What happens if you inherit a single hard disk with a series of files on it but don’t know any of the file identifiers. You have ORE maps for the resources. How do you identify the files which go with the </a:t>
            </a:r>
            <a:r>
              <a:rPr lang="en-GB" sz="2800" dirty="0" err="1" smtClean="0"/>
              <a:t>URIs</a:t>
            </a:r>
            <a:r>
              <a:rPr lang="en-GB" sz="2800" dirty="0" smtClean="0"/>
              <a:t>?</a:t>
            </a:r>
          </a:p>
          <a:p>
            <a:endParaRPr lang="en-GB" sz="2800" dirty="0" smtClean="0"/>
          </a:p>
          <a:p>
            <a:r>
              <a:rPr lang="en-GB" sz="2800" dirty="0" smtClean="0"/>
              <a:t>A: When droid or an identification tool classifies the file It outputs XML which contains a binary stream of the start </a:t>
            </a:r>
            <a:r>
              <a:rPr lang="en-GB" sz="2800" dirty="0" err="1" smtClean="0"/>
              <a:t>n</a:t>
            </a:r>
            <a:r>
              <a:rPr lang="en-GB" sz="2800" dirty="0" smtClean="0"/>
              <a:t> bytes of the file it relates </a:t>
            </a:r>
            <a:r>
              <a:rPr lang="en-GB" sz="2800" dirty="0" smtClean="0"/>
              <a:t>to, or a hash of the file. Smart storage! 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</a:t>
            </a:r>
            <a:r>
              <a:rPr lang="en-GB" dirty="0" err="1" smtClean="0"/>
              <a:t>Preserv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10613" cy="4648200"/>
          </a:xfrm>
        </p:spPr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900" dirty="0" smtClean="0"/>
              <a:t>How can we facilitate effective preservation survives for digital repositories?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Preserv2 is a Project, not a service provider.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Independence is also good…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10613" cy="4419600"/>
          </a:xfrm>
        </p:spPr>
        <p:txBody>
          <a:bodyPr/>
          <a:lstStyle/>
          <a:p>
            <a:pPr algn="ctr">
              <a:buNone/>
            </a:pPr>
            <a:r>
              <a:rPr lang="en-GB" sz="3600" dirty="0" smtClean="0"/>
              <a:t>No </a:t>
            </a:r>
            <a:r>
              <a:rPr lang="en-GB" sz="3600" i="1" dirty="0" smtClean="0"/>
              <a:t>single</a:t>
            </a:r>
            <a:r>
              <a:rPr lang="en-GB" sz="3600" dirty="0" smtClean="0"/>
              <a:t> vested interest in…</a:t>
            </a:r>
          </a:p>
          <a:p>
            <a:pPr algn="ctr">
              <a:buNone/>
            </a:pPr>
            <a:r>
              <a:rPr lang="en-GB" sz="2900" b="1" dirty="0" smtClean="0"/>
              <a:t>Repository Software </a:t>
            </a:r>
          </a:p>
          <a:p>
            <a:pPr algn="ctr">
              <a:buNone/>
            </a:pPr>
            <a:r>
              <a:rPr lang="en-GB" sz="2900" dirty="0" smtClean="0"/>
              <a:t>EPrints and Fedora are represented in the project</a:t>
            </a:r>
          </a:p>
          <a:p>
            <a:pPr algn="ctr">
              <a:buNone/>
            </a:pPr>
            <a:r>
              <a:rPr lang="en-GB" sz="2900" b="1" dirty="0" smtClean="0"/>
              <a:t>Storage</a:t>
            </a:r>
            <a:r>
              <a:rPr lang="en-GB" sz="2900" dirty="0" smtClean="0"/>
              <a:t> </a:t>
            </a:r>
          </a:p>
          <a:p>
            <a:pPr algn="ctr">
              <a:buNone/>
            </a:pPr>
            <a:r>
              <a:rPr lang="en-GB" sz="2900" dirty="0" smtClean="0"/>
              <a:t>Working with Sun among others via the CRIG</a:t>
            </a:r>
          </a:p>
          <a:p>
            <a:pPr algn="ctr">
              <a:buNone/>
            </a:pPr>
            <a:r>
              <a:rPr lang="en-GB" sz="2900" b="1" dirty="0" smtClean="0"/>
              <a:t>Preservation Tools </a:t>
            </a:r>
          </a:p>
          <a:p>
            <a:pPr algn="ctr">
              <a:buNone/>
            </a:pPr>
            <a:r>
              <a:rPr lang="en-GB" sz="2900" dirty="0" err="1" smtClean="0"/>
              <a:t>TNAs</a:t>
            </a:r>
            <a:r>
              <a:rPr lang="en-GB" sz="2900" dirty="0" smtClean="0"/>
              <a:t> </a:t>
            </a:r>
            <a:r>
              <a:rPr lang="en-GB" sz="2900" dirty="0" err="1" smtClean="0"/>
              <a:t>Pronom</a:t>
            </a:r>
            <a:r>
              <a:rPr lang="en-GB" sz="2900" dirty="0" smtClean="0"/>
              <a:t> Droid, Some connections with Planets</a:t>
            </a:r>
          </a:p>
          <a:p>
            <a:pPr algn="ctr">
              <a:buNone/>
            </a:pPr>
            <a:r>
              <a:rPr lang="en-GB" sz="2900" b="1" dirty="0" smtClean="0"/>
              <a:t>Preservation Service Providers</a:t>
            </a:r>
            <a:endParaRPr lang="en-GB" sz="29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3" name="Cloud 2"/>
          <p:cNvSpPr/>
          <p:nvPr/>
        </p:nvSpPr>
        <p:spPr>
          <a:xfrm>
            <a:off x="1143000" y="914400"/>
            <a:ext cx="6934200" cy="3886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9200" b="1" dirty="0" smtClean="0"/>
              <a:t>  www</a:t>
            </a:r>
            <a:endParaRPr lang="en-GB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the Bull by its Horns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10613" cy="4876800"/>
          </a:xfrm>
        </p:spPr>
        <p:txBody>
          <a:bodyPr/>
          <a:lstStyle/>
          <a:p>
            <a:r>
              <a:rPr lang="en-GB" dirty="0" smtClean="0"/>
              <a:t>We can focus on building &amp; testing an infrastructure that connects up components.</a:t>
            </a:r>
          </a:p>
          <a:p>
            <a:endParaRPr lang="en-GB" dirty="0" smtClean="0"/>
          </a:p>
          <a:p>
            <a:r>
              <a:rPr lang="en-GB" dirty="0" smtClean="0"/>
              <a:t>The aim is to serve repository managers not by answering their preservation questions one at a time or per object.</a:t>
            </a:r>
          </a:p>
          <a:p>
            <a:endParaRPr lang="en-GB" dirty="0" smtClean="0"/>
          </a:p>
          <a:p>
            <a:r>
              <a:rPr lang="en-GB" dirty="0" smtClean="0"/>
              <a:t>All approach, manual </a:t>
            </a:r>
            <a:r>
              <a:rPr lang="en-GB" dirty="0" err="1" smtClean="0"/>
              <a:t>curation</a:t>
            </a:r>
            <a:r>
              <a:rPr lang="en-GB" dirty="0" smtClean="0"/>
              <a:t> does not scale!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710613" cy="16002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OAI is one enabler to Interoperability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29000" y="2819400"/>
            <a:ext cx="2895600" cy="990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OAI-PMH</a:t>
            </a:r>
            <a:endParaRPr lang="en-GB" sz="3500" dirty="0"/>
          </a:p>
        </p:txBody>
      </p:sp>
      <p:sp>
        <p:nvSpPr>
          <p:cNvPr id="6" name="Rectangle 5"/>
          <p:cNvSpPr/>
          <p:nvPr/>
        </p:nvSpPr>
        <p:spPr>
          <a:xfrm>
            <a:off x="3048000" y="47625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err="1" smtClean="0"/>
              <a:t>mets</a:t>
            </a:r>
            <a:endParaRPr lang="en-GB" sz="3500" dirty="0"/>
          </a:p>
        </p:txBody>
      </p:sp>
      <p:sp>
        <p:nvSpPr>
          <p:cNvPr id="7" name="Rectangle 6"/>
          <p:cNvSpPr/>
          <p:nvPr/>
        </p:nvSpPr>
        <p:spPr>
          <a:xfrm>
            <a:off x="609600" y="47625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err="1" smtClean="0"/>
              <a:t>oai_dc</a:t>
            </a:r>
            <a:endParaRPr lang="en-GB" sz="3500" dirty="0"/>
          </a:p>
        </p:txBody>
      </p:sp>
      <p:sp>
        <p:nvSpPr>
          <p:cNvPr id="8" name="Rectangle 7"/>
          <p:cNvSpPr/>
          <p:nvPr/>
        </p:nvSpPr>
        <p:spPr>
          <a:xfrm>
            <a:off x="5486400" y="47625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err="1" smtClean="0"/>
              <a:t>rem_atom</a:t>
            </a:r>
            <a:endParaRPr lang="en-GB" sz="3500" dirty="0"/>
          </a:p>
        </p:txBody>
      </p:sp>
      <p:sp>
        <p:nvSpPr>
          <p:cNvPr id="9" name="Rectangle 8"/>
          <p:cNvSpPr/>
          <p:nvPr/>
        </p:nvSpPr>
        <p:spPr>
          <a:xfrm>
            <a:off x="8039100" y="47625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GB" sz="3500" dirty="0" smtClean="0"/>
              <a:t>      …</a:t>
            </a:r>
            <a:endParaRPr lang="en-GB" sz="3500" dirty="0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rot="5400000" flipH="1" flipV="1">
            <a:off x="2209801" y="3314699"/>
            <a:ext cx="952500" cy="1943102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rot="5400000" flipH="1" flipV="1">
            <a:off x="3848100" y="4114800"/>
            <a:ext cx="952500" cy="34290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</p:cNvCxnSpPr>
          <p:nvPr/>
        </p:nvCxnSpPr>
        <p:spPr>
          <a:xfrm rot="16200000" flipV="1">
            <a:off x="5448300" y="3619500"/>
            <a:ext cx="952500" cy="133350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</p:cNvCxnSpPr>
          <p:nvPr/>
        </p:nvCxnSpPr>
        <p:spPr>
          <a:xfrm rot="16200000" flipV="1">
            <a:off x="7105650" y="2724150"/>
            <a:ext cx="952500" cy="312420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OAI did for Repositories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wrap="square"/>
          <a:lstStyle/>
          <a:p>
            <a:pPr indent="0" algn="ctr">
              <a:buNone/>
            </a:pPr>
            <a:endParaRPr lang="en-GB" dirty="0" smtClean="0"/>
          </a:p>
          <a:p>
            <a:pPr indent="0" algn="ctr">
              <a:buNone/>
            </a:pPr>
            <a:endParaRPr lang="en-GB" dirty="0" smtClean="0"/>
          </a:p>
          <a:p>
            <a:pPr indent="0" algn="ctr">
              <a:buNone/>
            </a:pPr>
            <a:r>
              <a:rPr lang="en-GB" dirty="0" smtClean="0"/>
              <a:t>Provided a standardised way to share information pertaining to Objects in a Repository.</a:t>
            </a:r>
          </a:p>
          <a:p>
            <a:pPr indent="0" algn="ctr">
              <a:buNone/>
            </a:pPr>
            <a:endParaRPr lang="en-GB" dirty="0" smtClean="0"/>
          </a:p>
          <a:p>
            <a:pPr indent="0" algn="ctr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9600" y="2438400"/>
            <a:ext cx="8108915" cy="18113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600" dirty="0" smtClean="0"/>
              <a:t>Messaging</a:t>
            </a:r>
          </a:p>
          <a:p>
            <a:endParaRPr lang="en-GB" sz="2600" dirty="0" smtClean="0"/>
          </a:p>
          <a:p>
            <a:r>
              <a:rPr lang="en-GB" sz="2600" dirty="0" smtClean="0"/>
              <a:t>Web Service</a:t>
            </a: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710613" cy="16002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OAI is one enabler to Interoperability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2nd European Workshop on the Use of Digital Object Repository Systems in Digital Libraries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29000" y="2895600"/>
            <a:ext cx="2895600" cy="990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smtClean="0"/>
              <a:t>OAI-PMH</a:t>
            </a:r>
            <a:endParaRPr lang="en-GB" sz="3500" dirty="0"/>
          </a:p>
        </p:txBody>
      </p:sp>
      <p:sp>
        <p:nvSpPr>
          <p:cNvPr id="6" name="Rectangle 5"/>
          <p:cNvSpPr/>
          <p:nvPr/>
        </p:nvSpPr>
        <p:spPr>
          <a:xfrm>
            <a:off x="3048000" y="48768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err="1" smtClean="0"/>
              <a:t>mets</a:t>
            </a:r>
            <a:endParaRPr lang="en-GB" sz="3500" dirty="0"/>
          </a:p>
        </p:txBody>
      </p:sp>
      <p:sp>
        <p:nvSpPr>
          <p:cNvPr id="7" name="Rectangle 6"/>
          <p:cNvSpPr/>
          <p:nvPr/>
        </p:nvSpPr>
        <p:spPr>
          <a:xfrm>
            <a:off x="609600" y="48768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err="1" smtClean="0"/>
              <a:t>oai_dc</a:t>
            </a:r>
            <a:endParaRPr lang="en-GB" sz="3500" dirty="0"/>
          </a:p>
        </p:txBody>
      </p:sp>
      <p:sp>
        <p:nvSpPr>
          <p:cNvPr id="8" name="Rectangle 7"/>
          <p:cNvSpPr/>
          <p:nvPr/>
        </p:nvSpPr>
        <p:spPr>
          <a:xfrm>
            <a:off x="5486400" y="48768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500" dirty="0" err="1" smtClean="0"/>
              <a:t>rem_atom</a:t>
            </a:r>
            <a:endParaRPr lang="en-GB" sz="3500" dirty="0"/>
          </a:p>
        </p:txBody>
      </p:sp>
      <p:sp>
        <p:nvSpPr>
          <p:cNvPr id="9" name="Rectangle 8"/>
          <p:cNvSpPr/>
          <p:nvPr/>
        </p:nvSpPr>
        <p:spPr>
          <a:xfrm>
            <a:off x="8039100" y="4876800"/>
            <a:ext cx="2209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GB" sz="3500" dirty="0" smtClean="0"/>
              <a:t>      …</a:t>
            </a:r>
            <a:endParaRPr lang="en-GB" sz="3500" dirty="0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rot="5400000" flipH="1" flipV="1">
            <a:off x="1953401" y="4010801"/>
            <a:ext cx="627098" cy="110490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rot="5400000" flipH="1" flipV="1">
            <a:off x="3934601" y="4468001"/>
            <a:ext cx="627098" cy="190500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791200" y="4249702"/>
            <a:ext cx="800100" cy="627098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7391400" y="4249702"/>
            <a:ext cx="1752600" cy="627098"/>
          </a:xfrm>
          <a:prstGeom prst="line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rv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1034</Words>
  <Application>Microsoft Macintosh PowerPoint</Application>
  <PresentationFormat>On-screen Show (4:3)</PresentationFormat>
  <Paragraphs>173</Paragraphs>
  <Slides>24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Preserv Theme</vt:lpstr>
      <vt:lpstr>Applying Open Storage to Institutional Repositories</vt:lpstr>
      <vt:lpstr>It helps to be open…</vt:lpstr>
      <vt:lpstr>About Preserv…</vt:lpstr>
      <vt:lpstr>Independence is also good…</vt:lpstr>
      <vt:lpstr>Slide 5</vt:lpstr>
      <vt:lpstr>Taking the Bull by its Horns</vt:lpstr>
      <vt:lpstr>Interoperability </vt:lpstr>
      <vt:lpstr>What OAI did for Repositories </vt:lpstr>
      <vt:lpstr>Interoperability </vt:lpstr>
      <vt:lpstr>ORE</vt:lpstr>
      <vt:lpstr>What ORE does for Repositories</vt:lpstr>
      <vt:lpstr>Mining with ORE</vt:lpstr>
      <vt:lpstr>Open Storage</vt:lpstr>
      <vt:lpstr>Open Storage (2)</vt:lpstr>
      <vt:lpstr>Repositories and Open Storage</vt:lpstr>
      <vt:lpstr>Services over Storage</vt:lpstr>
      <vt:lpstr>Summary</vt:lpstr>
      <vt:lpstr>Open Storage &amp; The Cloud</vt:lpstr>
      <vt:lpstr>Unlocking the Repository</vt:lpstr>
      <vt:lpstr>Slide 20</vt:lpstr>
      <vt:lpstr>One more thing…</vt:lpstr>
      <vt:lpstr>Thanks</vt:lpstr>
      <vt:lpstr>Questions</vt:lpstr>
      <vt:lpstr>Questions</vt:lpstr>
    </vt:vector>
  </TitlesOfParts>
  <Company>School of ECS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 Carr</dc:creator>
  <cp:lastModifiedBy>Les Carr</cp:lastModifiedBy>
  <cp:revision>47</cp:revision>
  <dcterms:created xsi:type="dcterms:W3CDTF">2008-09-18T11:39:26Z</dcterms:created>
  <dcterms:modified xsi:type="dcterms:W3CDTF">2008-09-18T11:45:44Z</dcterms:modified>
</cp:coreProperties>
</file>