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3.xml" ContentType="application/vnd.openxmlformats-officedocument.presentationml.tag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tiff" ContentType="image/tiff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pdf" ContentType="application/pdf"/>
  <Default Extension="gif" ContentType="image/gif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tags/tag2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firstSlideNum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6" r:id="rId3"/>
    <p:sldId id="258" r:id="rId4"/>
    <p:sldId id="270" r:id="rId5"/>
    <p:sldId id="263" r:id="rId6"/>
    <p:sldId id="264" r:id="rId7"/>
    <p:sldId id="265" r:id="rId8"/>
    <p:sldId id="275" r:id="rId9"/>
    <p:sldId id="259" r:id="rId10"/>
    <p:sldId id="272" r:id="rId11"/>
    <p:sldId id="277" r:id="rId12"/>
    <p:sldId id="260" r:id="rId13"/>
    <p:sldId id="261" r:id="rId14"/>
    <p:sldId id="267" r:id="rId15"/>
    <p:sldId id="273" r:id="rId16"/>
    <p:sldId id="268" r:id="rId17"/>
    <p:sldId id="269" r:id="rId18"/>
    <p:sldId id="262" r:id="rId19"/>
    <p:sldId id="278" r:id="rId20"/>
    <p:sldId id="276" r:id="rId21"/>
  </p:sldIdLst>
  <p:sldSz cx="9144000" cy="6858000" type="screen4x3"/>
  <p:notesSz cx="6858000" cy="9144000"/>
  <p:custDataLst>
    <p:tags r:id="rId25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Lucida Sans" pitchFamily="-105" charset="0"/>
        <a:ea typeface="ＭＳ Ｐゴシック" pitchFamily="-105" charset="-128"/>
        <a:cs typeface="ＭＳ Ｐゴシック" pitchFamily="-10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9D9C9C"/>
    <a:srgbClr val="D7D7D7"/>
    <a:srgbClr val="E1E1E1"/>
    <a:srgbClr val="FF1509"/>
    <a:srgbClr val="DA0000"/>
    <a:srgbClr val="072659"/>
    <a:srgbClr val="D8D5CA"/>
    <a:srgbClr val="FCEECC"/>
    <a:srgbClr val="000000"/>
    <a:srgbClr val="EAEB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horzBarState="maximized">
    <p:restoredLeft sz="15598" autoAdjust="0"/>
    <p:restoredTop sz="94660" autoAdjust="0"/>
  </p:normalViewPr>
  <p:slideViewPr>
    <p:cSldViewPr>
      <p:cViewPr varScale="1">
        <p:scale>
          <a:sx n="161" d="100"/>
          <a:sy n="161" d="100"/>
        </p:scale>
        <p:origin x="-840" y="-104"/>
      </p:cViewPr>
      <p:guideLst>
        <p:guide orient="horz" pos="799"/>
        <p:guide orient="horz" pos="4088"/>
        <p:guide orient="horz" pos="1071"/>
        <p:guide orient="horz" pos="2840"/>
        <p:guide pos="2880"/>
        <p:guide pos="226"/>
        <p:guide pos="5534"/>
      </p:guideLst>
    </p:cSldViewPr>
  </p:slideViewPr>
  <p:outlineViewPr>
    <p:cViewPr>
      <p:scale>
        <a:sx n="33" d="100"/>
        <a:sy n="33" d="100"/>
      </p:scale>
      <p:origin x="0" y="10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interSettings" Target="printerSettings/printerSettings1.bin"/><Relationship Id="rId25" Type="http://schemas.openxmlformats.org/officeDocument/2006/relationships/tags" Target="tags/tag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8FC3A1-3574-0648-9F7A-E0C50E650672}" type="datetimeFigureOut">
              <a:rPr lang="en-US" smtClean="0"/>
              <a:pPr/>
              <a:t>5/29/09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08A50-7FD1-5240-87BD-D1CA2F608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pitchFamily="-105" charset="0"/>
                <a:ea typeface="Arial" pitchFamily="-105" charset="0"/>
                <a:cs typeface="Arial" pitchFamily="-105" charset="0"/>
              </a:defRPr>
            </a:lvl1pPr>
          </a:lstStyle>
          <a:p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pitchFamily="-105" charset="0"/>
                <a:ea typeface="Arial" pitchFamily="-105" charset="0"/>
                <a:cs typeface="Arial" pitchFamily="-105" charset="0"/>
              </a:defRPr>
            </a:lvl1pPr>
          </a:lstStyle>
          <a:p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pitchFamily="-105" charset="0"/>
                <a:ea typeface="Arial" pitchFamily="-105" charset="0"/>
                <a:cs typeface="Arial" pitchFamily="-105" charset="0"/>
              </a:defRPr>
            </a:lvl1pPr>
          </a:lstStyle>
          <a:p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pitchFamily="-105" charset="0"/>
                <a:ea typeface="Arial" pitchFamily="-105" charset="0"/>
                <a:cs typeface="Arial" pitchFamily="-105" charset="0"/>
              </a:defRPr>
            </a:lvl1pPr>
          </a:lstStyle>
          <a:p>
            <a:fld id="{95BEBB2A-80A0-CF41-B52B-5C0C83BC60D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Arial" pitchFamily="-105" charset="0"/>
        <a:cs typeface="Arial" pitchFamily="-105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EBB2A-80A0-CF41-B52B-5C0C83BC60D6}" type="slidenum">
              <a:rPr lang="en-GB" smtClean="0"/>
              <a:pPr/>
              <a:t>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EBB2A-80A0-CF41-B52B-5C0C83BC60D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-105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grpSp>
        <p:nvGrpSpPr>
          <p:cNvPr id="29351" name="Group 1703"/>
          <p:cNvGrpSpPr>
            <a:grpSpLocks/>
          </p:cNvGrpSpPr>
          <p:nvPr userDrawn="1"/>
        </p:nvGrpSpPr>
        <p:grpSpPr bwMode="auto">
          <a:xfrm>
            <a:off x="6142037" y="5891212"/>
            <a:ext cx="2697163" cy="585788"/>
            <a:chOff x="1610" y="2863"/>
            <a:chExt cx="3221" cy="699"/>
          </a:xfrm>
        </p:grpSpPr>
        <p:sp>
          <p:nvSpPr>
            <p:cNvPr id="29352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3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4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5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6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7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8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59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0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1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2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3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4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5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6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7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8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69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70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71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72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73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74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75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70F4DC1-EAAC-964D-BF64-A8CD164AC65D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7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8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6034922-E2DC-D743-8347-3B480579BA2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F4A65B-EC18-A74C-9487-6B68CEF8FBCD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7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8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59BED27-2416-814C-A1EC-C7A50A4459EC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7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8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C18A102-B98E-F443-B902-454F6C7417F2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8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9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27FB370-08C9-8346-9D9E-5D975EB0085A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10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11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0BD0729-3DC4-BB4A-8DF1-0812351AE6A7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6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7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641A3FB-9DA5-EA46-ABDE-49A6DC2AEBE2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5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6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44CA8C9-A2AA-BA40-AA9C-47ADF606391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BBAD118-B48D-F64B-A6D8-92306ADC1040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8" name="Group 1703"/>
          <p:cNvGrpSpPr>
            <a:grpSpLocks/>
          </p:cNvGrpSpPr>
          <p:nvPr userDrawn="1"/>
        </p:nvGrpSpPr>
        <p:grpSpPr bwMode="auto">
          <a:xfrm>
            <a:off x="6324600" y="152400"/>
            <a:ext cx="2697163" cy="585788"/>
            <a:chOff x="1610" y="2863"/>
            <a:chExt cx="3221" cy="699"/>
          </a:xfrm>
        </p:grpSpPr>
        <p:sp>
          <p:nvSpPr>
            <p:cNvPr id="9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gradFill rotWithShape="0">
          <a:gsLst>
            <a:gs pos="0">
              <a:schemeClr val="bg1"/>
            </a:gs>
            <a:gs pos="100000">
              <a:srgbClr val="337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0"/>
            <a:ext cx="4608512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Open Repositories 2009 – Atlanta, GA </a:t>
            </a:r>
            <a:endParaRPr lang="en-GB" dirty="0" smtClean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5825" y="6677025"/>
            <a:ext cx="19081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A767DF2-9932-E541-8769-71ACDEA5B7D9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-105" charset="0"/>
          <a:ea typeface="ＭＳ Ｐゴシック" pitchFamily="-105" charset="-128"/>
          <a:cs typeface="ＭＳ Ｐゴシック" pitchFamily="-105" charset="-128"/>
        </a:defRPr>
      </a:lvl9pPr>
    </p:titleStyle>
    <p:bodyStyle>
      <a:lvl1pPr marL="271463" indent="-271463" algn="l" rtl="0" fontAlgn="base">
        <a:spcBef>
          <a:spcPct val="70000"/>
        </a:spcBef>
        <a:spcAft>
          <a:spcPct val="0"/>
        </a:spcAft>
        <a:buClr>
          <a:schemeClr val="tx2"/>
        </a:buClr>
        <a:buFont typeface="Wingdings" pitchFamily="-105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25730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-105" charset="2"/>
        <a:buChar char="·"/>
        <a:defRPr sz="2400">
          <a:solidFill>
            <a:schemeClr val="tx1"/>
          </a:solidFill>
          <a:latin typeface="+mn-lt"/>
          <a:ea typeface="+mn-ea"/>
        </a:defRPr>
      </a:lvl3pPr>
      <a:lvl4pPr marL="1704975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itchFamily="-105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image" Target="../media/image14.pn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df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828800"/>
            <a:ext cx="8426450" cy="2109787"/>
          </a:xfrm>
        </p:spPr>
        <p:txBody>
          <a:bodyPr/>
          <a:lstStyle/>
          <a:p>
            <a:pPr algn="ctr">
              <a:spcBef>
                <a:spcPts val="1200"/>
              </a:spcBef>
              <a:spcAft>
                <a:spcPts val="4800"/>
              </a:spcAft>
            </a:pPr>
            <a:r>
              <a:rPr lang="en-US" sz="4300" dirty="0" smtClean="0"/>
              <a:t>From the Desktop to the Cloud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1200" dirty="0" smtClean="0"/>
              <a:t>--------------------------------------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700" dirty="0" smtClean="0"/>
              <a:t>Leveraging Hybrid Storage Architectures In Your Repository</a:t>
            </a:r>
            <a:endParaRPr lang="en-US" sz="37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5486400"/>
            <a:ext cx="8426450" cy="1981200"/>
          </a:xfrm>
        </p:spPr>
        <p:txBody>
          <a:bodyPr/>
          <a:lstStyle/>
          <a:p>
            <a:r>
              <a:rPr lang="en-GB" sz="2000" dirty="0" smtClean="0"/>
              <a:t>David Tarrant, Tim Brody &amp; Les Carr</a:t>
            </a:r>
          </a:p>
          <a:p>
            <a:r>
              <a:rPr lang="en-GB" sz="1600" dirty="0" err="1" smtClean="0"/>
              <a:t>davetaz</a:t>
            </a:r>
            <a:r>
              <a:rPr lang="en-GB" sz="1600" dirty="0" smtClean="0"/>
              <a:t> / tdb2 / </a:t>
            </a:r>
            <a:r>
              <a:rPr lang="en-GB" sz="1600" dirty="0" err="1" smtClean="0"/>
              <a:t>lac</a:t>
            </a:r>
            <a:r>
              <a:rPr lang="en-GB" sz="1600" dirty="0" smtClean="0"/>
              <a:t> @</a:t>
            </a:r>
            <a:r>
              <a:rPr lang="en-GB" sz="1600" dirty="0" err="1" smtClean="0"/>
              <a:t>ecs.soton</a:t>
            </a:r>
            <a:r>
              <a:rPr lang="en-GB" sz="1600" dirty="0" err="1"/>
              <a:t>.ac.uk</a:t>
            </a:r>
            <a:endParaRPr lang="en-GB" sz="1600" dirty="0"/>
          </a:p>
          <a:p>
            <a:r>
              <a:rPr lang="en-GB" sz="1600" dirty="0"/>
              <a:t>School of</a:t>
            </a:r>
            <a:r>
              <a:rPr lang="en-GB" sz="1600" dirty="0" smtClean="0"/>
              <a:t> Electronics &amp; Computer Science</a:t>
            </a:r>
            <a:endParaRPr lang="en-GB" sz="16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Storage Controller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Which storage should we use?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EPrints Storage Controller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822450"/>
            <a:ext cx="8426450" cy="4806950"/>
          </a:xfrm>
        </p:spPr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sz="2700" dirty="0" smtClean="0">
                <a:solidFill>
                  <a:srgbClr val="FFFFFF"/>
                </a:solidFill>
              </a:rPr>
              <a:t>The storage controller decides where to put a file.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sz="2700" dirty="0" smtClean="0">
                <a:solidFill>
                  <a:srgbClr val="FFFFFF"/>
                </a:solidFill>
              </a:rPr>
              <a:t>Uses rule based policy defined by simple configuration file (XML)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sz="2700" dirty="0" smtClean="0">
                <a:solidFill>
                  <a:srgbClr val="FFFFFF"/>
                </a:solidFill>
              </a:rPr>
              <a:t>Examples: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sz="1800" dirty="0" smtClean="0">
                <a:solidFill>
                  <a:srgbClr val="FFFFFF"/>
                </a:solidFill>
              </a:rPr>
              <a:t>Large binary files of scientific data (raw machine result data) can be stored in a large disk (slower access) system and sent to a tape company for long term storage. </a:t>
            </a: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sz="1800" dirty="0" smtClean="0">
                <a:solidFill>
                  <a:srgbClr val="FFFFFF"/>
                </a:solidFill>
              </a:rPr>
              <a:t>Processed results can be stored locally and in the cloud ready for rapid delivery to end points.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 Diagram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600200"/>
            <a:ext cx="5039358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Controller </a:t>
            </a:r>
            <a:r>
              <a:rPr lang="en-GB" dirty="0" err="1" smtClean="0"/>
              <a:t>Ruleset</a:t>
            </a:r>
            <a:r>
              <a:rPr lang="en-GB" dirty="0" smtClean="0"/>
              <a:t>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"/>
              </a:spcBef>
              <a:buNone/>
            </a:pPr>
            <a:r>
              <a:rPr lang="en-GB" sz="1800" dirty="0" smtClean="0"/>
              <a:t>&lt;choose&gt;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&lt;when test="</a:t>
            </a:r>
            <a:r>
              <a:rPr lang="en-GB" sz="1800" dirty="0" err="1" smtClean="0"/>
              <a:t>datasetid</a:t>
            </a:r>
            <a:r>
              <a:rPr lang="en-GB" sz="1800" dirty="0" smtClean="0"/>
              <a:t> = 'document'"&gt;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&lt;choose&gt;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</a:t>
            </a:r>
            <a:r>
              <a:rPr lang="en-GB" sz="1800" dirty="0" smtClean="0">
                <a:solidFill>
                  <a:srgbClr val="FFFF00"/>
                </a:solidFill>
              </a:rPr>
              <a:t>&lt;when test="$</a:t>
            </a:r>
            <a:r>
              <a:rPr lang="en-GB" sz="1800" dirty="0" err="1" smtClean="0">
                <a:solidFill>
                  <a:srgbClr val="FFFF00"/>
                </a:solidFill>
              </a:rPr>
              <a:t>parent{relation_type</a:t>
            </a:r>
            <a:r>
              <a:rPr lang="en-GB" sz="1800" dirty="0" smtClean="0">
                <a:solidFill>
                  <a:srgbClr val="FFFF00"/>
                </a:solidFill>
              </a:rPr>
              <a:t>} = '</a:t>
            </a:r>
            <a:r>
              <a:rPr lang="en-GB" sz="1800" dirty="0" err="1" smtClean="0">
                <a:solidFill>
                  <a:srgbClr val="FFFF00"/>
                </a:solidFill>
              </a:rPr>
              <a:t>isVolatileVersionOf</a:t>
            </a:r>
            <a:r>
              <a:rPr lang="en-GB" sz="1800" dirty="0" smtClean="0">
                <a:solidFill>
                  <a:srgbClr val="FFFF00"/>
                </a:solidFill>
              </a:rPr>
              <a:t>'"&gt;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>
                <a:solidFill>
                  <a:srgbClr val="FFFF00"/>
                </a:solidFill>
              </a:rPr>
              <a:t>                   &lt;</a:t>
            </a:r>
            <a:r>
              <a:rPr lang="en-GB" sz="1800" dirty="0" err="1" smtClean="0">
                <a:solidFill>
                  <a:srgbClr val="FFFF00"/>
                </a:solidFill>
              </a:rPr>
              <a:t>plugin</a:t>
            </a:r>
            <a:r>
              <a:rPr lang="en-GB" sz="1800" dirty="0" smtClean="0">
                <a:solidFill>
                  <a:srgbClr val="FFFF00"/>
                </a:solidFill>
              </a:rPr>
              <a:t> name="Local"/&gt;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&lt;/when&gt;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>
                <a:solidFill>
                  <a:srgbClr val="FFFF00"/>
                </a:solidFill>
              </a:rPr>
              <a:t>               &lt;otherwise&gt;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>
                <a:solidFill>
                  <a:srgbClr val="FFFF00"/>
                </a:solidFill>
              </a:rPr>
              <a:t>                   &lt;</a:t>
            </a:r>
            <a:r>
              <a:rPr lang="en-GB" sz="1800" dirty="0" err="1" smtClean="0">
                <a:solidFill>
                  <a:srgbClr val="FFFF00"/>
                </a:solidFill>
              </a:rPr>
              <a:t>plugin</a:t>
            </a:r>
            <a:r>
              <a:rPr lang="en-GB" sz="1800" dirty="0" smtClean="0">
                <a:solidFill>
                  <a:srgbClr val="FFFF00"/>
                </a:solidFill>
              </a:rPr>
              <a:t> name="AmazonS3"/&gt;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&lt;/otherwise&gt;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&lt;/choose&gt;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&lt;/when&gt;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&lt;otherwise&gt;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&lt;</a:t>
            </a:r>
            <a:r>
              <a:rPr lang="en-GB" sz="1800" dirty="0" err="1" smtClean="0"/>
              <a:t>plugin</a:t>
            </a:r>
            <a:r>
              <a:rPr lang="en-GB" sz="1800" dirty="0" smtClean="0"/>
              <a:t> name="Local"/&gt;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&lt;/otherwise&gt;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&lt;/choose&gt;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Controller </a:t>
            </a:r>
            <a:r>
              <a:rPr lang="en-GB" dirty="0" err="1" smtClean="0"/>
              <a:t>Ruleset</a:t>
            </a:r>
            <a:r>
              <a:rPr lang="en-GB" dirty="0" smtClean="0"/>
              <a:t>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"/>
              </a:spcBef>
              <a:buNone/>
            </a:pPr>
            <a:r>
              <a:rPr lang="en-GB" sz="1800" dirty="0" smtClean="0"/>
              <a:t>&lt;choose&gt;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</a:t>
            </a:r>
            <a:r>
              <a:rPr lang="en-GB" sz="1800" dirty="0" smtClean="0">
                <a:solidFill>
                  <a:srgbClr val="FFFF00"/>
                </a:solidFill>
              </a:rPr>
              <a:t>&lt;when test="</a:t>
            </a:r>
            <a:r>
              <a:rPr lang="en-GB" sz="1800" dirty="0" err="1" smtClean="0">
                <a:solidFill>
                  <a:srgbClr val="FFFF00"/>
                </a:solidFill>
              </a:rPr>
              <a:t>datasetid</a:t>
            </a:r>
            <a:r>
              <a:rPr lang="en-GB" sz="1800" dirty="0" smtClean="0">
                <a:solidFill>
                  <a:srgbClr val="FFFF00"/>
                </a:solidFill>
              </a:rPr>
              <a:t> = 'document'"&gt;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&lt;choose&gt;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&lt;when test="$</a:t>
            </a:r>
            <a:r>
              <a:rPr lang="en-GB" sz="1800" dirty="0" err="1" smtClean="0"/>
              <a:t>parent{relation_type</a:t>
            </a:r>
            <a:r>
              <a:rPr lang="en-GB" sz="1800" dirty="0" smtClean="0"/>
              <a:t>} = '</a:t>
            </a:r>
            <a:r>
              <a:rPr lang="en-GB" sz="1800" dirty="0" err="1" smtClean="0"/>
              <a:t>isVolatileVersionOf</a:t>
            </a:r>
            <a:r>
              <a:rPr lang="en-GB" sz="1800" dirty="0" smtClean="0"/>
              <a:t>'"&gt;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    &lt;</a:t>
            </a:r>
            <a:r>
              <a:rPr lang="en-GB" sz="1800" dirty="0" err="1" smtClean="0"/>
              <a:t>plugin</a:t>
            </a:r>
            <a:r>
              <a:rPr lang="en-GB" sz="1800" dirty="0" smtClean="0"/>
              <a:t> name="Local"/&gt;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&lt;/when&gt;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&lt;otherwise&gt;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    &lt;</a:t>
            </a:r>
            <a:r>
              <a:rPr lang="en-GB" sz="1800" dirty="0" err="1" smtClean="0"/>
              <a:t>plugin</a:t>
            </a:r>
            <a:r>
              <a:rPr lang="en-GB" sz="1800" dirty="0" smtClean="0"/>
              <a:t> name="AmazonS3"/&gt;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    &lt;/otherwise&gt;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    &lt;/choose&gt;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&lt;/when&gt;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>
                <a:solidFill>
                  <a:srgbClr val="FFFF00"/>
                </a:solidFill>
              </a:rPr>
              <a:t>       &lt;otherwise&gt;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>
                <a:solidFill>
                  <a:srgbClr val="FFFF00"/>
                </a:solidFill>
              </a:rPr>
              <a:t>           &lt;</a:t>
            </a:r>
            <a:r>
              <a:rPr lang="en-GB" sz="1800" dirty="0" err="1" smtClean="0">
                <a:solidFill>
                  <a:srgbClr val="FFFF00"/>
                </a:solidFill>
              </a:rPr>
              <a:t>plugin</a:t>
            </a:r>
            <a:r>
              <a:rPr lang="en-GB" sz="1800" dirty="0" smtClean="0">
                <a:solidFill>
                  <a:srgbClr val="FFFF00"/>
                </a:solidFill>
              </a:rPr>
              <a:t> name="Local"/&gt;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    &lt;/otherwise&gt;</a:t>
            </a:r>
          </a:p>
          <a:p>
            <a:pPr>
              <a:spcBef>
                <a:spcPts val="20"/>
              </a:spcBef>
              <a:buNone/>
            </a:pPr>
            <a:r>
              <a:rPr lang="en-GB" sz="1800" dirty="0" smtClean="0"/>
              <a:t>   &lt;/choose&gt;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Managing Stored Assets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How do I move data around?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EPrints Storage Manager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6" name="Picture 5" descr="s_manag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828800"/>
            <a:ext cx="7403174" cy="4279365"/>
          </a:xfrm>
          <a:prstGeom prst="rect">
            <a:avLst/>
          </a:prstGeom>
          <a:effectLst>
            <a:outerShdw blurRad="101600" dist="38100" dir="2700000">
              <a:srgbClr val="000000">
                <a:alpha val="62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Amazon S3 Localisation (1)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5" name="Picture 4" descr="download_li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00200"/>
            <a:ext cx="7714895" cy="4800600"/>
          </a:xfrm>
          <a:prstGeom prst="rect">
            <a:avLst/>
          </a:prstGeom>
        </p:spPr>
      </p:pic>
      <p:pic>
        <p:nvPicPr>
          <p:cNvPr id="7" name="Picture 6" descr="mouse_point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590800"/>
            <a:ext cx="228571" cy="31746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1905000" y="3657600"/>
            <a:ext cx="6195944" cy="822960"/>
          </a:xfrm>
          <a:prstGeom prst="roundRect">
            <a:avLst/>
          </a:prstGeom>
          <a:solidFill>
            <a:srgbClr val="9D9C9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sp>
      <p:pic>
        <p:nvPicPr>
          <p:cNvPr id="8" name="Picture 7" descr="download_link_detai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3886200"/>
            <a:ext cx="6050415" cy="438134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 bwMode="auto">
          <a:xfrm rot="5400000" flipH="1" flipV="1">
            <a:off x="2514600" y="4724400"/>
            <a:ext cx="1676400" cy="1219200"/>
          </a:xfrm>
          <a:prstGeom prst="straightConnector1">
            <a:avLst/>
          </a:prstGeom>
          <a:solidFill>
            <a:schemeClr val="accent1"/>
          </a:solidFill>
          <a:ln w="666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Amazon S3 Localisation (2)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5" name="Picture 4" descr="amazon_ur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0"/>
            <a:ext cx="9144000" cy="5314207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0" y="2895600"/>
            <a:ext cx="8405744" cy="822960"/>
            <a:chOff x="0" y="3505200"/>
            <a:chExt cx="8405744" cy="822960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0" y="3505200"/>
              <a:ext cx="8405744" cy="822960"/>
            </a:xfrm>
            <a:prstGeom prst="roundRect">
              <a:avLst/>
            </a:prstGeom>
            <a:solidFill>
              <a:srgbClr val="D7D7D7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sp>
        <p:pic>
          <p:nvPicPr>
            <p:cNvPr id="6" name="Picture 5" descr="amazon_url_detail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200" y="3657600"/>
              <a:ext cx="8265459" cy="567728"/>
            </a:xfrm>
            <a:prstGeom prst="rect">
              <a:avLst/>
            </a:prstGeom>
          </p:spPr>
        </p:pic>
      </p:grpSp>
      <p:cxnSp>
        <p:nvCxnSpPr>
          <p:cNvPr id="13" name="Straight Connector 12"/>
          <p:cNvCxnSpPr/>
          <p:nvPr/>
        </p:nvCxnSpPr>
        <p:spPr bwMode="auto">
          <a:xfrm rot="5400000">
            <a:off x="3695700" y="2400300"/>
            <a:ext cx="838200" cy="1524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3886200" y="3503612"/>
            <a:ext cx="198120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One More Thing</a:t>
            </a:r>
            <a:endParaRPr lang="en-GB" dirty="0"/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>
          <a:xfrm>
            <a:off x="4648200" y="1822450"/>
            <a:ext cx="4137025" cy="4502150"/>
          </a:xfrm>
        </p:spPr>
        <p:txBody>
          <a:bodyPr/>
          <a:lstStyle/>
          <a:p>
            <a:r>
              <a:rPr lang="en-GB" dirty="0" smtClean="0"/>
              <a:t>Full end to end integration is ready to go in EPrints 3.2</a:t>
            </a:r>
          </a:p>
          <a:p>
            <a:endParaRPr lang="en-GB" dirty="0" smtClean="0"/>
          </a:p>
          <a:p>
            <a:r>
              <a:rPr lang="en-GB" dirty="0" smtClean="0"/>
              <a:t>Come to our user group sessions to find out more on EPrints 3.2 and for demo’s.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3646181" cy="4298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Storage In EPrints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524000"/>
            <a:ext cx="5356225" cy="5105399"/>
          </a:xfrm>
        </p:spPr>
        <p:txBody>
          <a:bodyPr/>
          <a:lstStyle/>
          <a:p>
            <a:r>
              <a:rPr lang="en-US" sz="2000" dirty="0" smtClean="0"/>
              <a:t>Using a single storage platform or solution has drawbacks.</a:t>
            </a:r>
          </a:p>
          <a:p>
            <a:pPr algn="ctr">
              <a:buNone/>
            </a:pPr>
            <a:r>
              <a:rPr lang="en-US" sz="2000" dirty="0" smtClean="0"/>
              <a:t>Cost vs. Speed vs. Reliability</a:t>
            </a:r>
          </a:p>
          <a:p>
            <a:r>
              <a:rPr lang="en-US" sz="2000" dirty="0" smtClean="0"/>
              <a:t>If repositories are to provide good preservation then they need to utilize and be able to migrate to new platforms.</a:t>
            </a:r>
          </a:p>
          <a:p>
            <a:r>
              <a:rPr lang="en-US" sz="2000" dirty="0" smtClean="0"/>
              <a:t>In this presentation we look at backing your repository with a Hybrid storage solution. </a:t>
            </a:r>
          </a:p>
          <a:p>
            <a:r>
              <a:rPr lang="en-US" sz="2000" dirty="0" smtClean="0"/>
              <a:t>Gives you the power to utilize the benefits of each solution without losing control of your digital objects. 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2514600"/>
            <a:ext cx="3007358" cy="2819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90600"/>
            <a:ext cx="8426450" cy="990600"/>
          </a:xfrm>
        </p:spPr>
        <p:txBody>
          <a:bodyPr/>
          <a:lstStyle/>
          <a:p>
            <a:pPr algn="ctr">
              <a:spcBef>
                <a:spcPts val="1200"/>
              </a:spcBef>
              <a:spcAft>
                <a:spcPts val="4800"/>
              </a:spcAft>
            </a:pPr>
            <a:r>
              <a:rPr lang="en-US" sz="4300" dirty="0" smtClean="0"/>
              <a:t>Thank You</a:t>
            </a:r>
            <a:endParaRPr lang="en-US" sz="37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5486400"/>
            <a:ext cx="8426450" cy="1981200"/>
          </a:xfrm>
        </p:spPr>
        <p:txBody>
          <a:bodyPr/>
          <a:lstStyle/>
          <a:p>
            <a:r>
              <a:rPr lang="en-GB" sz="2000" dirty="0" smtClean="0"/>
              <a:t>David Tarrant, Tim Brody &amp; Les Carr</a:t>
            </a:r>
          </a:p>
          <a:p>
            <a:r>
              <a:rPr lang="en-GB" sz="1600" dirty="0" err="1" smtClean="0"/>
              <a:t>davetaz</a:t>
            </a:r>
            <a:r>
              <a:rPr lang="en-GB" sz="1600" dirty="0" smtClean="0"/>
              <a:t> / tdb2 / </a:t>
            </a:r>
            <a:r>
              <a:rPr lang="en-GB" sz="1600" dirty="0" err="1" smtClean="0"/>
              <a:t>lac</a:t>
            </a:r>
            <a:r>
              <a:rPr lang="en-GB" sz="1600" dirty="0" smtClean="0"/>
              <a:t> @</a:t>
            </a:r>
            <a:r>
              <a:rPr lang="en-GB" sz="1600" dirty="0" err="1" smtClean="0"/>
              <a:t>ecs.soton</a:t>
            </a:r>
            <a:r>
              <a:rPr lang="en-GB" sz="1600" dirty="0" err="1"/>
              <a:t>.ac.uk</a:t>
            </a:r>
            <a:endParaRPr lang="en-GB" sz="1600" dirty="0"/>
          </a:p>
          <a:p>
            <a:r>
              <a:rPr lang="en-GB" sz="1600" dirty="0"/>
              <a:t>School of</a:t>
            </a:r>
            <a:r>
              <a:rPr lang="en-GB" sz="1600" dirty="0" smtClean="0"/>
              <a:t> Electronics &amp; Computer Science</a:t>
            </a:r>
            <a:endParaRPr lang="en-GB" sz="1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04800" y="2286000"/>
            <a:ext cx="8426450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1200"/>
              </a:spcBef>
              <a:spcAft>
                <a:spcPts val="4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Storage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Controller for EPrints with thanks to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7" descr="JISCcolour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3048000"/>
            <a:ext cx="2286000" cy="1200726"/>
          </a:xfrm>
          <a:prstGeom prst="rect">
            <a:avLst/>
          </a:prstGeom>
        </p:spPr>
      </p:pic>
      <p:pic>
        <p:nvPicPr>
          <p:cNvPr id="9" name="Picture 8" descr="su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3429000"/>
            <a:ext cx="1600200" cy="685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981199"/>
            <a:ext cx="842645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Storage Ecosystem</a:t>
            </a:r>
          </a:p>
          <a:p>
            <a:pPr marL="1052512" lvl="1" indent="-514350"/>
            <a:r>
              <a:rPr lang="en-GB" sz="2100" dirty="0" smtClean="0"/>
              <a:t>Environmental study </a:t>
            </a:r>
          </a:p>
          <a:p>
            <a:pPr marL="514350" indent="-514350">
              <a:spcBef>
                <a:spcPts val="4920"/>
              </a:spcBef>
              <a:buFont typeface="+mj-lt"/>
              <a:buAutoNum type="arabicPeriod"/>
            </a:pPr>
            <a:r>
              <a:rPr lang="en-GB" dirty="0" smtClean="0"/>
              <a:t>Storage Controller</a:t>
            </a:r>
          </a:p>
          <a:p>
            <a:pPr marL="1052512" lvl="1" indent="-514350"/>
            <a:r>
              <a:rPr lang="en-GB" sz="2100" dirty="0" smtClean="0"/>
              <a:t>Interacting with your environment</a:t>
            </a:r>
          </a:p>
          <a:p>
            <a:pPr marL="514350" indent="-514350">
              <a:spcBef>
                <a:spcPts val="4920"/>
              </a:spcBef>
              <a:buFont typeface="+mj-lt"/>
              <a:buAutoNum type="arabicPeriod"/>
            </a:pPr>
            <a:r>
              <a:rPr lang="en-GB" dirty="0" smtClean="0"/>
              <a:t>Managing Stored Assets</a:t>
            </a:r>
          </a:p>
          <a:p>
            <a:pPr marL="1052512" lvl="1" indent="-514350"/>
            <a:r>
              <a:rPr lang="en-GB" sz="2100" dirty="0" smtClean="0"/>
              <a:t>Ensuring the future of your data 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Storage ecosystem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Where can we store data?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Disk 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local bandwidth costs</a:t>
            </a:r>
          </a:p>
          <a:p>
            <a:r>
              <a:rPr lang="en-US" dirty="0" smtClean="0"/>
              <a:t>Hard to expand </a:t>
            </a:r>
          </a:p>
          <a:p>
            <a:r>
              <a:rPr lang="en-US" dirty="0" smtClean="0"/>
              <a:t>Locally Managed </a:t>
            </a:r>
          </a:p>
          <a:p>
            <a:r>
              <a:rPr lang="en-US" dirty="0" smtClean="0"/>
              <a:t>High overheads cost </a:t>
            </a:r>
          </a:p>
          <a:p>
            <a:r>
              <a:rPr lang="en-US" dirty="0" smtClean="0"/>
              <a:t>Requires space and cooling </a:t>
            </a:r>
          </a:p>
          <a:p>
            <a:r>
              <a:rPr lang="en-US" dirty="0" smtClean="0"/>
              <a:t>Tied closely to the software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5943600" y="2362200"/>
            <a:ext cx="2133600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Archival 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Specialist </a:t>
            </a:r>
          </a:p>
          <a:p>
            <a:r>
              <a:rPr lang="en-US" dirty="0" smtClean="0"/>
              <a:t>Expensive to purchase </a:t>
            </a:r>
          </a:p>
          <a:p>
            <a:r>
              <a:rPr lang="en-US" dirty="0" smtClean="0"/>
              <a:t>Locally Managed </a:t>
            </a:r>
          </a:p>
          <a:p>
            <a:r>
              <a:rPr lang="en-US" dirty="0" smtClean="0"/>
              <a:t>Space and running costs </a:t>
            </a:r>
          </a:p>
          <a:p>
            <a:r>
              <a:rPr lang="en-US" dirty="0" smtClean="0"/>
              <a:t>Expandable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pic>
        <p:nvPicPr>
          <p:cNvPr id="6" name="Picture 5" descr="archival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905000"/>
            <a:ext cx="3426781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Cloud 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Scalable </a:t>
            </a:r>
          </a:p>
          <a:p>
            <a:r>
              <a:rPr lang="en-US" dirty="0" smtClean="0"/>
              <a:t>Externally controlled </a:t>
            </a:r>
          </a:p>
          <a:p>
            <a:r>
              <a:rPr lang="en-US" dirty="0" smtClean="0"/>
              <a:t>Known </a:t>
            </a:r>
            <a:r>
              <a:rPr lang="en-US" dirty="0" err="1" smtClean="0"/>
              <a:t>Costings</a:t>
            </a:r>
            <a:r>
              <a:rPr lang="en-US" dirty="0" smtClean="0"/>
              <a:t> </a:t>
            </a:r>
          </a:p>
          <a:p>
            <a:r>
              <a:rPr lang="en-US" dirty="0" smtClean="0"/>
              <a:t>Unclear retention policy </a:t>
            </a:r>
          </a:p>
          <a:p>
            <a:r>
              <a:rPr lang="en-US" dirty="0" smtClean="0"/>
              <a:t>Re-Useable (using simple APIs) </a:t>
            </a:r>
          </a:p>
          <a:p>
            <a:r>
              <a:rPr lang="en-US" dirty="0" smtClean="0"/>
              <a:t>Global Scale</a:t>
            </a: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5" name="Cloud 4"/>
          <p:cNvSpPr/>
          <p:nvPr/>
        </p:nvSpPr>
        <p:spPr bwMode="auto">
          <a:xfrm>
            <a:off x="4876800" y="1676400"/>
            <a:ext cx="3733800" cy="26670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" pitchFamily="-105" charset="0"/>
              <a:ea typeface="ＭＳ Ｐゴシック" pitchFamily="-105" charset="-128"/>
              <a:cs typeface="Arial" pitchFamily="-105" charset="0"/>
            </a:endParaRPr>
          </a:p>
        </p:txBody>
      </p:sp>
      <p:pic>
        <p:nvPicPr>
          <p:cNvPr id="6" name="Picture 5" descr="tow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2667000"/>
            <a:ext cx="1079500" cy="1079500"/>
          </a:xfrm>
          <a:prstGeom prst="rect">
            <a:avLst/>
          </a:prstGeom>
        </p:spPr>
      </p:pic>
      <p:pic>
        <p:nvPicPr>
          <p:cNvPr id="7" name="Picture 6" descr="tow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2362200"/>
            <a:ext cx="1079500" cy="1079500"/>
          </a:xfrm>
          <a:prstGeom prst="rect">
            <a:avLst/>
          </a:prstGeom>
        </p:spPr>
      </p:pic>
      <p:pic>
        <p:nvPicPr>
          <p:cNvPr id="8" name="Picture 7" descr="tow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2133600"/>
            <a:ext cx="1079500" cy="107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Clouds Blow Away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In the last 10 months:</a:t>
            </a:r>
          </a:p>
          <a:p>
            <a:r>
              <a:rPr lang="en-GB" dirty="0" smtClean="0"/>
              <a:t>Yahoo Briefcase</a:t>
            </a:r>
          </a:p>
          <a:p>
            <a:r>
              <a:rPr lang="en-GB" dirty="0" err="1" smtClean="0"/>
              <a:t>XDrive</a:t>
            </a:r>
            <a:endParaRPr lang="en-GB" dirty="0" smtClean="0"/>
          </a:p>
          <a:p>
            <a:r>
              <a:rPr lang="en-GB" dirty="0" smtClean="0"/>
              <a:t>AOL Pictures</a:t>
            </a:r>
          </a:p>
          <a:p>
            <a:r>
              <a:rPr lang="en-GB" dirty="0" smtClean="0"/>
              <a:t>HP </a:t>
            </a:r>
            <a:r>
              <a:rPr lang="en-GB" dirty="0" err="1" smtClean="0"/>
              <a:t>Upline</a:t>
            </a:r>
            <a:endParaRPr lang="en-GB" dirty="0" smtClean="0"/>
          </a:p>
          <a:p>
            <a:r>
              <a:rPr lang="en-GB" dirty="0" smtClean="0"/>
              <a:t>Sony Image Station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791200" y="6504057"/>
            <a:ext cx="335280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dirty="0" smtClean="0">
                <a:solidFill>
                  <a:schemeClr val="tx1"/>
                </a:solidFill>
              </a:rPr>
              <a:t>Source: Tom Spring - </a:t>
            </a:r>
            <a:r>
              <a:rPr lang="en-GB" sz="1700" dirty="0" err="1" smtClean="0">
                <a:solidFill>
                  <a:schemeClr val="tx1"/>
                </a:solidFill>
              </a:rPr>
              <a:t>PCWorld</a:t>
            </a:r>
            <a:endParaRPr lang="en-GB" sz="1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use Hybrid Storage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the best features of each storage type</a:t>
            </a:r>
          </a:p>
          <a:p>
            <a:r>
              <a:rPr lang="en-GB" dirty="0" smtClean="0"/>
              <a:t>Performance</a:t>
            </a:r>
          </a:p>
          <a:p>
            <a:pPr lvl="1"/>
            <a:r>
              <a:rPr lang="en-GB" dirty="0" smtClean="0"/>
              <a:t>Scaling-up bandwidth</a:t>
            </a:r>
          </a:p>
          <a:p>
            <a:r>
              <a:rPr lang="en-GB" dirty="0" smtClean="0"/>
              <a:t>Optimisation</a:t>
            </a:r>
          </a:p>
          <a:p>
            <a:pPr lvl="1"/>
            <a:r>
              <a:rPr lang="en-GB" dirty="0" smtClean="0"/>
              <a:t>Large-file handling</a:t>
            </a:r>
          </a:p>
          <a:p>
            <a:pPr lvl="1"/>
            <a:r>
              <a:rPr lang="en-GB" dirty="0" smtClean="0"/>
              <a:t>Multimedia streaming</a:t>
            </a:r>
          </a:p>
          <a:p>
            <a:r>
              <a:rPr lang="en-GB" dirty="0" smtClean="0"/>
              <a:t>Localised Delivery</a:t>
            </a:r>
          </a:p>
          <a:p>
            <a:pPr lvl="1"/>
            <a:r>
              <a:rPr lang="en-GB" dirty="0" smtClean="0"/>
              <a:t>Local delivery from the cloud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Open Repositories 2009 – Atlanta, GA 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POWERPOINTVERSION" val="11.0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INCLUDESESSION" val="True"/>
  <p:tag name="ADVANCEDSETTINGSVIEW" val="True"/>
  <p:tag name="CHARTCOLORS" val="1"/>
</p:tagLst>
</file>

<file path=ppt/tags/tag2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NOPREFERENCE" val="False"/>
  <p:tag name="DELIMITERS" val="3.1"/>
</p:tagLst>
</file>

<file path=ppt/theme/theme1.xml><?xml version="1.0" encoding="utf-8"?>
<a:theme xmlns:a="http://schemas.openxmlformats.org/drawingml/2006/main" name="UoSnew3">
  <a:themeElements>
    <a:clrScheme name="UoSnew3 2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ＭＳ Ｐゴシック"/>
      </a:majorFont>
      <a:minorFont>
        <a:latin typeface="Lucida San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Sans" pitchFamily="-105" charset="0"/>
            <a:ea typeface="ＭＳ Ｐゴシック" pitchFamily="-105" charset="-128"/>
            <a:cs typeface="Arial" pitchFamily="-10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Sans" pitchFamily="-105" charset="0"/>
            <a:ea typeface="ＭＳ Ｐゴシック" pitchFamily="-105" charset="-128"/>
            <a:cs typeface="Arial" pitchFamily="-105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Snew3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UoSnew3</Template>
  <TotalTime>12985</TotalTime>
  <Words>830</Words>
  <Application>Microsoft Office PowerPoint</Application>
  <PresentationFormat>On-screen Show (4:3)</PresentationFormat>
  <Paragraphs>131</Paragraphs>
  <Slides>20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UoSnew3</vt:lpstr>
      <vt:lpstr>From the Desktop to the Cloud -------------------------------------- Leveraging Hybrid Storage Architectures In Your Repository</vt:lpstr>
      <vt:lpstr>Hybrid Storage In EPrints</vt:lpstr>
      <vt:lpstr>Summary</vt:lpstr>
      <vt:lpstr>Storage ecosystem</vt:lpstr>
      <vt:lpstr>Local Disk Storage</vt:lpstr>
      <vt:lpstr>Local Archival Storage</vt:lpstr>
      <vt:lpstr>Cloud Storage</vt:lpstr>
      <vt:lpstr>But Clouds Blow Away</vt:lpstr>
      <vt:lpstr>Why use Hybrid Storage</vt:lpstr>
      <vt:lpstr>Storage Controller</vt:lpstr>
      <vt:lpstr>EPrints Storage Controller</vt:lpstr>
      <vt:lpstr>Architecture Diagram</vt:lpstr>
      <vt:lpstr>Controller Ruleset (1)</vt:lpstr>
      <vt:lpstr>Controller Ruleset (2)</vt:lpstr>
      <vt:lpstr>Managing Stored Assets</vt:lpstr>
      <vt:lpstr>EPrints Storage Manager</vt:lpstr>
      <vt:lpstr>Amazon S3 Localisation (1)</vt:lpstr>
      <vt:lpstr>Amazon S3 Localisation (2)</vt:lpstr>
      <vt:lpstr>One More Thing</vt:lpstr>
      <vt:lpstr>Thank You</vt:lpstr>
    </vt:vector>
  </TitlesOfParts>
  <Company>Science Learning Centre South East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ajdw</dc:creator>
  <cp:lastModifiedBy>David Tarrant</cp:lastModifiedBy>
  <cp:revision>148</cp:revision>
  <dcterms:created xsi:type="dcterms:W3CDTF">2009-05-26T09:37:50Z</dcterms:created>
  <dcterms:modified xsi:type="dcterms:W3CDTF">2009-05-29T15:51:24Z</dcterms:modified>
</cp:coreProperties>
</file>