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6" r:id="rId9"/>
    <p:sldId id="264" r:id="rId10"/>
    <p:sldId id="267" r:id="rId11"/>
    <p:sldId id="262" r:id="rId12"/>
    <p:sldId id="265" r:id="rId13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-105" charset="0"/>
        <a:ea typeface="ＭＳ Ｐゴシック" pitchFamily="-105" charset="-128"/>
        <a:cs typeface="ＭＳ Ｐゴシック" pitchFamily="-105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-105" charset="0"/>
        <a:ea typeface="ＭＳ Ｐゴシック" pitchFamily="-105" charset="-128"/>
        <a:cs typeface="ＭＳ Ｐゴシック" pitchFamily="-105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-105" charset="0"/>
        <a:ea typeface="ＭＳ Ｐゴシック" pitchFamily="-105" charset="-128"/>
        <a:cs typeface="ＭＳ Ｐゴシック" pitchFamily="-105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-105" charset="0"/>
        <a:ea typeface="ＭＳ Ｐゴシック" pitchFamily="-105" charset="-128"/>
        <a:cs typeface="ＭＳ Ｐゴシック" pitchFamily="-105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Lucida Sans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Lucida Sans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Lucida Sans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Lucida Sans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1509"/>
    <a:srgbClr val="DA0000"/>
    <a:srgbClr val="072659"/>
    <a:srgbClr val="D8D5CA"/>
    <a:srgbClr val="FCEECC"/>
    <a:srgbClr val="000000"/>
    <a:srgbClr val="EAEBEC"/>
    <a:srgbClr val="BFC4C5"/>
    <a:srgbClr val="F2F1ED"/>
    <a:srgbClr val="E5E3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38" autoAdjust="0"/>
    <p:restoredTop sz="94660"/>
  </p:normalViewPr>
  <p:slideViewPr>
    <p:cSldViewPr>
      <p:cViewPr varScale="1">
        <p:scale>
          <a:sx n="158" d="100"/>
          <a:sy n="158" d="100"/>
        </p:scale>
        <p:origin x="-920" y="-104"/>
      </p:cViewPr>
      <p:guideLst>
        <p:guide orient="horz" pos="799"/>
        <p:guide orient="horz" pos="4088"/>
        <p:guide orient="horz" pos="1071"/>
        <p:guide orient="horz" pos="2840"/>
        <p:guide pos="2880"/>
        <p:guide pos="226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FC3A1-3574-0648-9F7A-E0C50E650672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08A50-7FD1-5240-87BD-D1CA2F608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fld id="{95BEBB2A-80A0-CF41-B52B-5C0C83BC60D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-105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29351" name="Group 1703"/>
          <p:cNvGrpSpPr>
            <a:grpSpLocks/>
          </p:cNvGrpSpPr>
          <p:nvPr userDrawn="1"/>
        </p:nvGrpSpPr>
        <p:grpSpPr bwMode="auto">
          <a:xfrm>
            <a:off x="6142037" y="5891212"/>
            <a:ext cx="2697163" cy="585788"/>
            <a:chOff x="1610" y="2863"/>
            <a:chExt cx="3221" cy="699"/>
          </a:xfrm>
        </p:grpSpPr>
        <p:sp>
          <p:nvSpPr>
            <p:cNvPr id="29352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/>
              <a:ahLst/>
              <a:cxnLst>
                <a:cxn ang="0">
                  <a:pos x="142" y="179"/>
                </a:cxn>
                <a:cxn ang="0">
                  <a:pos x="210" y="216"/>
                </a:cxn>
                <a:cxn ang="0">
                  <a:pos x="247" y="253"/>
                </a:cxn>
                <a:cxn ang="0">
                  <a:pos x="256" y="267"/>
                </a:cxn>
                <a:cxn ang="0">
                  <a:pos x="264" y="298"/>
                </a:cxn>
                <a:cxn ang="0">
                  <a:pos x="264" y="318"/>
                </a:cxn>
                <a:cxn ang="0">
                  <a:pos x="253" y="369"/>
                </a:cxn>
                <a:cxn ang="0">
                  <a:pos x="222" y="412"/>
                </a:cxn>
                <a:cxn ang="0">
                  <a:pos x="199" y="429"/>
                </a:cxn>
                <a:cxn ang="0">
                  <a:pos x="148" y="446"/>
                </a:cxn>
                <a:cxn ang="0">
                  <a:pos x="122" y="449"/>
                </a:cxn>
                <a:cxn ang="0">
                  <a:pos x="60" y="440"/>
                </a:cxn>
                <a:cxn ang="0">
                  <a:pos x="34" y="429"/>
                </a:cxn>
                <a:cxn ang="0">
                  <a:pos x="0" y="318"/>
                </a:cxn>
                <a:cxn ang="0">
                  <a:pos x="9" y="338"/>
                </a:cxn>
                <a:cxn ang="0">
                  <a:pos x="28" y="375"/>
                </a:cxn>
                <a:cxn ang="0">
                  <a:pos x="43" y="392"/>
                </a:cxn>
                <a:cxn ang="0">
                  <a:pos x="74" y="415"/>
                </a:cxn>
                <a:cxn ang="0">
                  <a:pos x="116" y="423"/>
                </a:cxn>
                <a:cxn ang="0">
                  <a:pos x="139" y="421"/>
                </a:cxn>
                <a:cxn ang="0">
                  <a:pos x="173" y="406"/>
                </a:cxn>
                <a:cxn ang="0">
                  <a:pos x="185" y="395"/>
                </a:cxn>
                <a:cxn ang="0">
                  <a:pos x="199" y="367"/>
                </a:cxn>
                <a:cxn ang="0">
                  <a:pos x="205" y="335"/>
                </a:cxn>
                <a:cxn ang="0">
                  <a:pos x="205" y="318"/>
                </a:cxn>
                <a:cxn ang="0">
                  <a:pos x="193" y="290"/>
                </a:cxn>
                <a:cxn ang="0">
                  <a:pos x="185" y="278"/>
                </a:cxn>
                <a:cxn ang="0">
                  <a:pos x="97" y="230"/>
                </a:cxn>
                <a:cxn ang="0">
                  <a:pos x="74" y="219"/>
                </a:cxn>
                <a:cxn ang="0">
                  <a:pos x="37" y="193"/>
                </a:cxn>
                <a:cxn ang="0">
                  <a:pos x="26" y="179"/>
                </a:cxn>
                <a:cxn ang="0">
                  <a:pos x="9" y="148"/>
                </a:cxn>
                <a:cxn ang="0">
                  <a:pos x="3" y="114"/>
                </a:cxn>
                <a:cxn ang="0">
                  <a:pos x="6" y="88"/>
                </a:cxn>
                <a:cxn ang="0">
                  <a:pos x="26" y="45"/>
                </a:cxn>
                <a:cxn ang="0">
                  <a:pos x="43" y="28"/>
                </a:cxn>
                <a:cxn ang="0">
                  <a:pos x="85" y="6"/>
                </a:cxn>
                <a:cxn ang="0">
                  <a:pos x="136" y="0"/>
                </a:cxn>
                <a:cxn ang="0">
                  <a:pos x="162" y="0"/>
                </a:cxn>
                <a:cxn ang="0">
                  <a:pos x="207" y="14"/>
                </a:cxn>
                <a:cxn ang="0">
                  <a:pos x="230" y="108"/>
                </a:cxn>
                <a:cxn ang="0">
                  <a:pos x="227" y="94"/>
                </a:cxn>
                <a:cxn ang="0">
                  <a:pos x="207" y="65"/>
                </a:cxn>
                <a:cxn ang="0">
                  <a:pos x="196" y="51"/>
                </a:cxn>
                <a:cxn ang="0">
                  <a:pos x="165" y="31"/>
                </a:cxn>
                <a:cxn ang="0">
                  <a:pos x="128" y="26"/>
                </a:cxn>
                <a:cxn ang="0">
                  <a:pos x="108" y="26"/>
                </a:cxn>
                <a:cxn ang="0">
                  <a:pos x="82" y="37"/>
                </a:cxn>
                <a:cxn ang="0">
                  <a:pos x="71" y="48"/>
                </a:cxn>
                <a:cxn ang="0">
                  <a:pos x="60" y="68"/>
                </a:cxn>
                <a:cxn ang="0">
                  <a:pos x="54" y="94"/>
                </a:cxn>
                <a:cxn ang="0">
                  <a:pos x="57" y="108"/>
                </a:cxn>
                <a:cxn ang="0">
                  <a:pos x="65" y="128"/>
                </a:cxn>
                <a:cxn ang="0">
                  <a:pos x="71" y="139"/>
                </a:cxn>
                <a:cxn ang="0">
                  <a:pos x="142" y="17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53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84" y="6"/>
                </a:cxn>
                <a:cxn ang="0">
                  <a:pos x="218" y="23"/>
                </a:cxn>
                <a:cxn ang="0">
                  <a:pos x="235" y="34"/>
                </a:cxn>
                <a:cxn ang="0">
                  <a:pos x="258" y="63"/>
                </a:cxn>
                <a:cxn ang="0">
                  <a:pos x="267" y="80"/>
                </a:cxn>
                <a:cxn ang="0">
                  <a:pos x="278" y="117"/>
                </a:cxn>
                <a:cxn ang="0">
                  <a:pos x="281" y="156"/>
                </a:cxn>
                <a:cxn ang="0">
                  <a:pos x="281" y="174"/>
                </a:cxn>
                <a:cxn ang="0">
                  <a:pos x="272" y="210"/>
                </a:cxn>
                <a:cxn ang="0">
                  <a:pos x="264" y="230"/>
                </a:cxn>
                <a:cxn ang="0">
                  <a:pos x="241" y="262"/>
                </a:cxn>
                <a:cxn ang="0">
                  <a:pos x="213" y="290"/>
                </a:cxn>
                <a:cxn ang="0">
                  <a:pos x="196" y="299"/>
                </a:cxn>
                <a:cxn ang="0">
                  <a:pos x="159" y="310"/>
                </a:cxn>
                <a:cxn ang="0">
                  <a:pos x="139" y="310"/>
                </a:cxn>
                <a:cxn ang="0">
                  <a:pos x="93" y="304"/>
                </a:cxn>
                <a:cxn ang="0">
                  <a:pos x="65" y="293"/>
                </a:cxn>
                <a:cxn ang="0">
                  <a:pos x="45" y="273"/>
                </a:cxn>
                <a:cxn ang="0">
                  <a:pos x="34" y="264"/>
                </a:cxn>
                <a:cxn ang="0">
                  <a:pos x="8" y="213"/>
                </a:cxn>
                <a:cxn ang="0">
                  <a:pos x="0" y="156"/>
                </a:cxn>
                <a:cxn ang="0">
                  <a:pos x="0" y="137"/>
                </a:cxn>
                <a:cxn ang="0">
                  <a:pos x="8" y="100"/>
                </a:cxn>
                <a:cxn ang="0">
                  <a:pos x="17" y="80"/>
                </a:cxn>
                <a:cxn ang="0">
                  <a:pos x="37" y="49"/>
                </a:cxn>
                <a:cxn ang="0">
                  <a:pos x="68" y="23"/>
                </a:cxn>
                <a:cxn ang="0">
                  <a:pos x="82" y="12"/>
                </a:cxn>
                <a:cxn ang="0">
                  <a:pos x="122" y="0"/>
                </a:cxn>
                <a:cxn ang="0">
                  <a:pos x="142" y="0"/>
                </a:cxn>
                <a:cxn ang="0">
                  <a:pos x="136" y="23"/>
                </a:cxn>
                <a:cxn ang="0">
                  <a:pos x="99" y="34"/>
                </a:cxn>
                <a:cxn ang="0">
                  <a:pos x="76" y="66"/>
                </a:cxn>
                <a:cxn ang="0">
                  <a:pos x="68" y="85"/>
                </a:cxn>
                <a:cxn ang="0">
                  <a:pos x="57" y="131"/>
                </a:cxn>
                <a:cxn ang="0">
                  <a:pos x="57" y="159"/>
                </a:cxn>
                <a:cxn ang="0">
                  <a:pos x="65" y="210"/>
                </a:cxn>
                <a:cxn ang="0">
                  <a:pos x="82" y="250"/>
                </a:cxn>
                <a:cxn ang="0">
                  <a:pos x="96" y="267"/>
                </a:cxn>
                <a:cxn ang="0">
                  <a:pos x="128" y="284"/>
                </a:cxn>
                <a:cxn ang="0">
                  <a:pos x="145" y="284"/>
                </a:cxn>
                <a:cxn ang="0">
                  <a:pos x="179" y="273"/>
                </a:cxn>
                <a:cxn ang="0">
                  <a:pos x="204" y="245"/>
                </a:cxn>
                <a:cxn ang="0">
                  <a:pos x="213" y="225"/>
                </a:cxn>
                <a:cxn ang="0">
                  <a:pos x="224" y="179"/>
                </a:cxn>
                <a:cxn ang="0">
                  <a:pos x="224" y="151"/>
                </a:cxn>
                <a:cxn ang="0">
                  <a:pos x="210" y="85"/>
                </a:cxn>
                <a:cxn ang="0">
                  <a:pos x="199" y="60"/>
                </a:cxn>
                <a:cxn ang="0">
                  <a:pos x="182" y="40"/>
                </a:cxn>
                <a:cxn ang="0">
                  <a:pos x="162" y="29"/>
                </a:cxn>
                <a:cxn ang="0">
                  <a:pos x="136" y="23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54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60"/>
                </a:cxn>
                <a:cxn ang="0">
                  <a:pos x="174" y="60"/>
                </a:cxn>
                <a:cxn ang="0">
                  <a:pos x="151" y="85"/>
                </a:cxn>
                <a:cxn ang="0">
                  <a:pos x="83" y="85"/>
                </a:cxn>
                <a:cxn ang="0">
                  <a:pos x="83" y="267"/>
                </a:cxn>
                <a:cxn ang="0">
                  <a:pos x="83" y="267"/>
                </a:cxn>
                <a:cxn ang="0">
                  <a:pos x="83" y="284"/>
                </a:cxn>
                <a:cxn ang="0">
                  <a:pos x="86" y="296"/>
                </a:cxn>
                <a:cxn ang="0">
                  <a:pos x="91" y="307"/>
                </a:cxn>
                <a:cxn ang="0">
                  <a:pos x="97" y="318"/>
                </a:cxn>
                <a:cxn ang="0">
                  <a:pos x="105" y="324"/>
                </a:cxn>
                <a:cxn ang="0">
                  <a:pos x="117" y="330"/>
                </a:cxn>
                <a:cxn ang="0">
                  <a:pos x="128" y="333"/>
                </a:cxn>
                <a:cxn ang="0">
                  <a:pos x="142" y="335"/>
                </a:cxn>
                <a:cxn ang="0">
                  <a:pos x="142" y="335"/>
                </a:cxn>
                <a:cxn ang="0">
                  <a:pos x="157" y="333"/>
                </a:cxn>
                <a:cxn ang="0">
                  <a:pos x="165" y="330"/>
                </a:cxn>
                <a:cxn ang="0">
                  <a:pos x="165" y="330"/>
                </a:cxn>
                <a:cxn ang="0">
                  <a:pos x="182" y="318"/>
                </a:cxn>
                <a:cxn ang="0">
                  <a:pos x="182" y="318"/>
                </a:cxn>
                <a:cxn ang="0">
                  <a:pos x="182" y="324"/>
                </a:cxn>
                <a:cxn ang="0">
                  <a:pos x="179" y="333"/>
                </a:cxn>
                <a:cxn ang="0">
                  <a:pos x="162" y="347"/>
                </a:cxn>
                <a:cxn ang="0">
                  <a:pos x="162" y="347"/>
                </a:cxn>
                <a:cxn ang="0">
                  <a:pos x="154" y="352"/>
                </a:cxn>
                <a:cxn ang="0">
                  <a:pos x="142" y="358"/>
                </a:cxn>
                <a:cxn ang="0">
                  <a:pos x="131" y="361"/>
                </a:cxn>
                <a:cxn ang="0">
                  <a:pos x="117" y="361"/>
                </a:cxn>
                <a:cxn ang="0">
                  <a:pos x="117" y="361"/>
                </a:cxn>
                <a:cxn ang="0">
                  <a:pos x="100" y="361"/>
                </a:cxn>
                <a:cxn ang="0">
                  <a:pos x="83" y="355"/>
                </a:cxn>
                <a:cxn ang="0">
                  <a:pos x="66" y="347"/>
                </a:cxn>
                <a:cxn ang="0">
                  <a:pos x="54" y="335"/>
                </a:cxn>
                <a:cxn ang="0">
                  <a:pos x="54" y="335"/>
                </a:cxn>
                <a:cxn ang="0">
                  <a:pos x="43" y="324"/>
                </a:cxn>
                <a:cxn ang="0">
                  <a:pos x="34" y="307"/>
                </a:cxn>
                <a:cxn ang="0">
                  <a:pos x="29" y="290"/>
                </a:cxn>
                <a:cxn ang="0">
                  <a:pos x="29" y="267"/>
                </a:cxn>
                <a:cxn ang="0">
                  <a:pos x="29" y="85"/>
                </a:cxn>
                <a:cxn ang="0">
                  <a:pos x="0" y="85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55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/>
              <a:ahLst/>
              <a:cxnLst>
                <a:cxn ang="0">
                  <a:pos x="176" y="139"/>
                </a:cxn>
                <a:cxn ang="0">
                  <a:pos x="213" y="145"/>
                </a:cxn>
                <a:cxn ang="0">
                  <a:pos x="244" y="162"/>
                </a:cxn>
                <a:cxn ang="0">
                  <a:pos x="256" y="176"/>
                </a:cxn>
                <a:cxn ang="0">
                  <a:pos x="270" y="207"/>
                </a:cxn>
                <a:cxn ang="0">
                  <a:pos x="273" y="421"/>
                </a:cxn>
                <a:cxn ang="0">
                  <a:pos x="273" y="429"/>
                </a:cxn>
                <a:cxn ang="0">
                  <a:pos x="276" y="435"/>
                </a:cxn>
                <a:cxn ang="0">
                  <a:pos x="199" y="443"/>
                </a:cxn>
                <a:cxn ang="0">
                  <a:pos x="207" y="438"/>
                </a:cxn>
                <a:cxn ang="0">
                  <a:pos x="216" y="426"/>
                </a:cxn>
                <a:cxn ang="0">
                  <a:pos x="216" y="250"/>
                </a:cxn>
                <a:cxn ang="0">
                  <a:pos x="216" y="233"/>
                </a:cxn>
                <a:cxn ang="0">
                  <a:pos x="207" y="207"/>
                </a:cxn>
                <a:cxn ang="0">
                  <a:pos x="202" y="196"/>
                </a:cxn>
                <a:cxn ang="0">
                  <a:pos x="179" y="182"/>
                </a:cxn>
                <a:cxn ang="0">
                  <a:pos x="148" y="176"/>
                </a:cxn>
                <a:cxn ang="0">
                  <a:pos x="128" y="179"/>
                </a:cxn>
                <a:cxn ang="0">
                  <a:pos x="108" y="188"/>
                </a:cxn>
                <a:cxn ang="0">
                  <a:pos x="77" y="210"/>
                </a:cxn>
                <a:cxn ang="0">
                  <a:pos x="77" y="421"/>
                </a:cxn>
                <a:cxn ang="0">
                  <a:pos x="82" y="432"/>
                </a:cxn>
                <a:cxn ang="0">
                  <a:pos x="88" y="438"/>
                </a:cxn>
                <a:cxn ang="0">
                  <a:pos x="6" y="443"/>
                </a:cxn>
                <a:cxn ang="0">
                  <a:pos x="11" y="438"/>
                </a:cxn>
                <a:cxn ang="0">
                  <a:pos x="20" y="426"/>
                </a:cxn>
                <a:cxn ang="0">
                  <a:pos x="20" y="40"/>
                </a:cxn>
                <a:cxn ang="0">
                  <a:pos x="20" y="31"/>
                </a:cxn>
                <a:cxn ang="0">
                  <a:pos x="17" y="23"/>
                </a:cxn>
                <a:cxn ang="0">
                  <a:pos x="77" y="0"/>
                </a:cxn>
                <a:cxn ang="0">
                  <a:pos x="77" y="185"/>
                </a:cxn>
                <a:cxn ang="0">
                  <a:pos x="128" y="151"/>
                </a:cxn>
                <a:cxn ang="0">
                  <a:pos x="176" y="139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56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398" y="6"/>
                </a:cxn>
                <a:cxn ang="0">
                  <a:pos x="429" y="23"/>
                </a:cxn>
                <a:cxn ang="0">
                  <a:pos x="444" y="37"/>
                </a:cxn>
                <a:cxn ang="0">
                  <a:pos x="458" y="68"/>
                </a:cxn>
                <a:cxn ang="0">
                  <a:pos x="458" y="282"/>
                </a:cxn>
                <a:cxn ang="0">
                  <a:pos x="461" y="287"/>
                </a:cxn>
                <a:cxn ang="0">
                  <a:pos x="463" y="293"/>
                </a:cxn>
                <a:cxn ang="0">
                  <a:pos x="387" y="304"/>
                </a:cxn>
                <a:cxn ang="0">
                  <a:pos x="392" y="299"/>
                </a:cxn>
                <a:cxn ang="0">
                  <a:pos x="404" y="287"/>
                </a:cxn>
                <a:cxn ang="0">
                  <a:pos x="404" y="108"/>
                </a:cxn>
                <a:cxn ang="0">
                  <a:pos x="404" y="91"/>
                </a:cxn>
                <a:cxn ang="0">
                  <a:pos x="395" y="66"/>
                </a:cxn>
                <a:cxn ang="0">
                  <a:pos x="387" y="57"/>
                </a:cxn>
                <a:cxn ang="0">
                  <a:pos x="367" y="43"/>
                </a:cxn>
                <a:cxn ang="0">
                  <a:pos x="336" y="37"/>
                </a:cxn>
                <a:cxn ang="0">
                  <a:pos x="316" y="40"/>
                </a:cxn>
                <a:cxn ang="0">
                  <a:pos x="282" y="60"/>
                </a:cxn>
                <a:cxn ang="0">
                  <a:pos x="267" y="77"/>
                </a:cxn>
                <a:cxn ang="0">
                  <a:pos x="267" y="282"/>
                </a:cxn>
                <a:cxn ang="0">
                  <a:pos x="270" y="287"/>
                </a:cxn>
                <a:cxn ang="0">
                  <a:pos x="273" y="293"/>
                </a:cxn>
                <a:cxn ang="0">
                  <a:pos x="194" y="304"/>
                </a:cxn>
                <a:cxn ang="0">
                  <a:pos x="202" y="299"/>
                </a:cxn>
                <a:cxn ang="0">
                  <a:pos x="211" y="287"/>
                </a:cxn>
                <a:cxn ang="0">
                  <a:pos x="211" y="105"/>
                </a:cxn>
                <a:cxn ang="0">
                  <a:pos x="211" y="88"/>
                </a:cxn>
                <a:cxn ang="0">
                  <a:pos x="202" y="63"/>
                </a:cxn>
                <a:cxn ang="0">
                  <a:pos x="185" y="46"/>
                </a:cxn>
                <a:cxn ang="0">
                  <a:pos x="160" y="37"/>
                </a:cxn>
                <a:cxn ang="0">
                  <a:pos x="145" y="37"/>
                </a:cxn>
                <a:cxn ang="0">
                  <a:pos x="108" y="46"/>
                </a:cxn>
                <a:cxn ang="0">
                  <a:pos x="80" y="68"/>
                </a:cxn>
                <a:cxn ang="0">
                  <a:pos x="80" y="282"/>
                </a:cxn>
                <a:cxn ang="0">
                  <a:pos x="83" y="293"/>
                </a:cxn>
                <a:cxn ang="0">
                  <a:pos x="97" y="304"/>
                </a:cxn>
                <a:cxn ang="0">
                  <a:pos x="6" y="304"/>
                </a:cxn>
                <a:cxn ang="0">
                  <a:pos x="20" y="293"/>
                </a:cxn>
                <a:cxn ang="0">
                  <a:pos x="23" y="282"/>
                </a:cxn>
                <a:cxn ang="0">
                  <a:pos x="23" y="40"/>
                </a:cxn>
                <a:cxn ang="0">
                  <a:pos x="18" y="23"/>
                </a:cxn>
                <a:cxn ang="0">
                  <a:pos x="9" y="17"/>
                </a:cxn>
                <a:cxn ang="0">
                  <a:pos x="80" y="0"/>
                </a:cxn>
                <a:cxn ang="0">
                  <a:pos x="80" y="43"/>
                </a:cxn>
                <a:cxn ang="0">
                  <a:pos x="123" y="14"/>
                </a:cxn>
                <a:cxn ang="0">
                  <a:pos x="134" y="9"/>
                </a:cxn>
                <a:cxn ang="0">
                  <a:pos x="160" y="0"/>
                </a:cxn>
                <a:cxn ang="0">
                  <a:pos x="174" y="0"/>
                </a:cxn>
                <a:cxn ang="0">
                  <a:pos x="202" y="3"/>
                </a:cxn>
                <a:cxn ang="0">
                  <a:pos x="228" y="14"/>
                </a:cxn>
                <a:cxn ang="0">
                  <a:pos x="239" y="23"/>
                </a:cxn>
                <a:cxn ang="0">
                  <a:pos x="256" y="43"/>
                </a:cxn>
                <a:cxn ang="0">
                  <a:pos x="262" y="57"/>
                </a:cxn>
                <a:cxn ang="0">
                  <a:pos x="307" y="17"/>
                </a:cxn>
                <a:cxn ang="0">
                  <a:pos x="321" y="9"/>
                </a:cxn>
                <a:cxn ang="0">
                  <a:pos x="350" y="0"/>
                </a:cxn>
                <a:cxn ang="0">
                  <a:pos x="364" y="0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57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60"/>
                </a:cxn>
                <a:cxn ang="0">
                  <a:pos x="173" y="60"/>
                </a:cxn>
                <a:cxn ang="0">
                  <a:pos x="150" y="85"/>
                </a:cxn>
                <a:cxn ang="0">
                  <a:pos x="82" y="85"/>
                </a:cxn>
                <a:cxn ang="0">
                  <a:pos x="82" y="267"/>
                </a:cxn>
                <a:cxn ang="0">
                  <a:pos x="82" y="267"/>
                </a:cxn>
                <a:cxn ang="0">
                  <a:pos x="85" y="284"/>
                </a:cxn>
                <a:cxn ang="0">
                  <a:pos x="88" y="296"/>
                </a:cxn>
                <a:cxn ang="0">
                  <a:pos x="91" y="307"/>
                </a:cxn>
                <a:cxn ang="0">
                  <a:pos x="99" y="318"/>
                </a:cxn>
                <a:cxn ang="0">
                  <a:pos x="105" y="324"/>
                </a:cxn>
                <a:cxn ang="0">
                  <a:pos x="116" y="330"/>
                </a:cxn>
                <a:cxn ang="0">
                  <a:pos x="128" y="333"/>
                </a:cxn>
                <a:cxn ang="0">
                  <a:pos x="142" y="335"/>
                </a:cxn>
                <a:cxn ang="0">
                  <a:pos x="142" y="335"/>
                </a:cxn>
                <a:cxn ang="0">
                  <a:pos x="156" y="333"/>
                </a:cxn>
                <a:cxn ang="0">
                  <a:pos x="165" y="330"/>
                </a:cxn>
                <a:cxn ang="0">
                  <a:pos x="165" y="330"/>
                </a:cxn>
                <a:cxn ang="0">
                  <a:pos x="184" y="318"/>
                </a:cxn>
                <a:cxn ang="0">
                  <a:pos x="184" y="318"/>
                </a:cxn>
                <a:cxn ang="0">
                  <a:pos x="182" y="324"/>
                </a:cxn>
                <a:cxn ang="0">
                  <a:pos x="179" y="333"/>
                </a:cxn>
                <a:cxn ang="0">
                  <a:pos x="162" y="347"/>
                </a:cxn>
                <a:cxn ang="0">
                  <a:pos x="162" y="347"/>
                </a:cxn>
                <a:cxn ang="0">
                  <a:pos x="153" y="352"/>
                </a:cxn>
                <a:cxn ang="0">
                  <a:pos x="142" y="358"/>
                </a:cxn>
                <a:cxn ang="0">
                  <a:pos x="130" y="361"/>
                </a:cxn>
                <a:cxn ang="0">
                  <a:pos x="119" y="361"/>
                </a:cxn>
                <a:cxn ang="0">
                  <a:pos x="119" y="361"/>
                </a:cxn>
                <a:cxn ang="0">
                  <a:pos x="99" y="361"/>
                </a:cxn>
                <a:cxn ang="0">
                  <a:pos x="82" y="355"/>
                </a:cxn>
                <a:cxn ang="0">
                  <a:pos x="65" y="347"/>
                </a:cxn>
                <a:cxn ang="0">
                  <a:pos x="54" y="335"/>
                </a:cxn>
                <a:cxn ang="0">
                  <a:pos x="54" y="335"/>
                </a:cxn>
                <a:cxn ang="0">
                  <a:pos x="42" y="324"/>
                </a:cxn>
                <a:cxn ang="0">
                  <a:pos x="34" y="307"/>
                </a:cxn>
                <a:cxn ang="0">
                  <a:pos x="31" y="290"/>
                </a:cxn>
                <a:cxn ang="0">
                  <a:pos x="28" y="267"/>
                </a:cxn>
                <a:cxn ang="0">
                  <a:pos x="28" y="85"/>
                </a:cxn>
                <a:cxn ang="0">
                  <a:pos x="0" y="85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58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84" y="6"/>
                </a:cxn>
                <a:cxn ang="0">
                  <a:pos x="221" y="23"/>
                </a:cxn>
                <a:cxn ang="0">
                  <a:pos x="235" y="34"/>
                </a:cxn>
                <a:cxn ang="0">
                  <a:pos x="261" y="63"/>
                </a:cxn>
                <a:cxn ang="0">
                  <a:pos x="269" y="80"/>
                </a:cxn>
                <a:cxn ang="0">
                  <a:pos x="281" y="117"/>
                </a:cxn>
                <a:cxn ang="0">
                  <a:pos x="284" y="156"/>
                </a:cxn>
                <a:cxn ang="0">
                  <a:pos x="284" y="174"/>
                </a:cxn>
                <a:cxn ang="0">
                  <a:pos x="272" y="210"/>
                </a:cxn>
                <a:cxn ang="0">
                  <a:pos x="267" y="230"/>
                </a:cxn>
                <a:cxn ang="0">
                  <a:pos x="244" y="262"/>
                </a:cxn>
                <a:cxn ang="0">
                  <a:pos x="215" y="290"/>
                </a:cxn>
                <a:cxn ang="0">
                  <a:pos x="198" y="299"/>
                </a:cxn>
                <a:cxn ang="0">
                  <a:pos x="161" y="310"/>
                </a:cxn>
                <a:cxn ang="0">
                  <a:pos x="142" y="310"/>
                </a:cxn>
                <a:cxn ang="0">
                  <a:pos x="93" y="304"/>
                </a:cxn>
                <a:cxn ang="0">
                  <a:pos x="68" y="293"/>
                </a:cxn>
                <a:cxn ang="0">
                  <a:pos x="45" y="273"/>
                </a:cxn>
                <a:cxn ang="0">
                  <a:pos x="36" y="264"/>
                </a:cxn>
                <a:cxn ang="0">
                  <a:pos x="11" y="213"/>
                </a:cxn>
                <a:cxn ang="0">
                  <a:pos x="0" y="156"/>
                </a:cxn>
                <a:cxn ang="0">
                  <a:pos x="2" y="137"/>
                </a:cxn>
                <a:cxn ang="0">
                  <a:pos x="11" y="100"/>
                </a:cxn>
                <a:cxn ang="0">
                  <a:pos x="19" y="80"/>
                </a:cxn>
                <a:cxn ang="0">
                  <a:pos x="39" y="49"/>
                </a:cxn>
                <a:cxn ang="0">
                  <a:pos x="68" y="23"/>
                </a:cxn>
                <a:cxn ang="0">
                  <a:pos x="85" y="12"/>
                </a:cxn>
                <a:cxn ang="0">
                  <a:pos x="122" y="0"/>
                </a:cxn>
                <a:cxn ang="0">
                  <a:pos x="144" y="0"/>
                </a:cxn>
                <a:cxn ang="0">
                  <a:pos x="139" y="23"/>
                </a:cxn>
                <a:cxn ang="0">
                  <a:pos x="102" y="34"/>
                </a:cxn>
                <a:cxn ang="0">
                  <a:pos x="76" y="66"/>
                </a:cxn>
                <a:cxn ang="0">
                  <a:pos x="68" y="85"/>
                </a:cxn>
                <a:cxn ang="0">
                  <a:pos x="59" y="131"/>
                </a:cxn>
                <a:cxn ang="0">
                  <a:pos x="59" y="159"/>
                </a:cxn>
                <a:cxn ang="0">
                  <a:pos x="68" y="210"/>
                </a:cxn>
                <a:cxn ang="0">
                  <a:pos x="85" y="250"/>
                </a:cxn>
                <a:cxn ang="0">
                  <a:pos x="96" y="267"/>
                </a:cxn>
                <a:cxn ang="0">
                  <a:pos x="127" y="284"/>
                </a:cxn>
                <a:cxn ang="0">
                  <a:pos x="147" y="284"/>
                </a:cxn>
                <a:cxn ang="0">
                  <a:pos x="181" y="273"/>
                </a:cxn>
                <a:cxn ang="0">
                  <a:pos x="207" y="245"/>
                </a:cxn>
                <a:cxn ang="0">
                  <a:pos x="215" y="225"/>
                </a:cxn>
                <a:cxn ang="0">
                  <a:pos x="224" y="179"/>
                </a:cxn>
                <a:cxn ang="0">
                  <a:pos x="224" y="151"/>
                </a:cxn>
                <a:cxn ang="0">
                  <a:pos x="213" y="85"/>
                </a:cxn>
                <a:cxn ang="0">
                  <a:pos x="201" y="60"/>
                </a:cxn>
                <a:cxn ang="0">
                  <a:pos x="184" y="40"/>
                </a:cxn>
                <a:cxn ang="0">
                  <a:pos x="164" y="29"/>
                </a:cxn>
                <a:cxn ang="0">
                  <a:pos x="139" y="23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59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19" y="12"/>
                </a:cxn>
                <a:cxn ang="0">
                  <a:pos x="239" y="23"/>
                </a:cxn>
                <a:cxn ang="0">
                  <a:pos x="253" y="43"/>
                </a:cxn>
                <a:cxn ang="0">
                  <a:pos x="264" y="63"/>
                </a:cxn>
                <a:cxn ang="0">
                  <a:pos x="267" y="88"/>
                </a:cxn>
                <a:cxn ang="0">
                  <a:pos x="267" y="282"/>
                </a:cxn>
                <a:cxn ang="0">
                  <a:pos x="270" y="293"/>
                </a:cxn>
                <a:cxn ang="0">
                  <a:pos x="284" y="304"/>
                </a:cxn>
                <a:cxn ang="0">
                  <a:pos x="196" y="304"/>
                </a:cxn>
                <a:cxn ang="0">
                  <a:pos x="207" y="293"/>
                </a:cxn>
                <a:cxn ang="0">
                  <a:pos x="213" y="282"/>
                </a:cxn>
                <a:cxn ang="0">
                  <a:pos x="213" y="111"/>
                </a:cxn>
                <a:cxn ang="0">
                  <a:pos x="207" y="80"/>
                </a:cxn>
                <a:cxn ang="0">
                  <a:pos x="196" y="57"/>
                </a:cxn>
                <a:cxn ang="0">
                  <a:pos x="173" y="43"/>
                </a:cxn>
                <a:cxn ang="0">
                  <a:pos x="145" y="37"/>
                </a:cxn>
                <a:cxn ang="0">
                  <a:pos x="125" y="40"/>
                </a:cxn>
                <a:cxn ang="0">
                  <a:pos x="108" y="49"/>
                </a:cxn>
                <a:cxn ang="0">
                  <a:pos x="79" y="71"/>
                </a:cxn>
                <a:cxn ang="0">
                  <a:pos x="79" y="282"/>
                </a:cxn>
                <a:cxn ang="0">
                  <a:pos x="82" y="293"/>
                </a:cxn>
                <a:cxn ang="0">
                  <a:pos x="97" y="304"/>
                </a:cxn>
                <a:cxn ang="0">
                  <a:pos x="6" y="304"/>
                </a:cxn>
                <a:cxn ang="0">
                  <a:pos x="17" y="293"/>
                </a:cxn>
                <a:cxn ang="0">
                  <a:pos x="23" y="282"/>
                </a:cxn>
                <a:cxn ang="0">
                  <a:pos x="23" y="40"/>
                </a:cxn>
                <a:cxn ang="0">
                  <a:pos x="17" y="26"/>
                </a:cxn>
                <a:cxn ang="0">
                  <a:pos x="0" y="14"/>
                </a:cxn>
                <a:cxn ang="0">
                  <a:pos x="79" y="46"/>
                </a:cxn>
                <a:cxn ang="0">
                  <a:pos x="97" y="29"/>
                </a:cxn>
                <a:cxn ang="0">
                  <a:pos x="119" y="14"/>
                </a:cxn>
                <a:cxn ang="0">
                  <a:pos x="145" y="3"/>
                </a:cxn>
                <a:cxn ang="0">
                  <a:pos x="170" y="0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0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/>
              <a:ahLst/>
              <a:cxnLst>
                <a:cxn ang="0">
                  <a:pos x="281" y="85"/>
                </a:cxn>
                <a:cxn ang="0">
                  <a:pos x="250" y="37"/>
                </a:cxn>
                <a:cxn ang="0">
                  <a:pos x="230" y="20"/>
                </a:cxn>
                <a:cxn ang="0">
                  <a:pos x="210" y="9"/>
                </a:cxn>
                <a:cxn ang="0">
                  <a:pos x="165" y="0"/>
                </a:cxn>
                <a:cxn ang="0">
                  <a:pos x="139" y="3"/>
                </a:cxn>
                <a:cxn ang="0">
                  <a:pos x="114" y="12"/>
                </a:cxn>
                <a:cxn ang="0">
                  <a:pos x="77" y="40"/>
                </a:cxn>
                <a:cxn ang="0">
                  <a:pos x="0" y="17"/>
                </a:cxn>
                <a:cxn ang="0">
                  <a:pos x="9" y="20"/>
                </a:cxn>
                <a:cxn ang="0">
                  <a:pos x="20" y="34"/>
                </a:cxn>
                <a:cxn ang="0">
                  <a:pos x="23" y="426"/>
                </a:cxn>
                <a:cxn ang="0">
                  <a:pos x="20" y="435"/>
                </a:cxn>
                <a:cxn ang="0">
                  <a:pos x="11" y="449"/>
                </a:cxn>
                <a:cxn ang="0">
                  <a:pos x="94" y="452"/>
                </a:cxn>
                <a:cxn ang="0">
                  <a:pos x="88" y="449"/>
                </a:cxn>
                <a:cxn ang="0">
                  <a:pos x="80" y="435"/>
                </a:cxn>
                <a:cxn ang="0">
                  <a:pos x="77" y="68"/>
                </a:cxn>
                <a:cxn ang="0">
                  <a:pos x="91" y="54"/>
                </a:cxn>
                <a:cxn ang="0">
                  <a:pos x="105" y="46"/>
                </a:cxn>
                <a:cxn ang="0">
                  <a:pos x="142" y="34"/>
                </a:cxn>
                <a:cxn ang="0">
                  <a:pos x="159" y="37"/>
                </a:cxn>
                <a:cxn ang="0">
                  <a:pos x="190" y="51"/>
                </a:cxn>
                <a:cxn ang="0">
                  <a:pos x="205" y="63"/>
                </a:cxn>
                <a:cxn ang="0">
                  <a:pos x="224" y="100"/>
                </a:cxn>
                <a:cxn ang="0">
                  <a:pos x="230" y="156"/>
                </a:cxn>
                <a:cxn ang="0">
                  <a:pos x="230" y="185"/>
                </a:cxn>
                <a:cxn ang="0">
                  <a:pos x="216" y="233"/>
                </a:cxn>
                <a:cxn ang="0">
                  <a:pos x="205" y="250"/>
                </a:cxn>
                <a:cxn ang="0">
                  <a:pos x="176" y="276"/>
                </a:cxn>
                <a:cxn ang="0">
                  <a:pos x="136" y="284"/>
                </a:cxn>
                <a:cxn ang="0">
                  <a:pos x="122" y="284"/>
                </a:cxn>
                <a:cxn ang="0">
                  <a:pos x="99" y="276"/>
                </a:cxn>
                <a:cxn ang="0">
                  <a:pos x="102" y="304"/>
                </a:cxn>
                <a:cxn ang="0">
                  <a:pos x="122" y="310"/>
                </a:cxn>
                <a:cxn ang="0">
                  <a:pos x="145" y="310"/>
                </a:cxn>
                <a:cxn ang="0">
                  <a:pos x="190" y="304"/>
                </a:cxn>
                <a:cxn ang="0">
                  <a:pos x="219" y="290"/>
                </a:cxn>
                <a:cxn ang="0">
                  <a:pos x="241" y="273"/>
                </a:cxn>
                <a:cxn ang="0">
                  <a:pos x="253" y="262"/>
                </a:cxn>
                <a:cxn ang="0">
                  <a:pos x="281" y="210"/>
                </a:cxn>
                <a:cxn ang="0">
                  <a:pos x="293" y="154"/>
                </a:cxn>
                <a:cxn ang="0">
                  <a:pos x="290" y="117"/>
                </a:cxn>
                <a:cxn ang="0">
                  <a:pos x="281" y="85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1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/>
              <a:ahLst/>
              <a:cxnLst>
                <a:cxn ang="0">
                  <a:pos x="182" y="264"/>
                </a:cxn>
                <a:cxn ang="0">
                  <a:pos x="182" y="264"/>
                </a:cxn>
                <a:cxn ang="0">
                  <a:pos x="165" y="270"/>
                </a:cxn>
                <a:cxn ang="0">
                  <a:pos x="145" y="273"/>
                </a:cxn>
                <a:cxn ang="0">
                  <a:pos x="145" y="273"/>
                </a:cxn>
                <a:cxn ang="0">
                  <a:pos x="131" y="273"/>
                </a:cxn>
                <a:cxn ang="0">
                  <a:pos x="120" y="267"/>
                </a:cxn>
                <a:cxn ang="0">
                  <a:pos x="108" y="262"/>
                </a:cxn>
                <a:cxn ang="0">
                  <a:pos x="100" y="250"/>
                </a:cxn>
                <a:cxn ang="0">
                  <a:pos x="100" y="250"/>
                </a:cxn>
                <a:cxn ang="0">
                  <a:pos x="91" y="239"/>
                </a:cxn>
                <a:cxn ang="0">
                  <a:pos x="83" y="225"/>
                </a:cxn>
                <a:cxn ang="0">
                  <a:pos x="80" y="208"/>
                </a:cxn>
                <a:cxn ang="0">
                  <a:pos x="80" y="191"/>
                </a:cxn>
                <a:cxn ang="0">
                  <a:pos x="80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2" y="20"/>
                </a:cxn>
                <a:cxn ang="0">
                  <a:pos x="17" y="26"/>
                </a:cxn>
                <a:cxn ang="0">
                  <a:pos x="23" y="31"/>
                </a:cxn>
                <a:cxn ang="0">
                  <a:pos x="23" y="40"/>
                </a:cxn>
                <a:cxn ang="0">
                  <a:pos x="23" y="191"/>
                </a:cxn>
                <a:cxn ang="0">
                  <a:pos x="23" y="191"/>
                </a:cxn>
                <a:cxn ang="0">
                  <a:pos x="26" y="219"/>
                </a:cxn>
                <a:cxn ang="0">
                  <a:pos x="32" y="245"/>
                </a:cxn>
                <a:cxn ang="0">
                  <a:pos x="40" y="264"/>
                </a:cxn>
                <a:cxn ang="0">
                  <a:pos x="54" y="282"/>
                </a:cxn>
                <a:cxn ang="0">
                  <a:pos x="54" y="282"/>
                </a:cxn>
                <a:cxn ang="0">
                  <a:pos x="71" y="296"/>
                </a:cxn>
                <a:cxn ang="0">
                  <a:pos x="85" y="304"/>
                </a:cxn>
                <a:cxn ang="0">
                  <a:pos x="103" y="310"/>
                </a:cxn>
                <a:cxn ang="0">
                  <a:pos x="122" y="310"/>
                </a:cxn>
                <a:cxn ang="0">
                  <a:pos x="122" y="310"/>
                </a:cxn>
                <a:cxn ang="0">
                  <a:pos x="142" y="310"/>
                </a:cxn>
                <a:cxn ang="0">
                  <a:pos x="162" y="304"/>
                </a:cxn>
                <a:cxn ang="0">
                  <a:pos x="179" y="296"/>
                </a:cxn>
                <a:cxn ang="0">
                  <a:pos x="196" y="282"/>
                </a:cxn>
                <a:cxn ang="0">
                  <a:pos x="208" y="245"/>
                </a:cxn>
                <a:cxn ang="0">
                  <a:pos x="208" y="245"/>
                </a:cxn>
                <a:cxn ang="0">
                  <a:pos x="196" y="256"/>
                </a:cxn>
                <a:cxn ang="0">
                  <a:pos x="182" y="264"/>
                </a:cxn>
                <a:cxn ang="0">
                  <a:pos x="182" y="264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2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/>
              <a:ahLst/>
              <a:cxnLst>
                <a:cxn ang="0">
                  <a:pos x="79" y="253"/>
                </a:cxn>
                <a:cxn ang="0">
                  <a:pos x="79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1" y="17"/>
                </a:cxn>
                <a:cxn ang="0">
                  <a:pos x="17" y="23"/>
                </a:cxn>
                <a:cxn ang="0">
                  <a:pos x="17" y="23"/>
                </a:cxn>
                <a:cxn ang="0">
                  <a:pos x="22" y="31"/>
                </a:cxn>
                <a:cxn ang="0">
                  <a:pos x="22" y="40"/>
                </a:cxn>
                <a:cxn ang="0">
                  <a:pos x="22" y="239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82"/>
                </a:cxn>
                <a:cxn ang="0">
                  <a:pos x="31" y="293"/>
                </a:cxn>
                <a:cxn ang="0">
                  <a:pos x="31" y="293"/>
                </a:cxn>
                <a:cxn ang="0">
                  <a:pos x="37" y="301"/>
                </a:cxn>
                <a:cxn ang="0">
                  <a:pos x="48" y="310"/>
                </a:cxn>
                <a:cxn ang="0">
                  <a:pos x="105" y="290"/>
                </a:cxn>
                <a:cxn ang="0">
                  <a:pos x="105" y="290"/>
                </a:cxn>
                <a:cxn ang="0">
                  <a:pos x="93" y="287"/>
                </a:cxn>
                <a:cxn ang="0">
                  <a:pos x="85" y="279"/>
                </a:cxn>
                <a:cxn ang="0">
                  <a:pos x="79" y="267"/>
                </a:cxn>
                <a:cxn ang="0">
                  <a:pos x="79" y="253"/>
                </a:cxn>
                <a:cxn ang="0">
                  <a:pos x="79" y="253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3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/>
              <a:ahLst/>
              <a:cxnLst>
                <a:cxn ang="0">
                  <a:pos x="233" y="279"/>
                </a:cxn>
                <a:cxn ang="0">
                  <a:pos x="230" y="259"/>
                </a:cxn>
                <a:cxn ang="0">
                  <a:pos x="230" y="85"/>
                </a:cxn>
                <a:cxn ang="0">
                  <a:pos x="222" y="46"/>
                </a:cxn>
                <a:cxn ang="0">
                  <a:pos x="199" y="17"/>
                </a:cxn>
                <a:cxn ang="0">
                  <a:pos x="185" y="12"/>
                </a:cxn>
                <a:cxn ang="0">
                  <a:pos x="148" y="0"/>
                </a:cxn>
                <a:cxn ang="0">
                  <a:pos x="128" y="0"/>
                </a:cxn>
                <a:cxn ang="0">
                  <a:pos x="77" y="9"/>
                </a:cxn>
                <a:cxn ang="0">
                  <a:pos x="29" y="31"/>
                </a:cxn>
                <a:cxn ang="0">
                  <a:pos x="29" y="111"/>
                </a:cxn>
                <a:cxn ang="0">
                  <a:pos x="43" y="74"/>
                </a:cxn>
                <a:cxn ang="0">
                  <a:pos x="63" y="49"/>
                </a:cxn>
                <a:cxn ang="0">
                  <a:pos x="74" y="37"/>
                </a:cxn>
                <a:cxn ang="0">
                  <a:pos x="105" y="26"/>
                </a:cxn>
                <a:cxn ang="0">
                  <a:pos x="122" y="23"/>
                </a:cxn>
                <a:cxn ang="0">
                  <a:pos x="145" y="29"/>
                </a:cxn>
                <a:cxn ang="0">
                  <a:pos x="162" y="40"/>
                </a:cxn>
                <a:cxn ang="0">
                  <a:pos x="171" y="49"/>
                </a:cxn>
                <a:cxn ang="0">
                  <a:pos x="176" y="68"/>
                </a:cxn>
                <a:cxn ang="0">
                  <a:pos x="176" y="80"/>
                </a:cxn>
                <a:cxn ang="0">
                  <a:pos x="174" y="108"/>
                </a:cxn>
                <a:cxn ang="0">
                  <a:pos x="165" y="117"/>
                </a:cxn>
                <a:cxn ang="0">
                  <a:pos x="151" y="122"/>
                </a:cxn>
                <a:cxn ang="0">
                  <a:pos x="97" y="139"/>
                </a:cxn>
                <a:cxn ang="0">
                  <a:pos x="43" y="159"/>
                </a:cxn>
                <a:cxn ang="0">
                  <a:pos x="23" y="174"/>
                </a:cxn>
                <a:cxn ang="0">
                  <a:pos x="3" y="210"/>
                </a:cxn>
                <a:cxn ang="0">
                  <a:pos x="0" y="233"/>
                </a:cxn>
                <a:cxn ang="0">
                  <a:pos x="6" y="259"/>
                </a:cxn>
                <a:cxn ang="0">
                  <a:pos x="20" y="284"/>
                </a:cxn>
                <a:cxn ang="0">
                  <a:pos x="32" y="296"/>
                </a:cxn>
                <a:cxn ang="0">
                  <a:pos x="60" y="310"/>
                </a:cxn>
                <a:cxn ang="0">
                  <a:pos x="77" y="310"/>
                </a:cxn>
                <a:cxn ang="0">
                  <a:pos x="120" y="304"/>
                </a:cxn>
                <a:cxn ang="0">
                  <a:pos x="159" y="279"/>
                </a:cxn>
                <a:cxn ang="0">
                  <a:pos x="171" y="247"/>
                </a:cxn>
                <a:cxn ang="0">
                  <a:pos x="139" y="267"/>
                </a:cxn>
                <a:cxn ang="0">
                  <a:pos x="103" y="273"/>
                </a:cxn>
                <a:cxn ang="0">
                  <a:pos x="94" y="273"/>
                </a:cxn>
                <a:cxn ang="0">
                  <a:pos x="74" y="267"/>
                </a:cxn>
                <a:cxn ang="0">
                  <a:pos x="68" y="259"/>
                </a:cxn>
                <a:cxn ang="0">
                  <a:pos x="57" y="242"/>
                </a:cxn>
                <a:cxn ang="0">
                  <a:pos x="54" y="222"/>
                </a:cxn>
                <a:cxn ang="0">
                  <a:pos x="54" y="210"/>
                </a:cxn>
                <a:cxn ang="0">
                  <a:pos x="63" y="193"/>
                </a:cxn>
                <a:cxn ang="0">
                  <a:pos x="68" y="185"/>
                </a:cxn>
                <a:cxn ang="0">
                  <a:pos x="108" y="162"/>
                </a:cxn>
                <a:cxn ang="0">
                  <a:pos x="154" y="148"/>
                </a:cxn>
                <a:cxn ang="0">
                  <a:pos x="176" y="242"/>
                </a:cxn>
                <a:cxn ang="0">
                  <a:pos x="176" y="262"/>
                </a:cxn>
                <a:cxn ang="0">
                  <a:pos x="179" y="282"/>
                </a:cxn>
                <a:cxn ang="0">
                  <a:pos x="182" y="293"/>
                </a:cxn>
                <a:cxn ang="0">
                  <a:pos x="199" y="310"/>
                </a:cxn>
                <a:cxn ang="0">
                  <a:pos x="250" y="290"/>
                </a:cxn>
                <a:cxn ang="0">
                  <a:pos x="233" y="279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4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/>
              <a:ahLst/>
              <a:cxnLst>
                <a:cxn ang="0">
                  <a:pos x="31" y="11"/>
                </a:cxn>
                <a:cxn ang="0">
                  <a:pos x="31" y="116"/>
                </a:cxn>
                <a:cxn ang="0">
                  <a:pos x="31" y="116"/>
                </a:cxn>
                <a:cxn ang="0">
                  <a:pos x="34" y="131"/>
                </a:cxn>
                <a:cxn ang="0">
                  <a:pos x="40" y="142"/>
                </a:cxn>
                <a:cxn ang="0">
                  <a:pos x="46" y="150"/>
                </a:cxn>
                <a:cxn ang="0">
                  <a:pos x="51" y="153"/>
                </a:cxn>
                <a:cxn ang="0">
                  <a:pos x="63" y="156"/>
                </a:cxn>
                <a:cxn ang="0">
                  <a:pos x="74" y="159"/>
                </a:cxn>
                <a:cxn ang="0">
                  <a:pos x="74" y="159"/>
                </a:cxn>
                <a:cxn ang="0">
                  <a:pos x="85" y="159"/>
                </a:cxn>
                <a:cxn ang="0">
                  <a:pos x="94" y="156"/>
                </a:cxn>
                <a:cxn ang="0">
                  <a:pos x="102" y="150"/>
                </a:cxn>
                <a:cxn ang="0">
                  <a:pos x="108" y="145"/>
                </a:cxn>
                <a:cxn ang="0">
                  <a:pos x="111" y="139"/>
                </a:cxn>
                <a:cxn ang="0">
                  <a:pos x="114" y="131"/>
                </a:cxn>
                <a:cxn ang="0">
                  <a:pos x="117" y="116"/>
                </a:cxn>
                <a:cxn ang="0">
                  <a:pos x="117" y="11"/>
                </a:cxn>
                <a:cxn ang="0">
                  <a:pos x="117" y="11"/>
                </a:cxn>
                <a:cxn ang="0">
                  <a:pos x="114" y="3"/>
                </a:cxn>
                <a:cxn ang="0">
                  <a:pos x="108" y="0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31" y="3"/>
                </a:cxn>
                <a:cxn ang="0">
                  <a:pos x="131" y="11"/>
                </a:cxn>
                <a:cxn ang="0">
                  <a:pos x="128" y="114"/>
                </a:cxn>
                <a:cxn ang="0">
                  <a:pos x="128" y="114"/>
                </a:cxn>
                <a:cxn ang="0">
                  <a:pos x="128" y="128"/>
                </a:cxn>
                <a:cxn ang="0">
                  <a:pos x="125" y="139"/>
                </a:cxn>
                <a:cxn ang="0">
                  <a:pos x="119" y="150"/>
                </a:cxn>
                <a:cxn ang="0">
                  <a:pos x="111" y="156"/>
                </a:cxn>
                <a:cxn ang="0">
                  <a:pos x="102" y="162"/>
                </a:cxn>
                <a:cxn ang="0">
                  <a:pos x="94" y="167"/>
                </a:cxn>
                <a:cxn ang="0">
                  <a:pos x="71" y="170"/>
                </a:cxn>
                <a:cxn ang="0">
                  <a:pos x="71" y="170"/>
                </a:cxn>
                <a:cxn ang="0">
                  <a:pos x="51" y="167"/>
                </a:cxn>
                <a:cxn ang="0">
                  <a:pos x="40" y="165"/>
                </a:cxn>
                <a:cxn ang="0">
                  <a:pos x="31" y="159"/>
                </a:cxn>
                <a:cxn ang="0">
                  <a:pos x="20" y="150"/>
                </a:cxn>
                <a:cxn ang="0">
                  <a:pos x="14" y="142"/>
                </a:cxn>
                <a:cxn ang="0">
                  <a:pos x="9" y="128"/>
                </a:cxn>
                <a:cxn ang="0">
                  <a:pos x="9" y="1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4" y="3"/>
                </a:cxn>
                <a:cxn ang="0">
                  <a:pos x="31" y="11"/>
                </a:cxn>
                <a:cxn ang="0">
                  <a:pos x="31" y="1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5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/>
              <a:ahLst/>
              <a:cxnLst>
                <a:cxn ang="0">
                  <a:pos x="133" y="11"/>
                </a:cxn>
                <a:cxn ang="0">
                  <a:pos x="133" y="11"/>
                </a:cxn>
                <a:cxn ang="0">
                  <a:pos x="133" y="3"/>
                </a:cxn>
                <a:cxn ang="0">
                  <a:pos x="127" y="0"/>
                </a:cxn>
                <a:cxn ang="0">
                  <a:pos x="153" y="0"/>
                </a:cxn>
                <a:cxn ang="0">
                  <a:pos x="153" y="0"/>
                </a:cxn>
                <a:cxn ang="0">
                  <a:pos x="147" y="3"/>
                </a:cxn>
                <a:cxn ang="0">
                  <a:pos x="147" y="11"/>
                </a:cxn>
                <a:cxn ang="0">
                  <a:pos x="147" y="173"/>
                </a:cxn>
                <a:cxn ang="0">
                  <a:pos x="147" y="173"/>
                </a:cxn>
                <a:cxn ang="0">
                  <a:pos x="88" y="99"/>
                </a:cxn>
                <a:cxn ang="0">
                  <a:pos x="28" y="25"/>
                </a:cxn>
                <a:cxn ang="0">
                  <a:pos x="28" y="156"/>
                </a:cxn>
                <a:cxn ang="0">
                  <a:pos x="28" y="156"/>
                </a:cxn>
                <a:cxn ang="0">
                  <a:pos x="31" y="165"/>
                </a:cxn>
                <a:cxn ang="0">
                  <a:pos x="34" y="167"/>
                </a:cxn>
                <a:cxn ang="0">
                  <a:pos x="8" y="167"/>
                </a:cxn>
                <a:cxn ang="0">
                  <a:pos x="8" y="167"/>
                </a:cxn>
                <a:cxn ang="0">
                  <a:pos x="14" y="165"/>
                </a:cxn>
                <a:cxn ang="0">
                  <a:pos x="14" y="15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4" y="14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133" y="119"/>
                </a:cxn>
                <a:cxn ang="0">
                  <a:pos x="133" y="11"/>
                </a:cxn>
                <a:cxn ang="0">
                  <a:pos x="133" y="1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6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1" y="3"/>
                </a:cxn>
                <a:cxn ang="0">
                  <a:pos x="28" y="11"/>
                </a:cxn>
                <a:cxn ang="0">
                  <a:pos x="28" y="156"/>
                </a:cxn>
                <a:cxn ang="0">
                  <a:pos x="28" y="156"/>
                </a:cxn>
                <a:cxn ang="0">
                  <a:pos x="31" y="165"/>
                </a:cxn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2" y="165"/>
                </a:cxn>
                <a:cxn ang="0">
                  <a:pos x="5" y="156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7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/>
              <a:ahLst/>
              <a:cxnLst>
                <a:cxn ang="0">
                  <a:pos x="131" y="11"/>
                </a:cxn>
                <a:cxn ang="0">
                  <a:pos x="131" y="11"/>
                </a:cxn>
                <a:cxn ang="0">
                  <a:pos x="131" y="3"/>
                </a:cxn>
                <a:cxn ang="0">
                  <a:pos x="125" y="0"/>
                </a:cxn>
                <a:cxn ang="0">
                  <a:pos x="153" y="0"/>
                </a:cxn>
                <a:cxn ang="0">
                  <a:pos x="153" y="0"/>
                </a:cxn>
                <a:cxn ang="0">
                  <a:pos x="148" y="6"/>
                </a:cxn>
                <a:cxn ang="0">
                  <a:pos x="142" y="11"/>
                </a:cxn>
                <a:cxn ang="0">
                  <a:pos x="142" y="11"/>
                </a:cxn>
                <a:cxn ang="0">
                  <a:pos x="82" y="173"/>
                </a:cxn>
                <a:cxn ang="0">
                  <a:pos x="82" y="173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0" y="6"/>
                </a:cxn>
                <a:cxn ang="0">
                  <a:pos x="43" y="14"/>
                </a:cxn>
                <a:cxn ang="0">
                  <a:pos x="43" y="14"/>
                </a:cxn>
                <a:cxn ang="0">
                  <a:pos x="85" y="128"/>
                </a:cxn>
                <a:cxn ang="0">
                  <a:pos x="85" y="128"/>
                </a:cxn>
                <a:cxn ang="0">
                  <a:pos x="131" y="11"/>
                </a:cxn>
                <a:cxn ang="0">
                  <a:pos x="131" y="11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131" y="11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8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/>
              <a:ahLst/>
              <a:cxnLst>
                <a:cxn ang="0">
                  <a:pos x="94" y="23"/>
                </a:cxn>
                <a:cxn ang="0">
                  <a:pos x="94" y="23"/>
                </a:cxn>
                <a:cxn ang="0">
                  <a:pos x="85" y="14"/>
                </a:cxn>
                <a:cxn ang="0">
                  <a:pos x="74" y="11"/>
                </a:cxn>
                <a:cxn ang="0">
                  <a:pos x="74" y="11"/>
                </a:cxn>
                <a:cxn ang="0">
                  <a:pos x="31" y="11"/>
                </a:cxn>
                <a:cxn ang="0">
                  <a:pos x="31" y="68"/>
                </a:cxn>
                <a:cxn ang="0">
                  <a:pos x="71" y="68"/>
                </a:cxn>
                <a:cxn ang="0">
                  <a:pos x="71" y="68"/>
                </a:cxn>
                <a:cxn ang="0">
                  <a:pos x="76" y="65"/>
                </a:cxn>
                <a:cxn ang="0">
                  <a:pos x="79" y="62"/>
                </a:cxn>
                <a:cxn ang="0">
                  <a:pos x="79" y="88"/>
                </a:cxn>
                <a:cxn ang="0">
                  <a:pos x="79" y="88"/>
                </a:cxn>
                <a:cxn ang="0">
                  <a:pos x="76" y="82"/>
                </a:cxn>
                <a:cxn ang="0">
                  <a:pos x="71" y="82"/>
                </a:cxn>
                <a:cxn ang="0">
                  <a:pos x="31" y="82"/>
                </a:cxn>
                <a:cxn ang="0">
                  <a:pos x="31" y="153"/>
                </a:cxn>
                <a:cxn ang="0">
                  <a:pos x="31" y="153"/>
                </a:cxn>
                <a:cxn ang="0">
                  <a:pos x="59" y="156"/>
                </a:cxn>
                <a:cxn ang="0">
                  <a:pos x="59" y="156"/>
                </a:cxn>
                <a:cxn ang="0">
                  <a:pos x="76" y="156"/>
                </a:cxn>
                <a:cxn ang="0">
                  <a:pos x="88" y="153"/>
                </a:cxn>
                <a:cxn ang="0">
                  <a:pos x="96" y="148"/>
                </a:cxn>
                <a:cxn ang="0">
                  <a:pos x="105" y="139"/>
                </a:cxn>
                <a:cxn ang="0">
                  <a:pos x="99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5" y="165"/>
                </a:cxn>
                <a:cxn ang="0">
                  <a:pos x="8" y="156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94" y="0"/>
                </a:cxn>
                <a:cxn ang="0">
                  <a:pos x="94" y="23"/>
                </a:cxn>
                <a:cxn ang="0">
                  <a:pos x="94" y="23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9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/>
              <a:ahLst/>
              <a:cxnLst>
                <a:cxn ang="0">
                  <a:pos x="68" y="82"/>
                </a:cxn>
                <a:cxn ang="0">
                  <a:pos x="85" y="91"/>
                </a:cxn>
                <a:cxn ang="0">
                  <a:pos x="94" y="102"/>
                </a:cxn>
                <a:cxn ang="0">
                  <a:pos x="120" y="145"/>
                </a:cxn>
                <a:cxn ang="0">
                  <a:pos x="131" y="159"/>
                </a:cxn>
                <a:cxn ang="0">
                  <a:pos x="145" y="167"/>
                </a:cxn>
                <a:cxn ang="0">
                  <a:pos x="120" y="167"/>
                </a:cxn>
                <a:cxn ang="0">
                  <a:pos x="108" y="165"/>
                </a:cxn>
                <a:cxn ang="0">
                  <a:pos x="100" y="156"/>
                </a:cxn>
                <a:cxn ang="0">
                  <a:pos x="71" y="111"/>
                </a:cxn>
                <a:cxn ang="0">
                  <a:pos x="54" y="91"/>
                </a:cxn>
                <a:cxn ang="0">
                  <a:pos x="46" y="91"/>
                </a:cxn>
                <a:cxn ang="0">
                  <a:pos x="32" y="156"/>
                </a:cxn>
                <a:cxn ang="0">
                  <a:pos x="34" y="165"/>
                </a:cxn>
                <a:cxn ang="0">
                  <a:pos x="0" y="167"/>
                </a:cxn>
                <a:cxn ang="0">
                  <a:pos x="6" y="165"/>
                </a:cxn>
                <a:cxn ang="0">
                  <a:pos x="9" y="11"/>
                </a:cxn>
                <a:cxn ang="0">
                  <a:pos x="6" y="3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88" y="8"/>
                </a:cxn>
                <a:cxn ang="0">
                  <a:pos x="103" y="20"/>
                </a:cxn>
                <a:cxn ang="0">
                  <a:pos x="108" y="40"/>
                </a:cxn>
                <a:cxn ang="0">
                  <a:pos x="108" y="51"/>
                </a:cxn>
                <a:cxn ang="0">
                  <a:pos x="100" y="65"/>
                </a:cxn>
                <a:cxn ang="0">
                  <a:pos x="83" y="79"/>
                </a:cxn>
                <a:cxn ang="0">
                  <a:pos x="68" y="82"/>
                </a:cxn>
                <a:cxn ang="0">
                  <a:pos x="32" y="77"/>
                </a:cxn>
                <a:cxn ang="0">
                  <a:pos x="46" y="77"/>
                </a:cxn>
                <a:cxn ang="0">
                  <a:pos x="60" y="77"/>
                </a:cxn>
                <a:cxn ang="0">
                  <a:pos x="77" y="65"/>
                </a:cxn>
                <a:cxn ang="0">
                  <a:pos x="83" y="51"/>
                </a:cxn>
                <a:cxn ang="0">
                  <a:pos x="83" y="42"/>
                </a:cxn>
                <a:cxn ang="0">
                  <a:pos x="77" y="20"/>
                </a:cxn>
                <a:cxn ang="0">
                  <a:pos x="60" y="11"/>
                </a:cxn>
                <a:cxn ang="0">
                  <a:pos x="49" y="8"/>
                </a:cxn>
                <a:cxn ang="0">
                  <a:pos x="32" y="11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32" y="77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70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/>
              <a:ahLst/>
              <a:cxnLst>
                <a:cxn ang="0">
                  <a:pos x="102" y="122"/>
                </a:cxn>
                <a:cxn ang="0">
                  <a:pos x="97" y="142"/>
                </a:cxn>
                <a:cxn ang="0">
                  <a:pos x="85" y="159"/>
                </a:cxn>
                <a:cxn ang="0">
                  <a:pos x="68" y="170"/>
                </a:cxn>
                <a:cxn ang="0">
                  <a:pos x="48" y="173"/>
                </a:cxn>
                <a:cxn ang="0">
                  <a:pos x="34" y="170"/>
                </a:cxn>
                <a:cxn ang="0">
                  <a:pos x="3" y="159"/>
                </a:cxn>
                <a:cxn ang="0">
                  <a:pos x="0" y="122"/>
                </a:cxn>
                <a:cxn ang="0">
                  <a:pos x="14" y="148"/>
                </a:cxn>
                <a:cxn ang="0">
                  <a:pos x="37" y="162"/>
                </a:cxn>
                <a:cxn ang="0">
                  <a:pos x="46" y="162"/>
                </a:cxn>
                <a:cxn ang="0">
                  <a:pos x="63" y="159"/>
                </a:cxn>
                <a:cxn ang="0">
                  <a:pos x="74" y="151"/>
                </a:cxn>
                <a:cxn ang="0">
                  <a:pos x="80" y="131"/>
                </a:cxn>
                <a:cxn ang="0">
                  <a:pos x="80" y="122"/>
                </a:cxn>
                <a:cxn ang="0">
                  <a:pos x="68" y="105"/>
                </a:cxn>
                <a:cxn ang="0">
                  <a:pos x="37" y="88"/>
                </a:cxn>
                <a:cxn ang="0">
                  <a:pos x="23" y="80"/>
                </a:cxn>
                <a:cxn ang="0">
                  <a:pos x="3" y="57"/>
                </a:cxn>
                <a:cxn ang="0">
                  <a:pos x="3" y="43"/>
                </a:cxn>
                <a:cxn ang="0">
                  <a:pos x="6" y="26"/>
                </a:cxn>
                <a:cxn ang="0">
                  <a:pos x="20" y="11"/>
                </a:cxn>
                <a:cxn ang="0">
                  <a:pos x="54" y="0"/>
                </a:cxn>
                <a:cxn ang="0">
                  <a:pos x="71" y="3"/>
                </a:cxn>
                <a:cxn ang="0">
                  <a:pos x="88" y="9"/>
                </a:cxn>
                <a:cxn ang="0">
                  <a:pos x="91" y="43"/>
                </a:cxn>
                <a:cxn ang="0">
                  <a:pos x="77" y="23"/>
                </a:cxn>
                <a:cxn ang="0">
                  <a:pos x="57" y="11"/>
                </a:cxn>
                <a:cxn ang="0">
                  <a:pos x="48" y="11"/>
                </a:cxn>
                <a:cxn ang="0">
                  <a:pos x="29" y="20"/>
                </a:cxn>
                <a:cxn ang="0">
                  <a:pos x="23" y="37"/>
                </a:cxn>
                <a:cxn ang="0">
                  <a:pos x="23" y="45"/>
                </a:cxn>
                <a:cxn ang="0">
                  <a:pos x="40" y="63"/>
                </a:cxn>
                <a:cxn ang="0">
                  <a:pos x="57" y="68"/>
                </a:cxn>
                <a:cxn ang="0">
                  <a:pos x="88" y="88"/>
                </a:cxn>
                <a:cxn ang="0">
                  <a:pos x="100" y="102"/>
                </a:cxn>
                <a:cxn ang="0">
                  <a:pos x="102" y="122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71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2" y="3"/>
                </a:cxn>
                <a:cxn ang="0">
                  <a:pos x="29" y="11"/>
                </a:cxn>
                <a:cxn ang="0">
                  <a:pos x="29" y="156"/>
                </a:cxn>
                <a:cxn ang="0">
                  <a:pos x="29" y="156"/>
                </a:cxn>
                <a:cxn ang="0">
                  <a:pos x="32" y="165"/>
                </a:cxn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3" y="165"/>
                </a:cxn>
                <a:cxn ang="0">
                  <a:pos x="6" y="15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72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79" y="156"/>
                </a:cxn>
                <a:cxn ang="0">
                  <a:pos x="79" y="156"/>
                </a:cxn>
                <a:cxn ang="0">
                  <a:pos x="79" y="165"/>
                </a:cxn>
                <a:cxn ang="0">
                  <a:pos x="85" y="167"/>
                </a:cxn>
                <a:cxn ang="0">
                  <a:pos x="48" y="167"/>
                </a:cxn>
                <a:cxn ang="0">
                  <a:pos x="48" y="167"/>
                </a:cxn>
                <a:cxn ang="0">
                  <a:pos x="54" y="165"/>
                </a:cxn>
                <a:cxn ang="0">
                  <a:pos x="54" y="156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1" y="14"/>
                </a:cxn>
                <a:cxn ang="0">
                  <a:pos x="5" y="17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30" y="0"/>
                </a:cxn>
                <a:cxn ang="0">
                  <a:pos x="130" y="23"/>
                </a:cxn>
                <a:cxn ang="0">
                  <a:pos x="130" y="23"/>
                </a:cxn>
                <a:cxn ang="0">
                  <a:pos x="128" y="17"/>
                </a:cxn>
                <a:cxn ang="0">
                  <a:pos x="119" y="14"/>
                </a:cxn>
                <a:cxn ang="0">
                  <a:pos x="119" y="14"/>
                </a:cxn>
                <a:cxn ang="0">
                  <a:pos x="79" y="11"/>
                </a:cxn>
                <a:cxn ang="0">
                  <a:pos x="79" y="11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79" y="11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73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42" y="0"/>
                </a:cxn>
                <a:cxn ang="0">
                  <a:pos x="131" y="6"/>
                </a:cxn>
                <a:cxn ang="0">
                  <a:pos x="125" y="14"/>
                </a:cxn>
                <a:cxn ang="0">
                  <a:pos x="85" y="88"/>
                </a:cxn>
                <a:cxn ang="0">
                  <a:pos x="85" y="156"/>
                </a:cxn>
                <a:cxn ang="0">
                  <a:pos x="85" y="156"/>
                </a:cxn>
                <a:cxn ang="0">
                  <a:pos x="88" y="165"/>
                </a:cxn>
                <a:cxn ang="0">
                  <a:pos x="97" y="167"/>
                </a:cxn>
                <a:cxn ang="0">
                  <a:pos x="54" y="167"/>
                </a:cxn>
                <a:cxn ang="0">
                  <a:pos x="54" y="167"/>
                </a:cxn>
                <a:cxn ang="0">
                  <a:pos x="60" y="165"/>
                </a:cxn>
                <a:cxn ang="0">
                  <a:pos x="63" y="162"/>
                </a:cxn>
                <a:cxn ang="0">
                  <a:pos x="63" y="156"/>
                </a:cxn>
                <a:cxn ang="0">
                  <a:pos x="63" y="88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9" y="6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3" y="8"/>
                </a:cxn>
                <a:cxn ang="0">
                  <a:pos x="45" y="14"/>
                </a:cxn>
                <a:cxn ang="0">
                  <a:pos x="80" y="77"/>
                </a:cxn>
                <a:cxn ang="0">
                  <a:pos x="114" y="11"/>
                </a:cxn>
                <a:cxn ang="0">
                  <a:pos x="114" y="11"/>
                </a:cxn>
                <a:cxn ang="0">
                  <a:pos x="114" y="6"/>
                </a:cxn>
                <a:cxn ang="0">
                  <a:pos x="114" y="3"/>
                </a:cxn>
                <a:cxn ang="0">
                  <a:pos x="108" y="0"/>
                </a:cxn>
                <a:cxn ang="0">
                  <a:pos x="142" y="0"/>
                </a:cxn>
                <a:cxn ang="0">
                  <a:pos x="142" y="0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74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/>
              <a:ahLst/>
              <a:cxnLst>
                <a:cxn ang="0">
                  <a:pos x="77" y="173"/>
                </a:cxn>
                <a:cxn ang="0">
                  <a:pos x="48" y="165"/>
                </a:cxn>
                <a:cxn ang="0">
                  <a:pos x="23" y="148"/>
                </a:cxn>
                <a:cxn ang="0">
                  <a:pos x="6" y="119"/>
                </a:cxn>
                <a:cxn ang="0">
                  <a:pos x="0" y="85"/>
                </a:cxn>
                <a:cxn ang="0">
                  <a:pos x="3" y="68"/>
                </a:cxn>
                <a:cxn ang="0">
                  <a:pos x="14" y="40"/>
                </a:cxn>
                <a:cxn ang="0">
                  <a:pos x="34" y="14"/>
                </a:cxn>
                <a:cxn ang="0">
                  <a:pos x="62" y="3"/>
                </a:cxn>
                <a:cxn ang="0">
                  <a:pos x="82" y="0"/>
                </a:cxn>
                <a:cxn ang="0">
                  <a:pos x="108" y="6"/>
                </a:cxn>
                <a:cxn ang="0">
                  <a:pos x="133" y="23"/>
                </a:cxn>
                <a:cxn ang="0">
                  <a:pos x="150" y="51"/>
                </a:cxn>
                <a:cxn ang="0">
                  <a:pos x="156" y="88"/>
                </a:cxn>
                <a:cxn ang="0">
                  <a:pos x="156" y="108"/>
                </a:cxn>
                <a:cxn ang="0">
                  <a:pos x="142" y="139"/>
                </a:cxn>
                <a:cxn ang="0">
                  <a:pos x="119" y="162"/>
                </a:cxn>
                <a:cxn ang="0">
                  <a:pos x="91" y="173"/>
                </a:cxn>
                <a:cxn ang="0">
                  <a:pos x="77" y="173"/>
                </a:cxn>
                <a:cxn ang="0">
                  <a:pos x="25" y="82"/>
                </a:cxn>
                <a:cxn ang="0">
                  <a:pos x="31" y="119"/>
                </a:cxn>
                <a:cxn ang="0">
                  <a:pos x="43" y="142"/>
                </a:cxn>
                <a:cxn ang="0">
                  <a:pos x="60" y="156"/>
                </a:cxn>
                <a:cxn ang="0">
                  <a:pos x="79" y="162"/>
                </a:cxn>
                <a:cxn ang="0">
                  <a:pos x="91" y="159"/>
                </a:cxn>
                <a:cxn ang="0">
                  <a:pos x="111" y="151"/>
                </a:cxn>
                <a:cxn ang="0">
                  <a:pos x="122" y="131"/>
                </a:cxn>
                <a:cxn ang="0">
                  <a:pos x="131" y="105"/>
                </a:cxn>
                <a:cxn ang="0">
                  <a:pos x="131" y="88"/>
                </a:cxn>
                <a:cxn ang="0">
                  <a:pos x="128" y="57"/>
                </a:cxn>
                <a:cxn ang="0">
                  <a:pos x="116" y="31"/>
                </a:cxn>
                <a:cxn ang="0">
                  <a:pos x="102" y="17"/>
                </a:cxn>
                <a:cxn ang="0">
                  <a:pos x="79" y="11"/>
                </a:cxn>
                <a:cxn ang="0">
                  <a:pos x="68" y="11"/>
                </a:cxn>
                <a:cxn ang="0">
                  <a:pos x="48" y="23"/>
                </a:cxn>
                <a:cxn ang="0">
                  <a:pos x="34" y="40"/>
                </a:cxn>
                <a:cxn ang="0">
                  <a:pos x="28" y="65"/>
                </a:cxn>
                <a:cxn ang="0">
                  <a:pos x="25" y="82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75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/>
              <a:ahLst/>
              <a:cxnLst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6" y="165"/>
                </a:cxn>
                <a:cxn ang="0">
                  <a:pos x="6" y="15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100" y="0"/>
                </a:cxn>
                <a:cxn ang="0">
                  <a:pos x="100" y="23"/>
                </a:cxn>
                <a:cxn ang="0">
                  <a:pos x="100" y="23"/>
                </a:cxn>
                <a:cxn ang="0">
                  <a:pos x="91" y="14"/>
                </a:cxn>
                <a:cxn ang="0">
                  <a:pos x="77" y="11"/>
                </a:cxn>
                <a:cxn ang="0">
                  <a:pos x="77" y="11"/>
                </a:cxn>
                <a:cxn ang="0">
                  <a:pos x="31" y="11"/>
                </a:cxn>
                <a:cxn ang="0">
                  <a:pos x="31" y="68"/>
                </a:cxn>
                <a:cxn ang="0">
                  <a:pos x="71" y="68"/>
                </a:cxn>
                <a:cxn ang="0">
                  <a:pos x="71" y="68"/>
                </a:cxn>
                <a:cxn ang="0">
                  <a:pos x="77" y="65"/>
                </a:cxn>
                <a:cxn ang="0">
                  <a:pos x="80" y="62"/>
                </a:cxn>
                <a:cxn ang="0">
                  <a:pos x="80" y="88"/>
                </a:cxn>
                <a:cxn ang="0">
                  <a:pos x="80" y="88"/>
                </a:cxn>
                <a:cxn ang="0">
                  <a:pos x="77" y="82"/>
                </a:cxn>
                <a:cxn ang="0">
                  <a:pos x="71" y="82"/>
                </a:cxn>
                <a:cxn ang="0">
                  <a:pos x="31" y="82"/>
                </a:cxn>
                <a:cxn ang="0">
                  <a:pos x="31" y="156"/>
                </a:cxn>
                <a:cxn ang="0">
                  <a:pos x="31" y="156"/>
                </a:cxn>
                <a:cxn ang="0">
                  <a:pos x="31" y="165"/>
                </a:cxn>
                <a:cxn ang="0">
                  <a:pos x="37" y="167"/>
                </a:cxn>
                <a:cxn ang="0">
                  <a:pos x="37" y="167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Open Repositories 2009 – Atlanta, GA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0F4DC1-EAAC-964D-BF64-A8CD164AC6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Open Repositories 2009 – Atlanta, GA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034922-E2DC-D743-8347-3B480579BA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Open Repositories 2009 – Atlanta, GA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F4A65B-EC18-A74C-9487-6B68CEF8FB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Open Repositories 2009 – Atlanta, GA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9BED27-2416-814C-A1EC-C7A50A4459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Open Repositories 2009 – Atlanta, GA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18A102-B98E-F443-B902-454F6C741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Open Repositories 2009 – Atlanta, GA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7FB370-08C9-8346-9D9E-5D975EB008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Open Repositories 2009 – Atlanta, GA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BD0729-3DC4-BB4A-8DF1-0812351AE6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Open Repositories 2009 – Atlanta, GA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41A3FB-9DA5-EA46-ABDE-49A6DC2AEB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Open Repositories 2009 – Atlanta, GA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4CA8C9-A2AA-BA40-AA9C-47ADF60639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Open Repositories 2009 – Atlanta, GA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BAD118-B48D-F64B-A6D8-92306ADC10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gradFill rotWithShape="0">
          <a:gsLst>
            <a:gs pos="0">
              <a:schemeClr val="bg1"/>
            </a:gs>
            <a:gs pos="100000">
              <a:srgbClr val="337D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0"/>
            <a:ext cx="46085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Open Repositories 2009 – Atlanta, GA </a:t>
            </a:r>
            <a:endParaRPr lang="en-GB" dirty="0" smtClean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677025"/>
            <a:ext cx="1908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A767DF2-9932-E541-8769-71ACDEA5B7D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29400" y="0"/>
            <a:ext cx="2414416" cy="9906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271463" indent="-271463" algn="l" rtl="0" fontAlgn="base">
        <a:spcBef>
          <a:spcPct val="70000"/>
        </a:spcBef>
        <a:spcAft>
          <a:spcPct val="0"/>
        </a:spcAft>
        <a:buClr>
          <a:schemeClr val="tx2"/>
        </a:buClr>
        <a:buFont typeface="Wingdings" pitchFamily="-105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-105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-105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-105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9" Type="http://schemas.openxmlformats.org/officeDocument/2006/relationships/image" Target="../media/image12.png"/><Relationship Id="rId3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8.pdf"/><Relationship Id="rId5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8426450" cy="2109787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4800"/>
              </a:spcAft>
            </a:pPr>
            <a:r>
              <a:rPr lang="en-US" sz="4800" dirty="0" err="1" smtClean="0"/>
              <a:t>KeepIt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1200" dirty="0" smtClean="0"/>
              <a:t>--------------------------------------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700" dirty="0" err="1" smtClean="0"/>
              <a:t>Kultur</a:t>
            </a:r>
            <a:r>
              <a:rPr lang="en-US" sz="3700" dirty="0" smtClean="0"/>
              <a:t>, </a:t>
            </a:r>
            <a:r>
              <a:rPr lang="en-US" sz="3700" dirty="0" err="1" smtClean="0"/>
              <a:t>eCrystals</a:t>
            </a:r>
            <a:r>
              <a:rPr lang="en-US" sz="3700" dirty="0" smtClean="0"/>
              <a:t>, </a:t>
            </a:r>
            <a:r>
              <a:rPr lang="en-US" sz="3700" dirty="0" err="1" smtClean="0"/>
              <a:t>EdShare</a:t>
            </a:r>
            <a:r>
              <a:rPr lang="en-US" sz="3700" dirty="0" smtClean="0"/>
              <a:t> (and NECTAR) – Preserve It!</a:t>
            </a:r>
            <a:endParaRPr lang="en-US" sz="37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410200"/>
            <a:ext cx="8426450" cy="1981200"/>
          </a:xfrm>
        </p:spPr>
        <p:txBody>
          <a:bodyPr/>
          <a:lstStyle/>
          <a:p>
            <a:r>
              <a:rPr lang="en-GB" sz="2800" dirty="0" smtClean="0"/>
              <a:t>David Tarrant</a:t>
            </a:r>
          </a:p>
          <a:p>
            <a:r>
              <a:rPr lang="en-GB" sz="2000" dirty="0" err="1" smtClean="0"/>
              <a:t>davetaz@ecs.soton</a:t>
            </a:r>
            <a:r>
              <a:rPr lang="en-GB" sz="2000" dirty="0" err="1"/>
              <a:t>.ac.uk</a:t>
            </a:r>
            <a:endParaRPr lang="en-GB" sz="2000" dirty="0"/>
          </a:p>
          <a:p>
            <a:r>
              <a:rPr lang="en-GB" sz="2000" dirty="0"/>
              <a:t>School of</a:t>
            </a:r>
            <a:r>
              <a:rPr lang="en-GB" sz="2000" dirty="0" smtClean="0"/>
              <a:t> Electronics &amp; Computer Science</a:t>
            </a:r>
            <a:endParaRPr lang="en-GB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0"/>
            <a:ext cx="7718425" cy="1341438"/>
          </a:xfrm>
        </p:spPr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05968"/>
            <a:ext cx="914400" cy="78943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0" y="14478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lvl="0" indent="-271463" algn="l" eaLnBrk="1" hangingPunct="1">
              <a:spcBef>
                <a:spcPts val="400"/>
              </a:spcBef>
              <a:buClr>
                <a:schemeClr val="tx2"/>
              </a:buClr>
              <a:defRPr/>
            </a:pPr>
            <a:r>
              <a:rPr lang="en-US" sz="2000" kern="0" dirty="0">
                <a:solidFill>
                  <a:schemeClr val="tx1"/>
                </a:solidFill>
              </a:rPr>
              <a:t>Risk analysis for files in repository </a:t>
            </a:r>
          </a:p>
        </p:txBody>
      </p:sp>
      <p:pic>
        <p:nvPicPr>
          <p:cNvPr id="7" name="Picture 6" descr="install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990600"/>
            <a:ext cx="994766" cy="100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57400"/>
            <a:ext cx="7620000" cy="4736241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Repositories 2009 – Atlanta, GA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8099425" cy="1341438"/>
          </a:xfrm>
        </p:spPr>
        <p:txBody>
          <a:bodyPr/>
          <a:lstStyle/>
          <a:p>
            <a:r>
              <a:rPr lang="en-US" dirty="0" smtClean="0"/>
              <a:t>Mitigation / Action</a:t>
            </a:r>
            <a:endParaRPr lang="en-US" dirty="0"/>
          </a:p>
        </p:txBody>
      </p:sp>
      <p:pic>
        <p:nvPicPr>
          <p:cNvPr id="5" name="Picture 4" descr="ru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558606" cy="77838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399" y="1700213"/>
            <a:ext cx="7489825" cy="1119188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000" dirty="0" smtClean="0"/>
              <a:t>Choosing storage platforms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Migration </a:t>
            </a:r>
            <a:r>
              <a:rPr lang="en-US" sz="2000" dirty="0" err="1" smtClean="0"/>
              <a:t>vs</a:t>
            </a:r>
            <a:r>
              <a:rPr lang="en-US" sz="2000" dirty="0" smtClean="0"/>
              <a:t> Emulation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The importance of policy</a:t>
            </a:r>
          </a:p>
          <a:p>
            <a:pPr>
              <a:spcBef>
                <a:spcPts val="400"/>
              </a:spcBef>
              <a:buNone/>
            </a:pPr>
            <a:r>
              <a:rPr lang="en-US" sz="2000" dirty="0" smtClean="0"/>
              <a:t> </a:t>
            </a:r>
          </a:p>
          <a:p>
            <a:pPr>
              <a:spcBef>
                <a:spcPts val="400"/>
              </a:spcBef>
            </a:pPr>
            <a:endParaRPr lang="en-US" sz="2000" dirty="0" smtClean="0"/>
          </a:p>
          <a:p>
            <a:pPr>
              <a:spcBef>
                <a:spcPts val="400"/>
              </a:spcBef>
              <a:buNone/>
            </a:pPr>
            <a:endParaRPr lang="en-US" sz="2000" dirty="0" smtClean="0"/>
          </a:p>
          <a:p>
            <a:pPr>
              <a:spcBef>
                <a:spcPts val="400"/>
              </a:spcBef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1003300" cy="82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52800"/>
            <a:ext cx="834390" cy="79465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95400" y="3224212"/>
            <a:ext cx="74898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Migration pathways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simple migration services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smart storage and cloud based services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nstall_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800600"/>
            <a:ext cx="994766" cy="10019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295400" y="5105400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Analysis -&gt; Migration Integration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Repositories 2009 – Atlanta, GA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8099425" cy="1341438"/>
          </a:xfrm>
        </p:spPr>
        <p:txBody>
          <a:bodyPr/>
          <a:lstStyle/>
          <a:p>
            <a:r>
              <a:rPr lang="en-US" dirty="0" smtClean="0"/>
              <a:t>Mitigation / Action</a:t>
            </a:r>
            <a:endParaRPr lang="en-US" dirty="0"/>
          </a:p>
        </p:txBody>
      </p:sp>
      <p:pic>
        <p:nvPicPr>
          <p:cNvPr id="5" name="Picture 4" descr="ru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558606" cy="778385"/>
          </a:xfrm>
          <a:prstGeom prst="rect">
            <a:avLst/>
          </a:prstGeom>
        </p:spPr>
      </p:pic>
      <p:pic>
        <p:nvPicPr>
          <p:cNvPr id="10" name="Picture 9" descr="install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234" y="990600"/>
            <a:ext cx="994766" cy="10019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81400" y="1447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Analysis -&gt; Migration Integration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14" y="1981200"/>
            <a:ext cx="7148186" cy="4876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2920" y="3716020"/>
            <a:ext cx="2341880" cy="2075180"/>
          </a:xfrm>
          <a:prstGeom prst="rect">
            <a:avLst/>
          </a:prstGeom>
          <a:solidFill>
            <a:srgbClr val="FF1509">
              <a:alpha val="78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extBox 14"/>
          <p:cNvSpPr txBox="1"/>
          <p:nvPr/>
        </p:nvSpPr>
        <p:spPr>
          <a:xfrm>
            <a:off x="5880270" y="3882480"/>
            <a:ext cx="2120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Aerial"/>
                <a:cs typeface="Aerial"/>
              </a:rPr>
              <a:t>Tool               Preservation Level</a:t>
            </a:r>
            <a:endParaRPr lang="en-GB" sz="1000" b="1" dirty="0">
              <a:latin typeface="Aerial"/>
              <a:cs typeface="Ae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5533" y="4140369"/>
            <a:ext cx="8931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00" dirty="0" smtClean="0">
                <a:latin typeface="Aerial"/>
                <a:cs typeface="Aerial"/>
              </a:rPr>
              <a:t>PPT -&gt; PPTX</a:t>
            </a:r>
          </a:p>
          <a:p>
            <a:pPr algn="r"/>
            <a:endParaRPr lang="en-GB" sz="900" dirty="0" smtClean="0">
              <a:latin typeface="Aerial"/>
              <a:cs typeface="Aerial"/>
            </a:endParaRPr>
          </a:p>
          <a:p>
            <a:pPr algn="r"/>
            <a:r>
              <a:rPr lang="en-GB" sz="900" dirty="0" smtClean="0">
                <a:latin typeface="Aerial"/>
                <a:cs typeface="Aerial"/>
              </a:rPr>
              <a:t>PPT -&gt; PDF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18470" y="4204901"/>
            <a:ext cx="1143000" cy="115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6718470" y="4470701"/>
            <a:ext cx="533400" cy="115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5715000" y="3657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erial"/>
                <a:cs typeface="Aerial"/>
              </a:rPr>
              <a:t>Migration Tools</a:t>
            </a:r>
            <a:endParaRPr lang="en-GB" sz="1400" b="1" dirty="0">
              <a:latin typeface="Aerial"/>
              <a:cs typeface="Aerial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Repositories 2009 – Atlanta, GA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676400"/>
            <a:ext cx="8426450" cy="4502150"/>
          </a:xfrm>
        </p:spPr>
        <p:txBody>
          <a:bodyPr/>
          <a:lstStyle/>
          <a:p>
            <a:r>
              <a:rPr lang="en-US" dirty="0" smtClean="0"/>
              <a:t>Aim: To create a number of exemplar preservation repositories from which others can learn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Small number of very diverse repositories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49975"/>
            <a:ext cx="1003300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010" y="4888175"/>
            <a:ext cx="834390" cy="794657"/>
          </a:xfrm>
          <a:prstGeom prst="rect">
            <a:avLst/>
          </a:prstGeom>
        </p:spPr>
      </p:pic>
      <p:pic>
        <p:nvPicPr>
          <p:cNvPr id="9" name="Picture 8" descr="install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886200"/>
            <a:ext cx="994766" cy="1001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4821411"/>
            <a:ext cx="202807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072659"/>
                </a:solidFill>
              </a:rPr>
              <a:t>Training</a:t>
            </a:r>
            <a:endParaRPr lang="en-US" sz="3300" b="1" dirty="0">
              <a:solidFill>
                <a:srgbClr val="0726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7873" y="5573975"/>
            <a:ext cx="30633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072659"/>
                </a:solidFill>
              </a:rPr>
              <a:t>Development</a:t>
            </a:r>
            <a:endParaRPr lang="en-US" sz="3300" b="1" dirty="0">
              <a:solidFill>
                <a:srgbClr val="0726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4888175"/>
            <a:ext cx="28110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072659"/>
                </a:solidFill>
              </a:rPr>
              <a:t>Deployment</a:t>
            </a:r>
            <a:endParaRPr lang="en-US" sz="3300" b="1" dirty="0">
              <a:solidFill>
                <a:srgbClr val="072659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Repositories 2009 – Atlanta, GA 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A65B-EC18-A74C-9487-6B68CEF8FBC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495800"/>
            <a:ext cx="2428488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 Content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76400"/>
            <a:ext cx="13716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724400"/>
            <a:ext cx="928370" cy="109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676400"/>
            <a:ext cx="1351280" cy="1016000"/>
          </a:xfrm>
          <a:prstGeom prst="rect">
            <a:avLst/>
          </a:prstGeom>
        </p:spPr>
      </p:pic>
      <p:pic>
        <p:nvPicPr>
          <p:cNvPr id="10" name="Picture 9" descr="Chemical_compound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3227">
            <a:off x="403397" y="1719727"/>
            <a:ext cx="3707813" cy="1583336"/>
          </a:xfrm>
          <a:prstGeom prst="rect">
            <a:avLst/>
          </a:prstGeom>
        </p:spPr>
      </p:pic>
      <p:pic>
        <p:nvPicPr>
          <p:cNvPr id="11" name="Picture 10" descr="chemical_compound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2438400"/>
            <a:ext cx="2405232" cy="2171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000" y="5003800"/>
            <a:ext cx="406400" cy="40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4572000"/>
            <a:ext cx="1456859" cy="1379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0" y="3352800"/>
            <a:ext cx="1092200" cy="1092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0" y="3276600"/>
            <a:ext cx="10160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1600" y="2438400"/>
            <a:ext cx="990600" cy="1000606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Repositories 2009 – Atlanta, GA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76644" y="1787604"/>
            <a:ext cx="1828800" cy="1600200"/>
            <a:chOff x="1476644" y="1787604"/>
            <a:chExt cx="1828800" cy="1600200"/>
          </a:xfrm>
        </p:grpSpPr>
        <p:sp>
          <p:nvSpPr>
            <p:cNvPr id="5" name="Magnetic Disk 4"/>
            <p:cNvSpPr/>
            <p:nvPr/>
          </p:nvSpPr>
          <p:spPr bwMode="auto">
            <a:xfrm>
              <a:off x="1476644" y="1787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  <p:sp>
          <p:nvSpPr>
            <p:cNvPr id="7" name="Magnetic Disk 6"/>
            <p:cNvSpPr/>
            <p:nvPr/>
          </p:nvSpPr>
          <p:spPr bwMode="auto">
            <a:xfrm>
              <a:off x="2391044" y="1787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  <p:sp>
          <p:nvSpPr>
            <p:cNvPr id="8" name="Magnetic Disk 7"/>
            <p:cNvSpPr/>
            <p:nvPr/>
          </p:nvSpPr>
          <p:spPr bwMode="auto">
            <a:xfrm>
              <a:off x="1933844" y="2168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4415" y="3311604"/>
            <a:ext cx="37016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072659"/>
                </a:solidFill>
              </a:rPr>
              <a:t>Long Term</a:t>
            </a:r>
          </a:p>
          <a:p>
            <a:r>
              <a:rPr lang="en-US" sz="3300" b="1" dirty="0" smtClean="0">
                <a:solidFill>
                  <a:srgbClr val="072659"/>
                </a:solidFill>
              </a:rPr>
              <a:t>Reliable Storage</a:t>
            </a:r>
            <a:endParaRPr lang="en-US" sz="3300" b="1" dirty="0">
              <a:solidFill>
                <a:srgbClr val="07265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244" y="1940004"/>
            <a:ext cx="1752600" cy="1513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0444" y="3549640"/>
            <a:ext cx="309535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072659"/>
                </a:solidFill>
              </a:rPr>
              <a:t>Risk Analysis</a:t>
            </a:r>
            <a:endParaRPr lang="en-US" sz="3300" b="1" dirty="0">
              <a:solidFill>
                <a:srgbClr val="072659"/>
              </a:solidFill>
            </a:endParaRPr>
          </a:p>
        </p:txBody>
      </p:sp>
      <p:pic>
        <p:nvPicPr>
          <p:cNvPr id="12" name="Picture 11" descr="run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724400"/>
            <a:ext cx="1168206" cy="16278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2600" y="5257800"/>
            <a:ext cx="429612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072659"/>
                </a:solidFill>
              </a:rPr>
              <a:t>Mitigation / Action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Repositories 2009 – Atlanta, GA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0"/>
            <a:ext cx="7566025" cy="1341438"/>
          </a:xfrm>
        </p:spPr>
        <p:txBody>
          <a:bodyPr/>
          <a:lstStyle/>
          <a:p>
            <a:r>
              <a:rPr lang="en-US" dirty="0" smtClean="0"/>
              <a:t>Long Term Reliable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700213"/>
            <a:ext cx="7489825" cy="1119188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000" dirty="0" smtClean="0"/>
              <a:t>Content </a:t>
            </a:r>
            <a:r>
              <a:rPr lang="en-US" sz="2000" dirty="0"/>
              <a:t>s</a:t>
            </a:r>
            <a:r>
              <a:rPr lang="en-US" sz="2000" dirty="0" smtClean="0"/>
              <a:t>pecific storage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Hybrid </a:t>
            </a:r>
            <a:r>
              <a:rPr lang="en-US" sz="2000" dirty="0"/>
              <a:t>s</a:t>
            </a:r>
            <a:r>
              <a:rPr lang="en-US" sz="2000" dirty="0" smtClean="0"/>
              <a:t>torage solutions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Preservation aware storage</a:t>
            </a:r>
          </a:p>
          <a:p>
            <a:pPr>
              <a:spcBef>
                <a:spcPts val="400"/>
              </a:spcBef>
              <a:buNone/>
            </a:pPr>
            <a:endParaRPr lang="en-US" sz="2000" dirty="0" smtClean="0"/>
          </a:p>
          <a:p>
            <a:pPr>
              <a:spcBef>
                <a:spcPts val="400"/>
              </a:spcBef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685800"/>
            <a:ext cx="656956" cy="650796"/>
            <a:chOff x="1476644" y="1787604"/>
            <a:chExt cx="1828800" cy="1600200"/>
          </a:xfrm>
        </p:grpSpPr>
        <p:sp>
          <p:nvSpPr>
            <p:cNvPr id="7" name="Magnetic Disk 6"/>
            <p:cNvSpPr/>
            <p:nvPr/>
          </p:nvSpPr>
          <p:spPr bwMode="auto">
            <a:xfrm>
              <a:off x="1476644" y="1787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  <p:sp>
          <p:nvSpPr>
            <p:cNvPr id="8" name="Magnetic Disk 7"/>
            <p:cNvSpPr/>
            <p:nvPr/>
          </p:nvSpPr>
          <p:spPr bwMode="auto">
            <a:xfrm>
              <a:off x="2391044" y="1787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  <p:sp>
          <p:nvSpPr>
            <p:cNvPr id="9" name="Magnetic Disk 8"/>
            <p:cNvSpPr/>
            <p:nvPr/>
          </p:nvSpPr>
          <p:spPr bwMode="auto">
            <a:xfrm>
              <a:off x="1933844" y="2168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1003300" cy="82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2800"/>
            <a:ext cx="834390" cy="79465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95400" y="3224212"/>
            <a:ext cx="74898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</a:t>
            </a:r>
            <a:r>
              <a:rPr lang="en-US" sz="20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rientated storage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 storage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 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based preservation services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install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800600"/>
            <a:ext cx="994766" cy="100197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295400" y="4724400"/>
            <a:ext cx="74898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(Hybrid) </a:t>
            </a:r>
            <a:r>
              <a:rPr lang="en-US" sz="2000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EPrints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Storage Controller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EC2 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preservation services (act on S3)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status reports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Repositories 2009 – Atlanta, GA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0"/>
            <a:ext cx="7566025" cy="1341438"/>
          </a:xfrm>
        </p:spPr>
        <p:txBody>
          <a:bodyPr/>
          <a:lstStyle/>
          <a:p>
            <a:r>
              <a:rPr lang="en-US" dirty="0" smtClean="0"/>
              <a:t>Long Term Reliable Storage</a:t>
            </a:r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381000" y="685800"/>
            <a:ext cx="656956" cy="650796"/>
            <a:chOff x="1476644" y="1787604"/>
            <a:chExt cx="1828800" cy="1600200"/>
          </a:xfrm>
        </p:grpSpPr>
        <p:sp>
          <p:nvSpPr>
            <p:cNvPr id="7" name="Magnetic Disk 6"/>
            <p:cNvSpPr/>
            <p:nvPr/>
          </p:nvSpPr>
          <p:spPr bwMode="auto">
            <a:xfrm>
              <a:off x="1476644" y="1787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  <p:sp>
          <p:nvSpPr>
            <p:cNvPr id="8" name="Magnetic Disk 7"/>
            <p:cNvSpPr/>
            <p:nvPr/>
          </p:nvSpPr>
          <p:spPr bwMode="auto">
            <a:xfrm>
              <a:off x="2391044" y="1787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  <p:sp>
          <p:nvSpPr>
            <p:cNvPr id="9" name="Magnetic Disk 8"/>
            <p:cNvSpPr/>
            <p:nvPr/>
          </p:nvSpPr>
          <p:spPr bwMode="auto">
            <a:xfrm>
              <a:off x="1933844" y="2168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</p:grpSp>
      <p:pic>
        <p:nvPicPr>
          <p:cNvPr id="13" name="Picture 12" descr="install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066800"/>
            <a:ext cx="994766" cy="100197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867400" y="2357860"/>
            <a:ext cx="2291080" cy="1604540"/>
          </a:xfrm>
          <a:prstGeom prst="roundRect">
            <a:avLst/>
          </a:prstGeom>
          <a:solidFill>
            <a:srgbClr val="3366FF"/>
          </a:solidFill>
          <a:ln>
            <a:solidFill>
              <a:srgbClr val="000000"/>
            </a:solidFill>
          </a:ln>
          <a:effectLst>
            <a:outerShdw blurRad="88900" dist="50800" dir="11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800" dirty="0" smtClean="0"/>
              <a:t>Export Plug-ins</a:t>
            </a:r>
            <a:endParaRPr lang="en-GB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371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EPrints is expanding the number places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in which plug-ins can be utilised.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43000" y="2362200"/>
            <a:ext cx="2291080" cy="1604540"/>
          </a:xfrm>
          <a:prstGeom prst="roundRect">
            <a:avLst/>
          </a:prstGeom>
          <a:solidFill>
            <a:srgbClr val="3366FF"/>
          </a:solidFill>
          <a:ln>
            <a:solidFill>
              <a:srgbClr val="000000"/>
            </a:solidFill>
          </a:ln>
          <a:effectLst>
            <a:outerShdw blurRad="88900" dist="50800" dir="11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800" dirty="0" smtClean="0"/>
              <a:t>Import Plug-ins</a:t>
            </a:r>
            <a:endParaRPr lang="en-GB" sz="1800" dirty="0"/>
          </a:p>
        </p:txBody>
      </p:sp>
      <p:sp>
        <p:nvSpPr>
          <p:cNvPr id="20" name="Round Same Side Corner Rectangle 19"/>
          <p:cNvSpPr/>
          <p:nvPr/>
        </p:nvSpPr>
        <p:spPr>
          <a:xfrm>
            <a:off x="2268220" y="3220720"/>
            <a:ext cx="4818380" cy="970280"/>
          </a:xfrm>
          <a:prstGeom prst="round2Same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800" dirty="0" smtClean="0"/>
              <a:t>EPrints Core</a:t>
            </a:r>
          </a:p>
          <a:p>
            <a:pPr algn="ctr"/>
            <a:r>
              <a:rPr lang="en-GB" sz="1800" dirty="0" smtClean="0"/>
              <a:t>Interfaces, Submission Manager</a:t>
            </a:r>
            <a:endParaRPr lang="en-GB" sz="1800" dirty="0"/>
          </a:p>
        </p:txBody>
      </p:sp>
      <p:sp>
        <p:nvSpPr>
          <p:cNvPr id="21" name="Rectangle 20"/>
          <p:cNvSpPr/>
          <p:nvPr/>
        </p:nvSpPr>
        <p:spPr>
          <a:xfrm>
            <a:off x="2286000" y="4191000"/>
            <a:ext cx="2362200" cy="68580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800" dirty="0" smtClean="0"/>
              <a:t>Database Controller</a:t>
            </a:r>
            <a:endParaRPr lang="en-GB" sz="1800" dirty="0"/>
          </a:p>
        </p:txBody>
      </p:sp>
      <p:sp>
        <p:nvSpPr>
          <p:cNvPr id="22" name="Rectangle 21"/>
          <p:cNvSpPr/>
          <p:nvPr/>
        </p:nvSpPr>
        <p:spPr>
          <a:xfrm>
            <a:off x="4648200" y="4191000"/>
            <a:ext cx="2438400" cy="68580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800" dirty="0" smtClean="0"/>
              <a:t>Storage Controller</a:t>
            </a:r>
            <a:endParaRPr lang="en-GB" sz="1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76800" y="5410200"/>
            <a:ext cx="838200" cy="8382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rot="5400000">
            <a:off x="2019300" y="4914900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3009900" y="5143500"/>
            <a:ext cx="762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104606" y="51054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86600" y="4419600"/>
            <a:ext cx="60325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6705600" y="4953000"/>
            <a:ext cx="1905000" cy="1143000"/>
          </a:xfrm>
          <a:prstGeom prst="cloud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CLOUD (Amazon S3)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3" name="Picture 32" descr="oracle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589124"/>
            <a:ext cx="2236218" cy="506876"/>
          </a:xfrm>
          <a:prstGeom prst="rect">
            <a:avLst/>
          </a:prstGeom>
        </p:spPr>
      </p:pic>
      <p:pic>
        <p:nvPicPr>
          <p:cNvPr id="35" name="Picture 34" descr="logo-mysq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105400"/>
            <a:ext cx="1422136" cy="736769"/>
          </a:xfrm>
          <a:prstGeom prst="rect">
            <a:avLst/>
          </a:prstGeom>
        </p:spPr>
      </p:pic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Repositories 2009 – Atlanta, GA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0"/>
            <a:ext cx="7718425" cy="1341438"/>
          </a:xfrm>
        </p:spPr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05968"/>
            <a:ext cx="914400" cy="78943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399" y="1700213"/>
            <a:ext cx="7489825" cy="1119188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000" dirty="0" smtClean="0"/>
              <a:t>File Formats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Significant Properties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Resolution policy</a:t>
            </a:r>
          </a:p>
          <a:p>
            <a:pPr>
              <a:spcBef>
                <a:spcPts val="400"/>
              </a:spcBef>
            </a:pPr>
            <a:endParaRPr lang="en-US" sz="2000" dirty="0" smtClean="0"/>
          </a:p>
          <a:p>
            <a:pPr>
              <a:spcBef>
                <a:spcPts val="400"/>
              </a:spcBef>
              <a:buNone/>
            </a:pPr>
            <a:endParaRPr lang="en-US" sz="2000" dirty="0" smtClean="0"/>
          </a:p>
          <a:p>
            <a:pPr>
              <a:spcBef>
                <a:spcPts val="400"/>
              </a:spcBef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1003300" cy="82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52800"/>
            <a:ext cx="834390" cy="79465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95400" y="3429000"/>
            <a:ext cx="7489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analysis policies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Preservation registry (p2-registry)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nstall_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789225"/>
            <a:ext cx="994766" cy="10019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295400" y="4724400"/>
            <a:ext cx="74898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format plug-in toolset </a:t>
            </a:r>
            <a:r>
              <a:rPr lang="en-US" sz="2000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EPrints</a:t>
            </a:r>
            <a:endParaRPr lang="en-US" sz="200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analysis for files 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repository</a:t>
            </a:r>
            <a:r>
              <a:rPr lang="en-US" sz="2000" kern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open preservation registry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Repositories 2009 – Atlanta, GA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0"/>
            <a:ext cx="7718425" cy="1341438"/>
          </a:xfrm>
        </p:spPr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05968"/>
            <a:ext cx="914400" cy="78943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62400" y="1447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lvl="0" indent="-271463" algn="l" eaLnBrk="1" hangingPunct="1">
              <a:spcBef>
                <a:spcPts val="400"/>
              </a:spcBef>
              <a:buClr>
                <a:schemeClr val="tx2"/>
              </a:buClr>
              <a:defRPr/>
            </a:pPr>
            <a:r>
              <a:rPr lang="en-US" sz="2000" kern="0" dirty="0">
                <a:solidFill>
                  <a:schemeClr val="tx1"/>
                </a:solidFill>
              </a:rPr>
              <a:t>File format plug-in toolset </a:t>
            </a:r>
            <a:r>
              <a:rPr lang="en-US" sz="2000" kern="0" dirty="0" err="1">
                <a:solidFill>
                  <a:schemeClr val="tx1"/>
                </a:solidFill>
              </a:rPr>
              <a:t>EPrints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pic>
        <p:nvPicPr>
          <p:cNvPr id="7" name="Picture 6" descr="install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990600"/>
            <a:ext cx="994766" cy="100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362200"/>
            <a:ext cx="7696200" cy="3928641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Repositories 2009 – Atlanta, GA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0"/>
            <a:ext cx="7718425" cy="1341438"/>
          </a:xfrm>
        </p:spPr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05968"/>
            <a:ext cx="914400" cy="789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066800"/>
            <a:ext cx="834390" cy="79465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0" y="14478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Preservation registry (p2-registry)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7433"/>
            <a:ext cx="9144000" cy="4568167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 Repositories 2009 – Atlanta, GA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heme/theme1.xml><?xml version="1.0" encoding="utf-8"?>
<a:theme xmlns:a="http://schemas.openxmlformats.org/drawingml/2006/main" name="UoSnew3">
  <a:themeElements>
    <a:clrScheme name="UoSnew3 2">
      <a:dk1>
        <a:srgbClr val="A4AEB5"/>
      </a:dk1>
      <a:lt1>
        <a:srgbClr val="FFFFFF"/>
      </a:lt1>
      <a:dk2>
        <a:srgbClr val="005C84"/>
      </a:dk2>
      <a:lt2>
        <a:srgbClr val="CCE5E9"/>
      </a:lt2>
      <a:accent1>
        <a:srgbClr val="F0AB00"/>
      </a:accent1>
      <a:accent2>
        <a:srgbClr val="0098C3"/>
      </a:accent2>
      <a:accent3>
        <a:srgbClr val="AAB5C2"/>
      </a:accent3>
      <a:accent4>
        <a:srgbClr val="DADADA"/>
      </a:accent4>
      <a:accent5>
        <a:srgbClr val="F6D2AA"/>
      </a:accent5>
      <a:accent6>
        <a:srgbClr val="0089B0"/>
      </a:accent6>
      <a:hlink>
        <a:srgbClr val="CCE5E9"/>
      </a:hlink>
      <a:folHlink>
        <a:srgbClr val="E1D9DF"/>
      </a:folHlink>
    </a:clrScheme>
    <a:fontScheme name="UoSnew3">
      <a:majorFont>
        <a:latin typeface="Lucida Sans"/>
        <a:ea typeface="ＭＳ Ｐゴシック"/>
        <a:cs typeface="ＭＳ Ｐゴシック"/>
      </a:majorFont>
      <a:minorFont>
        <a:latin typeface="Lucida San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pitchFamily="-105" charset="0"/>
            <a:ea typeface="ＭＳ Ｐゴシック" pitchFamily="-105" charset="-128"/>
            <a:cs typeface="Arial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pitchFamily="-105" charset="0"/>
            <a:ea typeface="ＭＳ Ｐゴシック" pitchFamily="-105" charset="-128"/>
            <a:cs typeface="Arial" pitchFamily="-105" charset="0"/>
          </a:defRPr>
        </a:defPPr>
      </a:lstStyle>
    </a:lnDef>
  </a:objectDefaults>
  <a:extraClrSchemeLst>
    <a:extraClrScheme>
      <a:clrScheme name="UoSnew3 1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CEECC"/>
        </a:accent1>
        <a:accent2>
          <a:srgbClr val="F8DAD0"/>
        </a:accent2>
        <a:accent3>
          <a:srgbClr val="AAB5C2"/>
        </a:accent3>
        <a:accent4>
          <a:srgbClr val="DADADA"/>
        </a:accent4>
        <a:accent5>
          <a:srgbClr val="FDF5E2"/>
        </a:accent5>
        <a:accent6>
          <a:srgbClr val="E1C5BC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Snew3 2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0AB00"/>
        </a:accent1>
        <a:accent2>
          <a:srgbClr val="0098C3"/>
        </a:accent2>
        <a:accent3>
          <a:srgbClr val="AAB5C2"/>
        </a:accent3>
        <a:accent4>
          <a:srgbClr val="DADADA"/>
        </a:accent4>
        <a:accent5>
          <a:srgbClr val="F6D2AA"/>
        </a:accent5>
        <a:accent6>
          <a:srgbClr val="0089B0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UoSnew3</Template>
  <TotalTime>9222</TotalTime>
  <Words>387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UoSnew3</vt:lpstr>
      <vt:lpstr>KeepIt -------------------------------------- Kultur, eCrystals, EdShare (and NECTAR) – Preserve It!</vt:lpstr>
      <vt:lpstr>Project Overview</vt:lpstr>
      <vt:lpstr>Repository Content</vt:lpstr>
      <vt:lpstr>Preservation</vt:lpstr>
      <vt:lpstr>Long Term Reliable Storage</vt:lpstr>
      <vt:lpstr>Long Term Reliable Storage</vt:lpstr>
      <vt:lpstr>Risk Analysis</vt:lpstr>
      <vt:lpstr>Risk Analysis</vt:lpstr>
      <vt:lpstr>Risk Analysis</vt:lpstr>
      <vt:lpstr>Risk Analysis</vt:lpstr>
      <vt:lpstr>Mitigation / Action</vt:lpstr>
      <vt:lpstr>Mitigation / Action</vt:lpstr>
    </vt:vector>
  </TitlesOfParts>
  <Company>Science Learning Centre South East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ajdw</dc:creator>
  <cp:lastModifiedBy>David Tarrant</cp:lastModifiedBy>
  <cp:revision>32</cp:revision>
  <dcterms:created xsi:type="dcterms:W3CDTF">2009-05-11T15:23:08Z</dcterms:created>
  <dcterms:modified xsi:type="dcterms:W3CDTF">2009-05-14T16:46:36Z</dcterms:modified>
</cp:coreProperties>
</file>