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3.xml" ContentType="application/vnd.openxmlformats-officedocument.presentationml.slideLayout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viewProps.xml" ContentType="application/vnd.openxmlformats-officedocument.presentationml.viewProps+xml"/>
  <Default Extension="bin" ContentType="application/vnd.openxmlformats-officedocument.presentationml.printerSettings"/>
  <Default Extension="rels" ContentType="application/vnd.openxmlformats-package.relationships+xml"/>
  <Override PartName="/ppt/slides/slide9.xml" ContentType="application/vnd.openxmlformats-officedocument.presentationml.slide+xml"/>
  <Override PartName="/ppt/slides/slide13.xml" ContentType="application/vnd.openxmlformats-officedocument.presentationml.slide+xml"/>
  <Override PartName="/ppt/slides/slide6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 snapToObjects="1">
      <p:cViewPr varScale="1">
        <p:scale>
          <a:sx n="129" d="100"/>
          <a:sy n="129" d="100"/>
        </p:scale>
        <p:origin x="-100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4" Type="http://schemas.openxmlformats.org/officeDocument/2006/relationships/slide" Target="slides/slide13.xml"/><Relationship Id="rId4" Type="http://schemas.openxmlformats.org/officeDocument/2006/relationships/slide" Target="slides/slide3.xml"/><Relationship Id="rId7" Type="http://schemas.openxmlformats.org/officeDocument/2006/relationships/slide" Target="slides/slide6.xml"/><Relationship Id="rId11" Type="http://schemas.openxmlformats.org/officeDocument/2006/relationships/slide" Target="slides/slide1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6" Type="http://schemas.openxmlformats.org/officeDocument/2006/relationships/presProps" Target="presProps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5" Type="http://schemas.openxmlformats.org/officeDocument/2006/relationships/slide" Target="slides/slide4.xml"/><Relationship Id="rId15" Type="http://schemas.openxmlformats.org/officeDocument/2006/relationships/printerSettings" Target="printerSettings/printerSettings1.bin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19" Type="http://schemas.openxmlformats.org/officeDocument/2006/relationships/tableStyles" Target="tableStyles.xml"/><Relationship Id="rId2" Type="http://schemas.openxmlformats.org/officeDocument/2006/relationships/slide" Target="slides/slide1.xml"/><Relationship Id="rId9" Type="http://schemas.openxmlformats.org/officeDocument/2006/relationships/slide" Target="slides/slide8.xml"/><Relationship Id="rId3" Type="http://schemas.openxmlformats.org/officeDocument/2006/relationships/slide" Target="slides/slide2.xml"/><Relationship Id="rId18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AFDEA-C7F0-EF4C-9D4D-16A3EC18AB1A}" type="datetimeFigureOut">
              <a:rPr lang="en-US" smtClean="0"/>
              <a:pPr/>
              <a:t>3/10/09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EB111-9F10-E345-82B5-4BB9E1C27E5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GB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AFDEA-C7F0-EF4C-9D4D-16A3EC18AB1A}" type="datetimeFigureOut">
              <a:rPr lang="en-US" smtClean="0"/>
              <a:pPr/>
              <a:t>3/10/09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EB111-9F10-E345-82B5-4BB9E1C27E5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AFDEA-C7F0-EF4C-9D4D-16A3EC18AB1A}" type="datetimeFigureOut">
              <a:rPr lang="en-US" smtClean="0"/>
              <a:pPr/>
              <a:t>3/10/09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EB111-9F10-E345-82B5-4BB9E1C27E5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AFDEA-C7F0-EF4C-9D4D-16A3EC18AB1A}" type="datetimeFigureOut">
              <a:rPr lang="en-US" smtClean="0"/>
              <a:pPr/>
              <a:t>3/10/09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EB111-9F10-E345-82B5-4BB9E1C27E5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AFDEA-C7F0-EF4C-9D4D-16A3EC18AB1A}" type="datetimeFigureOut">
              <a:rPr lang="en-US" smtClean="0"/>
              <a:pPr/>
              <a:t>3/10/09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CCCEB111-9F10-E345-82B5-4BB9E1C27E5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AFDEA-C7F0-EF4C-9D4D-16A3EC18AB1A}" type="datetimeFigureOut">
              <a:rPr lang="en-US" smtClean="0"/>
              <a:pPr/>
              <a:t>3/10/09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EB111-9F10-E345-82B5-4BB9E1C27E5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GB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GB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AFDEA-C7F0-EF4C-9D4D-16A3EC18AB1A}" type="datetimeFigureOut">
              <a:rPr lang="en-US" smtClean="0"/>
              <a:pPr/>
              <a:t>3/10/09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EB111-9F10-E345-82B5-4BB9E1C27E5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AFDEA-C7F0-EF4C-9D4D-16A3EC18AB1A}" type="datetimeFigureOut">
              <a:rPr lang="en-US" smtClean="0"/>
              <a:pPr/>
              <a:t>3/10/09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EB111-9F10-E345-82B5-4BB9E1C27E5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AFDEA-C7F0-EF4C-9D4D-16A3EC18AB1A}" type="datetimeFigureOut">
              <a:rPr lang="en-US" smtClean="0"/>
              <a:pPr/>
              <a:t>3/10/09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EB111-9F10-E345-82B5-4BB9E1C27E5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AFDEA-C7F0-EF4C-9D4D-16A3EC18AB1A}" type="datetimeFigureOut">
              <a:rPr lang="en-US" smtClean="0"/>
              <a:pPr/>
              <a:t>3/10/09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EB111-9F10-E345-82B5-4BB9E1C27E5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GB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AFDEA-C7F0-EF4C-9D4D-16A3EC18AB1A}" type="datetimeFigureOut">
              <a:rPr lang="en-US" smtClean="0"/>
              <a:pPr/>
              <a:t>3/10/09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EB111-9F10-E345-82B5-4BB9E1C27E5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4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dpi="0" rotWithShape="1">
          <a:blip r:embed="rId13">
            <a:duotone>
              <a:schemeClr val="bg2">
                <a:shade val="3000"/>
                <a:satMod val="110000"/>
              </a:schemeClr>
              <a:schemeClr val="bg2">
                <a:tint val="60000"/>
                <a:satMod val="425000"/>
              </a:schemeClr>
            </a:duotone>
            <a:lum bright="-44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GB" smtClean="0"/>
              <a:t>Click to edit Master text styles</a:t>
            </a:r>
          </a:p>
          <a:p>
            <a:pPr lvl="1" eaLnBrk="1" latinLnBrk="0" hangingPunct="1"/>
            <a:r>
              <a:rPr kumimoji="0" lang="en-GB" smtClean="0"/>
              <a:t>Second level</a:t>
            </a:r>
          </a:p>
          <a:p>
            <a:pPr lvl="2" eaLnBrk="1" latinLnBrk="0" hangingPunct="1"/>
            <a:r>
              <a:rPr kumimoji="0" lang="en-GB" smtClean="0"/>
              <a:t>Third level</a:t>
            </a:r>
          </a:p>
          <a:p>
            <a:pPr lvl="3" eaLnBrk="1" latinLnBrk="0" hangingPunct="1"/>
            <a:r>
              <a:rPr kumimoji="0" lang="en-GB" smtClean="0"/>
              <a:t>Fourth level</a:t>
            </a:r>
          </a:p>
          <a:p>
            <a:pPr lvl="4" eaLnBrk="1" latinLnBrk="0" hangingPunct="1"/>
            <a:r>
              <a:rPr kumimoji="0" lang="en-GB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E31AFDEA-C7F0-EF4C-9D4D-16A3EC18AB1A}" type="datetimeFigureOut">
              <a:rPr lang="en-US" smtClean="0"/>
              <a:pPr/>
              <a:t>3/10/09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CCEB111-9F10-E345-82B5-4BB9E1C27E5A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4" Type="http://schemas.openxmlformats.org/officeDocument/2006/relationships/hyperlink" Target="http://www.keypersepctives.com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mailto:aswan@keyperspectives.co.uk" TargetMode="External"/><Relationship Id="rId3" Type="http://schemas.openxmlformats.org/officeDocument/2006/relationships/hyperlink" Target="http://www.keyperspectives.co.uk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rin.ac.uk/data-publication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To share or not to share: publishing research data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Alma Swan</a:t>
            </a:r>
          </a:p>
          <a:p>
            <a:r>
              <a:rPr lang="en-GB" dirty="0" smtClean="0"/>
              <a:t>Key Perspectives Ltd</a:t>
            </a:r>
          </a:p>
          <a:p>
            <a:r>
              <a:rPr lang="en-GB" dirty="0" smtClean="0"/>
              <a:t>Truro, UK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610600" cy="11430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Conclusions and recommendations: funders and institutions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</a:t>
            </a:r>
            <a:r>
              <a:rPr lang="en-GB" dirty="0" smtClean="0"/>
              <a:t>olicies should be clear about the data they wish to see shared and preserved</a:t>
            </a:r>
          </a:p>
          <a:p>
            <a:r>
              <a:rPr lang="en-GB" dirty="0" smtClean="0"/>
              <a:t>P</a:t>
            </a:r>
            <a:r>
              <a:rPr lang="en-GB" dirty="0" smtClean="0"/>
              <a:t>olicies should take disciplinary norms a</a:t>
            </a:r>
            <a:r>
              <a:rPr lang="en-US" dirty="0" err="1" smtClean="0"/>
              <a:t>nd</a:t>
            </a:r>
            <a:r>
              <a:rPr lang="en-GB" dirty="0" smtClean="0"/>
              <a:t> behaviours into account</a:t>
            </a:r>
          </a:p>
          <a:p>
            <a:r>
              <a:rPr lang="en-GB" dirty="0" smtClean="0"/>
              <a:t>S</a:t>
            </a:r>
            <a:r>
              <a:rPr lang="en-GB" dirty="0" smtClean="0"/>
              <a:t>hould cooperate on seeking long-term sustainable solutions for data preservation</a:t>
            </a:r>
          </a:p>
          <a:p>
            <a:r>
              <a:rPr lang="en-GB" dirty="0" smtClean="0"/>
              <a:t>Should actively encourage data sharing and publication</a:t>
            </a:r>
            <a:r>
              <a:rPr lang="en-US" dirty="0" smtClean="0"/>
              <a:t>…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6248400" y="6292334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Lucida Handwriting"/>
                <a:cs typeface="Lucida Handwriting"/>
              </a:rPr>
              <a:t>Key Perspectives Ltd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  <a:latin typeface="Lucida Handwriting"/>
              <a:cs typeface="Lucida Handwriting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Encourage data sharing by</a:t>
            </a:r>
            <a:r>
              <a:rPr lang="en-US" dirty="0" smtClean="0"/>
              <a:t>…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Promoting the benefits and value to research</a:t>
            </a:r>
          </a:p>
          <a:p>
            <a:r>
              <a:rPr lang="en-GB" dirty="0" smtClean="0"/>
              <a:t>Providing support </a:t>
            </a:r>
            <a:r>
              <a:rPr lang="en-US" dirty="0" smtClean="0"/>
              <a:t>–</a:t>
            </a:r>
            <a:r>
              <a:rPr lang="en-GB" dirty="0" smtClean="0"/>
              <a:t> advice, help with data management plans, etc</a:t>
            </a:r>
          </a:p>
          <a:p>
            <a:r>
              <a:rPr lang="en-GB" dirty="0" smtClean="0"/>
              <a:t>Providing grant support for data management</a:t>
            </a:r>
          </a:p>
          <a:p>
            <a:r>
              <a:rPr lang="en-GB" dirty="0" smtClean="0"/>
              <a:t>Offer career-related rewards for data sharing</a:t>
            </a:r>
          </a:p>
          <a:p>
            <a:r>
              <a:rPr lang="en-GB" dirty="0" smtClean="0"/>
              <a:t>Develop strategies to address the skills gap</a:t>
            </a:r>
          </a:p>
          <a:p>
            <a:r>
              <a:rPr lang="en-US" dirty="0" smtClean="0"/>
              <a:t>P</a:t>
            </a:r>
            <a:r>
              <a:rPr lang="en-GB" dirty="0" err="1" smtClean="0"/>
              <a:t>rovide</a:t>
            </a:r>
            <a:r>
              <a:rPr lang="en-GB" dirty="0" smtClean="0"/>
              <a:t> advice on mechanisms for access control</a:t>
            </a:r>
          </a:p>
          <a:p>
            <a:r>
              <a:rPr lang="en-GB" dirty="0" smtClean="0"/>
              <a:t>Promote best practice for </a:t>
            </a:r>
            <a:r>
              <a:rPr lang="en-GB" dirty="0" err="1" smtClean="0"/>
              <a:t>curation</a:t>
            </a:r>
            <a:r>
              <a:rPr lang="en-GB" dirty="0" smtClean="0"/>
              <a:t> and preservation of dynamic datasets (‘freeze- and build’)</a:t>
            </a:r>
          </a:p>
          <a:p>
            <a:r>
              <a:rPr lang="en-GB" dirty="0" smtClean="0"/>
              <a:t>Seek clarification from publishers on text-mining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6248400" y="6292334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Lucida Handwriting"/>
                <a:cs typeface="Lucida Handwriting"/>
              </a:rPr>
              <a:t>Key Perspectives Ltd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  <a:latin typeface="Lucida Handwriting"/>
              <a:cs typeface="Lucida Handwriting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839200" cy="11430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Conclusions and recommendations: Access, usability and QA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686800" cy="4709160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Funders should promote improved access through better discovery tools and metadata standards </a:t>
            </a:r>
          </a:p>
          <a:p>
            <a:r>
              <a:rPr lang="en-GB" dirty="0" smtClean="0"/>
              <a:t>Learned societies, researchers and funders should work together to develop a</a:t>
            </a:r>
            <a:r>
              <a:rPr lang="en-US" dirty="0" err="1" smtClean="0"/>
              <a:t>nd</a:t>
            </a:r>
            <a:r>
              <a:rPr lang="en-GB" dirty="0" smtClean="0"/>
              <a:t> promote standard methods for citing datasets</a:t>
            </a:r>
          </a:p>
          <a:p>
            <a:r>
              <a:rPr lang="en-GB" dirty="0" smtClean="0"/>
              <a:t>Publishers should require links to datasets, or the datasets themselves (and make efforts to provide in native format)</a:t>
            </a:r>
          </a:p>
          <a:p>
            <a:r>
              <a:rPr lang="en-GB" dirty="0" smtClean="0"/>
              <a:t>Stakeholders should work together to develop approaches to formal assessment of datasets (scholarly and technical qualities)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6248400" y="6292334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Lucida Handwriting"/>
                <a:cs typeface="Lucida Handwriting"/>
              </a:rPr>
              <a:t>Key Perspectives Ltd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  <a:latin typeface="Lucida Handwriting"/>
              <a:cs typeface="Lucida Handwriting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Thank you </a:t>
            </a:r>
            <a:r>
              <a:rPr lang="en-US" sz="4800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for</a:t>
            </a:r>
            <a:r>
              <a:rPr lang="en-US" sz="4800" dirty="0" smtClean="0"/>
              <a:t> listening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32816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3892" dirty="0">
                <a:hlinkClick r:id="rId2"/>
              </a:rPr>
              <a:t>a</a:t>
            </a:r>
            <a:r>
              <a:rPr lang="en-US" sz="3892" dirty="0" smtClean="0">
                <a:hlinkClick r:id="rId2"/>
              </a:rPr>
              <a:t>swan@keyperspectives.co.uk</a:t>
            </a:r>
            <a:endParaRPr lang="en-US" sz="3892" dirty="0" smtClean="0"/>
          </a:p>
          <a:p>
            <a:pPr algn="ctr">
              <a:buNone/>
            </a:pPr>
            <a:endParaRPr lang="en-US" sz="3892" dirty="0" smtClean="0"/>
          </a:p>
          <a:p>
            <a:pPr algn="ctr">
              <a:buNone/>
            </a:pPr>
            <a:r>
              <a:rPr lang="en-US" sz="3892" dirty="0" smtClean="0">
                <a:hlinkClick r:id="rId3"/>
              </a:rPr>
              <a:t>www.keyperspectives.co.uk</a:t>
            </a:r>
            <a:r>
              <a:rPr lang="en-US" sz="3892" dirty="0" smtClean="0"/>
              <a:t> </a:t>
            </a:r>
          </a:p>
          <a:p>
            <a:pPr algn="ctr">
              <a:buNone/>
            </a:pPr>
            <a:endParaRPr lang="en-US" sz="3892" dirty="0" smtClean="0"/>
          </a:p>
          <a:p>
            <a:pPr algn="ctr">
              <a:buNone/>
            </a:pPr>
            <a:r>
              <a:rPr lang="en-US" sz="3892" dirty="0" smtClean="0">
                <a:hlinkClick r:id="rId4"/>
              </a:rPr>
              <a:t>www.keyperspectives.com</a:t>
            </a:r>
            <a:endParaRPr lang="en-US" sz="3892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248400" y="6292334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Lucida Handwriting"/>
                <a:cs typeface="Lucida Handwriting"/>
              </a:rPr>
              <a:t>Key Perspectives Ltd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  <a:latin typeface="Lucida Handwriting"/>
              <a:cs typeface="Lucida Handwriting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Study for RIN</a:t>
            </a:r>
            <a:br>
              <a:rPr lang="en-GB" dirty="0" smtClean="0"/>
            </a:br>
            <a:r>
              <a:rPr lang="en-GB" sz="3111" dirty="0" smtClean="0">
                <a:hlinkClick r:id="rId2"/>
              </a:rPr>
              <a:t>www.rin.ac.uk/data-publication</a:t>
            </a:r>
            <a:r>
              <a:rPr lang="en-GB" sz="3111" dirty="0" smtClean="0"/>
              <a:t> 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891722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Methodology: interviews with 100+ researchers, data managers and data experts</a:t>
            </a:r>
          </a:p>
          <a:p>
            <a:r>
              <a:rPr lang="en-GB" dirty="0" smtClean="0"/>
              <a:t>Eight areas:</a:t>
            </a:r>
          </a:p>
          <a:p>
            <a:pPr lvl="1"/>
            <a:r>
              <a:rPr lang="en-US" dirty="0" smtClean="0"/>
              <a:t>A</a:t>
            </a:r>
            <a:r>
              <a:rPr lang="en-GB" dirty="0" err="1" smtClean="0"/>
              <a:t>stronomy</a:t>
            </a:r>
            <a:endParaRPr lang="en-GB" dirty="0" smtClean="0"/>
          </a:p>
          <a:p>
            <a:pPr lvl="1"/>
            <a:r>
              <a:rPr lang="en-US" dirty="0" smtClean="0"/>
              <a:t>C</a:t>
            </a:r>
            <a:r>
              <a:rPr lang="en-GB" dirty="0" err="1" smtClean="0"/>
              <a:t>hemical</a:t>
            </a:r>
            <a:r>
              <a:rPr lang="en-GB" dirty="0" smtClean="0"/>
              <a:t> crystallography</a:t>
            </a:r>
          </a:p>
          <a:p>
            <a:pPr lvl="1"/>
            <a:r>
              <a:rPr lang="en-US" dirty="0" smtClean="0"/>
              <a:t>C</a:t>
            </a:r>
            <a:r>
              <a:rPr lang="en-GB" dirty="0" err="1" smtClean="0"/>
              <a:t>lassics</a:t>
            </a:r>
            <a:endParaRPr lang="en-GB" dirty="0" smtClean="0"/>
          </a:p>
          <a:p>
            <a:pPr lvl="1"/>
            <a:r>
              <a:rPr lang="en-US" dirty="0" smtClean="0"/>
              <a:t>C</a:t>
            </a:r>
            <a:r>
              <a:rPr lang="en-GB" dirty="0" err="1" smtClean="0"/>
              <a:t>limate</a:t>
            </a:r>
            <a:r>
              <a:rPr lang="en-GB" dirty="0" smtClean="0"/>
              <a:t> science</a:t>
            </a:r>
          </a:p>
          <a:p>
            <a:pPr lvl="1"/>
            <a:r>
              <a:rPr lang="en-US" dirty="0" smtClean="0"/>
              <a:t>G</a:t>
            </a:r>
            <a:r>
              <a:rPr lang="en-GB" dirty="0" err="1" smtClean="0"/>
              <a:t>enomics</a:t>
            </a:r>
            <a:endParaRPr lang="en-GB" dirty="0" smtClean="0"/>
          </a:p>
          <a:p>
            <a:pPr lvl="1"/>
            <a:r>
              <a:rPr lang="en-US" dirty="0" smtClean="0"/>
              <a:t>S</a:t>
            </a:r>
            <a:r>
              <a:rPr lang="en-GB" dirty="0" err="1" smtClean="0"/>
              <a:t>ocial</a:t>
            </a:r>
            <a:r>
              <a:rPr lang="en-GB" dirty="0" smtClean="0"/>
              <a:t> and public health science</a:t>
            </a:r>
          </a:p>
          <a:p>
            <a:pPr lvl="1"/>
            <a:r>
              <a:rPr lang="en-GB" dirty="0" smtClean="0"/>
              <a:t>Plus two interdisciplinary areas: systems biology and the Rural Economy &amp; Land Use (RELU) programme</a:t>
            </a:r>
          </a:p>
          <a:p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6248400" y="6292334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Lucida Handwriting"/>
                <a:cs typeface="Lucida Handwriting"/>
              </a:rPr>
              <a:t>Key Perspectives Ltd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  <a:latin typeface="Lucida Handwriting"/>
              <a:cs typeface="Lucida Handwriting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Topics </a:t>
            </a:r>
            <a:r>
              <a:rPr lang="en-GB" dirty="0" smtClean="0"/>
              <a:t>of focus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Data creation and care</a:t>
            </a:r>
          </a:p>
          <a:p>
            <a:r>
              <a:rPr lang="en-GB" dirty="0" smtClean="0"/>
              <a:t>Motivations and constraints</a:t>
            </a:r>
          </a:p>
          <a:p>
            <a:r>
              <a:rPr lang="en-GB" dirty="0" smtClean="0"/>
              <a:t>Discovery, access and usability</a:t>
            </a:r>
          </a:p>
          <a:p>
            <a:r>
              <a:rPr lang="en-GB" dirty="0" smtClean="0"/>
              <a:t>Quality assurance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6248400" y="6292334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Lucida Handwriting"/>
                <a:cs typeface="Lucida Handwriting"/>
              </a:rPr>
              <a:t>Key Perspectives Ltd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  <a:latin typeface="Lucida Handwriting"/>
              <a:cs typeface="Lucida Handwriting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Data creation and care: researchers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Variations and commonalities between disciplines</a:t>
            </a:r>
          </a:p>
          <a:p>
            <a:pPr lvl="1"/>
            <a:r>
              <a:rPr lang="en-US" dirty="0" smtClean="0"/>
              <a:t>A</a:t>
            </a:r>
            <a:r>
              <a:rPr lang="en-GB" dirty="0" err="1" smtClean="0"/>
              <a:t>ttitudes</a:t>
            </a:r>
            <a:r>
              <a:rPr lang="en-GB" dirty="0" smtClean="0"/>
              <a:t> and needs</a:t>
            </a:r>
          </a:p>
          <a:p>
            <a:pPr lvl="1"/>
            <a:r>
              <a:rPr lang="en-US" dirty="0" smtClean="0"/>
              <a:t>A</a:t>
            </a:r>
            <a:r>
              <a:rPr lang="en-GB" dirty="0" err="1" smtClean="0"/>
              <a:t>vailable</a:t>
            </a:r>
            <a:r>
              <a:rPr lang="en-GB" dirty="0" smtClean="0"/>
              <a:t> infrastructure</a:t>
            </a:r>
          </a:p>
          <a:p>
            <a:pPr lvl="1"/>
            <a:r>
              <a:rPr lang="en-US" dirty="0" smtClean="0"/>
              <a:t>P</a:t>
            </a:r>
            <a:r>
              <a:rPr lang="en-GB" dirty="0" err="1" smtClean="0"/>
              <a:t>olicies</a:t>
            </a:r>
            <a:endParaRPr lang="en-GB" dirty="0" smtClean="0"/>
          </a:p>
          <a:p>
            <a:r>
              <a:rPr lang="en-GB" dirty="0" smtClean="0"/>
              <a:t>Raw / derived / reduced data provision</a:t>
            </a:r>
          </a:p>
          <a:p>
            <a:r>
              <a:rPr lang="en-GB" dirty="0" smtClean="0"/>
              <a:t>Haphazard storage by researchers</a:t>
            </a:r>
          </a:p>
          <a:p>
            <a:r>
              <a:rPr lang="en-GB" dirty="0" smtClean="0"/>
              <a:t>Funder policies may not match disciplinary norms</a:t>
            </a:r>
          </a:p>
          <a:p>
            <a:r>
              <a:rPr lang="en-GB" dirty="0" smtClean="0"/>
              <a:t>Metadata quality </a:t>
            </a:r>
            <a:r>
              <a:rPr lang="en-US" dirty="0" smtClean="0"/>
              <a:t>is</a:t>
            </a:r>
            <a:r>
              <a:rPr lang="en-GB" dirty="0" smtClean="0"/>
              <a:t> very variable</a:t>
            </a:r>
          </a:p>
          <a:p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6248400" y="6292334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Lucida Handwriting"/>
                <a:cs typeface="Lucida Handwriting"/>
              </a:rPr>
              <a:t>Key Perspectives Ltd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  <a:latin typeface="Lucida Handwriting"/>
              <a:cs typeface="Lucida Handwriting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Data creation and care: external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Data centres in some disciplines</a:t>
            </a:r>
          </a:p>
          <a:p>
            <a:r>
              <a:rPr lang="en-GB" dirty="0" smtClean="0"/>
              <a:t>Public databanks in others</a:t>
            </a:r>
          </a:p>
          <a:p>
            <a:r>
              <a:rPr lang="en-US" dirty="0" smtClean="0"/>
              <a:t>M</a:t>
            </a:r>
            <a:r>
              <a:rPr lang="en-GB" dirty="0" err="1" smtClean="0"/>
              <a:t>etadata</a:t>
            </a:r>
            <a:r>
              <a:rPr lang="en-GB" dirty="0" smtClean="0"/>
              <a:t> quality is high</a:t>
            </a:r>
          </a:p>
          <a:p>
            <a:r>
              <a:rPr lang="en-GB" dirty="0" smtClean="0"/>
              <a:t>Standard of </a:t>
            </a:r>
            <a:r>
              <a:rPr lang="en-GB" dirty="0" err="1" smtClean="0"/>
              <a:t>curation</a:t>
            </a:r>
            <a:r>
              <a:rPr lang="en-GB" dirty="0" smtClean="0"/>
              <a:t> and preservation is high</a:t>
            </a:r>
          </a:p>
          <a:p>
            <a:r>
              <a:rPr lang="en-GB" dirty="0" smtClean="0"/>
              <a:t>Cleaning, checking, verifying, annotating, access tools, etc 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6248400" y="6292334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Lucida Handwriting"/>
                <a:cs typeface="Lucida Handwriting"/>
              </a:rPr>
              <a:t>Key Perspectives Ltd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  <a:latin typeface="Lucida Handwriting"/>
              <a:cs typeface="Lucida Handwriting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Motivations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Motivations</a:t>
            </a:r>
          </a:p>
          <a:p>
            <a:r>
              <a:rPr lang="en-GB" dirty="0" smtClean="0"/>
              <a:t>Altruism</a:t>
            </a:r>
          </a:p>
          <a:p>
            <a:r>
              <a:rPr lang="en-GB" dirty="0" smtClean="0"/>
              <a:t>Peer norms and expectations</a:t>
            </a:r>
          </a:p>
          <a:p>
            <a:r>
              <a:rPr lang="en-GB" dirty="0" smtClean="0"/>
              <a:t>Hope of collaborations</a:t>
            </a:r>
          </a:p>
          <a:p>
            <a:r>
              <a:rPr lang="en-GB" dirty="0" smtClean="0"/>
              <a:t>Hope of publications</a:t>
            </a:r>
          </a:p>
          <a:p>
            <a:r>
              <a:rPr lang="en-GB" dirty="0" smtClean="0"/>
              <a:t>BUT: lack of explicit career rewards is a major disincentive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6248400" y="6292334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Lucida Handwriting"/>
                <a:cs typeface="Lucida Handwriting"/>
              </a:rPr>
              <a:t>Key Perspectives Ltd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  <a:latin typeface="Lucida Handwriting"/>
              <a:cs typeface="Lucida Handwriting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Constraints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Need to fully exploit data</a:t>
            </a:r>
          </a:p>
          <a:p>
            <a:r>
              <a:rPr lang="en-US" dirty="0" smtClean="0"/>
              <a:t>L</a:t>
            </a:r>
            <a:r>
              <a:rPr lang="en-GB" dirty="0" err="1" smtClean="0"/>
              <a:t>ack</a:t>
            </a:r>
            <a:r>
              <a:rPr lang="en-GB" dirty="0" smtClean="0"/>
              <a:t> of time and resources</a:t>
            </a:r>
          </a:p>
          <a:p>
            <a:r>
              <a:rPr lang="en-US" dirty="0" smtClean="0"/>
              <a:t>L</a:t>
            </a:r>
            <a:r>
              <a:rPr lang="en-GB" dirty="0" err="1" smtClean="0"/>
              <a:t>ack</a:t>
            </a:r>
            <a:r>
              <a:rPr lang="en-GB" dirty="0" smtClean="0"/>
              <a:t> of expertise</a:t>
            </a:r>
          </a:p>
          <a:p>
            <a:r>
              <a:rPr lang="en-US" dirty="0" smtClean="0"/>
              <a:t>L</a:t>
            </a:r>
            <a:r>
              <a:rPr lang="en-GB" dirty="0" err="1" smtClean="0"/>
              <a:t>egal</a:t>
            </a:r>
            <a:r>
              <a:rPr lang="en-GB" dirty="0" smtClean="0"/>
              <a:t> and ethical constraints</a:t>
            </a:r>
          </a:p>
          <a:p>
            <a:r>
              <a:rPr lang="en-US" dirty="0" smtClean="0"/>
              <a:t>L</a:t>
            </a:r>
            <a:r>
              <a:rPr lang="en-GB" dirty="0" err="1" smtClean="0"/>
              <a:t>ack</a:t>
            </a:r>
            <a:r>
              <a:rPr lang="en-GB" dirty="0" smtClean="0"/>
              <a:t> of appropriate archiving service</a:t>
            </a:r>
          </a:p>
          <a:p>
            <a:r>
              <a:rPr lang="en-GB" dirty="0" smtClean="0"/>
              <a:t>Fear of inappropriate use of the data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6248400" y="6292334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Lucida Handwriting"/>
                <a:cs typeface="Lucida Handwriting"/>
              </a:rPr>
              <a:t>Key Perspectives Ltd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  <a:latin typeface="Lucida Handwriting"/>
              <a:cs typeface="Lucida Handwriting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Discoverability, access, usability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Publishers require datasets, or provide persistent links</a:t>
            </a:r>
          </a:p>
          <a:p>
            <a:r>
              <a:rPr lang="en-GB" dirty="0" smtClean="0"/>
              <a:t>PDF is a common sharing format (unsuitable for re-use in the majority of cases)</a:t>
            </a:r>
          </a:p>
          <a:p>
            <a:r>
              <a:rPr lang="en-GB" dirty="0" smtClean="0"/>
              <a:t>Inadequate metadata</a:t>
            </a:r>
          </a:p>
          <a:p>
            <a:r>
              <a:rPr lang="en-GB" dirty="0" smtClean="0"/>
              <a:t>Need for sophisticated technologies (including specialised software and programming skills)</a:t>
            </a:r>
          </a:p>
          <a:p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6248400" y="6292334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Lucida Handwriting"/>
                <a:cs typeface="Lucida Handwriting"/>
              </a:rPr>
              <a:t>Key Perspectives Ltd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  <a:latin typeface="Lucida Handwriting"/>
              <a:cs typeface="Lucida Handwriting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Quality assurance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Data centres apply rigorous processes that ensure data </a:t>
            </a:r>
            <a:r>
              <a:rPr lang="en-GB" dirty="0" smtClean="0"/>
              <a:t>quality</a:t>
            </a:r>
          </a:p>
          <a:p>
            <a:r>
              <a:rPr lang="en-GB" dirty="0" smtClean="0"/>
              <a:t>Researchers largely take each others’ datasets on trust</a:t>
            </a:r>
          </a:p>
          <a:p>
            <a:r>
              <a:rPr lang="en-US" dirty="0" smtClean="0"/>
              <a:t>P</a:t>
            </a:r>
            <a:r>
              <a:rPr lang="en-GB" dirty="0" err="1" smtClean="0"/>
              <a:t>eer</a:t>
            </a:r>
            <a:r>
              <a:rPr lang="en-GB" dirty="0" smtClean="0"/>
              <a:t> review mechanisms are not generally established </a:t>
            </a:r>
            <a:r>
              <a:rPr lang="en-GB" dirty="0" smtClean="0"/>
              <a:t>(</a:t>
            </a:r>
            <a:r>
              <a:rPr lang="en-GB" dirty="0" smtClean="0"/>
              <a:t>nor realistically can be)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248400" y="6292334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Lucida Handwriting"/>
                <a:cs typeface="Lucida Handwriting"/>
              </a:rPr>
              <a:t>Key Perspectives Ltd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  <a:latin typeface="Lucida Handwriting"/>
              <a:cs typeface="Lucida Handwriting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Custom 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A2D3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Apex.thmx</Template>
  <TotalTime>1648</TotalTime>
  <Words>572</Words>
  <Application>Microsoft Macintosh PowerPoint</Application>
  <PresentationFormat>On-screen Show (4:3)</PresentationFormat>
  <Paragraphs>94</Paragraphs>
  <Slides>13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Apex</vt:lpstr>
      <vt:lpstr>To share or not to share: publishing research data</vt:lpstr>
      <vt:lpstr>Study for RIN www.rin.ac.uk/data-publication  </vt:lpstr>
      <vt:lpstr>Topics of focus</vt:lpstr>
      <vt:lpstr>Data creation and care: researchers</vt:lpstr>
      <vt:lpstr>Data creation and care: external</vt:lpstr>
      <vt:lpstr>Motivations</vt:lpstr>
      <vt:lpstr>Constraints</vt:lpstr>
      <vt:lpstr>Discoverability, access, usability</vt:lpstr>
      <vt:lpstr>Quality assurance</vt:lpstr>
      <vt:lpstr>Conclusions and recommendations: funders and institutions</vt:lpstr>
      <vt:lpstr>Encourage data sharing by…</vt:lpstr>
      <vt:lpstr>Conclusions and recommendations: Access, usability and QA</vt:lpstr>
      <vt:lpstr>Thank you for listening</vt:lpstr>
    </vt:vector>
  </TitlesOfParts>
  <Company>KEY PERSPECTIVES LTD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 share or not to share: publishing research data</dc:title>
  <dc:creator>ALMA SWAN</dc:creator>
  <cp:lastModifiedBy>ALMA SWAN</cp:lastModifiedBy>
  <cp:revision>6</cp:revision>
  <dcterms:created xsi:type="dcterms:W3CDTF">2009-03-10T05:34:12Z</dcterms:created>
  <dcterms:modified xsi:type="dcterms:W3CDTF">2009-03-11T07:00:27Z</dcterms:modified>
</cp:coreProperties>
</file>