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4" r:id="rId9"/>
    <p:sldId id="278" r:id="rId10"/>
    <p:sldId id="279" r:id="rId11"/>
    <p:sldId id="257" r:id="rId12"/>
    <p:sldId id="282" r:id="rId13"/>
    <p:sldId id="283" r:id="rId14"/>
    <p:sldId id="284" r:id="rId15"/>
    <p:sldId id="285" r:id="rId16"/>
    <p:sldId id="267" r:id="rId17"/>
    <p:sldId id="268" r:id="rId18"/>
    <p:sldId id="269" r:id="rId19"/>
    <p:sldId id="271" r:id="rId20"/>
    <p:sldId id="270" r:id="rId21"/>
    <p:sldId id="286" r:id="rId22"/>
    <p:sldId id="272" r:id="rId23"/>
    <p:sldId id="273" r:id="rId24"/>
    <p:sldId id="274" r:id="rId25"/>
    <p:sldId id="275" r:id="rId26"/>
    <p:sldId id="258" r:id="rId27"/>
    <p:sldId id="259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F0BE45-6D4F-7B45-8152-958DB1F79FDC}" type="datetimeFigureOut">
              <a:rPr lang="en-US" smtClean="0"/>
              <a:pPr/>
              <a:t>2/18/09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47C69D-393F-134E-B08C-0074E5A031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hyperlink" Target="http://www.keypersepctive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keyperspectives.co.uk" TargetMode="External"/><Relationship Id="rId3" Type="http://schemas.openxmlformats.org/officeDocument/2006/relationships/hyperlink" Target="http://www.keyperspectives.co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685800"/>
            <a:ext cx="8229600" cy="2514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Open Access </a:t>
            </a:r>
            <a:br>
              <a:rPr lang="en-GB" dirty="0" smtClean="0"/>
            </a:br>
            <a:r>
              <a:rPr lang="en-GB" dirty="0" smtClean="0"/>
              <a:t>and </a:t>
            </a:r>
            <a:br>
              <a:rPr lang="en-GB" dirty="0" smtClean="0"/>
            </a:br>
            <a:r>
              <a:rPr lang="en-GB" dirty="0" smtClean="0"/>
              <a:t>Open Data </a:t>
            </a:r>
            <a:br>
              <a:rPr lang="en-GB" dirty="0" smtClean="0"/>
            </a:br>
            <a:r>
              <a:rPr lang="en-GB" sz="2667" dirty="0" smtClean="0"/>
              <a:t>(with particular reference </a:t>
            </a:r>
            <a:br>
              <a:rPr lang="en-GB" sz="2667" dirty="0" smtClean="0"/>
            </a:br>
            <a:r>
              <a:rPr lang="en-GB" sz="2667" dirty="0" smtClean="0"/>
              <a:t>to the role of journals)</a:t>
            </a:r>
            <a:endParaRPr lang="en-GB" sz="2667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Alma Swan</a:t>
            </a:r>
          </a:p>
          <a:p>
            <a:r>
              <a:rPr lang="en-GB" dirty="0" smtClean="0"/>
              <a:t>Key Perspectives Ltd</a:t>
            </a:r>
          </a:p>
          <a:p>
            <a:r>
              <a:rPr lang="en-GB" dirty="0" smtClean="0"/>
              <a:t>Truro, UK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2030" y="6019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NERC Data Management </a:t>
            </a:r>
            <a:r>
              <a:rPr lang="en-GB" dirty="0"/>
              <a:t>W</a:t>
            </a:r>
            <a:r>
              <a:rPr lang="en-GB" dirty="0" smtClean="0"/>
              <a:t>orkshop, Oxford, 17-18 February 2009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H - Negative_Print_Stora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043" r="-8043"/>
          <a:stretch>
            <a:fillRect/>
          </a:stretch>
        </p:blipFill>
        <p:spPr>
          <a:xfrm>
            <a:off x="-381000" y="274638"/>
            <a:ext cx="9827581" cy="5623560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journals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/>
          </a:bodyPr>
          <a:lstStyle/>
          <a:p>
            <a:r>
              <a:rPr lang="en-GB" dirty="0" smtClean="0"/>
              <a:t>In</a:t>
            </a:r>
            <a:r>
              <a:rPr lang="en-GB" dirty="0" smtClean="0"/>
              <a:t> </a:t>
            </a:r>
            <a:r>
              <a:rPr lang="en-GB" dirty="0" smtClean="0"/>
              <a:t>some</a:t>
            </a:r>
            <a:r>
              <a:rPr lang="en-GB" dirty="0" smtClean="0"/>
              <a:t> </a:t>
            </a:r>
            <a:r>
              <a:rPr lang="en-GB" dirty="0" smtClean="0"/>
              <a:t>areas of research, journals play the role of enforcer/policeman</a:t>
            </a:r>
          </a:p>
          <a:p>
            <a:r>
              <a:rPr lang="en-GB" dirty="0" smtClean="0"/>
              <a:t>May require accession numbers (e.g. for molecular biology datasets in </a:t>
            </a:r>
            <a:r>
              <a:rPr lang="en-GB" dirty="0" err="1" smtClean="0"/>
              <a:t>Genbank</a:t>
            </a:r>
            <a:r>
              <a:rPr lang="en-GB" dirty="0" smtClean="0"/>
              <a:t>)</a:t>
            </a:r>
          </a:p>
          <a:p>
            <a:r>
              <a:rPr lang="en-GB" dirty="0" smtClean="0"/>
              <a:t>May require datasets themselves (e.g. chemical crystallography</a:t>
            </a:r>
            <a:r>
              <a:rPr lang="en-GB" dirty="0" smtClean="0"/>
              <a:t>)</a:t>
            </a:r>
          </a:p>
          <a:p>
            <a:r>
              <a:rPr lang="en-GB" dirty="0" smtClean="0"/>
              <a:t>May even BE the data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cta Crystallographica E article page top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621" r="-3621"/>
          <a:stretch>
            <a:fillRect/>
          </a:stretch>
        </p:blipFill>
        <p:spPr>
          <a:xfrm>
            <a:off x="-304800" y="274638"/>
            <a:ext cx="9694416" cy="5547360"/>
          </a:xfrm>
        </p:spPr>
      </p:pic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cta Crystallographica E article page bottom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918" r="-8918"/>
          <a:stretch>
            <a:fillRect/>
          </a:stretch>
        </p:blipFill>
        <p:spPr>
          <a:xfrm>
            <a:off x="-690239" y="152400"/>
            <a:ext cx="10520039" cy="6019800"/>
          </a:xfrm>
        </p:spPr>
      </p:pic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cta Crystallographica E supporting data pag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978" r="-2978"/>
          <a:stretch>
            <a:fillRect/>
          </a:stretch>
        </p:blipFill>
        <p:spPr>
          <a:xfrm>
            <a:off x="-158318" y="152400"/>
            <a:ext cx="9454718" cy="5410200"/>
          </a:xfrm>
        </p:spPr>
      </p:pic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journals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 many areas of research, journals play the role of enforcer/policeman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May require accession numbers (e.g. for molecular biology datasets in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Genbank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May require datasets themselves (e.g. chemical crystallography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May even BE the data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/>
              <a:t>This is likely to increase as publishers see providing research context (i.e. linking articles to underlying data) as another value-creating service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journals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both helpful and not helpful:</a:t>
            </a:r>
            <a:endParaRPr lang="en-GB" dirty="0" smtClean="0"/>
          </a:p>
          <a:p>
            <a:pPr lvl="1"/>
            <a:r>
              <a:rPr lang="en-GB" dirty="0" smtClean="0"/>
              <a:t>Helpful because metadata are relatively </a:t>
            </a:r>
            <a:r>
              <a:rPr lang="en-GB" dirty="0" smtClean="0"/>
              <a:t>good</a:t>
            </a:r>
          </a:p>
          <a:p>
            <a:pPr lvl="1"/>
            <a:r>
              <a:rPr lang="en-GB" dirty="0" smtClean="0"/>
              <a:t>Helpful because the </a:t>
            </a:r>
            <a:r>
              <a:rPr lang="en-GB" dirty="0" smtClean="0"/>
              <a:t>system begins to create the linked web environment (limited semantics, but a start on the syntax)</a:t>
            </a:r>
            <a:endParaRPr lang="en-GB" dirty="0" smtClean="0"/>
          </a:p>
          <a:p>
            <a:pPr lvl="1"/>
            <a:r>
              <a:rPr lang="en-GB" dirty="0" smtClean="0"/>
              <a:t>Especially </a:t>
            </a:r>
            <a:r>
              <a:rPr lang="en-GB" dirty="0" smtClean="0"/>
              <a:t>unhelpful if they don’t police their requirement</a:t>
            </a:r>
          </a:p>
          <a:p>
            <a:pPr lvl="1"/>
            <a:r>
              <a:rPr lang="en-GB" dirty="0" smtClean="0"/>
              <a:t>Journal websites almost always store and share only flat files (mostly PDF</a:t>
            </a:r>
            <a:r>
              <a:rPr lang="en-GB" dirty="0" smtClean="0"/>
              <a:t>), so the 1s and 0s are missing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upporting information flat file article home pag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3646" r="-13646"/>
          <a:stretch>
            <a:fillRect/>
          </a:stretch>
        </p:blipFill>
        <p:spPr>
          <a:xfrm>
            <a:off x="-457200" y="274638"/>
            <a:ext cx="10173253" cy="582136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upporting information flat file access pag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2577" r="-12577"/>
          <a:stretch>
            <a:fillRect/>
          </a:stretch>
        </p:blipFill>
        <p:spPr>
          <a:xfrm>
            <a:off x="-533400" y="274638"/>
            <a:ext cx="10227076" cy="5852160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upporting information flat file example 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7520" r="-7520"/>
          <a:stretch>
            <a:fillRect/>
          </a:stretch>
        </p:blipFill>
        <p:spPr>
          <a:xfrm>
            <a:off x="-609600" y="274638"/>
            <a:ext cx="10227076" cy="5852160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Access: articles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5475" indent="-538163"/>
            <a:r>
              <a:rPr lang="en-GB" dirty="0" smtClean="0"/>
              <a:t>All seven Research Councils now have a mandatory OA  policy</a:t>
            </a:r>
          </a:p>
          <a:p>
            <a:pPr marL="625475" indent="-538163"/>
            <a:r>
              <a:rPr lang="en-GB" dirty="0" smtClean="0"/>
              <a:t>Details differ but the requirement is to make publications OA through some means within a certain (short) period of time</a:t>
            </a:r>
          </a:p>
          <a:p>
            <a:pPr marL="625475" indent="-538163"/>
            <a:r>
              <a:rPr lang="en-GB" dirty="0" smtClean="0"/>
              <a:t>Other funders and institutions (and now governments) implementing similar policies</a:t>
            </a:r>
          </a:p>
          <a:p>
            <a:pPr marL="625475" indent="-538163"/>
            <a:r>
              <a:rPr lang="en-GB" dirty="0" smtClean="0"/>
              <a:t>Increasing amount of freely available research summaries (journal articles)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upporting information flat file exampl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6746" r="-16746"/>
          <a:stretch>
            <a:fillRect/>
          </a:stretch>
        </p:blipFill>
        <p:spPr>
          <a:xfrm>
            <a:off x="-762000" y="274638"/>
            <a:ext cx="10546116" cy="603472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journals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This is both helpful and not helpful: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Helpful because metadata are relatively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good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Helpful because 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system begins to create the linked web environment (limited semantics, but a start on the syntax)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Especially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unhelpful if they don’t police their requirement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Journal websites almost always store and share only flat files (mostly PDF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), so the 1s and 0s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are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missing</a:t>
            </a:r>
          </a:p>
          <a:p>
            <a:pPr lvl="1"/>
            <a:r>
              <a:rPr lang="en-GB" dirty="0" smtClean="0"/>
              <a:t>Some </a:t>
            </a:r>
            <a:r>
              <a:rPr lang="en-GB" dirty="0" smtClean="0"/>
              <a:t>DO claim ownership of data in the </a:t>
            </a:r>
            <a:r>
              <a:rPr lang="en-GB" dirty="0" smtClean="0"/>
              <a:t>text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upporting information Wiley copyright declaration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5634" r="-15634"/>
          <a:stretch>
            <a:fillRect/>
          </a:stretch>
        </p:blipFill>
        <p:spPr>
          <a:xfrm>
            <a:off x="-304800" y="274638"/>
            <a:ext cx="9613961" cy="550132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CS supporting information permission statemen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9806" r="-9806"/>
          <a:stretch>
            <a:fillRect/>
          </a:stretch>
        </p:blipFill>
        <p:spPr>
          <a:xfrm>
            <a:off x="-533400" y="274638"/>
            <a:ext cx="10093911" cy="5775960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CS supporting information statement detail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3161" b="-33161"/>
          <a:stretch>
            <a:fillRect/>
          </a:stretch>
        </p:blipFill>
        <p:spPr>
          <a:xfrm>
            <a:off x="304800" y="533400"/>
            <a:ext cx="8548640" cy="489172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journals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76092"/>
                </a:solidFill>
              </a:rPr>
              <a:t>This is both helpful and not helpful:</a:t>
            </a:r>
          </a:p>
          <a:p>
            <a:pPr lvl="1"/>
            <a:r>
              <a:rPr lang="en-GB" dirty="0" smtClean="0">
                <a:solidFill>
                  <a:srgbClr val="376092"/>
                </a:solidFill>
              </a:rPr>
              <a:t>Especially unhelpful if they don’t police their requirement</a:t>
            </a:r>
          </a:p>
          <a:p>
            <a:pPr lvl="1"/>
            <a:r>
              <a:rPr lang="en-GB" dirty="0" smtClean="0">
                <a:solidFill>
                  <a:srgbClr val="376092"/>
                </a:solidFill>
              </a:rPr>
              <a:t>Journal websites almost always store and share only flat files (mostly PDF)</a:t>
            </a:r>
          </a:p>
          <a:p>
            <a:pPr lvl="1"/>
            <a:r>
              <a:rPr lang="en-GB" dirty="0" smtClean="0">
                <a:solidFill>
                  <a:srgbClr val="376092"/>
                </a:solidFill>
              </a:rPr>
              <a:t>Some DO claim ownership of data in the text</a:t>
            </a:r>
          </a:p>
          <a:p>
            <a:r>
              <a:rPr lang="en-GB" dirty="0" smtClean="0"/>
              <a:t>Do we leave the </a:t>
            </a:r>
            <a:r>
              <a:rPr lang="en-GB" dirty="0" err="1" smtClean="0"/>
              <a:t>curation</a:t>
            </a:r>
            <a:r>
              <a:rPr lang="en-GB" dirty="0" smtClean="0"/>
              <a:t> of datasets to publishers? (for all time?)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should data go?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marL="547688" indent="-460375"/>
            <a:r>
              <a:rPr lang="en-GB" dirty="0" smtClean="0"/>
              <a:t>To places where they can be found by others</a:t>
            </a:r>
          </a:p>
          <a:p>
            <a:pPr marL="547688" indent="-460375"/>
            <a:r>
              <a:rPr lang="en-GB" dirty="0" smtClean="0"/>
              <a:t>To places where they can be accessed in a usable (re-usable) form</a:t>
            </a:r>
          </a:p>
          <a:p>
            <a:pPr marL="547688" indent="-460375"/>
            <a:r>
              <a:rPr lang="en-GB" dirty="0" smtClean="0"/>
              <a:t>To places where they can be accessed without price or permission barriers</a:t>
            </a:r>
          </a:p>
          <a:p>
            <a:pPr marL="547688" indent="-460375"/>
            <a:r>
              <a:rPr lang="en-GB" dirty="0" smtClean="0"/>
              <a:t>To places where they can be accessed in perpetuity</a:t>
            </a:r>
          </a:p>
          <a:p>
            <a:pPr marL="547688" indent="-460375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9160"/>
          </a:xfrm>
        </p:spPr>
        <p:txBody>
          <a:bodyPr>
            <a:normAutofit/>
          </a:bodyPr>
          <a:lstStyle/>
          <a:p>
            <a:r>
              <a:rPr lang="en-GB" dirty="0" smtClean="0"/>
              <a:t>NERC and ESRC: first off the block </a:t>
            </a:r>
            <a:r>
              <a:rPr lang="en-US" dirty="0" smtClean="0"/>
              <a:t>–</a:t>
            </a:r>
            <a:r>
              <a:rPr lang="en-GB" dirty="0" smtClean="0"/>
              <a:t> provide centralised national-level Data Centres</a:t>
            </a:r>
          </a:p>
          <a:p>
            <a:r>
              <a:rPr lang="en-GB" dirty="0" smtClean="0"/>
              <a:t>Later adopters : Delegate responsibility to the PI and institutions </a:t>
            </a:r>
            <a:r>
              <a:rPr lang="en-GB" sz="2000" dirty="0" smtClean="0"/>
              <a:t>(the </a:t>
            </a:r>
            <a:r>
              <a:rPr lang="en-GB" sz="2000" dirty="0" err="1" smtClean="0"/>
              <a:t>ot</a:t>
            </a:r>
            <a:r>
              <a:rPr lang="en-US" sz="2000" dirty="0" smtClean="0"/>
              <a:t>he</a:t>
            </a:r>
            <a:r>
              <a:rPr lang="en-GB" sz="2000" dirty="0" err="1" smtClean="0"/>
              <a:t>r</a:t>
            </a:r>
            <a:r>
              <a:rPr lang="en-GB" sz="2000" dirty="0" smtClean="0"/>
              <a:t> </a:t>
            </a:r>
            <a:r>
              <a:rPr lang="en-GB" sz="2000" dirty="0" err="1" smtClean="0"/>
              <a:t>RCs</a:t>
            </a:r>
            <a:r>
              <a:rPr lang="en-GB" sz="2000" dirty="0" smtClean="0"/>
              <a:t>, with some sub-exceptions </a:t>
            </a:r>
            <a:r>
              <a:rPr lang="en-US" sz="2000" dirty="0" smtClean="0"/>
              <a:t>–</a:t>
            </a:r>
            <a:r>
              <a:rPr lang="en-GB" sz="2000" dirty="0" smtClean="0"/>
              <a:t> e.g. Archaeology DS, Astronomy </a:t>
            </a:r>
            <a:r>
              <a:rPr lang="en-GB" sz="2000" dirty="0" err="1" smtClean="0"/>
              <a:t>DCs</a:t>
            </a:r>
            <a:r>
              <a:rPr lang="en-GB" sz="2000" dirty="0" smtClean="0"/>
              <a:t>)</a:t>
            </a:r>
          </a:p>
          <a:p>
            <a:r>
              <a:rPr lang="en-GB" dirty="0" smtClean="0"/>
              <a:t>Better than nothing</a:t>
            </a:r>
          </a:p>
          <a:p>
            <a:r>
              <a:rPr lang="en-GB" dirty="0" smtClean="0"/>
              <a:t>Good in disciplines where there are public databanks</a:t>
            </a:r>
          </a:p>
          <a:p>
            <a:r>
              <a:rPr lang="en-GB" dirty="0" smtClean="0"/>
              <a:t>Questionable merit in leaving institutions to take on the responsibility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swan@keyperspectives.co.uk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www.keyperspectives.co.uk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www.keyperspectives.com</a:t>
            </a:r>
            <a:endParaRPr lang="en-US" sz="3892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62923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Lucida Handwriting"/>
                <a:cs typeface="Lucida Handwriting"/>
              </a:rPr>
              <a:t>Key Perspectives Ltd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Data: datasets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382000" cy="4525962"/>
          </a:xfrm>
        </p:spPr>
        <p:txBody>
          <a:bodyPr>
            <a:normAutofit fontScale="92500"/>
          </a:bodyPr>
          <a:lstStyle/>
          <a:p>
            <a:pPr marL="630238" indent="-493713"/>
            <a:r>
              <a:rPr lang="en-GB" dirty="0" smtClean="0"/>
              <a:t>Recognition that research summaries (articles) are only partially informative and relatively useless</a:t>
            </a:r>
          </a:p>
          <a:p>
            <a:pPr marL="630238" indent="-493713"/>
            <a:r>
              <a:rPr lang="en-GB" dirty="0" smtClean="0"/>
              <a:t>Research outputs in STM now all digital</a:t>
            </a:r>
          </a:p>
          <a:p>
            <a:pPr marL="630238" indent="-493713"/>
            <a:r>
              <a:rPr lang="en-GB" dirty="0" smtClean="0"/>
              <a:t>Datasets ‘are a resource in their own right’ </a:t>
            </a:r>
            <a:r>
              <a:rPr lang="en-GB" dirty="0" smtClean="0">
                <a:solidFill>
                  <a:srgbClr val="95B3D7"/>
                </a:solidFill>
              </a:rPr>
              <a:t>*</a:t>
            </a:r>
          </a:p>
          <a:p>
            <a:pPr marL="630238" indent="-493713"/>
            <a:r>
              <a:rPr lang="en-GB" dirty="0" smtClean="0"/>
              <a:t>Digital data have a vastly increased utility:</a:t>
            </a:r>
          </a:p>
          <a:p>
            <a:pPr marL="895414" lvl="2" indent="-493713"/>
            <a:r>
              <a:rPr lang="en-GB" dirty="0" smtClean="0"/>
              <a:t>Easily passed around</a:t>
            </a:r>
          </a:p>
          <a:p>
            <a:pPr marL="895414" lvl="2" indent="-493713"/>
            <a:r>
              <a:rPr lang="en-GB" dirty="0" smtClean="0"/>
              <a:t>More easily re-used</a:t>
            </a:r>
          </a:p>
          <a:p>
            <a:pPr marL="895414" lvl="2" indent="-493713"/>
            <a:r>
              <a:rPr lang="en-GB" dirty="0" smtClean="0"/>
              <a:t>Opportunities for educational or commercial exploitation</a:t>
            </a:r>
          </a:p>
          <a:p>
            <a:pPr marL="630238" indent="-493713"/>
            <a:r>
              <a:rPr lang="en-GB" dirty="0" smtClean="0"/>
              <a:t>Data already becoming the primary outputs of research in some fields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5B3D7"/>
                </a:solidFill>
              </a:rPr>
              <a:t>* NERC Data Handbook</a:t>
            </a:r>
            <a:endParaRPr lang="en-GB" dirty="0">
              <a:solidFill>
                <a:srgbClr val="95B3D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marL="715963" indent="-579438"/>
            <a:r>
              <a:rPr lang="en-GB" sz="3600" dirty="0" smtClean="0"/>
              <a:t>Ownership</a:t>
            </a:r>
          </a:p>
          <a:p>
            <a:pPr marL="715963" indent="-579438"/>
            <a:r>
              <a:rPr lang="en-GB" sz="3600" dirty="0" smtClean="0"/>
              <a:t>Ease of re-use</a:t>
            </a:r>
          </a:p>
          <a:p>
            <a:pPr marL="715963" indent="-579438"/>
            <a:r>
              <a:rPr lang="en-GB" sz="3600" dirty="0" err="1" smtClean="0"/>
              <a:t>Curation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/>
          <a:lstStyle/>
          <a:p>
            <a:r>
              <a:rPr lang="en-GB" dirty="0" smtClean="0"/>
              <a:t>Publishers do not claim ownership </a:t>
            </a:r>
          </a:p>
          <a:p>
            <a:r>
              <a:rPr lang="en-GB" dirty="0" smtClean="0"/>
              <a:t>Usually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410200"/>
          </a:xfrm>
        </p:spPr>
        <p:txBody>
          <a:bodyPr>
            <a:normAutofit lnSpcReduction="10000"/>
          </a:bodyPr>
          <a:lstStyle/>
          <a:p>
            <a:pPr marL="52388" indent="-52388">
              <a:buNone/>
              <a:tabLst>
                <a:tab pos="0" algn="l"/>
              </a:tabLst>
            </a:pPr>
            <a:r>
              <a:rPr lang="en-US" dirty="0" smtClean="0"/>
              <a:t> … as a general principle, … the raw data outputs of research, should wherever possible be made freely accessible to other scholars</a:t>
            </a:r>
          </a:p>
          <a:p>
            <a:pPr marL="52388" indent="-52388">
              <a:buNone/>
              <a:tabLst>
                <a:tab pos="0" algn="l"/>
              </a:tabLst>
            </a:pPr>
            <a:r>
              <a:rPr lang="en-US" dirty="0" smtClean="0"/>
              <a:t>… best practice … is to separate supporting data from the article itself, and not to require any transfer of or ownership in such data or data sets as a condition of publication of the article in question</a:t>
            </a:r>
          </a:p>
          <a:p>
            <a:pPr marL="52388" indent="-52388">
              <a:buNone/>
              <a:tabLst>
                <a:tab pos="0" algn="l"/>
              </a:tabLst>
            </a:pPr>
            <a:r>
              <a:rPr lang="en-US" dirty="0" smtClean="0"/>
              <a:t>… it would be highly desirable, whenever feasible, to provide free access to that [sic] data, immediately or shortly after publication, whether the data is [sic] hosted on the publisher’s own site or elsewhere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791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ALPSP / STM Statement on databases, data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ets and data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ccessibility, 2006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722"/>
          </a:xfrm>
        </p:spPr>
        <p:txBody>
          <a:bodyPr/>
          <a:lstStyle/>
          <a:p>
            <a:pPr marL="547688" indent="-547688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Publishers do not claim ownership </a:t>
            </a:r>
          </a:p>
          <a:p>
            <a:pPr marL="547688" indent="-547688"/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Usually</a:t>
            </a:r>
          </a:p>
          <a:p>
            <a:pPr marL="547688" indent="-547688"/>
            <a:r>
              <a:rPr lang="en-GB" dirty="0" smtClean="0"/>
              <a:t>Funders may own data</a:t>
            </a:r>
          </a:p>
          <a:p>
            <a:pPr marL="547688" indent="-547688"/>
            <a:r>
              <a:rPr lang="en-GB" dirty="0" smtClean="0"/>
              <a:t>Employers may own data</a:t>
            </a:r>
          </a:p>
          <a:p>
            <a:pPr marL="547688" indent="-547688"/>
            <a:r>
              <a:rPr lang="en-GB" dirty="0" smtClean="0"/>
              <a:t>Several entities may share ownership</a:t>
            </a:r>
          </a:p>
          <a:p>
            <a:pPr marL="547688" indent="-547688"/>
            <a:r>
              <a:rPr lang="en-GB" dirty="0" smtClean="0"/>
              <a:t>Creators frequently do not legally own the data they produce</a:t>
            </a:r>
          </a:p>
          <a:p>
            <a:pPr marL="547688" indent="-547688"/>
            <a:r>
              <a:rPr lang="en-GB" dirty="0" smtClean="0"/>
              <a:t>Creators make many assumptions, and express little knowledge, about this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Ownership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547688"/>
            <a:r>
              <a:rPr lang="en-GB" dirty="0" smtClean="0"/>
              <a:t>Most data creators don’t know and don’t care</a:t>
            </a:r>
          </a:p>
          <a:p>
            <a:pPr marL="547688" indent="-547688"/>
            <a:r>
              <a:rPr lang="en-GB" dirty="0" smtClean="0"/>
              <a:t>They share, if that’s their thing</a:t>
            </a:r>
          </a:p>
          <a:p>
            <a:pPr marL="547688" indent="-547688"/>
            <a:r>
              <a:rPr lang="en-GB" dirty="0" smtClean="0"/>
              <a:t>Or withhold, if they fear being exploited or just wish to stop others getting the use of their data</a:t>
            </a:r>
          </a:p>
          <a:p>
            <a:pPr marL="547688" indent="-547688"/>
            <a:r>
              <a:rPr lang="en-GB" dirty="0" smtClean="0"/>
              <a:t>They may share before the data owner (e.g. funder) wishes them to</a:t>
            </a:r>
          </a:p>
          <a:p>
            <a:pPr marL="547688" indent="-547688"/>
            <a:r>
              <a:rPr lang="en-GB" dirty="0" smtClean="0"/>
              <a:t>They may discard the data </a:t>
            </a:r>
            <a:r>
              <a:rPr lang="en-GB" dirty="0" smtClean="0"/>
              <a:t>(even when </a:t>
            </a:r>
            <a:r>
              <a:rPr lang="en-GB" dirty="0" smtClean="0"/>
              <a:t>they don’t own them)</a:t>
            </a:r>
          </a:p>
          <a:p>
            <a:pPr marL="547688" indent="-547688"/>
            <a:r>
              <a:rPr lang="en-GB" dirty="0" smtClean="0"/>
              <a:t>Ownership implies a duty of care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H_and_Prints_PHH0953[1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548" r="-12548"/>
          <a:stretch>
            <a:fillRect/>
          </a:stretch>
        </p:blipFill>
        <p:spPr>
          <a:xfrm>
            <a:off x="-762000" y="152400"/>
            <a:ext cx="10546116" cy="6034722"/>
          </a:xfrm>
        </p:spPr>
      </p:pic>
      <p:sp>
        <p:nvSpPr>
          <p:cNvPr id="5" name="TextBox 4"/>
          <p:cNvSpPr txBox="1"/>
          <p:nvPr/>
        </p:nvSpPr>
        <p:spPr>
          <a:xfrm>
            <a:off x="6019800" y="630936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K</a:t>
            </a:r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/>
                <a:cs typeface="Lucida Handwriting"/>
              </a:rPr>
              <a:t>ey Perspectives Ltd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/>
              <a:cs typeface="Lucida Handwrit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1048</TotalTime>
  <Words>991</Words>
  <Application>Microsoft Macintosh PowerPoint</Application>
  <PresentationFormat>On-screen Show (4:3)</PresentationFormat>
  <Paragraphs>120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Open Access  and  Open Data  (with particular reference  to the role of journals)</vt:lpstr>
      <vt:lpstr>Open Access: articles</vt:lpstr>
      <vt:lpstr>Open Data: datasets</vt:lpstr>
      <vt:lpstr>The issues</vt:lpstr>
      <vt:lpstr>Ownership</vt:lpstr>
      <vt:lpstr>Slide 6</vt:lpstr>
      <vt:lpstr>Ownership</vt:lpstr>
      <vt:lpstr>Ownership questions</vt:lpstr>
      <vt:lpstr>Slide 9</vt:lpstr>
      <vt:lpstr>Slide 10</vt:lpstr>
      <vt:lpstr>The role of journals I</vt:lpstr>
      <vt:lpstr>Slide 12</vt:lpstr>
      <vt:lpstr>Slide 13</vt:lpstr>
      <vt:lpstr>Slide 14</vt:lpstr>
      <vt:lpstr>The role of journals I</vt:lpstr>
      <vt:lpstr>The role of journals II</vt:lpstr>
      <vt:lpstr>Slide 17</vt:lpstr>
      <vt:lpstr>Slide 18</vt:lpstr>
      <vt:lpstr>Slide 19</vt:lpstr>
      <vt:lpstr>Slide 20</vt:lpstr>
      <vt:lpstr>The role of journals II</vt:lpstr>
      <vt:lpstr>Slide 22</vt:lpstr>
      <vt:lpstr>Slide 23</vt:lpstr>
      <vt:lpstr>Slide 24</vt:lpstr>
      <vt:lpstr>The role of journals II</vt:lpstr>
      <vt:lpstr>Where should data go?</vt:lpstr>
      <vt:lpstr>Current patterns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 and  Open Data</dc:title>
  <dc:creator>ALMA SWAN</dc:creator>
  <cp:lastModifiedBy>Alma Swan</cp:lastModifiedBy>
  <cp:revision>16</cp:revision>
  <dcterms:created xsi:type="dcterms:W3CDTF">2009-02-18T06:06:59Z</dcterms:created>
  <dcterms:modified xsi:type="dcterms:W3CDTF">2009-02-18T08:15:43Z</dcterms:modified>
</cp:coreProperties>
</file>