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s/slide68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slides/slide66.xml" ContentType="application/vnd.openxmlformats-officedocument.presentationml.slide+xml"/>
  <Override PartName="/ppt/notesSlides/notesSlide11.xml" ContentType="application/vnd.openxmlformats-officedocument.presentationml.notesSlide+xml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36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s/slide47.xml" ContentType="application/vnd.openxmlformats-officedocument.presentationml.slide+xml"/>
  <Override PartName="/ppt/theme/theme3.xml" ContentType="application/vnd.openxmlformats-officedocument.theme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3.xml" ContentType="application/vnd.openxmlformats-officedocument.drawingml.chart+xml"/>
  <Override PartName="/ppt/charts/chart2.xml" ContentType="application/vnd.openxmlformats-officedocument.drawingml.chart+xml"/>
  <Override PartName="/ppt/slides/slide52.xml" ContentType="application/vnd.openxmlformats-officedocument.presentationml.slide+xml"/>
  <Override PartName="/ppt/slides/slide1.xml" ContentType="application/vnd.openxmlformats-officedocument.presentationml.slide+xml"/>
  <Override PartName="/ppt/slides/slide51.xml" ContentType="application/vnd.openxmlformats-officedocument.presentationml.slide+xml"/>
  <Override PartName="/ppt/slides/slide7.xml" ContentType="application/vnd.openxmlformats-officedocument.presentationml.slide+xml"/>
  <Override PartName="/ppt/slides/slide62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notesSlides/notesSlide15.xml" ContentType="application/vnd.openxmlformats-officedocument.presentationml.notesSlide+xml"/>
  <Override PartName="/ppt/notesSlides/notesSlide4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61.xml" ContentType="application/vnd.openxmlformats-officedocument.presentationml.slide+xml"/>
  <Override PartName="/ppt/slides/slide4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37.xml" ContentType="application/vnd.openxmlformats-officedocument.presentationml.slide+xml"/>
  <Override PartName="/ppt/slides/slide10.xml" ContentType="application/vnd.openxmlformats-officedocument.presentationml.slide+xml"/>
  <Override PartName="/ppt/charts/chart4.xml" ContentType="application/vnd.openxmlformats-officedocument.drawingml.chart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notesSlides/notesSlide18.xml" ContentType="application/vnd.openxmlformats-officedocument.presentationml.notesSlide+xml"/>
  <Default Extension="png" ContentType="image/png"/>
  <Override PartName="/ppt/slides/slide27.xml" ContentType="application/vnd.openxmlformats-officedocument.presentationml.slide+xml"/>
  <Override PartName="/ppt/charts/chart5.xml" ContentType="application/vnd.openxmlformats-officedocument.drawingml.chart+xml"/>
  <Override PartName="/docProps/core.xml" ContentType="application/vnd.openxmlformats-package.core-properties+xml"/>
  <Override PartName="/ppt/slides/slide56.xml" ContentType="application/vnd.openxmlformats-officedocument.presentationml.slide+xml"/>
  <Override PartName="/ppt/slides/slide31.xml" ContentType="application/vnd.openxmlformats-officedocument.presentationml.slide+xml"/>
  <Default Extension="bin" ContentType="application/vnd.openxmlformats-officedocument.presentationml.printerSettings"/>
  <Override PartName="/ppt/notesSlides/notesSlide10.xml" ContentType="application/vnd.openxmlformats-officedocument.presentationml.notesSlide+xml"/>
  <Override PartName="/ppt/slides/slide53.xml" ContentType="application/vnd.openxmlformats-officedocument.presentationml.slide+xml"/>
  <Override PartName="/ppt/slides/slide55.xml" ContentType="application/vnd.openxmlformats-officedocument.presentationml.slide+xml"/>
  <Override PartName="/ppt/slides/slide67.xml" ContentType="application/vnd.openxmlformats-officedocument.presentationml.slide+xml"/>
  <Override PartName="/ppt/slides/slide12.xml" ContentType="application/vnd.openxmlformats-officedocument.presentationml.slide+xml"/>
  <Override PartName="/ppt/slides/slide19.xml" ContentType="application/vnd.openxmlformats-officedocument.presentationml.slide+xml"/>
  <Override PartName="/ppt/slides/slide41.xml" ContentType="application/vnd.openxmlformats-officedocument.presentationml.slide+xml"/>
  <Override PartName="/ppt/slides/slide46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4.xml" ContentType="application/vnd.openxmlformats-officedocument.presentationml.notes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ppt/slides/slide69.xml" ContentType="application/vnd.openxmlformats-officedocument.presentationml.slide+xml"/>
  <Override PartName="/ppt/slides/slide35.xml" ContentType="application/vnd.openxmlformats-officedocument.presentationml.slide+xml"/>
  <Override PartName="/ppt/slides/slide42.xml" ContentType="application/vnd.openxmlformats-officedocument.presentationml.slide+xml"/>
  <Override PartName="/ppt/slides/slide45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50.xml" ContentType="application/vnd.openxmlformats-officedocument.presentationml.slide+xml"/>
  <Override PartName="/ppt/slides/slide54.xml" ContentType="application/vnd.openxmlformats-officedocument.presentationml.slide+xml"/>
  <Override PartName="/ppt/slides/slide5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58.xml" ContentType="application/vnd.openxmlformats-officedocument.presentationml.slide+xml"/>
  <Default Extension="xml" ContentType="application/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63.xml" ContentType="application/vnd.openxmlformats-officedocument.presentationml.slide+xml"/>
  <Override PartName="/ppt/slides/slide14.xml" ContentType="application/vnd.openxmlformats-officedocument.presentationml.slide+xml"/>
  <Override PartName="/ppt/slides/slide40.xml" ContentType="application/vnd.openxmlformats-officedocument.presentationml.slide+xml"/>
  <Default Extension="package" ContentType="application/vnd.openxmlformats-officedocument.package"/>
  <Override PartName="/ppt/slides/slide34.xml" ContentType="application/vnd.openxmlformats-officedocument.presentationml.slide+xml"/>
  <Override PartName="/ppt/slides/slide44.xml" ContentType="application/vnd.openxmlformats-officedocument.presentationml.slide+xml"/>
  <Override PartName="/ppt/notesSlides/notesSlide12.xml" ContentType="application/vnd.openxmlformats-officedocument.presentationml.notesSlide+xml"/>
  <Override PartName="/ppt/notesSlides/notesSlide5.xml" ContentType="application/vnd.openxmlformats-officedocument.presentationml.notesSlide+xml"/>
  <Override PartName="/ppt/slides/slide49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70.xml" ContentType="application/vnd.openxmlformats-officedocument.presentationml.slide+xml"/>
  <Override PartName="/ppt/slides/slide48.xml" ContentType="application/vnd.openxmlformats-officedocument.presentationml.slide+xml"/>
  <Override PartName="/ppt/theme/theme1.xml" ContentType="application/vnd.openxmlformats-officedocument.theme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59.xml" ContentType="application/vnd.openxmlformats-officedocument.presentationml.slide+xml"/>
  <Default Extension="jpeg" ContentType="image/jpeg"/>
  <Override PartName="/ppt/slides/slide6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Default Extension="tiff" ContentType="image/tiff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ppt/slides/slide72.xml" ContentType="application/vnd.openxmlformats-officedocument.presentationml.slide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rels" ContentType="application/vnd.openxmlformats-package.relationships+xml"/>
  <Override PartName="/ppt/slides/slide9.xml" ContentType="application/vnd.openxmlformats-officedocument.presentationml.slide+xml"/>
  <Override PartName="/ppt/slides/slide60.xml" ContentType="application/vnd.openxmlformats-officedocument.presentationml.slide+xml"/>
  <Override PartName="/ppt/slides/slide24.xml" ContentType="application/vnd.openxmlformats-officedocument.presentationml.slide+xml"/>
  <Override PartName="/ppt/slides/slide39.xml" ContentType="application/vnd.openxmlformats-officedocument.presentationml.slide+xml"/>
  <Override PartName="/ppt/slides/slide73.xml" ContentType="application/vnd.openxmlformats-officedocument.presentationml.slide+xml"/>
  <Override PartName="/ppt/slides/slide32.xml" ContentType="application/vnd.openxmlformats-officedocument.presentationml.slide+xml"/>
  <Override PartName="/ppt/slides/slide71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38.xml" ContentType="application/vnd.openxmlformats-officedocument.presentationml.slide+xml"/>
  <Default Extension="gif" ContentType="image/gif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75"/>
  </p:notesMasterIdLst>
  <p:handoutMasterIdLst>
    <p:handoutMasterId r:id="rId76"/>
  </p:handoutMasterIdLst>
  <p:sldIdLst>
    <p:sldId id="256" r:id="rId2"/>
    <p:sldId id="263" r:id="rId3"/>
    <p:sldId id="259" r:id="rId4"/>
    <p:sldId id="272" r:id="rId5"/>
    <p:sldId id="261" r:id="rId6"/>
    <p:sldId id="262" r:id="rId7"/>
    <p:sldId id="266" r:id="rId8"/>
    <p:sldId id="268" r:id="rId9"/>
    <p:sldId id="267" r:id="rId10"/>
    <p:sldId id="269" r:id="rId11"/>
    <p:sldId id="270" r:id="rId12"/>
    <p:sldId id="271" r:id="rId13"/>
    <p:sldId id="274" r:id="rId14"/>
    <p:sldId id="340" r:id="rId15"/>
    <p:sldId id="328" r:id="rId16"/>
    <p:sldId id="277" r:id="rId17"/>
    <p:sldId id="279" r:id="rId18"/>
    <p:sldId id="322" r:id="rId19"/>
    <p:sldId id="282" r:id="rId20"/>
    <p:sldId id="283" r:id="rId21"/>
    <p:sldId id="284" r:id="rId22"/>
    <p:sldId id="285" r:id="rId23"/>
    <p:sldId id="286" r:id="rId24"/>
    <p:sldId id="287" r:id="rId25"/>
    <p:sldId id="324" r:id="rId26"/>
    <p:sldId id="288" r:id="rId27"/>
    <p:sldId id="289" r:id="rId28"/>
    <p:sldId id="290" r:id="rId29"/>
    <p:sldId id="323" r:id="rId30"/>
    <p:sldId id="325" r:id="rId31"/>
    <p:sldId id="326" r:id="rId32"/>
    <p:sldId id="327" r:id="rId33"/>
    <p:sldId id="275" r:id="rId34"/>
    <p:sldId id="329" r:id="rId35"/>
    <p:sldId id="278" r:id="rId36"/>
    <p:sldId id="319" r:id="rId37"/>
    <p:sldId id="291" r:id="rId38"/>
    <p:sldId id="331" r:id="rId39"/>
    <p:sldId id="292" r:id="rId40"/>
    <p:sldId id="293" r:id="rId41"/>
    <p:sldId id="330" r:id="rId42"/>
    <p:sldId id="313" r:id="rId43"/>
    <p:sldId id="295" r:id="rId44"/>
    <p:sldId id="296" r:id="rId45"/>
    <p:sldId id="297" r:id="rId46"/>
    <p:sldId id="321" r:id="rId47"/>
    <p:sldId id="343" r:id="rId48"/>
    <p:sldId id="341" r:id="rId49"/>
    <p:sldId id="342" r:id="rId50"/>
    <p:sldId id="298" r:id="rId51"/>
    <p:sldId id="299" r:id="rId52"/>
    <p:sldId id="318" r:id="rId53"/>
    <p:sldId id="332" r:id="rId54"/>
    <p:sldId id="301" r:id="rId55"/>
    <p:sldId id="344" r:id="rId56"/>
    <p:sldId id="302" r:id="rId57"/>
    <p:sldId id="303" r:id="rId58"/>
    <p:sldId id="304" r:id="rId59"/>
    <p:sldId id="305" r:id="rId60"/>
    <p:sldId id="333" r:id="rId61"/>
    <p:sldId id="308" r:id="rId62"/>
    <p:sldId id="309" r:id="rId63"/>
    <p:sldId id="310" r:id="rId64"/>
    <p:sldId id="334" r:id="rId65"/>
    <p:sldId id="320" r:id="rId66"/>
    <p:sldId id="276" r:id="rId67"/>
    <p:sldId id="337" r:id="rId68"/>
    <p:sldId id="339" r:id="rId69"/>
    <p:sldId id="338" r:id="rId70"/>
    <p:sldId id="260" r:id="rId71"/>
    <p:sldId id="335" r:id="rId72"/>
    <p:sldId id="336" r:id="rId73"/>
    <p:sldId id="258" r:id="rId7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4" clrMode="bw" frameSlides="1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Objects="1">
      <p:cViewPr>
        <p:scale>
          <a:sx n="66" d="100"/>
          <a:sy n="66" d="100"/>
        </p:scale>
        <p:origin x="-1464" y="-5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768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64" Type="http://schemas.openxmlformats.org/officeDocument/2006/relationships/slide" Target="slides/slide63.xml"/><Relationship Id="rId60" Type="http://schemas.openxmlformats.org/officeDocument/2006/relationships/slide" Target="slides/slide59.xml"/><Relationship Id="rId39" Type="http://schemas.openxmlformats.org/officeDocument/2006/relationships/slide" Target="slides/slide38.xml"/><Relationship Id="rId70" Type="http://schemas.openxmlformats.org/officeDocument/2006/relationships/slide" Target="slides/slide69.xml"/><Relationship Id="rId7" Type="http://schemas.openxmlformats.org/officeDocument/2006/relationships/slide" Target="slides/slide6.xml"/><Relationship Id="rId43" Type="http://schemas.openxmlformats.org/officeDocument/2006/relationships/slide" Target="slides/slide42.xml"/><Relationship Id="rId74" Type="http://schemas.openxmlformats.org/officeDocument/2006/relationships/slide" Target="slides/slide73.xml"/><Relationship Id="rId25" Type="http://schemas.openxmlformats.org/officeDocument/2006/relationships/slide" Target="slides/slide24.xml"/><Relationship Id="rId10" Type="http://schemas.openxmlformats.org/officeDocument/2006/relationships/slide" Target="slides/slide9.xml"/><Relationship Id="rId50" Type="http://schemas.openxmlformats.org/officeDocument/2006/relationships/slide" Target="slides/slide49.xml"/><Relationship Id="rId77" Type="http://schemas.openxmlformats.org/officeDocument/2006/relationships/printerSettings" Target="printerSettings/printerSettings1.bin"/><Relationship Id="rId63" Type="http://schemas.openxmlformats.org/officeDocument/2006/relationships/slide" Target="slides/slide62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27" Type="http://schemas.openxmlformats.org/officeDocument/2006/relationships/slide" Target="slides/slide26.xml"/><Relationship Id="rId71" Type="http://schemas.openxmlformats.org/officeDocument/2006/relationships/slide" Target="slides/slide70.xml"/><Relationship Id="rId14" Type="http://schemas.openxmlformats.org/officeDocument/2006/relationships/slide" Target="slides/slide13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45" Type="http://schemas.openxmlformats.org/officeDocument/2006/relationships/slide" Target="slides/slide44.xml"/><Relationship Id="rId58" Type="http://schemas.openxmlformats.org/officeDocument/2006/relationships/slide" Target="slides/slide57.xml"/><Relationship Id="rId42" Type="http://schemas.openxmlformats.org/officeDocument/2006/relationships/slide" Target="slides/slide41.xml"/><Relationship Id="rId73" Type="http://schemas.openxmlformats.org/officeDocument/2006/relationships/slide" Target="slides/slide72.xml"/><Relationship Id="rId6" Type="http://schemas.openxmlformats.org/officeDocument/2006/relationships/slide" Target="slides/slide5.xml"/><Relationship Id="rId49" Type="http://schemas.openxmlformats.org/officeDocument/2006/relationships/slide" Target="slides/slide48.xml"/><Relationship Id="rId44" Type="http://schemas.openxmlformats.org/officeDocument/2006/relationships/slide" Target="slides/slide43.xml"/><Relationship Id="rId69" Type="http://schemas.openxmlformats.org/officeDocument/2006/relationships/slide" Target="slides/slide68.xml"/><Relationship Id="rId19" Type="http://schemas.openxmlformats.org/officeDocument/2006/relationships/slide" Target="slides/slide18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2" Type="http://schemas.openxmlformats.org/officeDocument/2006/relationships/slide" Target="slides/slide1.xml"/><Relationship Id="rId46" Type="http://schemas.openxmlformats.org/officeDocument/2006/relationships/slide" Target="slides/slide45.xml"/><Relationship Id="rId57" Type="http://schemas.openxmlformats.org/officeDocument/2006/relationships/slide" Target="slides/slide56.xml"/><Relationship Id="rId59" Type="http://schemas.openxmlformats.org/officeDocument/2006/relationships/slide" Target="slides/slide58.xml"/><Relationship Id="rId35" Type="http://schemas.openxmlformats.org/officeDocument/2006/relationships/slide" Target="slides/slide34.xml"/><Relationship Id="rId51" Type="http://schemas.openxmlformats.org/officeDocument/2006/relationships/slide" Target="slides/slide50.xml"/><Relationship Id="rId55" Type="http://schemas.openxmlformats.org/officeDocument/2006/relationships/slide" Target="slides/slide54.xml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40" Type="http://schemas.openxmlformats.org/officeDocument/2006/relationships/slide" Target="slides/slide39.xml"/><Relationship Id="rId62" Type="http://schemas.openxmlformats.org/officeDocument/2006/relationships/slide" Target="slides/slide61.xml"/><Relationship Id="rId66" Type="http://schemas.openxmlformats.org/officeDocument/2006/relationships/slide" Target="slides/slide65.xml"/><Relationship Id="rId36" Type="http://schemas.openxmlformats.org/officeDocument/2006/relationships/slide" Target="slides/slide35.xml"/><Relationship Id="rId72" Type="http://schemas.openxmlformats.org/officeDocument/2006/relationships/slide" Target="slides/slide71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47" Type="http://schemas.openxmlformats.org/officeDocument/2006/relationships/slide" Target="slides/slide46.xml"/><Relationship Id="rId56" Type="http://schemas.openxmlformats.org/officeDocument/2006/relationships/slide" Target="slides/slide55.xml"/><Relationship Id="rId48" Type="http://schemas.openxmlformats.org/officeDocument/2006/relationships/slide" Target="slides/slide47.xml"/><Relationship Id="rId7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2" Type="http://schemas.openxmlformats.org/officeDocument/2006/relationships/slide" Target="slides/slide51.xml"/><Relationship Id="rId65" Type="http://schemas.openxmlformats.org/officeDocument/2006/relationships/slide" Target="slides/slide64.xml"/><Relationship Id="rId67" Type="http://schemas.openxmlformats.org/officeDocument/2006/relationships/slide" Target="slides/slide66.xml"/><Relationship Id="rId54" Type="http://schemas.openxmlformats.org/officeDocument/2006/relationships/slide" Target="slides/slide53.xml"/><Relationship Id="rId12" Type="http://schemas.openxmlformats.org/officeDocument/2006/relationships/slide" Target="slides/slide11.xml"/><Relationship Id="rId76" Type="http://schemas.openxmlformats.org/officeDocument/2006/relationships/handoutMaster" Target="handoutMasters/handoutMaster1.xml"/><Relationship Id="rId79" Type="http://schemas.openxmlformats.org/officeDocument/2006/relationships/viewProps" Target="viewProps.xml"/><Relationship Id="rId80" Type="http://schemas.openxmlformats.org/officeDocument/2006/relationships/theme" Target="theme/theme1.xml"/><Relationship Id="rId81" Type="http://schemas.openxmlformats.org/officeDocument/2006/relationships/tableStyles" Target="tableStyles.xml"/><Relationship Id="rId3" Type="http://schemas.openxmlformats.org/officeDocument/2006/relationships/slide" Target="slides/slide2.xml"/><Relationship Id="rId23" Type="http://schemas.openxmlformats.org/officeDocument/2006/relationships/slide" Target="slides/slide22.xml"/><Relationship Id="rId61" Type="http://schemas.openxmlformats.org/officeDocument/2006/relationships/slide" Target="slides/slide60.xml"/><Relationship Id="rId53" Type="http://schemas.openxmlformats.org/officeDocument/2006/relationships/slide" Target="slides/slide52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68" Type="http://schemas.openxmlformats.org/officeDocument/2006/relationships/slide" Target="slides/slide67.xml"/><Relationship Id="rId29" Type="http://schemas.openxmlformats.org/officeDocument/2006/relationships/slide" Target="slides/slide28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41" Type="http://schemas.openxmlformats.org/officeDocument/2006/relationships/slide" Target="slides/slide4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78" Type="http://schemas.openxmlformats.org/officeDocument/2006/relationships/presProps" Target="presProps.xml"/><Relationship Id="rId22" Type="http://schemas.openxmlformats.org/officeDocument/2006/relationships/slide" Target="slides/slide21.xml"/><Relationship Id="rId21" Type="http://schemas.openxmlformats.org/officeDocument/2006/relationships/slide" Target="slides/slide2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ackage1.package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ackage2.package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ackage3.package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heronl\Local%20Settings\Temporary%20Internet%20Files\Content.Outlook\Y0O0UWDU\03-07Cat%201%20Comp%20QUT%20vs%20Sector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heronl\Local%20Settings\Temporary%20Internet%20Files\Content.Outlook\Y0O0UWDU\03-07Cat%201%20Comp%20QUT%20vs%20Sector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autoTitleDeleted val="1"/>
    <c:view3D>
      <c:hPercent val="147"/>
      <c:depthPercent val="100"/>
      <c:rAngAx val="1"/>
    </c:view3D>
    <c:floor>
      <c:spPr>
        <a:noFill/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rgbClr val="000000"/>
          </a:solidFill>
          <a:prstDash val="solid"/>
        </a:ln>
      </c:spPr>
    </c:sideWall>
    <c:backWall>
      <c:spPr>
        <a:noFill/>
        <a:ln w="12700">
          <a:solidFill>
            <a:srgbClr val="00000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244444444444444"/>
          <c:y val="0.0108254397834912"/>
          <c:w val="0.74537037037037"/>
          <c:h val="0.833558863328823"/>
        </c:manualLayout>
      </c:layout>
      <c:bar3DChart>
        <c:barDir val="bar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 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 w="12680">
              <a:solidFill>
                <a:srgbClr val="000000"/>
              </a:solidFill>
              <a:prstDash val="solid"/>
            </a:ln>
          </c:spPr>
          <c:cat>
            <c:strRef>
              <c:f>Sheet1!$B$1:$E$1</c:f>
              <c:strCache>
                <c:ptCount val="3"/>
                <c:pt idx="0">
                  <c:v>Would comply willingly</c:v>
                </c:pt>
                <c:pt idx="1">
                  <c:v>Would comply reluctantly</c:v>
                </c:pt>
                <c:pt idx="2">
                  <c:v>Would not comply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3"/>
                <c:pt idx="0">
                  <c:v>81.0</c:v>
                </c:pt>
                <c:pt idx="1">
                  <c:v>13.0</c:v>
                </c:pt>
                <c:pt idx="2">
                  <c:v>5.0</c:v>
                </c:pt>
              </c:numCache>
            </c:numRef>
          </c:val>
        </c:ser>
        <c:gapWidth val="30"/>
        <c:gapDepth val="0"/>
        <c:shape val="cylinder"/>
        <c:axId val="638213960"/>
        <c:axId val="492597560"/>
        <c:axId val="0"/>
      </c:bar3DChart>
      <c:catAx>
        <c:axId val="638213960"/>
        <c:scaling>
          <c:orientation val="minMax"/>
        </c:scaling>
        <c:axPos val="l"/>
        <c:numFmt formatCode="General" sourceLinked="1"/>
        <c:tickLblPos val="low"/>
        <c:spPr>
          <a:ln w="317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40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92597560"/>
        <c:crosses val="autoZero"/>
        <c:auto val="1"/>
        <c:lblAlgn val="ctr"/>
        <c:lblOffset val="100"/>
        <c:tickLblSkip val="1"/>
        <c:tickMarkSkip val="1"/>
      </c:catAx>
      <c:valAx>
        <c:axId val="492597560"/>
        <c:scaling>
          <c:orientation val="minMax"/>
          <c:max val="100.0"/>
        </c:scaling>
        <c:axPos val="b"/>
        <c:majorGridlines>
          <c:spPr>
            <a:ln w="3170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24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2400"/>
                  <a:t>% respondents</a:t>
                </a:r>
              </a:p>
            </c:rich>
          </c:tx>
          <c:layout>
            <c:manualLayout>
              <c:xMode val="edge"/>
              <c:yMode val="edge"/>
              <c:x val="0.575674948034338"/>
              <c:y val="0.855286324969652"/>
            </c:manualLayout>
          </c:layout>
          <c:spPr>
            <a:noFill/>
            <a:ln w="25360">
              <a:noFill/>
            </a:ln>
          </c:spPr>
        </c:title>
        <c:numFmt formatCode="General" sourceLinked="1"/>
        <c:tickLblPos val="nextTo"/>
        <c:spPr>
          <a:ln w="317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400" b="0" i="0" u="none" strike="noStrike" baseline="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38213960"/>
        <c:crosses val="autoZero"/>
        <c:crossBetween val="between"/>
        <c:dispUnits>
          <c:builtInUnit val="hundreds"/>
        </c:dispUnits>
      </c:valAx>
      <c:spPr>
        <a:noFill/>
        <a:ln w="25360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3345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autoTitleDeleted val="1"/>
    <c:view3D>
      <c:hPercent val="147"/>
      <c:depthPercent val="100"/>
      <c:rAngAx val="1"/>
    </c:view3D>
    <c:floor>
      <c:spPr>
        <a:solidFill>
          <a:srgbClr val="C0C0C0"/>
        </a:solidFill>
        <a:ln w="12700">
          <a:solidFill>
            <a:srgbClr val="000000"/>
          </a:solidFill>
          <a:prstDash val="solid"/>
        </a:ln>
      </c:spPr>
    </c:floor>
    <c:sideWall>
      <c:spPr>
        <a:noFill/>
        <a:ln w="12700">
          <a:solidFill>
            <a:srgbClr val="000000"/>
          </a:solidFill>
          <a:prstDash val="solid"/>
        </a:ln>
      </c:spPr>
    </c:sideWall>
    <c:backWall>
      <c:spPr>
        <a:noFill/>
        <a:ln w="12700">
          <a:solidFill>
            <a:srgbClr val="00000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0768518518518518"/>
          <c:y val="0.0081190798376184"/>
          <c:w val="0.915740740740741"/>
          <c:h val="0.866281856161293"/>
        </c:manualLayout>
      </c:layout>
      <c:bar3DChart>
        <c:barDir val="bar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Biology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 w="12680">
              <a:solidFill>
                <a:srgbClr val="000000"/>
              </a:solidFill>
              <a:prstDash val="solid"/>
            </a:ln>
          </c:spPr>
          <c:cat>
            <c:strRef>
              <c:f>Sheet1!$B$1:$L$1</c:f>
              <c:strCache>
                <c:ptCount val="11"/>
                <c:pt idx="0">
                  <c:v>Biology</c:v>
                </c:pt>
                <c:pt idx="1">
                  <c:v>Economics</c:v>
                </c:pt>
                <c:pt idx="2">
                  <c:v>Political Sci</c:v>
                </c:pt>
                <c:pt idx="3">
                  <c:v>Health Sci</c:v>
                </c:pt>
                <c:pt idx="4">
                  <c:v>Business</c:v>
                </c:pt>
                <c:pt idx="5">
                  <c:v>Education</c:v>
                </c:pt>
                <c:pt idx="6">
                  <c:v>Management</c:v>
                </c:pt>
                <c:pt idx="7">
                  <c:v>Law</c:v>
                </c:pt>
                <c:pt idx="8">
                  <c:v>Psychology</c:v>
                </c:pt>
                <c:pt idx="9">
                  <c:v>Sociology</c:v>
                </c:pt>
                <c:pt idx="10">
                  <c:v>Physics</c:v>
                </c:pt>
              </c:strCache>
            </c:strRef>
          </c:cat>
          <c:val>
            <c:numRef>
              <c:f>Sheet1!$B$2:$L$2</c:f>
              <c:numCache>
                <c:formatCode>General</c:formatCode>
                <c:ptCount val="11"/>
                <c:pt idx="0">
                  <c:v>36.0</c:v>
                </c:pt>
                <c:pt idx="1">
                  <c:v>49.0</c:v>
                </c:pt>
                <c:pt idx="2">
                  <c:v>57.0</c:v>
                </c:pt>
                <c:pt idx="3">
                  <c:v>57.0</c:v>
                </c:pt>
                <c:pt idx="4">
                  <c:v>76.0</c:v>
                </c:pt>
                <c:pt idx="5">
                  <c:v>77.0</c:v>
                </c:pt>
                <c:pt idx="6">
                  <c:v>92.0</c:v>
                </c:pt>
                <c:pt idx="7">
                  <c:v>108.0</c:v>
                </c:pt>
                <c:pt idx="8">
                  <c:v>108.0</c:v>
                </c:pt>
                <c:pt idx="9">
                  <c:v>172.0</c:v>
                </c:pt>
                <c:pt idx="10">
                  <c:v>250.0</c:v>
                </c:pt>
              </c:numCache>
            </c:numRef>
          </c:val>
        </c:ser>
        <c:gapWidth val="20"/>
        <c:gapDepth val="110"/>
        <c:shape val="cylinder"/>
        <c:axId val="525222312"/>
        <c:axId val="628373960"/>
        <c:axId val="0"/>
      </c:bar3DChart>
      <c:catAx>
        <c:axId val="525222312"/>
        <c:scaling>
          <c:orientation val="minMax"/>
        </c:scaling>
        <c:axPos val="l"/>
        <c:numFmt formatCode="General" sourceLinked="1"/>
        <c:tickLblPos val="low"/>
        <c:spPr>
          <a:ln w="317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chemeClr val="tx1"/>
                </a:solidFill>
                <a:latin typeface="Geneva"/>
                <a:ea typeface="Geneva"/>
                <a:cs typeface="Geneva"/>
              </a:defRPr>
            </a:pPr>
            <a:endParaRPr lang="en-US"/>
          </a:p>
        </c:txPr>
        <c:crossAx val="628373960"/>
        <c:crosses val="autoZero"/>
        <c:lblAlgn val="ctr"/>
        <c:lblOffset val="100"/>
        <c:tickLblSkip val="1"/>
        <c:tickMarkSkip val="1"/>
      </c:catAx>
      <c:valAx>
        <c:axId val="628373960"/>
        <c:scaling>
          <c:orientation val="minMax"/>
          <c:max val="250.0"/>
        </c:scaling>
        <c:axPos val="b"/>
        <c:majorGridlines>
          <c:spPr>
            <a:ln w="12680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317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chemeClr val="tx1"/>
                </a:solidFill>
                <a:latin typeface="Geneva"/>
                <a:ea typeface="Geneva"/>
                <a:cs typeface="Geneva"/>
              </a:defRPr>
            </a:pPr>
            <a:endParaRPr lang="en-US"/>
          </a:p>
        </c:txPr>
        <c:crossAx val="525222312"/>
        <c:crosses val="autoZero"/>
        <c:crossBetween val="between"/>
      </c:valAx>
      <c:spPr>
        <a:noFill/>
        <a:ln w="25359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998" b="1" i="0" u="none" strike="noStrike" baseline="0">
          <a:solidFill>
            <a:srgbClr val="000000"/>
          </a:solidFill>
          <a:latin typeface="Geneva"/>
          <a:ea typeface="Geneva"/>
          <a:cs typeface="Geneva"/>
        </a:defRPr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autoTitleDeleted val="1"/>
    <c:view3D>
      <c:hPercent val="147"/>
      <c:depthPercent val="100"/>
      <c:rAngAx val="1"/>
    </c:view3D>
    <c:floor>
      <c:spPr>
        <a:solidFill>
          <a:srgbClr val="C0C0C0"/>
        </a:solidFill>
        <a:ln w="12700">
          <a:solidFill>
            <a:srgbClr val="000000"/>
          </a:solidFill>
          <a:prstDash val="solid"/>
        </a:ln>
      </c:spPr>
    </c:floor>
    <c:sideWall>
      <c:spPr>
        <a:noFill/>
        <a:ln w="12700">
          <a:solidFill>
            <a:srgbClr val="000000"/>
          </a:solidFill>
          <a:prstDash val="solid"/>
        </a:ln>
      </c:spPr>
    </c:sideWall>
    <c:backWall>
      <c:spPr>
        <a:noFill/>
        <a:ln w="12700">
          <a:solidFill>
            <a:srgbClr val="00000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0768518518518518"/>
          <c:y val="0.0081190798376184"/>
          <c:w val="0.915740740740741"/>
          <c:h val="0.866281856161293"/>
        </c:manualLayout>
      </c:layout>
      <c:bar3DChart>
        <c:barDir val="bar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Biology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 w="12680">
              <a:solidFill>
                <a:srgbClr val="000000"/>
              </a:solidFill>
              <a:prstDash val="solid"/>
            </a:ln>
          </c:spPr>
          <c:cat>
            <c:strRef>
              <c:f>Sheet1!$B$1:$L$1</c:f>
              <c:strCache>
                <c:ptCount val="11"/>
                <c:pt idx="0">
                  <c:v>Biology</c:v>
                </c:pt>
                <c:pt idx="1">
                  <c:v>Economics</c:v>
                </c:pt>
                <c:pt idx="2">
                  <c:v>Political Sci</c:v>
                </c:pt>
                <c:pt idx="3">
                  <c:v>Health Sci</c:v>
                </c:pt>
                <c:pt idx="4">
                  <c:v>Business</c:v>
                </c:pt>
                <c:pt idx="5">
                  <c:v>Education</c:v>
                </c:pt>
                <c:pt idx="6">
                  <c:v>Management</c:v>
                </c:pt>
                <c:pt idx="7">
                  <c:v>Law</c:v>
                </c:pt>
                <c:pt idx="8">
                  <c:v>Psychology</c:v>
                </c:pt>
                <c:pt idx="9">
                  <c:v>Sociology</c:v>
                </c:pt>
                <c:pt idx="10">
                  <c:v>Physics</c:v>
                </c:pt>
              </c:strCache>
            </c:strRef>
          </c:cat>
          <c:val>
            <c:numRef>
              <c:f>Sheet1!$B$2:$L$2</c:f>
              <c:numCache>
                <c:formatCode>General</c:formatCode>
                <c:ptCount val="11"/>
                <c:pt idx="0">
                  <c:v>36.0</c:v>
                </c:pt>
                <c:pt idx="1">
                  <c:v>49.0</c:v>
                </c:pt>
                <c:pt idx="2">
                  <c:v>57.0</c:v>
                </c:pt>
                <c:pt idx="3">
                  <c:v>57.0</c:v>
                </c:pt>
                <c:pt idx="4">
                  <c:v>76.0</c:v>
                </c:pt>
                <c:pt idx="5">
                  <c:v>77.0</c:v>
                </c:pt>
                <c:pt idx="6">
                  <c:v>92.0</c:v>
                </c:pt>
                <c:pt idx="7">
                  <c:v>108.0</c:v>
                </c:pt>
                <c:pt idx="8">
                  <c:v>108.0</c:v>
                </c:pt>
                <c:pt idx="9">
                  <c:v>172.0</c:v>
                </c:pt>
                <c:pt idx="10">
                  <c:v>250.0</c:v>
                </c:pt>
              </c:numCache>
            </c:numRef>
          </c:val>
        </c:ser>
        <c:gapWidth val="20"/>
        <c:gapDepth val="110"/>
        <c:shape val="cylinder"/>
        <c:axId val="628359656"/>
        <c:axId val="630414600"/>
        <c:axId val="0"/>
      </c:bar3DChart>
      <c:catAx>
        <c:axId val="628359656"/>
        <c:scaling>
          <c:orientation val="minMax"/>
        </c:scaling>
        <c:axPos val="l"/>
        <c:numFmt formatCode="General" sourceLinked="1"/>
        <c:tickLblPos val="low"/>
        <c:spPr>
          <a:ln w="317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chemeClr val="tx1"/>
                </a:solidFill>
                <a:latin typeface="Geneva"/>
                <a:ea typeface="Geneva"/>
                <a:cs typeface="Geneva"/>
              </a:defRPr>
            </a:pPr>
            <a:endParaRPr lang="en-US"/>
          </a:p>
        </c:txPr>
        <c:crossAx val="630414600"/>
        <c:crosses val="autoZero"/>
        <c:lblAlgn val="ctr"/>
        <c:lblOffset val="100"/>
        <c:tickLblSkip val="1"/>
        <c:tickMarkSkip val="1"/>
      </c:catAx>
      <c:valAx>
        <c:axId val="630414600"/>
        <c:scaling>
          <c:orientation val="minMax"/>
          <c:max val="250.0"/>
        </c:scaling>
        <c:axPos val="b"/>
        <c:majorGridlines>
          <c:spPr>
            <a:ln w="12680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317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chemeClr val="tx1"/>
                </a:solidFill>
                <a:latin typeface="Geneva"/>
                <a:ea typeface="Geneva"/>
                <a:cs typeface="Geneva"/>
              </a:defRPr>
            </a:pPr>
            <a:endParaRPr lang="en-US"/>
          </a:p>
        </c:txPr>
        <c:crossAx val="628359656"/>
        <c:crosses val="autoZero"/>
        <c:crossBetween val="between"/>
      </c:valAx>
      <c:spPr>
        <a:noFill/>
        <a:ln w="25359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998" b="1" i="0" u="none" strike="noStrike" baseline="0">
          <a:solidFill>
            <a:srgbClr val="000000"/>
          </a:solidFill>
          <a:latin typeface="Geneva"/>
          <a:ea typeface="Geneva"/>
          <a:cs typeface="Geneva"/>
        </a:defRPr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tx>
        <c:rich>
          <a:bodyPr/>
          <a:lstStyle/>
          <a:p>
            <a:pPr>
              <a:defRPr lang="en-AU"/>
            </a:pPr>
            <a:r>
              <a:rPr lang="en-AU" sz="1600" dirty="0"/>
              <a:t>QUT </a:t>
            </a:r>
            <a:r>
              <a:rPr lang="en-AU" sz="1600" baseline="0" dirty="0" smtClean="0"/>
              <a:t>2003 – 07 </a:t>
            </a:r>
          </a:p>
          <a:p>
            <a:pPr>
              <a:defRPr lang="en-AU"/>
            </a:pPr>
            <a:r>
              <a:rPr lang="en-AU" sz="1600" baseline="0" dirty="0" smtClean="0"/>
              <a:t>(increase of 132%)</a:t>
            </a:r>
            <a:endParaRPr lang="en-AU" sz="1600" dirty="0"/>
          </a:p>
        </c:rich>
      </c:tx>
      <c:layout>
        <c:manualLayout>
          <c:xMode val="edge"/>
          <c:yMode val="edge"/>
          <c:x val="0.351375724260883"/>
          <c:y val="0.0191006740883564"/>
        </c:manualLayout>
      </c:layout>
    </c:title>
    <c:plotArea>
      <c:layout>
        <c:manualLayout>
          <c:layoutTarget val="inner"/>
          <c:xMode val="edge"/>
          <c:yMode val="edge"/>
          <c:x val="0.307320075950185"/>
          <c:y val="0.18338598173184"/>
          <c:w val="0.657750095438428"/>
          <c:h val="0.710874382690505"/>
        </c:manualLayout>
      </c:layout>
      <c:lineChart>
        <c:grouping val="standard"/>
        <c:ser>
          <c:idx val="0"/>
          <c:order val="0"/>
          <c:tx>
            <c:strRef>
              <c:f>Sheet1!$A$3</c:f>
              <c:strCache>
                <c:ptCount val="1"/>
                <c:pt idx="0">
                  <c:v>QUT</c:v>
                </c:pt>
              </c:strCache>
            </c:strRef>
          </c:tx>
          <c:spPr>
            <a:ln>
              <a:solidFill>
                <a:srgbClr val="800000"/>
              </a:solidFill>
            </a:ln>
          </c:spPr>
          <c:marker>
            <c:spPr>
              <a:solidFill>
                <a:srgbClr val="800000"/>
              </a:solidFill>
              <a:ln>
                <a:solidFill>
                  <a:srgbClr val="800000"/>
                </a:solidFill>
              </a:ln>
            </c:spPr>
          </c:marker>
          <c:cat>
            <c:numRef>
              <c:f>Sheet1!$B$2:$F$2</c:f>
              <c:numCache>
                <c:formatCode>General</c:formatCode>
                <c:ptCount val="5"/>
                <c:pt idx="0">
                  <c:v>2003.0</c:v>
                </c:pt>
                <c:pt idx="1">
                  <c:v>2004.0</c:v>
                </c:pt>
                <c:pt idx="2">
                  <c:v>2005.0</c:v>
                </c:pt>
                <c:pt idx="3">
                  <c:v>2006.0</c:v>
                </c:pt>
                <c:pt idx="4">
                  <c:v>2007.0</c:v>
                </c:pt>
              </c:numCache>
            </c:numRef>
          </c:cat>
          <c:val>
            <c:numRef>
              <c:f>Sheet1!$B$3:$F$3</c:f>
              <c:numCache>
                <c:formatCode>"$"#,##0</c:formatCode>
                <c:ptCount val="5"/>
                <c:pt idx="0">
                  <c:v>2.408127302E7</c:v>
                </c:pt>
                <c:pt idx="1">
                  <c:v>2.833780284E7</c:v>
                </c:pt>
                <c:pt idx="2">
                  <c:v>3.6653666E7</c:v>
                </c:pt>
                <c:pt idx="3">
                  <c:v>4.4667772E7</c:v>
                </c:pt>
                <c:pt idx="4">
                  <c:v>5.57E7</c:v>
                </c:pt>
              </c:numCache>
            </c:numRef>
          </c:val>
        </c:ser>
        <c:marker val="1"/>
        <c:axId val="466812776"/>
        <c:axId val="628222296"/>
      </c:lineChart>
      <c:catAx>
        <c:axId val="466812776"/>
        <c:scaling>
          <c:orientation val="minMax"/>
        </c:scaling>
        <c:axPos val="b"/>
        <c:numFmt formatCode="General" sourceLinked="1"/>
        <c:tickLblPos val="nextTo"/>
        <c:spPr>
          <a:ln>
            <a:solidFill>
              <a:schemeClr val="accent5">
                <a:lumMod val="60000"/>
                <a:lumOff val="40000"/>
              </a:schemeClr>
            </a:solidFill>
          </a:ln>
        </c:spPr>
        <c:txPr>
          <a:bodyPr/>
          <a:lstStyle/>
          <a:p>
            <a:pPr>
              <a:defRPr lang="en-AU"/>
            </a:pPr>
            <a:endParaRPr lang="en-US"/>
          </a:p>
        </c:txPr>
        <c:crossAx val="628222296"/>
        <c:crosses val="autoZero"/>
        <c:auto val="1"/>
        <c:lblAlgn val="ctr"/>
        <c:lblOffset val="100"/>
      </c:catAx>
      <c:valAx>
        <c:axId val="628222296"/>
        <c:scaling>
          <c:orientation val="minMax"/>
        </c:scaling>
        <c:axPos val="l"/>
        <c:majorGridlines>
          <c:spPr>
            <a:ln>
              <a:solidFill>
                <a:schemeClr val="accent5">
                  <a:lumMod val="60000"/>
                  <a:lumOff val="40000"/>
                </a:schemeClr>
              </a:solidFill>
            </a:ln>
          </c:spPr>
        </c:majorGridlines>
        <c:numFmt formatCode="&quot;$&quot;#,##0" sourceLinked="1"/>
        <c:tickLblPos val="nextTo"/>
        <c:spPr>
          <a:ln>
            <a:solidFill>
              <a:schemeClr val="accent5">
                <a:lumMod val="60000"/>
                <a:lumOff val="40000"/>
              </a:schemeClr>
            </a:solidFill>
          </a:ln>
        </c:spPr>
        <c:txPr>
          <a:bodyPr/>
          <a:lstStyle/>
          <a:p>
            <a:pPr>
              <a:defRPr lang="en-AU"/>
            </a:pPr>
            <a:endParaRPr lang="en-US"/>
          </a:p>
        </c:txPr>
        <c:crossAx val="466812776"/>
        <c:crosses val="autoZero"/>
        <c:crossBetween val="between"/>
      </c:valAx>
      <c:spPr>
        <a:ln>
          <a:solidFill>
            <a:schemeClr val="accent5">
              <a:lumMod val="60000"/>
              <a:lumOff val="40000"/>
            </a:schemeClr>
          </a:solidFill>
        </a:ln>
      </c:spPr>
    </c:plotArea>
    <c:plotVisOnly val="1"/>
  </c:chart>
  <c:spPr>
    <a:ln w="31750">
      <a:solidFill>
        <a:schemeClr val="accent5">
          <a:lumMod val="60000"/>
          <a:lumOff val="40000"/>
        </a:schemeClr>
      </a:solidFill>
    </a:ln>
  </c:sp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tx>
        <c:rich>
          <a:bodyPr/>
          <a:lstStyle/>
          <a:p>
            <a:pPr algn="l">
              <a:defRPr lang="en-AU"/>
            </a:pPr>
            <a:r>
              <a:rPr lang="en-US" sz="1600" dirty="0"/>
              <a:t>Sector </a:t>
            </a:r>
            <a:r>
              <a:rPr lang="en-US" sz="1600" dirty="0" smtClean="0"/>
              <a:t>2003 – 07 </a:t>
            </a:r>
          </a:p>
          <a:p>
            <a:pPr algn="l">
              <a:defRPr lang="en-AU"/>
            </a:pPr>
            <a:r>
              <a:rPr lang="en-US" sz="1600" dirty="0" smtClean="0"/>
              <a:t>(increase</a:t>
            </a:r>
            <a:r>
              <a:rPr lang="en-US" sz="1600" baseline="0" dirty="0" smtClean="0"/>
              <a:t> of 68%)</a:t>
            </a:r>
            <a:endParaRPr lang="en-US" sz="1600" dirty="0"/>
          </a:p>
        </c:rich>
      </c:tx>
      <c:layout>
        <c:manualLayout>
          <c:xMode val="edge"/>
          <c:yMode val="edge"/>
          <c:x val="0.36882756400733"/>
          <c:y val="0.0245942485413803"/>
        </c:manualLayout>
      </c:layout>
    </c:title>
    <c:plotArea>
      <c:layout/>
      <c:lineChart>
        <c:grouping val="standard"/>
        <c:ser>
          <c:idx val="0"/>
          <c:order val="0"/>
          <c:tx>
            <c:strRef>
              <c:f>Sheet2!$A$4</c:f>
              <c:strCache>
                <c:ptCount val="1"/>
                <c:pt idx="0">
                  <c:v>Sector</c:v>
                </c:pt>
              </c:strCache>
            </c:strRef>
          </c:tx>
          <c:spPr>
            <a:ln>
              <a:solidFill>
                <a:srgbClr val="800000"/>
              </a:solidFill>
            </a:ln>
          </c:spPr>
          <c:marker>
            <c:spPr>
              <a:solidFill>
                <a:srgbClr val="800000"/>
              </a:solidFill>
              <a:ln>
                <a:solidFill>
                  <a:srgbClr val="800000"/>
                </a:solidFill>
              </a:ln>
            </c:spPr>
          </c:marker>
          <c:cat>
            <c:numRef>
              <c:f>Sheet2!$B$3:$F$3</c:f>
              <c:numCache>
                <c:formatCode>General</c:formatCode>
                <c:ptCount val="5"/>
                <c:pt idx="0">
                  <c:v>2003.0</c:v>
                </c:pt>
                <c:pt idx="1">
                  <c:v>2004.0</c:v>
                </c:pt>
                <c:pt idx="2">
                  <c:v>2005.0</c:v>
                </c:pt>
                <c:pt idx="3">
                  <c:v>2006.0</c:v>
                </c:pt>
                <c:pt idx="4">
                  <c:v>2007.0</c:v>
                </c:pt>
              </c:numCache>
            </c:numRef>
          </c:cat>
          <c:val>
            <c:numRef>
              <c:f>Sheet2!$B$4:$F$4</c:f>
              <c:numCache>
                <c:formatCode>"$"#,##0</c:formatCode>
                <c:ptCount val="5"/>
                <c:pt idx="0">
                  <c:v>1.4813666735656E9</c:v>
                </c:pt>
                <c:pt idx="1">
                  <c:v>1.6028166823471E9</c:v>
                </c:pt>
                <c:pt idx="2">
                  <c:v>1.826162725E9</c:v>
                </c:pt>
                <c:pt idx="3">
                  <c:v>2.2071864449977E9</c:v>
                </c:pt>
                <c:pt idx="4" formatCode="&quot;$&quot;#,##0;[Red]\-&quot;$&quot;#,##0">
                  <c:v>2.49470408E9</c:v>
                </c:pt>
              </c:numCache>
            </c:numRef>
          </c:val>
        </c:ser>
        <c:marker val="1"/>
        <c:axId val="524623336"/>
        <c:axId val="524483880"/>
      </c:lineChart>
      <c:catAx>
        <c:axId val="524623336"/>
        <c:scaling>
          <c:orientation val="minMax"/>
        </c:scaling>
        <c:axPos val="b"/>
        <c:numFmt formatCode="General" sourceLinked="1"/>
        <c:tickLblPos val="nextTo"/>
        <c:spPr>
          <a:ln>
            <a:solidFill>
              <a:schemeClr val="accent5">
                <a:lumMod val="60000"/>
                <a:lumOff val="40000"/>
              </a:schemeClr>
            </a:solidFill>
          </a:ln>
        </c:spPr>
        <c:txPr>
          <a:bodyPr/>
          <a:lstStyle/>
          <a:p>
            <a:pPr>
              <a:defRPr lang="en-AU"/>
            </a:pPr>
            <a:endParaRPr lang="en-US"/>
          </a:p>
        </c:txPr>
        <c:crossAx val="524483880"/>
        <c:crosses val="autoZero"/>
        <c:auto val="1"/>
        <c:lblAlgn val="ctr"/>
        <c:lblOffset val="100"/>
      </c:catAx>
      <c:valAx>
        <c:axId val="524483880"/>
        <c:scaling>
          <c:orientation val="minMax"/>
        </c:scaling>
        <c:axPos val="l"/>
        <c:majorGridlines>
          <c:spPr>
            <a:ln>
              <a:solidFill>
                <a:schemeClr val="accent5">
                  <a:lumMod val="60000"/>
                  <a:lumOff val="40000"/>
                </a:schemeClr>
              </a:solidFill>
            </a:ln>
          </c:spPr>
        </c:majorGridlines>
        <c:numFmt formatCode="&quot;$&quot;#,##0" sourceLinked="1"/>
        <c:tickLblPos val="nextTo"/>
        <c:spPr>
          <a:ln>
            <a:solidFill>
              <a:schemeClr val="accent5">
                <a:lumMod val="60000"/>
                <a:lumOff val="40000"/>
              </a:schemeClr>
            </a:solidFill>
          </a:ln>
        </c:spPr>
        <c:txPr>
          <a:bodyPr/>
          <a:lstStyle/>
          <a:p>
            <a:pPr>
              <a:defRPr lang="en-AU"/>
            </a:pPr>
            <a:endParaRPr lang="en-US"/>
          </a:p>
        </c:txPr>
        <c:crossAx val="524623336"/>
        <c:crosses val="autoZero"/>
        <c:crossBetween val="between"/>
      </c:valAx>
      <c:spPr>
        <a:ln>
          <a:solidFill>
            <a:schemeClr val="accent2"/>
          </a:solidFill>
        </a:ln>
      </c:spPr>
    </c:plotArea>
    <c:plotVisOnly val="1"/>
  </c:chart>
  <c:spPr>
    <a:ln w="31750">
      <a:solidFill>
        <a:schemeClr val="accent5">
          <a:lumMod val="60000"/>
          <a:lumOff val="40000"/>
        </a:schemeClr>
      </a:solidFill>
    </a:ln>
  </c:sp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953700-FB08-C74E-9591-F5D4EA295734}" type="datetimeFigureOut">
              <a:rPr lang="en-US" smtClean="0"/>
              <a:pPr/>
              <a:t>8/4/09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177E43-CF71-D442-A2A7-6D3A2E69E983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665333-E87B-954A-8CDD-031A6689396C}" type="datetimeFigureOut">
              <a:rPr lang="en-US" smtClean="0"/>
              <a:pPr/>
              <a:t>8/4/09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63AAAF-7953-6944-B142-396D616AEA5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667DC5-0AE6-7947-B917-669A7B71624D}" type="slidenum">
              <a:rPr lang="en-GB"/>
              <a:pPr/>
              <a:t>18</a:t>
            </a:fld>
            <a:endParaRPr lang="en-GB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73C918-2627-454B-BF2A-AE5A6D475D18}" type="slidenum">
              <a:rPr lang="en-GB"/>
              <a:pPr/>
              <a:t>40</a:t>
            </a:fld>
            <a:endParaRPr lang="en-GB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F5E8C4-CEF6-FC4C-B72B-0DC9E0FA821D}" type="slidenum">
              <a:rPr lang="en-GB"/>
              <a:pPr/>
              <a:t>42</a:t>
            </a:fld>
            <a:endParaRPr lang="en-GB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00FBF3-660C-224A-BCA5-B934079FFC8B}" type="slidenum">
              <a:rPr lang="en-GB"/>
              <a:pPr/>
              <a:t>51</a:t>
            </a:fld>
            <a:endParaRPr lang="en-GB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7A7029-0D6B-214D-B1AB-5CA0CEE0D0DC}" type="slidenum">
              <a:rPr lang="en-GB"/>
              <a:pPr/>
              <a:t>56</a:t>
            </a:fld>
            <a:endParaRPr lang="en-GB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12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0FB094-6C49-5042-8C1E-549019BF3C5B}" type="slidenum">
              <a:rPr lang="en-GB"/>
              <a:pPr/>
              <a:t>57</a:t>
            </a:fld>
            <a:endParaRPr lang="en-GB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12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ABC036-9530-614B-A3C7-61382E481F3B}" type="slidenum">
              <a:rPr lang="en-GB"/>
              <a:pPr/>
              <a:t>58</a:t>
            </a:fld>
            <a:endParaRPr lang="en-GB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12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1E4C36-34FB-A849-BDAE-4F2BF19843EA}" type="slidenum">
              <a:rPr lang="en-GB"/>
              <a:pPr/>
              <a:t>59</a:t>
            </a:fld>
            <a:endParaRPr lang="en-GB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12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941DE4-D90F-9947-9168-1E679FC4C791}" type="slidenum">
              <a:rPr lang="en-GB"/>
              <a:pPr/>
              <a:t>20</a:t>
            </a:fld>
            <a:endParaRPr lang="en-GB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E0006-9351-4DBA-AE38-CDDF48BE9F1A}" type="slidenum">
              <a:rPr lang="en-AU" smtClean="0"/>
              <a:pPr/>
              <a:t>65</a:t>
            </a:fld>
            <a:endParaRPr lang="en-A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CC495A-E55A-ED40-A646-138CCAE35743}" type="slidenum">
              <a:rPr lang="en-GB"/>
              <a:pPr/>
              <a:t>21</a:t>
            </a:fld>
            <a:endParaRPr lang="en-GB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BBCC38-F8D6-E947-B22C-0FC62F233140}" type="slidenum">
              <a:rPr lang="en-GB"/>
              <a:pPr/>
              <a:t>22</a:t>
            </a:fld>
            <a:endParaRPr lang="en-GB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C6310E-42C0-CC46-B3E2-3375F7BD4619}" type="slidenum">
              <a:rPr lang="en-GB"/>
              <a:pPr/>
              <a:t>23</a:t>
            </a:fld>
            <a:endParaRPr lang="en-GB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572FBA-0AF6-E643-835A-6809A67E965B}" type="slidenum">
              <a:rPr lang="en-GB"/>
              <a:pPr/>
              <a:t>24</a:t>
            </a:fld>
            <a:endParaRPr lang="en-GB"/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F5E8C4-CEF6-FC4C-B72B-0DC9E0FA821D}" type="slidenum">
              <a:rPr lang="en-GB"/>
              <a:pPr/>
              <a:t>25</a:t>
            </a:fld>
            <a:endParaRPr lang="en-GB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82C9A-79C9-CC4B-9429-10A8FD51A13F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56EA8F-170C-9B41-9751-F5A2F78D8FF9}" type="slidenum">
              <a:rPr lang="en-GB"/>
              <a:pPr/>
              <a:t>39</a:t>
            </a:fld>
            <a:endParaRPr lang="en-GB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GB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90469-4C8F-6F4D-87A8-B39D24ACAD58}" type="datetimeFigureOut">
              <a:rPr lang="en-US" smtClean="0"/>
              <a:pPr/>
              <a:t>8/4/09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70F5-B1DC-0443-BF3D-A5E98D5083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90469-4C8F-6F4D-87A8-B39D24ACAD58}" type="datetimeFigureOut">
              <a:rPr lang="en-US" smtClean="0"/>
              <a:pPr/>
              <a:t>8/4/09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70F5-B1DC-0443-BF3D-A5E98D5083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90469-4C8F-6F4D-87A8-B39D24ACAD58}" type="datetimeFigureOut">
              <a:rPr lang="en-US" smtClean="0"/>
              <a:pPr/>
              <a:t>8/4/09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70F5-B1DC-0443-BF3D-A5E98D5083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1066800" y="1981200"/>
            <a:ext cx="75438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5A8238FF-E137-384B-81FC-525A2FDF005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90469-4C8F-6F4D-87A8-B39D24ACAD58}" type="datetimeFigureOut">
              <a:rPr lang="en-US" smtClean="0"/>
              <a:pPr/>
              <a:t>8/4/09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70F5-B1DC-0443-BF3D-A5E98D5083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90469-4C8F-6F4D-87A8-B39D24ACAD58}" type="datetimeFigureOut">
              <a:rPr lang="en-US" smtClean="0"/>
              <a:pPr/>
              <a:t>8/4/09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70F5-B1DC-0443-BF3D-A5E98D5083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90469-4C8F-6F4D-87A8-B39D24ACAD58}" type="datetimeFigureOut">
              <a:rPr lang="en-US" smtClean="0"/>
              <a:pPr/>
              <a:t>8/4/09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70F5-B1DC-0443-BF3D-A5E98D5083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90469-4C8F-6F4D-87A8-B39D24ACAD58}" type="datetimeFigureOut">
              <a:rPr lang="en-US" smtClean="0"/>
              <a:pPr/>
              <a:t>8/4/09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70F5-B1DC-0443-BF3D-A5E98D5083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90469-4C8F-6F4D-87A8-B39D24ACAD58}" type="datetimeFigureOut">
              <a:rPr lang="en-US" smtClean="0"/>
              <a:pPr/>
              <a:t>8/4/09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70F5-B1DC-0443-BF3D-A5E98D5083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90469-4C8F-6F4D-87A8-B39D24ACAD58}" type="datetimeFigureOut">
              <a:rPr lang="en-US" smtClean="0"/>
              <a:pPr/>
              <a:t>8/4/09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70F5-B1DC-0443-BF3D-A5E98D5083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90469-4C8F-6F4D-87A8-B39D24ACAD58}" type="datetimeFigureOut">
              <a:rPr lang="en-US" smtClean="0"/>
              <a:pPr/>
              <a:t>8/4/09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70F5-B1DC-0443-BF3D-A5E98D5083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90469-4C8F-6F4D-87A8-B39D24ACAD58}" type="datetimeFigureOut">
              <a:rPr lang="en-US" smtClean="0"/>
              <a:pPr/>
              <a:t>8/4/09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70F5-B1DC-0443-BF3D-A5E98D5083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</a:lstStyle>
          <a:p>
            <a:pPr marL="0" algn="l" eaLnBrk="1" latinLnBrk="0" hangingPunct="1"/>
            <a:r>
              <a:rPr kumimoji="0" lang="en-GB" smtClean="0"/>
              <a:t>Click icon to add picture</a:t>
            </a:r>
            <a:endParaRPr kumimoji="0" lang="en-US" dirty="0"/>
          </a:p>
        </p:txBody>
      </p:sp>
      <p:sp>
        <p:nvSpPr>
          <p:cNvPr id="9" name="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GB" smtClean="0"/>
              <a:t>Click to edit Master text styles</a:t>
            </a:r>
          </a:p>
          <a:p>
            <a:pPr lvl="1" eaLnBrk="1" latinLnBrk="0" hangingPunct="1"/>
            <a:r>
              <a:rPr kumimoji="0" lang="en-GB" smtClean="0"/>
              <a:t>Second level</a:t>
            </a:r>
          </a:p>
          <a:p>
            <a:pPr lvl="2" eaLnBrk="1" latinLnBrk="0" hangingPunct="1"/>
            <a:r>
              <a:rPr kumimoji="0" lang="en-GB" smtClean="0"/>
              <a:t>Third level</a:t>
            </a:r>
          </a:p>
          <a:p>
            <a:pPr lvl="3" eaLnBrk="1" latinLnBrk="0" hangingPunct="1"/>
            <a:r>
              <a:rPr kumimoji="0" lang="en-GB" smtClean="0"/>
              <a:t>Fourth level</a:t>
            </a:r>
          </a:p>
          <a:p>
            <a:pPr lvl="4" eaLnBrk="1" latinLnBrk="0" hangingPunct="1"/>
            <a:r>
              <a:rPr kumimoji="0" lang="en-GB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</a:lstStyle>
          <a:p>
            <a:fld id="{F8F90469-4C8F-6F4D-87A8-B39D24ACAD58}" type="datetimeFigureOut">
              <a:rPr lang="en-US" smtClean="0"/>
              <a:pPr/>
              <a:t>8/4/09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</a:lstStyle>
          <a:p>
            <a:fld id="{577A70F5-B1DC-0443-BF3D-A5E98D5083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3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3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clisra@qut.edu.au" TargetMode="External"/><Relationship Id="rId3" Type="http://schemas.openxmlformats.org/officeDocument/2006/relationships/hyperlink" Target="http://eprints.qut.edu.au/view/person/Researcher_Name.html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://eprints.ecs.soton.ac.uk/14455/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3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oaj.org" TargetMode="Externa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4" Type="http://schemas.openxmlformats.org/officeDocument/2006/relationships/chart" Target="../charts/chart5.xm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chart" Target="../charts/chart4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penoasis.org" TargetMode="External"/><Relationship Id="rId3" Type="http://schemas.openxmlformats.org/officeDocument/2006/relationships/hyperlink" Target="http://www.openscholarship.org" TargetMode="Externa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4" Type="http://schemas.openxmlformats.org/officeDocument/2006/relationships/hyperlink" Target="http://www.keyperspectives.com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mailto:aswan@keyperspectives.co.uk" TargetMode="External"/><Relationship Id="rId3" Type="http://schemas.openxmlformats.org/officeDocument/2006/relationships/hyperlink" Target="http://www.keyperspectives.co.uk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2560" y="890016"/>
            <a:ext cx="7406640" cy="1472184"/>
          </a:xfrm>
        </p:spPr>
        <p:txBody>
          <a:bodyPr/>
          <a:lstStyle/>
          <a:p>
            <a:r>
              <a:rPr lang="en-US" dirty="0" smtClean="0">
                <a:solidFill>
                  <a:srgbClr val="713204"/>
                </a:solidFill>
              </a:rPr>
              <a:t>Attention, Please! Getting the Focus on Open Access</a:t>
            </a:r>
            <a:endParaRPr lang="en-US" dirty="0">
              <a:solidFill>
                <a:srgbClr val="713204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2560" y="3048000"/>
            <a:ext cx="7406640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Alma Swan</a:t>
            </a:r>
          </a:p>
          <a:p>
            <a:r>
              <a:rPr lang="en-US" dirty="0" smtClean="0"/>
              <a:t>Key Perspectives Ltd</a:t>
            </a:r>
          </a:p>
          <a:p>
            <a:r>
              <a:rPr lang="en-US" dirty="0" smtClean="0"/>
              <a:t>Truro, UK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13204"/>
                </a:solidFill>
              </a:rPr>
              <a:t>What are the drivers?</a:t>
            </a:r>
            <a:endParaRPr lang="en-US" dirty="0">
              <a:solidFill>
                <a:srgbClr val="71320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2438" indent="-452438">
              <a:buClr>
                <a:srgbClr val="800000"/>
              </a:buClr>
              <a:buFont typeface="Wingdings" charset="2"/>
              <a:buChar char="v"/>
            </a:pPr>
            <a:r>
              <a:rPr lang="en-US" dirty="0" smtClean="0"/>
              <a:t>Open Access</a:t>
            </a:r>
          </a:p>
          <a:p>
            <a:pPr marL="452438" indent="-452438">
              <a:buClr>
                <a:srgbClr val="800000"/>
              </a:buClr>
              <a:buFont typeface="Wingdings" charset="2"/>
              <a:buChar char="v"/>
            </a:pPr>
            <a:r>
              <a:rPr lang="en-US" dirty="0" smtClean="0"/>
              <a:t>Research assessment</a:t>
            </a:r>
          </a:p>
          <a:p>
            <a:pPr marL="452438" indent="-452438">
              <a:buClr>
                <a:srgbClr val="800000"/>
              </a:buClr>
              <a:buFont typeface="Wingdings" charset="2"/>
              <a:buChar char="v"/>
            </a:pPr>
            <a:r>
              <a:rPr lang="en-US" dirty="0" smtClean="0"/>
              <a:t>Research monitoring and management</a:t>
            </a:r>
          </a:p>
          <a:p>
            <a:pPr marL="452438" indent="-452438">
              <a:buClr>
                <a:srgbClr val="800000"/>
              </a:buClr>
              <a:buFont typeface="Wingdings" charset="2"/>
              <a:buChar char="v"/>
            </a:pPr>
            <a:r>
              <a:rPr lang="en-US" dirty="0" smtClean="0"/>
              <a:t>Value for money and return on investment (ROI)</a:t>
            </a:r>
          </a:p>
          <a:p>
            <a:pPr marL="452438" indent="-452438">
              <a:buClr>
                <a:srgbClr val="800000"/>
              </a:buClr>
              <a:buFont typeface="Wingdings" charset="2"/>
              <a:buChar char="v"/>
            </a:pPr>
            <a:r>
              <a:rPr lang="en-US" dirty="0" smtClean="0"/>
              <a:t>Joined-up institutions</a:t>
            </a:r>
          </a:p>
          <a:p>
            <a:pPr marL="452438" indent="-452438">
              <a:buClr>
                <a:srgbClr val="800000"/>
              </a:buClr>
              <a:buFont typeface="Wingdings" charset="2"/>
              <a:buChar char="v"/>
            </a:pPr>
            <a:r>
              <a:rPr lang="en-US" dirty="0" smtClean="0"/>
              <a:t>Digital research data</a:t>
            </a:r>
            <a:endParaRPr lang="en-US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123813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5">
                    <a:lumMod val="75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5">
                  <a:lumMod val="75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13204"/>
                </a:solidFill>
              </a:rPr>
              <a:t>Who is influencing progress?</a:t>
            </a:r>
            <a:endParaRPr lang="en-US" dirty="0">
              <a:solidFill>
                <a:srgbClr val="71320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39750" indent="-457200">
              <a:buClr>
                <a:srgbClr val="800000"/>
              </a:buClr>
              <a:buFont typeface="Wingdings" charset="2"/>
              <a:buChar char="v"/>
            </a:pPr>
            <a:r>
              <a:rPr lang="en-US" dirty="0" smtClean="0"/>
              <a:t>Research funders</a:t>
            </a:r>
          </a:p>
          <a:p>
            <a:pPr marL="539750" indent="-457200">
              <a:buClr>
                <a:srgbClr val="800000"/>
              </a:buClr>
              <a:buFont typeface="Wingdings" charset="2"/>
              <a:buChar char="v"/>
            </a:pPr>
            <a:r>
              <a:rPr lang="en-US" dirty="0" smtClean="0"/>
              <a:t>Institutional managers</a:t>
            </a:r>
          </a:p>
          <a:p>
            <a:pPr marL="539750" indent="-457200">
              <a:buClr>
                <a:srgbClr val="800000"/>
              </a:buClr>
              <a:buFont typeface="Wingdings" charset="2"/>
              <a:buChar char="v"/>
            </a:pPr>
            <a:r>
              <a:rPr lang="en-US" dirty="0" smtClean="0"/>
              <a:t>Researchers (some)</a:t>
            </a:r>
          </a:p>
          <a:p>
            <a:pPr marL="539750" indent="-457200">
              <a:buClr>
                <a:srgbClr val="800000"/>
              </a:buClr>
              <a:buFont typeface="Wingdings" charset="2"/>
              <a:buChar char="v"/>
            </a:pPr>
            <a:r>
              <a:rPr lang="en-US" dirty="0" smtClean="0"/>
              <a:t>Open Access advocates!</a:t>
            </a:r>
            <a:endParaRPr lang="en-US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123813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5">
                    <a:lumMod val="75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5">
                  <a:lumMod val="75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9445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713204"/>
                </a:solidFill>
              </a:rPr>
              <a:t>What is influencing developments?</a:t>
            </a:r>
            <a:endParaRPr lang="en-US" dirty="0">
              <a:solidFill>
                <a:srgbClr val="71320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219200"/>
            <a:ext cx="7498080" cy="5029200"/>
          </a:xfrm>
        </p:spPr>
        <p:txBody>
          <a:bodyPr>
            <a:normAutofit lnSpcReduction="10000"/>
          </a:bodyPr>
          <a:lstStyle/>
          <a:p>
            <a:pPr marL="539750" indent="-457200">
              <a:buClr>
                <a:srgbClr val="800000"/>
              </a:buClr>
              <a:buFont typeface="Wingdings" charset="2"/>
              <a:buChar char="v"/>
            </a:pPr>
            <a:r>
              <a:rPr lang="en-US" dirty="0" smtClean="0"/>
              <a:t>Technology</a:t>
            </a:r>
          </a:p>
          <a:p>
            <a:pPr marL="539750" indent="-457200">
              <a:buClr>
                <a:srgbClr val="800000"/>
              </a:buClr>
              <a:buFont typeface="Wingdings" charset="2"/>
              <a:buChar char="v"/>
            </a:pPr>
            <a:r>
              <a:rPr lang="en-US" dirty="0" smtClean="0"/>
              <a:t>Basic interoperability</a:t>
            </a:r>
          </a:p>
          <a:p>
            <a:pPr marL="539750" indent="-457200">
              <a:buClr>
                <a:srgbClr val="800000"/>
              </a:buClr>
              <a:buFont typeface="Wingdings" charset="2"/>
              <a:buChar char="v"/>
            </a:pPr>
            <a:r>
              <a:rPr lang="en-US" dirty="0" smtClean="0"/>
              <a:t>More exciting things:</a:t>
            </a:r>
          </a:p>
          <a:p>
            <a:pPr marL="726758" lvl="1" indent="-369888">
              <a:buClr>
                <a:srgbClr val="800000"/>
              </a:buClr>
              <a:buFont typeface="Courier New"/>
              <a:buChar char="o"/>
            </a:pPr>
            <a:r>
              <a:rPr lang="en-US" dirty="0" smtClean="0"/>
              <a:t>citation analysis (</a:t>
            </a:r>
            <a:r>
              <a:rPr lang="en-US" dirty="0" err="1" smtClean="0"/>
              <a:t>bibliometrics</a:t>
            </a:r>
            <a:r>
              <a:rPr lang="en-US" dirty="0" smtClean="0"/>
              <a:t>) </a:t>
            </a:r>
          </a:p>
          <a:p>
            <a:pPr marL="726758" lvl="1" indent="-369888">
              <a:buClr>
                <a:srgbClr val="800000"/>
              </a:buClr>
              <a:buFont typeface="Courier New"/>
              <a:buChar char="o"/>
            </a:pPr>
            <a:r>
              <a:rPr lang="en-US" dirty="0" smtClean="0"/>
              <a:t>research analysis (</a:t>
            </a:r>
            <a:r>
              <a:rPr lang="en-US" dirty="0" err="1" smtClean="0"/>
              <a:t>scientometrics</a:t>
            </a:r>
            <a:r>
              <a:rPr lang="en-US" dirty="0" smtClean="0"/>
              <a:t>)</a:t>
            </a:r>
          </a:p>
          <a:p>
            <a:pPr marL="539750" indent="-457200">
              <a:buClr>
                <a:srgbClr val="800000"/>
              </a:buClr>
              <a:buFont typeface="Wingdings" charset="2"/>
              <a:buChar char="v"/>
            </a:pPr>
            <a:r>
              <a:rPr lang="en-US" dirty="0" smtClean="0"/>
              <a:t>Experiments to change established practices:</a:t>
            </a:r>
          </a:p>
          <a:p>
            <a:pPr marL="726758" lvl="1" indent="-369888">
              <a:buClr>
                <a:srgbClr val="800000"/>
              </a:buClr>
              <a:buFont typeface="Courier New"/>
              <a:buChar char="o"/>
            </a:pPr>
            <a:r>
              <a:rPr lang="en-US" dirty="0" smtClean="0"/>
              <a:t>peer review</a:t>
            </a:r>
          </a:p>
          <a:p>
            <a:pPr marL="726758" lvl="1" indent="-369888">
              <a:buClr>
                <a:srgbClr val="800000"/>
              </a:buClr>
              <a:buFont typeface="Courier New"/>
              <a:buChar char="o"/>
            </a:pPr>
            <a:r>
              <a:rPr lang="en-US" dirty="0" smtClean="0"/>
              <a:t>dissemination (‘publishing’)</a:t>
            </a:r>
          </a:p>
          <a:p>
            <a:pPr marL="539750" indent="-457200">
              <a:buClr>
                <a:srgbClr val="800000"/>
              </a:buClr>
              <a:buFont typeface="Wingdings" charset="2"/>
              <a:buChar char="v"/>
            </a:pPr>
            <a:r>
              <a:rPr lang="en-US" dirty="0" smtClean="0"/>
              <a:t>Research data policies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123813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5">
                    <a:lumMod val="75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5">
                  <a:lumMod val="75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1600200"/>
            <a:ext cx="7498080" cy="2438400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>
                <a:solidFill>
                  <a:srgbClr val="713204"/>
                </a:solidFill>
              </a:rPr>
              <a:t>Part Two</a:t>
            </a:r>
            <a:br>
              <a:rPr lang="en-US" sz="4400" dirty="0" smtClean="0">
                <a:solidFill>
                  <a:srgbClr val="713204"/>
                </a:solidFill>
              </a:rPr>
            </a:br>
            <a:r>
              <a:rPr lang="en-US" sz="4400" dirty="0" smtClean="0">
                <a:solidFill>
                  <a:srgbClr val="713204"/>
                </a:solidFill>
              </a:rPr>
              <a:t/>
            </a:r>
            <a:br>
              <a:rPr lang="en-US" sz="4400" dirty="0" smtClean="0">
                <a:solidFill>
                  <a:srgbClr val="713204"/>
                </a:solidFill>
              </a:rPr>
            </a:br>
            <a:r>
              <a:rPr lang="en-US" sz="4400" dirty="0" smtClean="0">
                <a:solidFill>
                  <a:srgbClr val="713204"/>
                </a:solidFill>
              </a:rPr>
              <a:t>Advocacy to researchers</a:t>
            </a:r>
            <a:endParaRPr lang="en-US" sz="4400" dirty="0">
              <a:solidFill>
                <a:srgbClr val="713204"/>
              </a:solidFill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6123813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5">
                    <a:lumMod val="75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5">
                  <a:lumMod val="75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Promoting OA journals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49263" indent="-449263">
              <a:buClr>
                <a:srgbClr val="800000"/>
              </a:buClr>
              <a:buFont typeface="Wingdings" charset="2"/>
              <a:buChar char="v"/>
            </a:pPr>
            <a:r>
              <a:rPr lang="en-GB" dirty="0" smtClean="0"/>
              <a:t>Add DOAJ content to your library catalogue</a:t>
            </a:r>
          </a:p>
          <a:p>
            <a:pPr marL="449263" indent="-449263">
              <a:buClr>
                <a:srgbClr val="800000"/>
              </a:buClr>
              <a:buFont typeface="Wingdings" charset="2"/>
              <a:buChar char="v"/>
            </a:pPr>
            <a:r>
              <a:rPr lang="en-GB" dirty="0" smtClean="0"/>
              <a:t>Inform authors about article-processing charges (</a:t>
            </a:r>
            <a:r>
              <a:rPr lang="en-GB" dirty="0" err="1" smtClean="0"/>
              <a:t>APCs</a:t>
            </a:r>
            <a:r>
              <a:rPr lang="en-GB" dirty="0" smtClean="0"/>
              <a:t>)</a:t>
            </a:r>
          </a:p>
          <a:p>
            <a:pPr marL="449263" indent="-449263">
              <a:buClr>
                <a:srgbClr val="800000"/>
              </a:buClr>
              <a:buFont typeface="Wingdings" charset="2"/>
              <a:buChar char="v"/>
            </a:pPr>
            <a:r>
              <a:rPr lang="en-GB" dirty="0" smtClean="0"/>
              <a:t>Consider an institutional fund to help pay </a:t>
            </a:r>
            <a:r>
              <a:rPr lang="en-GB" dirty="0" err="1" smtClean="0"/>
              <a:t>APCs</a:t>
            </a:r>
            <a:endParaRPr lang="en-GB" dirty="0" smtClean="0"/>
          </a:p>
          <a:p>
            <a:pPr marL="449263" indent="-449263">
              <a:buClr>
                <a:srgbClr val="800000"/>
              </a:buClr>
              <a:buFont typeface="Wingdings" charset="2"/>
              <a:buChar char="v"/>
            </a:pPr>
            <a:r>
              <a:rPr lang="en-GB" dirty="0" smtClean="0"/>
              <a:t>Encourage researchers to launch an OA journal</a:t>
            </a:r>
          </a:p>
          <a:p>
            <a:pPr marL="449263" indent="-449263">
              <a:buClr>
                <a:srgbClr val="800000"/>
              </a:buClr>
              <a:buFont typeface="Wingdings" charset="2"/>
              <a:buChar char="v"/>
            </a:pPr>
            <a:r>
              <a:rPr lang="en-GB" dirty="0" smtClean="0"/>
              <a:t>Encourage researchers to start a discussion with their societies about making their journals OA</a:t>
            </a:r>
            <a:endParaRPr lang="en-GB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123813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5">
                    <a:lumMod val="75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5">
                  <a:lumMod val="75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Repositories: researcher issues and worries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38163" indent="-455613">
              <a:buClr>
                <a:srgbClr val="800000"/>
              </a:buClr>
              <a:buFont typeface="Wingdings" charset="2"/>
              <a:buChar char="v"/>
            </a:pPr>
            <a:r>
              <a:rPr lang="en-GB" dirty="0" smtClean="0"/>
              <a:t>Copyright, copyright, copyright</a:t>
            </a:r>
          </a:p>
          <a:p>
            <a:pPr marL="538163" indent="-455613">
              <a:buClr>
                <a:srgbClr val="800000"/>
              </a:buClr>
              <a:buFont typeface="Wingdings" charset="2"/>
              <a:buChar char="v"/>
            </a:pPr>
            <a:r>
              <a:rPr lang="en-GB" dirty="0" smtClean="0"/>
              <a:t>How long will all this take?</a:t>
            </a:r>
          </a:p>
          <a:p>
            <a:pPr marL="538163" indent="-455613">
              <a:buClr>
                <a:srgbClr val="800000"/>
              </a:buClr>
              <a:buFont typeface="Wingdings" charset="2"/>
              <a:buChar char="v"/>
            </a:pPr>
            <a:r>
              <a:rPr lang="en-GB" dirty="0" smtClean="0"/>
              <a:t>I already put my papers on my website</a:t>
            </a:r>
          </a:p>
          <a:p>
            <a:pPr marL="538163" indent="-455613">
              <a:buClr>
                <a:srgbClr val="800000"/>
              </a:buClr>
              <a:buFont typeface="Wingdings" charset="2"/>
              <a:buChar char="v"/>
            </a:pPr>
            <a:r>
              <a:rPr lang="en-GB" dirty="0" smtClean="0"/>
              <a:t>How will people know to look in my repository?</a:t>
            </a:r>
          </a:p>
          <a:p>
            <a:pPr marL="538163" indent="-455613">
              <a:buClr>
                <a:srgbClr val="800000"/>
              </a:buClr>
              <a:buFont typeface="Wingdings" charset="2"/>
              <a:buChar char="v"/>
            </a:pPr>
            <a:r>
              <a:rPr lang="en-GB" dirty="0" smtClean="0"/>
              <a:t>What is all this going to do to my society?</a:t>
            </a:r>
          </a:p>
          <a:p>
            <a:pPr marL="538163" indent="-455613">
              <a:buClr>
                <a:srgbClr val="800000"/>
              </a:buClr>
              <a:buFont typeface="Wingdings" charset="2"/>
              <a:buChar char="v"/>
            </a:pPr>
            <a:r>
              <a:rPr lang="en-GB" dirty="0" smtClean="0"/>
              <a:t>Won’t this bring down the publishing system?</a:t>
            </a:r>
          </a:p>
          <a:p>
            <a:pPr marL="538163" indent="-455613">
              <a:buClr>
                <a:srgbClr val="800000"/>
              </a:buClr>
              <a:buFont typeface="Wingdings" charset="2"/>
              <a:buChar char="v"/>
            </a:pPr>
            <a:r>
              <a:rPr lang="en-GB" dirty="0" smtClean="0"/>
              <a:t>I’m confused: what is the difference between OA journals and repositories?</a:t>
            </a:r>
            <a:endParaRPr lang="en-GB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123813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5">
                    <a:lumMod val="75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5">
                  <a:lumMod val="75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13204"/>
                </a:solidFill>
              </a:rPr>
              <a:t>What wins researchers over?</a:t>
            </a:r>
            <a:endParaRPr lang="en-US" dirty="0">
              <a:solidFill>
                <a:srgbClr val="71320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447800"/>
            <a:ext cx="7714488" cy="4800600"/>
          </a:xfrm>
        </p:spPr>
        <p:txBody>
          <a:bodyPr>
            <a:normAutofit lnSpcReduction="10000"/>
          </a:bodyPr>
          <a:lstStyle/>
          <a:p>
            <a:pPr marL="452438" indent="-452438">
              <a:buClr>
                <a:srgbClr val="800000"/>
              </a:buClr>
              <a:buFont typeface="Wingdings" charset="2"/>
              <a:buChar char="v"/>
            </a:pPr>
            <a:r>
              <a:rPr lang="en-US" dirty="0" smtClean="0"/>
              <a:t>Time savings:</a:t>
            </a:r>
          </a:p>
          <a:p>
            <a:pPr marL="726758" lvl="1" indent="-369888">
              <a:buClr>
                <a:srgbClr val="800000"/>
              </a:buClr>
              <a:buFont typeface="Courier New"/>
              <a:buChar char="o"/>
            </a:pPr>
            <a:r>
              <a:rPr lang="en-US" dirty="0" smtClean="0"/>
              <a:t>CVs</a:t>
            </a:r>
          </a:p>
          <a:p>
            <a:pPr marL="726758" lvl="1" indent="-369888">
              <a:buClr>
                <a:srgbClr val="800000"/>
              </a:buClr>
              <a:buFont typeface="Courier New"/>
              <a:buChar char="o"/>
            </a:pPr>
            <a:r>
              <a:rPr lang="en-US" dirty="0" smtClean="0"/>
              <a:t>Reference lists</a:t>
            </a:r>
          </a:p>
          <a:p>
            <a:pPr marL="726758" lvl="1" indent="-369888">
              <a:buClr>
                <a:srgbClr val="800000"/>
              </a:buClr>
              <a:buFont typeface="Courier New"/>
              <a:buChar char="o"/>
            </a:pPr>
            <a:r>
              <a:rPr lang="en-US" dirty="0" smtClean="0"/>
              <a:t>‘Reprint’ (</a:t>
            </a:r>
            <a:r>
              <a:rPr lang="en-US" dirty="0" err="1" smtClean="0"/>
              <a:t>e</a:t>
            </a:r>
            <a:r>
              <a:rPr lang="en-US" dirty="0" smtClean="0"/>
              <a:t>-print) distribution</a:t>
            </a:r>
          </a:p>
          <a:p>
            <a:pPr marL="452438" indent="-452438">
              <a:buClr>
                <a:srgbClr val="800000"/>
              </a:buClr>
              <a:buFont typeface="Wingdings" charset="2"/>
              <a:buChar char="v"/>
            </a:pPr>
            <a:r>
              <a:rPr lang="en-US" dirty="0" smtClean="0"/>
              <a:t>Institutional regulations (mandates)</a:t>
            </a:r>
          </a:p>
          <a:p>
            <a:pPr marL="452438" indent="-452438">
              <a:buClr>
                <a:srgbClr val="800000"/>
              </a:buClr>
              <a:buFont typeface="Wingdings" charset="2"/>
              <a:buChar char="v"/>
            </a:pPr>
            <a:r>
              <a:rPr lang="en-US" dirty="0" smtClean="0"/>
              <a:t>Funder regulations (mandates)</a:t>
            </a:r>
          </a:p>
          <a:p>
            <a:pPr marL="452438" indent="-452438">
              <a:buClr>
                <a:srgbClr val="800000"/>
              </a:buClr>
              <a:buFont typeface="Wingdings" charset="2"/>
              <a:buChar char="v"/>
            </a:pPr>
            <a:r>
              <a:rPr lang="en-US" dirty="0" smtClean="0"/>
              <a:t>Self-interest:</a:t>
            </a:r>
          </a:p>
          <a:p>
            <a:pPr marL="726758" lvl="1" indent="-369888">
              <a:buClr>
                <a:srgbClr val="800000"/>
              </a:buClr>
              <a:buFont typeface="Courier New"/>
              <a:buChar char="o"/>
            </a:pPr>
            <a:r>
              <a:rPr lang="en-US" dirty="0" smtClean="0"/>
              <a:t>Increased visibility for their work (Google, Yahoo)</a:t>
            </a:r>
          </a:p>
          <a:p>
            <a:pPr marL="726758" lvl="1" indent="-369888">
              <a:buClr>
                <a:srgbClr val="800000"/>
              </a:buClr>
              <a:buFont typeface="Courier New"/>
              <a:buChar char="o"/>
            </a:pPr>
            <a:r>
              <a:rPr lang="en-US" dirty="0" smtClean="0"/>
              <a:t>Increased impact for their work</a:t>
            </a:r>
          </a:p>
          <a:p>
            <a:pPr marL="452438" indent="-369888"/>
            <a:endParaRPr lang="en-US" dirty="0" smtClean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123813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5">
                    <a:lumMod val="75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5">
                  <a:lumMod val="75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13204"/>
                </a:solidFill>
              </a:rPr>
              <a:t>Mandates to date</a:t>
            </a:r>
            <a:endParaRPr lang="en-US" dirty="0">
              <a:solidFill>
                <a:srgbClr val="71320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1417638"/>
            <a:ext cx="8420100" cy="4813300"/>
          </a:xfrm>
          <a:prstGeom prst="rect">
            <a:avLst/>
          </a:prstGeom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123813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5">
                    <a:lumMod val="75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5">
                  <a:lumMod val="75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88913"/>
            <a:ext cx="7742238" cy="1431925"/>
          </a:xfrm>
        </p:spPr>
        <p:txBody>
          <a:bodyPr/>
          <a:lstStyle/>
          <a:p>
            <a:r>
              <a:rPr lang="en-GB" dirty="0">
                <a:solidFill>
                  <a:srgbClr val="800000"/>
                </a:solidFill>
              </a:rPr>
              <a:t>Author readiness to comply with a mandate</a:t>
            </a:r>
            <a:endParaRPr lang="en-US" dirty="0">
              <a:solidFill>
                <a:srgbClr val="800000"/>
              </a:solidFill>
            </a:endParaRPr>
          </a:p>
        </p:txBody>
      </p:sp>
      <p:graphicFrame>
        <p:nvGraphicFramePr>
          <p:cNvPr id="10" name="Object 3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990600" y="1802555"/>
          <a:ext cx="7926388" cy="43124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7848600" y="4114800"/>
            <a:ext cx="10683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dirty="0">
                <a:latin typeface="Arial" pitchFamily="-112" charset="0"/>
                <a:ea typeface="Times New Roman" pitchFamily="-112" charset="0"/>
                <a:cs typeface="Times New Roman" pitchFamily="-112" charset="0"/>
              </a:rPr>
              <a:t>81%</a:t>
            </a:r>
            <a:endParaRPr lang="en-US" sz="2800" dirty="0">
              <a:latin typeface="Arial" pitchFamily="-112" charset="0"/>
              <a:ea typeface="Times New Roman" pitchFamily="-112" charset="0"/>
              <a:cs typeface="Times New Roman" pitchFamily="-112" charset="0"/>
            </a:endParaRPr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5715000" y="3429000"/>
            <a:ext cx="1143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dirty="0">
                <a:latin typeface="Arial" pitchFamily="-112" charset="0"/>
                <a:ea typeface="Times New Roman" pitchFamily="-112" charset="0"/>
                <a:cs typeface="Times New Roman" pitchFamily="-112" charset="0"/>
              </a:rPr>
              <a:t>14%</a:t>
            </a:r>
            <a:endParaRPr lang="en-US" sz="2400" dirty="0">
              <a:latin typeface="Arial" pitchFamily="-112" charset="0"/>
              <a:ea typeface="Times New Roman" pitchFamily="-112" charset="0"/>
              <a:cs typeface="Times New Roman" pitchFamily="-112" charset="0"/>
            </a:endParaRPr>
          </a:p>
        </p:txBody>
      </p:sp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5105400" y="2590800"/>
            <a:ext cx="86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dirty="0">
                <a:latin typeface="Arial" pitchFamily="-112" charset="0"/>
                <a:ea typeface="Times New Roman" pitchFamily="-112" charset="0"/>
                <a:cs typeface="Times New Roman" pitchFamily="-112" charset="0"/>
              </a:rPr>
              <a:t>5%</a:t>
            </a:r>
            <a:endParaRPr lang="en-US" sz="2400" dirty="0">
              <a:latin typeface="Arial" pitchFamily="-112" charset="0"/>
              <a:ea typeface="Times New Roman" pitchFamily="-112" charset="0"/>
              <a:cs typeface="Times New Roman" pitchFamily="-112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6123813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5">
                    <a:lumMod val="75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5">
                  <a:lumMod val="75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09600"/>
            <a:ext cx="7305674" cy="1143000"/>
          </a:xfrm>
        </p:spPr>
        <p:txBody>
          <a:bodyPr>
            <a:normAutofit fontScale="90000"/>
          </a:bodyPr>
          <a:lstStyle/>
          <a:p>
            <a:r>
              <a:rPr lang="en-GB" sz="4400" dirty="0" smtClean="0">
                <a:solidFill>
                  <a:schemeClr val="accent5">
                    <a:lumMod val="75000"/>
                  </a:schemeClr>
                </a:solidFill>
                <a:ea typeface="Times New Roman" pitchFamily="-109" charset="0"/>
                <a:cs typeface="Times New Roman" pitchFamily="-109" charset="0"/>
              </a:rPr>
              <a:t>An author’s own testimony on open access visibility</a:t>
            </a:r>
            <a:r>
              <a:rPr lang="en-US" sz="4400" dirty="0" smtClean="0">
                <a:solidFill>
                  <a:srgbClr val="8EB4E3"/>
                </a:solidFill>
                <a:ea typeface="Times New Roman" pitchFamily="-109" charset="0"/>
                <a:cs typeface="Times New Roman" pitchFamily="-109" charset="0"/>
              </a:rPr>
              <a:t/>
            </a:r>
            <a:br>
              <a:rPr lang="en-US" sz="4400" dirty="0" smtClean="0">
                <a:solidFill>
                  <a:srgbClr val="8EB4E3"/>
                </a:solidFill>
                <a:ea typeface="Times New Roman" pitchFamily="-109" charset="0"/>
                <a:cs typeface="Times New Roman" pitchFamily="-109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2998" y="1905000"/>
            <a:ext cx="7543801" cy="44043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4000" dirty="0" smtClean="0">
                <a:solidFill>
                  <a:srgbClr val="FFFFCC"/>
                </a:solidFill>
              </a:rPr>
              <a:t> </a:t>
            </a:r>
            <a:r>
              <a:rPr lang="en-GB" sz="3600" dirty="0" smtClean="0"/>
              <a:t>“Self-archiving in the </a:t>
            </a:r>
            <a:r>
              <a:rPr lang="en-GB" sz="3600" dirty="0" err="1" smtClean="0"/>
              <a:t>PhilSci</a:t>
            </a:r>
            <a:r>
              <a:rPr lang="en-GB" sz="3600" dirty="0" smtClean="0"/>
              <a:t> Archive has given instant world-wide visibility to my work.  As a result, I was invited to submit papers to refereed international conferences/journals and got them accepted.”</a:t>
            </a:r>
            <a:endParaRPr lang="en-US" sz="3600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123813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5">
                    <a:lumMod val="75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5">
                  <a:lumMod val="75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13204"/>
                </a:solidFill>
              </a:rPr>
              <a:t>Attention, please!</a:t>
            </a:r>
            <a:endParaRPr lang="en-US" dirty="0">
              <a:solidFill>
                <a:srgbClr val="71320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47675" indent="-447675">
              <a:buClr>
                <a:srgbClr val="800000"/>
              </a:buClr>
              <a:buFont typeface="Wingdings" charset="2"/>
              <a:buChar char="v"/>
            </a:pPr>
            <a:r>
              <a:rPr lang="en-US" dirty="0" smtClean="0"/>
              <a:t>Whose attention?</a:t>
            </a:r>
          </a:p>
          <a:p>
            <a:pPr marL="447675" indent="-447675">
              <a:buClr>
                <a:srgbClr val="800000"/>
              </a:buClr>
              <a:buFont typeface="Wingdings" charset="2"/>
              <a:buChar char="v"/>
            </a:pPr>
            <a:r>
              <a:rPr lang="en-US" dirty="0" smtClean="0"/>
              <a:t>Attention to what?</a:t>
            </a:r>
          </a:p>
          <a:p>
            <a:pPr marL="447675" indent="-447675">
              <a:buClr>
                <a:srgbClr val="800000"/>
              </a:buClr>
              <a:buFont typeface="Wingdings" charset="2"/>
              <a:buChar char="v"/>
            </a:pPr>
            <a:r>
              <a:rPr lang="en-US" dirty="0" smtClean="0"/>
              <a:t>How to get their attention?</a:t>
            </a:r>
          </a:p>
          <a:p>
            <a:pPr marL="447675" indent="-447675">
              <a:buClr>
                <a:srgbClr val="800000"/>
              </a:buClr>
              <a:buFont typeface="Wingdings" charset="2"/>
              <a:buChar char="v"/>
            </a:pPr>
            <a:r>
              <a:rPr lang="en-US" dirty="0" smtClean="0"/>
              <a:t>Will you be able to keep it?</a:t>
            </a:r>
            <a:endParaRPr lang="en-US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123813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5">
                    <a:lumMod val="75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5">
                  <a:lumMod val="75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4" name="Picture 4" descr="Dashboar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0"/>
            <a:ext cx="7272337" cy="6800850"/>
          </a:xfrm>
          <a:prstGeom prst="rect">
            <a:avLst/>
          </a:prstGeom>
          <a:noFill/>
          <a:ln w="25400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4" name="Rectangle 4"/>
          <p:cNvSpPr>
            <a:spLocks noGrp="1" noChangeArrowheads="1"/>
          </p:cNvSpPr>
          <p:nvPr>
            <p:ph type="title"/>
          </p:nvPr>
        </p:nvSpPr>
        <p:spPr>
          <a:xfrm>
            <a:off x="1447800" y="569913"/>
            <a:ext cx="7507288" cy="914400"/>
          </a:xfrm>
        </p:spPr>
        <p:txBody>
          <a:bodyPr>
            <a:normAutofit fontScale="90000"/>
          </a:bodyPr>
          <a:lstStyle/>
          <a:p>
            <a:r>
              <a:rPr lang="en-GB" sz="5400" dirty="0">
                <a:solidFill>
                  <a:srgbClr val="713204"/>
                </a:solidFill>
              </a:rPr>
              <a:t>Download timelines</a:t>
            </a:r>
          </a:p>
        </p:txBody>
      </p:sp>
      <p:pic>
        <p:nvPicPr>
          <p:cNvPr id="107525" name="Picture 5" descr="Download graph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05038"/>
            <a:ext cx="9144000" cy="2697162"/>
          </a:xfrm>
          <a:prstGeom prst="rect">
            <a:avLst/>
          </a:prstGeom>
          <a:noFill/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123813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5">
                    <a:lumMod val="75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5">
                  <a:lumMod val="75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6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0" y="569913"/>
            <a:ext cx="7431088" cy="914400"/>
          </a:xfrm>
        </p:spPr>
        <p:txBody>
          <a:bodyPr>
            <a:normAutofit fontScale="90000"/>
          </a:bodyPr>
          <a:lstStyle/>
          <a:p>
            <a:r>
              <a:rPr lang="en-GB" sz="5400" dirty="0">
                <a:solidFill>
                  <a:srgbClr val="713204"/>
                </a:solidFill>
              </a:rPr>
              <a:t>Referrers</a:t>
            </a:r>
          </a:p>
        </p:txBody>
      </p:sp>
      <p:pic>
        <p:nvPicPr>
          <p:cNvPr id="110597" name="Picture 5" descr="Referrers and university visitor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85094" y="2297113"/>
            <a:ext cx="8964612" cy="2447925"/>
          </a:xfrm>
          <a:prstGeom prst="rect">
            <a:avLst/>
          </a:prstGeom>
          <a:noFill/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123813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5">
                    <a:lumMod val="75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5">
                  <a:lumMod val="75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8" name="Rectangle 4"/>
          <p:cNvSpPr>
            <a:spLocks noGrp="1" noChangeArrowheads="1"/>
          </p:cNvSpPr>
          <p:nvPr>
            <p:ph type="title"/>
          </p:nvPr>
        </p:nvSpPr>
        <p:spPr>
          <a:xfrm>
            <a:off x="1371600" y="660400"/>
            <a:ext cx="7583488" cy="823913"/>
          </a:xfrm>
        </p:spPr>
        <p:txBody>
          <a:bodyPr/>
          <a:lstStyle/>
          <a:p>
            <a:r>
              <a:rPr lang="en-GB" sz="4800" dirty="0">
                <a:solidFill>
                  <a:srgbClr val="713204"/>
                </a:solidFill>
              </a:rPr>
              <a:t>Links and search terms</a:t>
            </a:r>
          </a:p>
        </p:txBody>
      </p:sp>
      <p:pic>
        <p:nvPicPr>
          <p:cNvPr id="113669" name="Picture 5" descr="Links and search term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522538"/>
            <a:ext cx="9144000" cy="2003425"/>
          </a:xfrm>
          <a:prstGeom prst="rect">
            <a:avLst/>
          </a:prstGeom>
          <a:noFill/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123813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5">
                    <a:lumMod val="75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5">
                  <a:lumMod val="75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713204"/>
                </a:solidFill>
              </a:rPr>
              <a:t>Every </a:t>
            </a:r>
            <a:r>
              <a:rPr lang="en-GB" dirty="0" err="1">
                <a:solidFill>
                  <a:srgbClr val="713204"/>
                </a:solidFill>
              </a:rPr>
              <a:t>e</a:t>
            </a:r>
            <a:r>
              <a:rPr lang="en-GB" dirty="0">
                <a:solidFill>
                  <a:srgbClr val="713204"/>
                </a:solidFill>
              </a:rPr>
              <a:t>-print tells a story…</a:t>
            </a:r>
          </a:p>
        </p:txBody>
      </p:sp>
      <p:sp>
        <p:nvSpPr>
          <p:cNvPr id="116742" name="Line 6"/>
          <p:cNvSpPr>
            <a:spLocks noChangeShapeType="1"/>
          </p:cNvSpPr>
          <p:nvPr/>
        </p:nvSpPr>
        <p:spPr bwMode="auto">
          <a:xfrm flipV="1">
            <a:off x="3924300" y="4652963"/>
            <a:ext cx="0" cy="865187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743" name="Line 7"/>
          <p:cNvSpPr>
            <a:spLocks noChangeShapeType="1"/>
          </p:cNvSpPr>
          <p:nvPr/>
        </p:nvSpPr>
        <p:spPr bwMode="auto">
          <a:xfrm flipV="1">
            <a:off x="6125400" y="4692699"/>
            <a:ext cx="0" cy="823864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744" name="Text Box 8"/>
          <p:cNvSpPr txBox="1">
            <a:spLocks noChangeArrowheads="1"/>
          </p:cNvSpPr>
          <p:nvPr/>
        </p:nvSpPr>
        <p:spPr bwMode="auto">
          <a:xfrm>
            <a:off x="1066800" y="4692699"/>
            <a:ext cx="26416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dirty="0">
                <a:latin typeface="Arial" pitchFamily="-110" charset="0"/>
              </a:rPr>
              <a:t>NIPS Workshop linked to this </a:t>
            </a:r>
            <a:r>
              <a:rPr lang="en-GB" dirty="0" err="1">
                <a:latin typeface="Arial" pitchFamily="-110" charset="0"/>
              </a:rPr>
              <a:t>eprint</a:t>
            </a:r>
            <a:r>
              <a:rPr lang="en-GB" dirty="0">
                <a:latin typeface="Arial" pitchFamily="-110" charset="0"/>
              </a:rPr>
              <a:t> from its web page</a:t>
            </a:r>
          </a:p>
        </p:txBody>
      </p:sp>
      <p:sp>
        <p:nvSpPr>
          <p:cNvPr id="116746" name="Text Box 10"/>
          <p:cNvSpPr txBox="1">
            <a:spLocks noChangeArrowheads="1"/>
          </p:cNvSpPr>
          <p:nvPr/>
        </p:nvSpPr>
        <p:spPr bwMode="auto">
          <a:xfrm>
            <a:off x="6342888" y="4652963"/>
            <a:ext cx="25908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latin typeface="Arial" pitchFamily="-110" charset="0"/>
              </a:rPr>
              <a:t>Link placed on “Canonical correlation” page in Wikipedia</a:t>
            </a:r>
          </a:p>
        </p:txBody>
      </p:sp>
      <p:pic>
        <p:nvPicPr>
          <p:cNvPr id="116747" name="Picture 11" descr="Download grap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450" y="1663700"/>
            <a:ext cx="7489825" cy="2989263"/>
          </a:xfrm>
          <a:prstGeom prst="rect">
            <a:avLst/>
          </a:prstGeom>
          <a:noFill/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6123813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5">
                    <a:lumMod val="75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5">
                  <a:lumMod val="75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2" grpId="0" animBg="1"/>
      <p:bldP spid="116743" grpId="0" animBg="1"/>
      <p:bldP spid="116744" grpId="0"/>
      <p:bldP spid="11674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381000"/>
            <a:ext cx="6997700" cy="914400"/>
          </a:xfrm>
        </p:spPr>
        <p:txBody>
          <a:bodyPr>
            <a:normAutofit fontScale="90000"/>
          </a:bodyPr>
          <a:lstStyle/>
          <a:p>
            <a:r>
              <a:rPr lang="en-GB" sz="5400" dirty="0" smtClean="0">
                <a:solidFill>
                  <a:srgbClr val="713204"/>
                </a:solidFill>
              </a:rPr>
              <a:t>Citation impact</a:t>
            </a:r>
            <a:endParaRPr lang="en-GB" sz="5400" dirty="0">
              <a:solidFill>
                <a:srgbClr val="713204"/>
              </a:solidFill>
            </a:endParaRPr>
          </a:p>
        </p:txBody>
      </p:sp>
      <p:graphicFrame>
        <p:nvGraphicFramePr>
          <p:cNvPr id="6" name="Object 2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838201" y="1484313"/>
          <a:ext cx="7839074" cy="3544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1066799" y="5805488"/>
            <a:ext cx="42830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GB" b="1" dirty="0">
                <a:latin typeface="Arial" pitchFamily="-110" charset="0"/>
              </a:rPr>
              <a:t>Range = 36%-200%</a:t>
            </a:r>
          </a:p>
          <a:p>
            <a:r>
              <a:rPr lang="en-GB" dirty="0">
                <a:latin typeface="Arial" pitchFamily="-110" charset="0"/>
              </a:rPr>
              <a:t>(Data: </a:t>
            </a:r>
            <a:r>
              <a:rPr lang="en-GB" dirty="0" err="1">
                <a:latin typeface="Arial" pitchFamily="-110" charset="0"/>
              </a:rPr>
              <a:t>Stevan</a:t>
            </a:r>
            <a:r>
              <a:rPr lang="en-GB" dirty="0">
                <a:latin typeface="Arial" pitchFamily="-110" charset="0"/>
              </a:rPr>
              <a:t> </a:t>
            </a:r>
            <a:r>
              <a:rPr lang="en-GB" dirty="0" err="1">
                <a:latin typeface="Arial" pitchFamily="-110" charset="0"/>
              </a:rPr>
              <a:t>Harnad</a:t>
            </a:r>
            <a:r>
              <a:rPr lang="en-GB" dirty="0">
                <a:latin typeface="Arial" pitchFamily="-110" charset="0"/>
              </a:rPr>
              <a:t> and co-workers)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019800" y="6263481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5">
                    <a:lumMod val="75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5">
                  <a:lumMod val="75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29000" y="5029200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% increase in citations with Open Access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620000" cy="79216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713204"/>
                </a:solidFill>
              </a:rPr>
              <a:t>Increased impact for a researcher</a:t>
            </a:r>
            <a:endParaRPr lang="en-US" dirty="0">
              <a:solidFill>
                <a:srgbClr val="713204"/>
              </a:solidFill>
            </a:endParaRPr>
          </a:p>
        </p:txBody>
      </p:sp>
      <p:pic>
        <p:nvPicPr>
          <p:cNvPr id="4" name="Content Placeholder 3" descr="Ray Frost articles list.tif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1066800"/>
            <a:ext cx="7696200" cy="5220857"/>
          </a:xfrm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123813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5">
                    <a:lumMod val="75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5">
                  <a:lumMod val="75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 descr="QUT top downloads list.tif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2400" y="457200"/>
            <a:ext cx="8807956" cy="5410200"/>
          </a:xfrm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123813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5">
                    <a:lumMod val="75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5">
                  <a:lumMod val="75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13204"/>
                </a:solidFill>
              </a:rPr>
              <a:t>Ray Frost’s impact</a:t>
            </a:r>
            <a:endParaRPr lang="en-US" dirty="0">
              <a:solidFill>
                <a:srgbClr val="713204"/>
              </a:solidFill>
            </a:endParaRPr>
          </a:p>
        </p:txBody>
      </p:sp>
      <p:pic>
        <p:nvPicPr>
          <p:cNvPr id="7" name="Content Placeholder 3" descr="Ray Frost charts jpeg .jpg"/>
          <p:cNvPicPr>
            <a:picLocks noChangeAspect="1"/>
          </p:cNvPicPr>
          <p:nvPr/>
        </p:nvPicPr>
        <p:blipFill>
          <a:blip r:embed="rId2"/>
          <a:srcRect t="-28155" b="-28155"/>
          <a:stretch>
            <a:fillRect/>
          </a:stretch>
        </p:blipFill>
        <p:spPr>
          <a:xfrm>
            <a:off x="152400" y="914399"/>
            <a:ext cx="8991600" cy="5145193"/>
          </a:xfrm>
          <a:prstGeom prst="rect">
            <a:avLst/>
          </a:prstGeom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6123813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5">
                    <a:lumMod val="75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5">
                  <a:lumMod val="75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What can the Library do to help in practical terms?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828800"/>
            <a:ext cx="7498080" cy="4419600"/>
          </a:xfrm>
        </p:spPr>
        <p:txBody>
          <a:bodyPr>
            <a:normAutofit fontScale="92500" lnSpcReduction="20000"/>
          </a:bodyPr>
          <a:lstStyle/>
          <a:p>
            <a:pPr marL="452438" indent="-452438">
              <a:buClr>
                <a:srgbClr val="800000"/>
              </a:buClr>
              <a:buFont typeface="Wingdings" charset="2"/>
              <a:buChar char="v"/>
            </a:pPr>
            <a:r>
              <a:rPr lang="en-US" dirty="0" smtClean="0"/>
              <a:t>Use mandatory policies to underpin your advocacy where possible</a:t>
            </a:r>
          </a:p>
          <a:p>
            <a:pPr marL="452438" indent="-452438">
              <a:buClr>
                <a:srgbClr val="800000"/>
              </a:buClr>
              <a:buFont typeface="Wingdings" charset="2"/>
              <a:buChar char="v"/>
            </a:pPr>
            <a:r>
              <a:rPr lang="en-US" dirty="0" smtClean="0"/>
              <a:t>Advocate the benefits to researchers</a:t>
            </a:r>
          </a:p>
          <a:p>
            <a:pPr marL="452438" indent="-452438">
              <a:buClr>
                <a:srgbClr val="800000"/>
              </a:buClr>
              <a:buFont typeface="Wingdings" charset="2"/>
              <a:buChar char="v"/>
            </a:pPr>
            <a:r>
              <a:rPr lang="en-US" dirty="0" smtClean="0"/>
              <a:t>Provide copyright advice</a:t>
            </a:r>
          </a:p>
          <a:p>
            <a:pPr marL="452438" indent="-452438">
              <a:buClr>
                <a:srgbClr val="800000"/>
              </a:buClr>
              <a:buFont typeface="Wingdings" charset="2"/>
              <a:buChar char="v"/>
            </a:pPr>
            <a:r>
              <a:rPr lang="en-US" dirty="0" smtClean="0"/>
              <a:t>Demonstrate how to deposit</a:t>
            </a:r>
          </a:p>
          <a:p>
            <a:pPr marL="452438" indent="-452438">
              <a:buClr>
                <a:srgbClr val="800000"/>
              </a:buClr>
              <a:buFont typeface="Wingdings" charset="2"/>
              <a:buChar char="v"/>
            </a:pPr>
            <a:r>
              <a:rPr lang="en-US" dirty="0" err="1" smtClean="0"/>
              <a:t>Enrol</a:t>
            </a:r>
            <a:r>
              <a:rPr lang="en-US" dirty="0" smtClean="0"/>
              <a:t> administrative staff in departments, who may end up doing the depositing</a:t>
            </a:r>
          </a:p>
          <a:p>
            <a:pPr marL="452438" indent="-452438">
              <a:buClr>
                <a:srgbClr val="800000"/>
              </a:buClr>
              <a:buFont typeface="Wingdings" charset="2"/>
              <a:buChar char="v"/>
            </a:pPr>
            <a:r>
              <a:rPr lang="en-US" dirty="0" smtClean="0"/>
              <a:t>Engage researcher ‘champions’</a:t>
            </a:r>
          </a:p>
          <a:p>
            <a:pPr marL="452438" indent="-452438">
              <a:buClr>
                <a:srgbClr val="800000"/>
              </a:buClr>
              <a:buFont typeface="Wingdings" charset="2"/>
              <a:buChar char="v"/>
            </a:pPr>
            <a:r>
              <a:rPr lang="en-US" dirty="0" smtClean="0"/>
              <a:t>Engage Heads of Department/School </a:t>
            </a:r>
          </a:p>
          <a:p>
            <a:pPr marL="452438" indent="-452438">
              <a:buClr>
                <a:srgbClr val="800000"/>
              </a:buClr>
              <a:buFont typeface="Wingdings" charset="2"/>
              <a:buChar char="v"/>
            </a:pPr>
            <a:r>
              <a:rPr lang="en-US" dirty="0" smtClean="0"/>
              <a:t>Instigate or encourage reward schemes</a:t>
            </a:r>
          </a:p>
          <a:p>
            <a:pPr marL="452438" indent="-369888"/>
            <a:endParaRPr lang="en-GB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123813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5">
                    <a:lumMod val="75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5">
                  <a:lumMod val="75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13204"/>
                </a:solidFill>
              </a:rPr>
              <a:t>Advocate to whom?</a:t>
            </a:r>
            <a:endParaRPr lang="en-US" dirty="0">
              <a:solidFill>
                <a:srgbClr val="71320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5613" indent="-455613">
              <a:buClr>
                <a:srgbClr val="800000"/>
              </a:buClr>
              <a:buFont typeface="Wingdings" charset="2"/>
              <a:buChar char="v"/>
            </a:pPr>
            <a:r>
              <a:rPr lang="en-US" dirty="0" smtClean="0"/>
              <a:t>Library colleagues</a:t>
            </a:r>
          </a:p>
          <a:p>
            <a:pPr marL="455613" indent="-455613">
              <a:buClr>
                <a:srgbClr val="800000"/>
              </a:buClr>
              <a:buFont typeface="Wingdings" charset="2"/>
              <a:buChar char="v"/>
            </a:pPr>
            <a:r>
              <a:rPr lang="en-US" dirty="0" smtClean="0"/>
              <a:t>Researchers</a:t>
            </a:r>
          </a:p>
          <a:p>
            <a:pPr marL="455613" indent="-455613">
              <a:buClr>
                <a:srgbClr val="800000"/>
              </a:buClr>
              <a:buFont typeface="Wingdings" charset="2"/>
              <a:buChar char="v"/>
            </a:pPr>
            <a:r>
              <a:rPr lang="en-US" dirty="0" smtClean="0"/>
              <a:t>Institutional managers</a:t>
            </a:r>
          </a:p>
          <a:p>
            <a:pPr marL="455613" indent="-455613">
              <a:buClr>
                <a:srgbClr val="800000"/>
              </a:buClr>
              <a:buFont typeface="Wingdings" charset="2"/>
              <a:buChar char="v"/>
            </a:pPr>
            <a:r>
              <a:rPr lang="en-US" dirty="0" smtClean="0"/>
              <a:t>Different messages for each constituency</a:t>
            </a:r>
          </a:p>
          <a:p>
            <a:pPr marL="455613" indent="-455613">
              <a:buClr>
                <a:srgbClr val="800000"/>
              </a:buClr>
              <a:buFont typeface="Wingdings" charset="2"/>
              <a:buChar char="v"/>
            </a:pPr>
            <a:r>
              <a:rPr lang="en-US" dirty="0" smtClean="0"/>
              <a:t>Sub-constituencies (e.g. disciplinary areas)</a:t>
            </a:r>
          </a:p>
          <a:p>
            <a:pPr marL="455613" indent="-455613">
              <a:buClr>
                <a:srgbClr val="800000"/>
              </a:buClr>
              <a:buFont typeface="Wingdings" charset="2"/>
              <a:buChar char="v"/>
            </a:pPr>
            <a:r>
              <a:rPr lang="en-US" dirty="0" smtClean="0"/>
              <a:t>What are you going to say to whom?</a:t>
            </a:r>
            <a:endParaRPr lang="en-US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123813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5">
                    <a:lumMod val="75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5">
                  <a:lumMod val="75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Examples of reward schemes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2438" indent="-369888">
              <a:buClr>
                <a:srgbClr val="800000"/>
              </a:buClr>
              <a:buFont typeface="Wingdings" charset="2"/>
              <a:buChar char="v"/>
            </a:pPr>
            <a:r>
              <a:rPr lang="en-GB" dirty="0" smtClean="0"/>
              <a:t>Strathclyde: champagne for 1000</a:t>
            </a:r>
            <a:r>
              <a:rPr lang="en-GB" baseline="30000" dirty="0" smtClean="0"/>
              <a:t>th</a:t>
            </a:r>
            <a:r>
              <a:rPr lang="en-GB" dirty="0" smtClean="0"/>
              <a:t> deposit, 5000</a:t>
            </a:r>
            <a:r>
              <a:rPr lang="en-GB" baseline="30000" dirty="0" smtClean="0"/>
              <a:t>th</a:t>
            </a:r>
            <a:r>
              <a:rPr lang="en-GB" dirty="0" smtClean="0"/>
              <a:t> deposit, etc.</a:t>
            </a:r>
          </a:p>
          <a:p>
            <a:pPr marL="452438" indent="-369888">
              <a:buClr>
                <a:srgbClr val="800000"/>
              </a:buClr>
              <a:buFont typeface="Wingdings" charset="2"/>
              <a:buChar char="v"/>
            </a:pPr>
            <a:r>
              <a:rPr lang="en-GB" dirty="0" smtClean="0"/>
              <a:t>Reward authors of ‘top’ articles (but be careful, as this can also </a:t>
            </a:r>
            <a:r>
              <a:rPr lang="en-GB" dirty="0" err="1" smtClean="0"/>
              <a:t>disincentivise</a:t>
            </a:r>
            <a:r>
              <a:rPr lang="en-GB" dirty="0" smtClean="0"/>
              <a:t>)</a:t>
            </a:r>
          </a:p>
          <a:p>
            <a:pPr marL="452438" indent="-369888">
              <a:buClr>
                <a:srgbClr val="800000"/>
              </a:buClr>
              <a:buFont typeface="Wingdings" charset="2"/>
              <a:buChar char="v"/>
            </a:pPr>
            <a:r>
              <a:rPr lang="en-GB" dirty="0" smtClean="0"/>
              <a:t>Pay for deposit (Minho)</a:t>
            </a:r>
          </a:p>
          <a:p>
            <a:pPr marL="452438" indent="-369888">
              <a:buClr>
                <a:srgbClr val="800000"/>
              </a:buClr>
              <a:buFont typeface="Wingdings" charset="2"/>
              <a:buChar char="v"/>
            </a:pPr>
            <a:r>
              <a:rPr lang="en-GB" dirty="0" err="1" smtClean="0"/>
              <a:t>QUT’s</a:t>
            </a:r>
            <a:r>
              <a:rPr lang="en-GB" dirty="0" smtClean="0"/>
              <a:t> Faculty of Education offers campus bistro/</a:t>
            </a:r>
            <a:r>
              <a:rPr lang="en-GB" dirty="0" err="1" smtClean="0"/>
              <a:t>caf</a:t>
            </a:r>
            <a:r>
              <a:rPr lang="en-US" dirty="0" err="1" smtClean="0"/>
              <a:t>é</a:t>
            </a:r>
            <a:r>
              <a:rPr lang="en-GB" dirty="0" smtClean="0"/>
              <a:t> vouchers for:</a:t>
            </a:r>
          </a:p>
          <a:p>
            <a:pPr marL="726758" lvl="1" indent="-369888">
              <a:buClr>
                <a:srgbClr val="800000"/>
              </a:buClr>
              <a:buFont typeface="Courier New"/>
              <a:buChar char="o"/>
            </a:pPr>
            <a:r>
              <a:rPr lang="en-GB" dirty="0" smtClean="0"/>
              <a:t>top 50 depositors, top 50 downloaded papers, etc. </a:t>
            </a:r>
          </a:p>
          <a:p>
            <a:pPr marL="726758" lvl="1" indent="-369888">
              <a:buClr>
                <a:srgbClr val="800000"/>
              </a:buClr>
              <a:buFont typeface="Courier New"/>
              <a:buChar char="o"/>
            </a:pPr>
            <a:r>
              <a:rPr lang="en-GB" dirty="0" smtClean="0"/>
              <a:t>adding the repository ID to their email signature</a:t>
            </a:r>
            <a:endParaRPr lang="en-GB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123813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5">
                    <a:lumMod val="75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5">
                  <a:lumMod val="75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QUT Faculty of Education: vouchers for deposit and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676400"/>
            <a:ext cx="7790688" cy="2667000"/>
          </a:xfrm>
        </p:spPr>
        <p:txBody>
          <a:bodyPr>
            <a:normAutofit/>
          </a:bodyPr>
          <a:lstStyle/>
          <a:p>
            <a:pPr marL="538163" indent="-455613">
              <a:buClr>
                <a:srgbClr val="800000"/>
              </a:buClr>
              <a:buFont typeface="Wingdings" charset="2"/>
              <a:buChar char="v"/>
            </a:pPr>
            <a:r>
              <a:rPr lang="en-GB" dirty="0" smtClean="0"/>
              <a:t>Effect of introducing the deposit voucher scheme:</a:t>
            </a:r>
          </a:p>
          <a:p>
            <a:pPr marL="812483" lvl="1" indent="-455613">
              <a:buClr>
                <a:srgbClr val="800000"/>
              </a:buClr>
              <a:buFont typeface="Courier New"/>
              <a:buChar char="o"/>
            </a:pPr>
            <a:r>
              <a:rPr lang="en-GB" dirty="0" smtClean="0"/>
              <a:t>July 2008: 		  28 deposits</a:t>
            </a:r>
          </a:p>
          <a:p>
            <a:pPr marL="812483" lvl="1" indent="-455613">
              <a:buClr>
                <a:srgbClr val="800000"/>
              </a:buClr>
              <a:buFont typeface="Courier New"/>
              <a:buChar char="o"/>
            </a:pPr>
            <a:r>
              <a:rPr lang="en-GB" dirty="0" smtClean="0"/>
              <a:t>August 2008: 	  85 deposits</a:t>
            </a:r>
          </a:p>
          <a:p>
            <a:pPr marL="812483" lvl="1" indent="-455613">
              <a:buClr>
                <a:srgbClr val="800000"/>
              </a:buClr>
              <a:buFont typeface="Courier New"/>
              <a:buChar char="o"/>
            </a:pPr>
            <a:r>
              <a:rPr lang="en-GB" dirty="0" smtClean="0"/>
              <a:t>September 2008: 	111 deposits</a:t>
            </a:r>
          </a:p>
          <a:p>
            <a:pPr marL="538163" indent="-455613">
              <a:buNone/>
            </a:pPr>
            <a:endParaRPr lang="en-GB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123813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5">
                    <a:lumMod val="75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5">
                  <a:lumMod val="75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QUT Faculty of Education: </a:t>
            </a:r>
            <a:br>
              <a:rPr lang="en-GB" dirty="0" smtClean="0"/>
            </a:br>
            <a:r>
              <a:rPr lang="en-GB" dirty="0" err="1" smtClean="0"/>
              <a:t>eprint</a:t>
            </a:r>
            <a:r>
              <a:rPr lang="en-GB" dirty="0" smtClean="0"/>
              <a:t> signatures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8305800" cy="5257800"/>
          </a:xfrm>
        </p:spPr>
        <p:txBody>
          <a:bodyPr>
            <a:normAutofit/>
          </a:bodyPr>
          <a:lstStyle/>
          <a:p>
            <a:pPr marL="538163" indent="-455613">
              <a:buClr>
                <a:srgbClr val="800000"/>
              </a:buClr>
              <a:buSzPct val="100000"/>
              <a:buFont typeface="Wingdings" charset="2"/>
              <a:buChar char="v"/>
            </a:pPr>
            <a:r>
              <a:rPr lang="en-US" sz="2400" dirty="0" smtClean="0"/>
              <a:t>"In the final week of the </a:t>
            </a:r>
            <a:r>
              <a:rPr lang="en-US" sz="2400" dirty="0" err="1" smtClean="0"/>
              <a:t>ePrints</a:t>
            </a:r>
            <a:r>
              <a:rPr lang="en-US" sz="2400" dirty="0" smtClean="0"/>
              <a:t> Extravaganza, all staff or students who have an </a:t>
            </a:r>
            <a:r>
              <a:rPr lang="en-US" sz="2400" dirty="0" err="1" smtClean="0"/>
              <a:t>e</a:t>
            </a:r>
            <a:r>
              <a:rPr lang="en-US" sz="2400" dirty="0" smtClean="0"/>
              <a:t>-Print link on their email signature, will be eligible for a Beadles Drink Voucher.  To claim your voucher, email </a:t>
            </a:r>
            <a:r>
              <a:rPr lang="en-US" sz="2400" u="sng" dirty="0" smtClean="0">
                <a:hlinkClick r:id="rId2" action="ppaction://hlinkfile"/>
              </a:rPr>
              <a:t>clisra@qut.edu.au</a:t>
            </a:r>
            <a:r>
              <a:rPr lang="en-US" sz="2400" dirty="0" smtClean="0"/>
              <a:t> by 19 September 2008 and include “My </a:t>
            </a:r>
            <a:r>
              <a:rPr lang="en-US" sz="2400" dirty="0" err="1" smtClean="0"/>
              <a:t>e</a:t>
            </a:r>
            <a:r>
              <a:rPr lang="en-US" sz="2400" dirty="0" smtClean="0"/>
              <a:t>-Print link” in the subject line. CLI staff will be able to see your email signature at the bottom of this email.  An example of a link is below.” </a:t>
            </a:r>
          </a:p>
          <a:p>
            <a:pPr marL="538163" indent="-455613">
              <a:buClr>
                <a:srgbClr val="800000"/>
              </a:buClr>
              <a:buSzPct val="100000"/>
              <a:buFont typeface="Wingdings" charset="2"/>
              <a:buChar char="v"/>
            </a:pPr>
            <a:r>
              <a:rPr lang="en-US" sz="2400" dirty="0" smtClean="0"/>
              <a:t>Centre for Learning Innovation, Queensland University of Technology,  Victoria Park Road, Kelvin Grove, 4059</a:t>
            </a:r>
            <a:br>
              <a:rPr lang="en-US" sz="2400" dirty="0" smtClean="0"/>
            </a:br>
            <a:r>
              <a:rPr lang="en-US" sz="2400" dirty="0" smtClean="0"/>
              <a:t>Email:   XXXX   Phone:  0000</a:t>
            </a:r>
            <a:r>
              <a:rPr lang="en-US" sz="2824" dirty="0" smtClean="0"/>
              <a:t/>
            </a:r>
            <a:br>
              <a:rPr lang="en-US" sz="2824" dirty="0" smtClean="0"/>
            </a:br>
            <a:r>
              <a:rPr lang="en-US" sz="1946" dirty="0" smtClean="0"/>
              <a:t>Publications: </a:t>
            </a:r>
            <a:r>
              <a:rPr lang="en-US" sz="1946" u="sng" dirty="0" smtClean="0">
                <a:solidFill>
                  <a:srgbClr val="800000"/>
                </a:solidFill>
                <a:hlinkClick r:id="rId3"/>
              </a:rPr>
              <a:t>http://eprints.qut.edu.au/view/person/Researcher_Name.html</a:t>
            </a:r>
            <a:endParaRPr lang="en-GB" sz="1946" dirty="0" smtClean="0"/>
          </a:p>
          <a:p>
            <a:pPr marL="538163" indent="-455613">
              <a:buClr>
                <a:srgbClr val="800000"/>
              </a:buClr>
              <a:buSzPct val="100000"/>
              <a:buFont typeface="Wingdings" charset="2"/>
              <a:buChar char="v"/>
            </a:pPr>
            <a:r>
              <a:rPr lang="en-US" sz="2400" dirty="0" smtClean="0"/>
              <a:t>“</a:t>
            </a:r>
            <a:r>
              <a:rPr lang="en-US" sz="2400" dirty="0" err="1" smtClean="0"/>
              <a:t>e</a:t>
            </a:r>
            <a:r>
              <a:rPr lang="en-GB" sz="2400" dirty="0" smtClean="0"/>
              <a:t>print buddies”: incentive for encouraging others to add the signature to their emails</a:t>
            </a:r>
            <a:endParaRPr lang="en-GB" sz="2400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123813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5">
                    <a:lumMod val="75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5">
                  <a:lumMod val="75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1600200"/>
            <a:ext cx="7498080" cy="2438400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/>
              <a:t>Part Three</a:t>
            </a:r>
            <a:br>
              <a:rPr lang="en-US" sz="4400" dirty="0" smtClean="0"/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>Advocacy to institutional managers</a:t>
            </a:r>
            <a:endParaRPr lang="en-US" sz="4400" dirty="0"/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6123813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5">
                    <a:lumMod val="75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5">
                  <a:lumMod val="75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Managerial issues and worries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2438" indent="-452438">
              <a:buClr>
                <a:srgbClr val="800000"/>
              </a:buClr>
              <a:buFont typeface="Wingdings" charset="2"/>
              <a:buChar char="v"/>
            </a:pPr>
            <a:r>
              <a:rPr lang="en-GB" dirty="0" smtClean="0"/>
              <a:t>Cost (surprise!)</a:t>
            </a:r>
          </a:p>
          <a:p>
            <a:pPr marL="452438" indent="-452438">
              <a:buClr>
                <a:srgbClr val="800000"/>
              </a:buClr>
              <a:buFont typeface="Wingdings" charset="2"/>
              <a:buChar char="v"/>
            </a:pPr>
            <a:r>
              <a:rPr lang="en-GB" dirty="0" smtClean="0"/>
              <a:t>What is the benefit to this university?</a:t>
            </a:r>
          </a:p>
          <a:p>
            <a:pPr marL="452438" indent="-452438">
              <a:buClr>
                <a:srgbClr val="800000"/>
              </a:buClr>
              <a:buFont typeface="Wingdings" charset="2"/>
              <a:buChar char="v"/>
            </a:pPr>
            <a:r>
              <a:rPr lang="en-GB" dirty="0" smtClean="0"/>
              <a:t>How does it align with the university’s strategy?</a:t>
            </a:r>
          </a:p>
          <a:p>
            <a:pPr marL="452438" indent="-452438">
              <a:buClr>
                <a:srgbClr val="800000"/>
              </a:buClr>
              <a:buFont typeface="Wingdings" charset="2"/>
              <a:buChar char="v"/>
            </a:pPr>
            <a:r>
              <a:rPr lang="en-GB" dirty="0" smtClean="0"/>
              <a:t>How difficult will it be?</a:t>
            </a:r>
          </a:p>
          <a:p>
            <a:pPr marL="452438" indent="-452438">
              <a:buClr>
                <a:srgbClr val="800000"/>
              </a:buClr>
              <a:buFont typeface="Wingdings" charset="2"/>
              <a:buChar char="v"/>
            </a:pPr>
            <a:r>
              <a:rPr lang="en-GB" dirty="0" smtClean="0"/>
              <a:t>Copyright</a:t>
            </a:r>
          </a:p>
          <a:p>
            <a:pPr marL="452438" indent="-452438">
              <a:buClr>
                <a:srgbClr val="800000"/>
              </a:buClr>
              <a:buFont typeface="Wingdings" charset="2"/>
              <a:buChar char="v"/>
            </a:pPr>
            <a:r>
              <a:rPr lang="en-GB" dirty="0" smtClean="0"/>
              <a:t>The publishing system</a:t>
            </a:r>
          </a:p>
          <a:p>
            <a:pPr marL="452438" indent="-452438">
              <a:buClr>
                <a:srgbClr val="800000"/>
              </a:buClr>
              <a:buFont typeface="Wingdings" charset="2"/>
              <a:buChar char="v"/>
            </a:pPr>
            <a:r>
              <a:rPr lang="en-GB" dirty="0" smtClean="0"/>
              <a:t>Am I alone? Are you asking me to put my head above the parapet? </a:t>
            </a:r>
          </a:p>
          <a:p>
            <a:pPr marL="452438" indent="-365125"/>
            <a:endParaRPr lang="en-GB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123813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5">
                    <a:lumMod val="75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5">
                  <a:lumMod val="75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wins institutional managers over?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676400"/>
            <a:ext cx="7498080" cy="4572000"/>
          </a:xfrm>
        </p:spPr>
        <p:txBody>
          <a:bodyPr>
            <a:normAutofit lnSpcReduction="10000"/>
          </a:bodyPr>
          <a:lstStyle/>
          <a:p>
            <a:pPr marL="452438" indent="-452438">
              <a:buClr>
                <a:srgbClr val="800000"/>
              </a:buClr>
              <a:buFont typeface="Wingdings" charset="2"/>
              <a:buChar char="v"/>
            </a:pPr>
            <a:r>
              <a:rPr lang="en-US" dirty="0" smtClean="0"/>
              <a:t>Moral argument (public money, public good)</a:t>
            </a:r>
          </a:p>
          <a:p>
            <a:pPr marL="452438" indent="-452438">
              <a:buClr>
                <a:srgbClr val="800000"/>
              </a:buClr>
              <a:buFont typeface="Wingdings" charset="2"/>
              <a:buChar char="v"/>
            </a:pPr>
            <a:r>
              <a:rPr lang="en-US" dirty="0" smtClean="0"/>
              <a:t>Enlightenment about what can be done better in the Age of the Web</a:t>
            </a:r>
          </a:p>
          <a:p>
            <a:pPr marL="452438" indent="-452438">
              <a:buClr>
                <a:srgbClr val="800000"/>
              </a:buClr>
              <a:buFont typeface="Wingdings" charset="2"/>
              <a:buChar char="v"/>
            </a:pPr>
            <a:r>
              <a:rPr lang="en-US" dirty="0" smtClean="0"/>
              <a:t>Practical and pragmatic institutional reasons</a:t>
            </a:r>
          </a:p>
          <a:p>
            <a:pPr marL="452438" indent="-452438">
              <a:buClr>
                <a:srgbClr val="800000"/>
              </a:buClr>
              <a:buFont typeface="Wingdings" charset="2"/>
              <a:buChar char="v"/>
            </a:pPr>
            <a:r>
              <a:rPr lang="en-US" dirty="0" smtClean="0"/>
              <a:t>Visibility</a:t>
            </a:r>
          </a:p>
          <a:p>
            <a:pPr marL="452438" indent="-452438">
              <a:buClr>
                <a:srgbClr val="800000"/>
              </a:buClr>
              <a:buFont typeface="Wingdings" charset="2"/>
              <a:buChar char="v"/>
            </a:pPr>
            <a:r>
              <a:rPr lang="en-US" dirty="0" smtClean="0"/>
              <a:t>Impact</a:t>
            </a:r>
          </a:p>
          <a:p>
            <a:pPr marL="452438" indent="-452438">
              <a:buClr>
                <a:srgbClr val="800000"/>
              </a:buClr>
              <a:buFont typeface="Wingdings" charset="2"/>
              <a:buChar char="v"/>
            </a:pPr>
            <a:r>
              <a:rPr lang="en-US" dirty="0" smtClean="0"/>
              <a:t>Rankings</a:t>
            </a:r>
            <a:endParaRPr lang="en-US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123813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5">
                    <a:lumMod val="75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5">
                  <a:lumMod val="75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Repository business issues and costs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752600"/>
            <a:ext cx="7790688" cy="4495800"/>
          </a:xfrm>
        </p:spPr>
        <p:txBody>
          <a:bodyPr>
            <a:normAutofit fontScale="70000" lnSpcReduction="20000"/>
          </a:bodyPr>
          <a:lstStyle/>
          <a:p>
            <a:pPr marL="452438" indent="-369888">
              <a:buClr>
                <a:srgbClr val="800000"/>
              </a:buClr>
              <a:buFont typeface="Wingdings" charset="2"/>
              <a:buChar char="v"/>
            </a:pPr>
            <a:r>
              <a:rPr lang="en-US" sz="3459" dirty="0" smtClean="0"/>
              <a:t>Yes, there is a cost (so you must make the case on a cost/benefit basis)</a:t>
            </a:r>
          </a:p>
          <a:p>
            <a:pPr marL="726758" lvl="1" indent="-369888">
              <a:buClr>
                <a:srgbClr val="800000"/>
              </a:buClr>
              <a:buFont typeface="Courier New"/>
              <a:buChar char="o"/>
            </a:pPr>
            <a:r>
              <a:rPr lang="en-US" sz="3059" dirty="0" smtClean="0"/>
              <a:t>Average set-up cost is about €10K</a:t>
            </a:r>
          </a:p>
          <a:p>
            <a:pPr marL="726758" lvl="1" indent="-369888">
              <a:buClr>
                <a:srgbClr val="800000"/>
              </a:buClr>
              <a:buFont typeface="Courier New"/>
              <a:buChar char="o"/>
            </a:pPr>
            <a:r>
              <a:rPr lang="en-US" sz="3059" dirty="0" smtClean="0"/>
              <a:t>Average resourcing is 0.5 – 2.0 FTEs</a:t>
            </a:r>
          </a:p>
          <a:p>
            <a:pPr marL="452438" indent="-369888">
              <a:buClr>
                <a:srgbClr val="800000"/>
              </a:buClr>
              <a:buFont typeface="Wingdings" charset="2"/>
              <a:buChar char="v"/>
            </a:pPr>
            <a:r>
              <a:rPr lang="en-US" sz="3459" dirty="0" smtClean="0"/>
              <a:t>Make a case aligning the repository with the institution’s mission</a:t>
            </a:r>
          </a:p>
          <a:p>
            <a:pPr marL="452438" indent="-369888">
              <a:buClr>
                <a:srgbClr val="800000"/>
              </a:buClr>
              <a:buFont typeface="Wingdings" charset="2"/>
              <a:buChar char="v"/>
            </a:pPr>
            <a:r>
              <a:rPr lang="en-US" sz="3459" dirty="0" smtClean="0"/>
              <a:t>Inform managers about the changing scholarly communication system</a:t>
            </a:r>
          </a:p>
          <a:p>
            <a:pPr marL="452438" indent="-369888">
              <a:buClr>
                <a:srgbClr val="800000"/>
              </a:buClr>
              <a:buFont typeface="Wingdings" charset="2"/>
              <a:buChar char="v"/>
            </a:pPr>
            <a:r>
              <a:rPr lang="en-US" sz="3459" dirty="0" smtClean="0"/>
              <a:t>Position the Library as a strategic partner in achieving institutional aims</a:t>
            </a:r>
            <a:endParaRPr lang="en-US" dirty="0" smtClean="0"/>
          </a:p>
          <a:p>
            <a:pPr marL="452438" indent="-369888">
              <a:buNone/>
            </a:pPr>
            <a:endParaRPr lang="en-US" dirty="0" smtClean="0"/>
          </a:p>
          <a:p>
            <a:pPr marL="87313" indent="-4763">
              <a:buNone/>
            </a:pPr>
            <a:r>
              <a:rPr lang="en-US" sz="3027" dirty="0" smtClean="0"/>
              <a:t>Swan, A. (2008) The business of digital repositories. </a:t>
            </a:r>
          </a:p>
          <a:p>
            <a:pPr marL="87313" indent="-4763">
              <a:buNone/>
            </a:pPr>
            <a:r>
              <a:rPr lang="en-US" sz="2353" dirty="0" smtClean="0"/>
              <a:t>In:  A </a:t>
            </a:r>
            <a:r>
              <a:rPr lang="en-US" sz="2353" dirty="0" err="1" smtClean="0"/>
              <a:t>DRIVER's</a:t>
            </a:r>
            <a:r>
              <a:rPr lang="en-US" sz="2353" dirty="0" smtClean="0"/>
              <a:t> Guide to European Repositories (Amsterdam, 2007),                  Amsterdam University Press </a:t>
            </a:r>
            <a:r>
              <a:rPr lang="en-US" sz="2353" dirty="0" smtClean="0">
                <a:hlinkClick r:id="rId2"/>
              </a:rPr>
              <a:t>http://eprints.ecs.soton.ac.uk/14455/</a:t>
            </a:r>
            <a:r>
              <a:rPr lang="en-US" sz="2353" dirty="0" smtClean="0"/>
              <a:t> </a:t>
            </a:r>
          </a:p>
          <a:p>
            <a:pPr marL="452438" indent="-369888"/>
            <a:endParaRPr lang="en-US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123813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5">
                    <a:lumMod val="75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5">
                  <a:lumMod val="75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533400"/>
            <a:ext cx="7826375" cy="762000"/>
          </a:xfrm>
        </p:spPr>
        <p:txBody>
          <a:bodyPr/>
          <a:lstStyle/>
          <a:p>
            <a:r>
              <a:rPr lang="en-GB" dirty="0">
                <a:solidFill>
                  <a:srgbClr val="713204"/>
                </a:solidFill>
              </a:rPr>
              <a:t>Why an institutional repository?</a:t>
            </a:r>
            <a:endParaRPr lang="en-US" dirty="0">
              <a:solidFill>
                <a:srgbClr val="713204"/>
              </a:solidFill>
            </a:endParaRP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447800"/>
            <a:ext cx="7673975" cy="4860925"/>
          </a:xfrm>
        </p:spPr>
        <p:txBody>
          <a:bodyPr>
            <a:normAutofit fontScale="77500" lnSpcReduction="20000"/>
          </a:bodyPr>
          <a:lstStyle/>
          <a:p>
            <a:pPr marL="539750" indent="-539750">
              <a:spcBef>
                <a:spcPts val="0"/>
              </a:spcBef>
              <a:buClr>
                <a:srgbClr val="800000"/>
              </a:buClr>
              <a:buFont typeface="Wingdings" charset="2"/>
              <a:buChar char="v"/>
            </a:pPr>
            <a:r>
              <a:rPr lang="en-GB" sz="3765" dirty="0" smtClean="0"/>
              <a:t>Helps to fulfil </a:t>
            </a:r>
            <a:r>
              <a:rPr lang="en-GB" sz="3765" dirty="0"/>
              <a:t>a university’s mission to engender, encourage and disseminate scholarly work</a:t>
            </a:r>
            <a:endParaRPr lang="en-GB" sz="3765" dirty="0" smtClean="0"/>
          </a:p>
          <a:p>
            <a:pPr marL="547688" indent="-547688">
              <a:spcBef>
                <a:spcPts val="0"/>
              </a:spcBef>
              <a:buClr>
                <a:srgbClr val="800000"/>
              </a:buClr>
              <a:buFont typeface="Wingdings" charset="2"/>
              <a:buChar char="v"/>
            </a:pPr>
            <a:r>
              <a:rPr lang="en-GB" sz="3765" dirty="0" smtClean="0"/>
              <a:t>Forms a complete </a:t>
            </a:r>
            <a:r>
              <a:rPr lang="en-GB" sz="3765" dirty="0"/>
              <a:t>record of its intellectual effort</a:t>
            </a:r>
            <a:endParaRPr lang="en-GB" sz="3765" dirty="0" smtClean="0"/>
          </a:p>
          <a:p>
            <a:pPr marL="547688" indent="-547688">
              <a:spcBef>
                <a:spcPts val="0"/>
              </a:spcBef>
              <a:buClr>
                <a:srgbClr val="800000"/>
              </a:buClr>
              <a:buFont typeface="Wingdings" charset="2"/>
              <a:buChar char="v"/>
            </a:pPr>
            <a:r>
              <a:rPr lang="en-GB" sz="3765" dirty="0" smtClean="0"/>
              <a:t>Forms a permanent </a:t>
            </a:r>
            <a:r>
              <a:rPr lang="en-GB" sz="3765" dirty="0"/>
              <a:t>record of all digital </a:t>
            </a:r>
            <a:r>
              <a:rPr lang="en-GB" sz="3765" dirty="0" smtClean="0"/>
              <a:t>output</a:t>
            </a:r>
          </a:p>
          <a:p>
            <a:pPr marL="547688" indent="-547688">
              <a:spcBef>
                <a:spcPts val="0"/>
              </a:spcBef>
              <a:buClr>
                <a:srgbClr val="800000"/>
              </a:buClr>
              <a:buFont typeface="Wingdings" charset="2"/>
              <a:buChar char="v"/>
            </a:pPr>
            <a:r>
              <a:rPr lang="en-GB" sz="3765" dirty="0" smtClean="0"/>
              <a:t>Provides maximum Web impact for the institution</a:t>
            </a:r>
          </a:p>
          <a:p>
            <a:pPr marL="547688" indent="-547688">
              <a:spcBef>
                <a:spcPts val="0"/>
              </a:spcBef>
              <a:buClr>
                <a:srgbClr val="800000"/>
              </a:buClr>
              <a:buFont typeface="Wingdings" charset="2"/>
              <a:buChar char="v"/>
            </a:pPr>
            <a:r>
              <a:rPr lang="en-GB" sz="3765" dirty="0" smtClean="0"/>
              <a:t>Maximises the impact of the institution’s research (usage and citations)</a:t>
            </a:r>
          </a:p>
          <a:p>
            <a:pPr marL="547688" indent="-547688">
              <a:spcBef>
                <a:spcPts val="0"/>
              </a:spcBef>
              <a:buClr>
                <a:srgbClr val="800000"/>
              </a:buClr>
              <a:buFont typeface="Wingdings" charset="2"/>
              <a:buChar char="v"/>
            </a:pPr>
            <a:r>
              <a:rPr lang="en-GB" sz="3765" dirty="0" smtClean="0"/>
              <a:t>Enables better research monitoring and management</a:t>
            </a:r>
          </a:p>
          <a:p>
            <a:pPr marL="547688" indent="-547688">
              <a:spcBef>
                <a:spcPts val="0"/>
              </a:spcBef>
              <a:buClr>
                <a:srgbClr val="800000"/>
              </a:buClr>
              <a:buFont typeface="Wingdings" charset="2"/>
              <a:buChar char="v"/>
            </a:pPr>
            <a:r>
              <a:rPr lang="en-GB" sz="3765" dirty="0" smtClean="0"/>
              <a:t>Opens up economic (funding) opportunities</a:t>
            </a:r>
          </a:p>
          <a:p>
            <a:pPr>
              <a:lnSpc>
                <a:spcPct val="80000"/>
              </a:lnSpc>
            </a:pPr>
            <a:endParaRPr lang="en-US" sz="2000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123813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5">
                    <a:lumMod val="75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5">
                  <a:lumMod val="75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7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655638"/>
            <a:ext cx="7826375" cy="762000"/>
          </a:xfrm>
        </p:spPr>
        <p:txBody>
          <a:bodyPr/>
          <a:lstStyle/>
          <a:p>
            <a:r>
              <a:rPr lang="en-GB" dirty="0">
                <a:solidFill>
                  <a:srgbClr val="713204"/>
                </a:solidFill>
              </a:rPr>
              <a:t>Why an institutional repository?</a:t>
            </a:r>
            <a:endParaRPr lang="en-US" dirty="0">
              <a:solidFill>
                <a:srgbClr val="713204"/>
              </a:solidFill>
            </a:endParaRP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600200"/>
            <a:ext cx="7673975" cy="4708525"/>
          </a:xfrm>
        </p:spPr>
        <p:txBody>
          <a:bodyPr>
            <a:normAutofit fontScale="77500" lnSpcReduction="20000"/>
          </a:bodyPr>
          <a:lstStyle/>
          <a:p>
            <a:pPr marL="539750" indent="-539750">
              <a:spcBef>
                <a:spcPts val="0"/>
              </a:spcBef>
              <a:buClr>
                <a:srgbClr val="800000"/>
              </a:buClr>
              <a:buFont typeface="Wingdings" charset="2"/>
              <a:buChar char="v"/>
            </a:pPr>
            <a:r>
              <a:rPr lang="en-GB" sz="3765" dirty="0" smtClean="0">
                <a:solidFill>
                  <a:srgbClr val="BFBFBF"/>
                </a:solidFill>
              </a:rPr>
              <a:t>Helps to fulfil </a:t>
            </a:r>
            <a:r>
              <a:rPr lang="en-GB" sz="3765" dirty="0">
                <a:solidFill>
                  <a:srgbClr val="BFBFBF"/>
                </a:solidFill>
              </a:rPr>
              <a:t>a university’s mission to engender, encourage and disseminate scholarly work</a:t>
            </a:r>
            <a:endParaRPr lang="en-GB" sz="3765" dirty="0" smtClean="0">
              <a:solidFill>
                <a:srgbClr val="BFBFBF"/>
              </a:solidFill>
            </a:endParaRPr>
          </a:p>
          <a:p>
            <a:pPr marL="547688" indent="-547688">
              <a:spcBef>
                <a:spcPts val="0"/>
              </a:spcBef>
              <a:buClr>
                <a:srgbClr val="800000"/>
              </a:buClr>
              <a:buFont typeface="Wingdings" charset="2"/>
              <a:buChar char="v"/>
            </a:pPr>
            <a:r>
              <a:rPr lang="en-GB" sz="3765" dirty="0" smtClean="0">
                <a:solidFill>
                  <a:srgbClr val="BFBFBF"/>
                </a:solidFill>
              </a:rPr>
              <a:t>Forms a complete </a:t>
            </a:r>
            <a:r>
              <a:rPr lang="en-GB" sz="3765" dirty="0">
                <a:solidFill>
                  <a:srgbClr val="BFBFBF"/>
                </a:solidFill>
              </a:rPr>
              <a:t>record of its intellectual effort</a:t>
            </a:r>
            <a:endParaRPr lang="en-GB" sz="3765" dirty="0" smtClean="0">
              <a:solidFill>
                <a:srgbClr val="BFBFBF"/>
              </a:solidFill>
            </a:endParaRPr>
          </a:p>
          <a:p>
            <a:pPr marL="547688" indent="-547688">
              <a:spcBef>
                <a:spcPts val="0"/>
              </a:spcBef>
              <a:buClr>
                <a:srgbClr val="800000"/>
              </a:buClr>
              <a:buFont typeface="Wingdings" charset="2"/>
              <a:buChar char="v"/>
            </a:pPr>
            <a:r>
              <a:rPr lang="en-GB" sz="3765" dirty="0" smtClean="0">
                <a:solidFill>
                  <a:srgbClr val="BFBFBF"/>
                </a:solidFill>
              </a:rPr>
              <a:t>Forms a permanent </a:t>
            </a:r>
            <a:r>
              <a:rPr lang="en-GB" sz="3765" dirty="0">
                <a:solidFill>
                  <a:srgbClr val="BFBFBF"/>
                </a:solidFill>
              </a:rPr>
              <a:t>record of all digital </a:t>
            </a:r>
            <a:r>
              <a:rPr lang="en-GB" sz="3765" dirty="0" smtClean="0">
                <a:solidFill>
                  <a:srgbClr val="BFBFBF"/>
                </a:solidFill>
              </a:rPr>
              <a:t>output</a:t>
            </a:r>
          </a:p>
          <a:p>
            <a:pPr marL="547688" indent="-547688">
              <a:spcBef>
                <a:spcPts val="0"/>
              </a:spcBef>
              <a:buClr>
                <a:srgbClr val="800000"/>
              </a:buClr>
              <a:buFont typeface="Wingdings" charset="2"/>
              <a:buChar char="v"/>
            </a:pPr>
            <a:r>
              <a:rPr lang="en-GB" sz="3765" dirty="0" smtClean="0">
                <a:solidFill>
                  <a:schemeClr val="accent4">
                    <a:lumMod val="75000"/>
                  </a:schemeClr>
                </a:solidFill>
              </a:rPr>
              <a:t>Provides maximum Web impact for the institution</a:t>
            </a:r>
          </a:p>
          <a:p>
            <a:pPr marL="547688" indent="-547688">
              <a:spcBef>
                <a:spcPts val="0"/>
              </a:spcBef>
              <a:buClr>
                <a:srgbClr val="800000"/>
              </a:buClr>
              <a:buFont typeface="Wingdings" charset="2"/>
              <a:buChar char="v"/>
            </a:pPr>
            <a:r>
              <a:rPr lang="en-GB" sz="3765" dirty="0" smtClean="0">
                <a:solidFill>
                  <a:srgbClr val="BFBFBF"/>
                </a:solidFill>
              </a:rPr>
              <a:t>Maximises the impact of the institution’s research (usage and citations)</a:t>
            </a:r>
          </a:p>
          <a:p>
            <a:pPr marL="547688" indent="-547688">
              <a:spcBef>
                <a:spcPts val="0"/>
              </a:spcBef>
              <a:buClr>
                <a:srgbClr val="800000"/>
              </a:buClr>
              <a:buFont typeface="Wingdings" charset="2"/>
              <a:buChar char="v"/>
            </a:pPr>
            <a:r>
              <a:rPr lang="en-GB" sz="3765" dirty="0" smtClean="0">
                <a:solidFill>
                  <a:srgbClr val="BFBFBF"/>
                </a:solidFill>
              </a:rPr>
              <a:t>Enables better research monitoring and management</a:t>
            </a:r>
          </a:p>
          <a:p>
            <a:pPr marL="547688" indent="-547688">
              <a:spcBef>
                <a:spcPts val="0"/>
              </a:spcBef>
              <a:buClr>
                <a:srgbClr val="800000"/>
              </a:buClr>
              <a:buFont typeface="Wingdings" charset="2"/>
              <a:buChar char="v"/>
            </a:pPr>
            <a:r>
              <a:rPr lang="en-GB" sz="3765" dirty="0" smtClean="0">
                <a:solidFill>
                  <a:srgbClr val="BFBFBF"/>
                </a:solidFill>
              </a:rPr>
              <a:t>Opens up economic (funding) opportunities</a:t>
            </a:r>
          </a:p>
          <a:p>
            <a:pPr>
              <a:lnSpc>
                <a:spcPct val="80000"/>
              </a:lnSpc>
            </a:pPr>
            <a:endParaRPr lang="en-US" sz="2000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123813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5">
                    <a:lumMod val="75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5">
                  <a:lumMod val="75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60350"/>
            <a:ext cx="7673975" cy="865188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accent5">
                    <a:lumMod val="75000"/>
                  </a:schemeClr>
                </a:solidFill>
              </a:rPr>
              <a:t>Web impact:</a:t>
            </a:r>
            <a:br>
              <a:rPr lang="en-GB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GB" dirty="0" smtClean="0">
                <a:solidFill>
                  <a:schemeClr val="accent5">
                    <a:lumMod val="75000"/>
                  </a:schemeClr>
                </a:solidFill>
              </a:rPr>
              <a:t>“The </a:t>
            </a:r>
            <a:r>
              <a:rPr lang="en-GB" dirty="0" err="1">
                <a:solidFill>
                  <a:schemeClr val="accent5">
                    <a:lumMod val="75000"/>
                  </a:schemeClr>
                </a:solidFill>
              </a:rPr>
              <a:t>U.Southampton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GB" sz="4100" dirty="0" smtClean="0">
                <a:solidFill>
                  <a:schemeClr val="accent5">
                    <a:lumMod val="75000"/>
                  </a:schemeClr>
                </a:solidFill>
              </a:rPr>
              <a:t>conundrum”</a:t>
            </a:r>
            <a:endParaRPr lang="en-GB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4339" name="Picture 3" descr="G-Factor chart"/>
          <p:cNvPicPr>
            <a:picLocks noChangeAspect="1" noChangeArrowheads="1"/>
          </p:cNvPicPr>
          <p:nvPr/>
        </p:nvPicPr>
        <p:blipFill>
          <a:blip r:embed="rId3"/>
          <a:srcRect l="4767" t="5389" r="4767" b="72424"/>
          <a:stretch>
            <a:fillRect/>
          </a:stretch>
        </p:blipFill>
        <p:spPr bwMode="auto">
          <a:xfrm>
            <a:off x="304799" y="1523999"/>
            <a:ext cx="8839201" cy="4098926"/>
          </a:xfrm>
          <a:prstGeom prst="rect">
            <a:avLst/>
          </a:prstGeom>
          <a:noFill/>
        </p:spPr>
      </p:pic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-38100" y="5622925"/>
            <a:ext cx="5905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 dirty="0">
                <a:latin typeface="Arial" pitchFamily="-110" charset="0"/>
                <a:ea typeface="Arial" pitchFamily="-110" charset="0"/>
                <a:cs typeface="Arial" pitchFamily="-110" charset="0"/>
              </a:rPr>
              <a:t>The G-Factor (</a:t>
            </a:r>
            <a:r>
              <a:rPr lang="en-GB" sz="2400" dirty="0" err="1">
                <a:latin typeface="Arial" pitchFamily="-110" charset="0"/>
                <a:ea typeface="Arial" pitchFamily="-110" charset="0"/>
                <a:cs typeface="Arial" pitchFamily="-110" charset="0"/>
              </a:rPr>
              <a:t>universitymetrics.com</a:t>
            </a:r>
            <a:r>
              <a:rPr lang="en-GB" sz="2400" dirty="0">
                <a:latin typeface="Arial" pitchFamily="-110" charset="0"/>
                <a:ea typeface="Arial" pitchFamily="-110" charset="0"/>
                <a:cs typeface="Arial" pitchFamily="-110" charset="0"/>
              </a:rPr>
              <a:t>)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123813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5">
                    <a:lumMod val="75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5">
                  <a:lumMod val="75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1600200"/>
            <a:ext cx="7498080" cy="2438400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>
                <a:solidFill>
                  <a:srgbClr val="713204"/>
                </a:solidFill>
              </a:rPr>
              <a:t>Part One</a:t>
            </a:r>
            <a:br>
              <a:rPr lang="en-US" sz="4400" dirty="0" smtClean="0">
                <a:solidFill>
                  <a:srgbClr val="713204"/>
                </a:solidFill>
              </a:rPr>
            </a:br>
            <a:r>
              <a:rPr lang="en-US" sz="4400" dirty="0" smtClean="0">
                <a:solidFill>
                  <a:srgbClr val="713204"/>
                </a:solidFill>
              </a:rPr>
              <a:t/>
            </a:r>
            <a:br>
              <a:rPr lang="en-US" sz="4400" dirty="0" smtClean="0">
                <a:solidFill>
                  <a:srgbClr val="713204"/>
                </a:solidFill>
              </a:rPr>
            </a:br>
            <a:r>
              <a:rPr lang="en-US" sz="4400" dirty="0" smtClean="0">
                <a:solidFill>
                  <a:srgbClr val="713204"/>
                </a:solidFill>
              </a:rPr>
              <a:t>Open Access: </a:t>
            </a:r>
            <a:br>
              <a:rPr lang="en-US" sz="4400" dirty="0" smtClean="0">
                <a:solidFill>
                  <a:srgbClr val="713204"/>
                </a:solidFill>
              </a:rPr>
            </a:br>
            <a:r>
              <a:rPr lang="en-US" sz="4400" dirty="0" smtClean="0">
                <a:solidFill>
                  <a:srgbClr val="713204"/>
                </a:solidFill>
              </a:rPr>
              <a:t>very quick overview</a:t>
            </a:r>
            <a:endParaRPr lang="en-US" sz="4400" dirty="0">
              <a:solidFill>
                <a:srgbClr val="713204"/>
              </a:solidFill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6123813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5">
                    <a:lumMod val="75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5">
                  <a:lumMod val="75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G-Factor chart"/>
          <p:cNvPicPr>
            <a:picLocks noChangeAspect="1" noChangeArrowheads="1"/>
          </p:cNvPicPr>
          <p:nvPr/>
        </p:nvPicPr>
        <p:blipFill>
          <a:blip r:embed="rId3"/>
          <a:srcRect l="4767" t="5389" r="4767" b="42107"/>
          <a:stretch>
            <a:fillRect/>
          </a:stretch>
        </p:blipFill>
        <p:spPr bwMode="auto">
          <a:xfrm>
            <a:off x="900113" y="115888"/>
            <a:ext cx="7489825" cy="6151562"/>
          </a:xfrm>
          <a:prstGeom prst="rect">
            <a:avLst/>
          </a:prstGeom>
          <a:noFill/>
        </p:spPr>
      </p:pic>
      <p:sp>
        <p:nvSpPr>
          <p:cNvPr id="16387" name="Line 3"/>
          <p:cNvSpPr>
            <a:spLocks noChangeShapeType="1"/>
          </p:cNvSpPr>
          <p:nvPr/>
        </p:nvSpPr>
        <p:spPr bwMode="auto">
          <a:xfrm>
            <a:off x="1835150" y="3644900"/>
            <a:ext cx="936625" cy="0"/>
          </a:xfrm>
          <a:prstGeom prst="line">
            <a:avLst/>
          </a:prstGeom>
          <a:noFill/>
          <a:ln w="76200">
            <a:solidFill>
              <a:srgbClr val="FF0066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123813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5">
                    <a:lumMod val="75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5">
                  <a:lumMod val="75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655638"/>
            <a:ext cx="7826375" cy="762000"/>
          </a:xfrm>
        </p:spPr>
        <p:txBody>
          <a:bodyPr/>
          <a:lstStyle/>
          <a:p>
            <a:r>
              <a:rPr lang="en-GB" dirty="0">
                <a:solidFill>
                  <a:srgbClr val="713204"/>
                </a:solidFill>
              </a:rPr>
              <a:t>Why an institutional repository?</a:t>
            </a:r>
            <a:endParaRPr lang="en-US" dirty="0">
              <a:solidFill>
                <a:srgbClr val="713204"/>
              </a:solidFill>
            </a:endParaRP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600200"/>
            <a:ext cx="7673975" cy="4708525"/>
          </a:xfrm>
        </p:spPr>
        <p:txBody>
          <a:bodyPr>
            <a:normAutofit fontScale="77500" lnSpcReduction="20000"/>
          </a:bodyPr>
          <a:lstStyle/>
          <a:p>
            <a:pPr marL="539750" indent="-539750">
              <a:spcBef>
                <a:spcPts val="0"/>
              </a:spcBef>
              <a:buClr>
                <a:srgbClr val="800000"/>
              </a:buClr>
              <a:buFont typeface="Wingdings" charset="2"/>
              <a:buChar char="v"/>
            </a:pPr>
            <a:r>
              <a:rPr lang="en-GB" sz="3765" dirty="0" smtClean="0">
                <a:solidFill>
                  <a:srgbClr val="BFBFBF"/>
                </a:solidFill>
              </a:rPr>
              <a:t>Helps to fulfil </a:t>
            </a:r>
            <a:r>
              <a:rPr lang="en-GB" sz="3765" dirty="0">
                <a:solidFill>
                  <a:srgbClr val="BFBFBF"/>
                </a:solidFill>
              </a:rPr>
              <a:t>a university’s mission to engender, encourage and disseminate scholarly work</a:t>
            </a:r>
            <a:endParaRPr lang="en-GB" sz="3765" dirty="0" smtClean="0">
              <a:solidFill>
                <a:srgbClr val="BFBFBF"/>
              </a:solidFill>
            </a:endParaRPr>
          </a:p>
          <a:p>
            <a:pPr marL="547688" indent="-547688">
              <a:spcBef>
                <a:spcPts val="0"/>
              </a:spcBef>
              <a:buClr>
                <a:srgbClr val="800000"/>
              </a:buClr>
              <a:buFont typeface="Wingdings" charset="2"/>
              <a:buChar char="v"/>
            </a:pPr>
            <a:r>
              <a:rPr lang="en-GB" sz="3765" dirty="0" smtClean="0">
                <a:solidFill>
                  <a:srgbClr val="BFBFBF"/>
                </a:solidFill>
              </a:rPr>
              <a:t>Forms a complete </a:t>
            </a:r>
            <a:r>
              <a:rPr lang="en-GB" sz="3765" dirty="0">
                <a:solidFill>
                  <a:srgbClr val="BFBFBF"/>
                </a:solidFill>
              </a:rPr>
              <a:t>record of its intellectual effort</a:t>
            </a:r>
            <a:endParaRPr lang="en-GB" sz="3765" dirty="0" smtClean="0">
              <a:solidFill>
                <a:srgbClr val="BFBFBF"/>
              </a:solidFill>
            </a:endParaRPr>
          </a:p>
          <a:p>
            <a:pPr marL="547688" indent="-547688">
              <a:spcBef>
                <a:spcPts val="0"/>
              </a:spcBef>
              <a:buClr>
                <a:srgbClr val="800000"/>
              </a:buClr>
              <a:buFont typeface="Wingdings" charset="2"/>
              <a:buChar char="v"/>
            </a:pPr>
            <a:r>
              <a:rPr lang="en-GB" sz="3765" dirty="0" smtClean="0">
                <a:solidFill>
                  <a:srgbClr val="BFBFBF"/>
                </a:solidFill>
              </a:rPr>
              <a:t>Forms a permanent </a:t>
            </a:r>
            <a:r>
              <a:rPr lang="en-GB" sz="3765" dirty="0">
                <a:solidFill>
                  <a:srgbClr val="BFBFBF"/>
                </a:solidFill>
              </a:rPr>
              <a:t>record of all digital </a:t>
            </a:r>
            <a:r>
              <a:rPr lang="en-GB" sz="3765" dirty="0" smtClean="0">
                <a:solidFill>
                  <a:srgbClr val="BFBFBF"/>
                </a:solidFill>
              </a:rPr>
              <a:t>output</a:t>
            </a:r>
          </a:p>
          <a:p>
            <a:pPr marL="547688" indent="-547688">
              <a:spcBef>
                <a:spcPts val="0"/>
              </a:spcBef>
              <a:buClr>
                <a:srgbClr val="800000"/>
              </a:buClr>
              <a:buFont typeface="Wingdings" charset="2"/>
              <a:buChar char="v"/>
            </a:pPr>
            <a:r>
              <a:rPr lang="en-GB" sz="3765" dirty="0" smtClean="0">
                <a:solidFill>
                  <a:srgbClr val="BFBFBF"/>
                </a:solidFill>
              </a:rPr>
              <a:t>Provides maximum Web impact for the institution</a:t>
            </a:r>
          </a:p>
          <a:p>
            <a:pPr marL="547688" indent="-547688">
              <a:spcBef>
                <a:spcPts val="0"/>
              </a:spcBef>
              <a:buClr>
                <a:srgbClr val="800000"/>
              </a:buClr>
              <a:buFont typeface="Wingdings" charset="2"/>
              <a:buChar char="v"/>
            </a:pPr>
            <a:r>
              <a:rPr lang="en-GB" sz="3765" dirty="0" smtClean="0">
                <a:solidFill>
                  <a:srgbClr val="637F26"/>
                </a:solidFill>
              </a:rPr>
              <a:t>Maximises the impact of the institution’s research (usage and citations)</a:t>
            </a:r>
          </a:p>
          <a:p>
            <a:pPr marL="547688" indent="-547688">
              <a:spcBef>
                <a:spcPts val="0"/>
              </a:spcBef>
              <a:buClr>
                <a:srgbClr val="800000"/>
              </a:buClr>
              <a:buFont typeface="Wingdings" charset="2"/>
              <a:buChar char="v"/>
            </a:pPr>
            <a:r>
              <a:rPr lang="en-GB" sz="3765" dirty="0" smtClean="0">
                <a:solidFill>
                  <a:srgbClr val="BFBFBF"/>
                </a:solidFill>
              </a:rPr>
              <a:t>Enables better research monitoring and management</a:t>
            </a:r>
          </a:p>
          <a:p>
            <a:pPr marL="547688" indent="-547688">
              <a:spcBef>
                <a:spcPts val="0"/>
              </a:spcBef>
              <a:buClr>
                <a:srgbClr val="800000"/>
              </a:buClr>
              <a:buFont typeface="Wingdings" charset="2"/>
              <a:buChar char="v"/>
            </a:pPr>
            <a:r>
              <a:rPr lang="en-GB" sz="3765" dirty="0" smtClean="0">
                <a:solidFill>
                  <a:srgbClr val="BFBFBF"/>
                </a:solidFill>
              </a:rPr>
              <a:t>Opens up economic (funding) opportunities</a:t>
            </a:r>
          </a:p>
          <a:p>
            <a:pPr>
              <a:lnSpc>
                <a:spcPct val="80000"/>
              </a:lnSpc>
            </a:pPr>
            <a:endParaRPr lang="en-US" sz="2000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123813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5">
                    <a:lumMod val="75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5">
                  <a:lumMod val="75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381000"/>
            <a:ext cx="6997700" cy="914400"/>
          </a:xfrm>
        </p:spPr>
        <p:txBody>
          <a:bodyPr>
            <a:normAutofit fontScale="90000"/>
          </a:bodyPr>
          <a:lstStyle/>
          <a:p>
            <a:r>
              <a:rPr lang="en-GB" sz="5400" dirty="0" smtClean="0">
                <a:solidFill>
                  <a:srgbClr val="713204"/>
                </a:solidFill>
              </a:rPr>
              <a:t>Citation impact</a:t>
            </a:r>
            <a:endParaRPr lang="en-GB" sz="5400" dirty="0">
              <a:solidFill>
                <a:srgbClr val="713204"/>
              </a:solidFill>
            </a:endParaRPr>
          </a:p>
        </p:txBody>
      </p:sp>
      <p:graphicFrame>
        <p:nvGraphicFramePr>
          <p:cNvPr id="6" name="Object 2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838201" y="1484313"/>
          <a:ext cx="7839074" cy="3544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250825" y="5805488"/>
            <a:ext cx="5099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b="1">
                <a:latin typeface="Arial" pitchFamily="-110" charset="0"/>
              </a:rPr>
              <a:t>Range = 36%-200%</a:t>
            </a:r>
          </a:p>
          <a:p>
            <a:r>
              <a:rPr lang="en-GB">
                <a:latin typeface="Arial" pitchFamily="-110" charset="0"/>
              </a:rPr>
              <a:t>(Data: Stevan Harnad and co-workers)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0960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5">
                    <a:lumMod val="75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5">
                  <a:lumMod val="75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29000" y="5029200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% increase in citations with Open Access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well-filled repository</a:t>
            </a:r>
            <a:endParaRPr lang="en-US" dirty="0"/>
          </a:p>
        </p:txBody>
      </p:sp>
      <p:pic>
        <p:nvPicPr>
          <p:cNvPr id="7" name="Content Placeholder 6" descr="Eprints front page.tif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0683" y="1417638"/>
            <a:ext cx="7863005" cy="4708525"/>
          </a:xfrm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123813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5">
                    <a:lumMod val="75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5">
                  <a:lumMod val="75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Usage impact</a:t>
            </a:r>
            <a:endParaRPr lang="en-US" dirty="0"/>
          </a:p>
        </p:txBody>
      </p:sp>
      <p:pic>
        <p:nvPicPr>
          <p:cNvPr id="7" name="Content Placeholder 6" descr="Eprints monthly download chart.tif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2303" y="1524000"/>
            <a:ext cx="7741385" cy="4602162"/>
          </a:xfrm>
        </p:spPr>
      </p:pic>
      <p:sp>
        <p:nvSpPr>
          <p:cNvPr id="6" name="TextBox 5"/>
          <p:cNvSpPr txBox="1"/>
          <p:nvPr/>
        </p:nvSpPr>
        <p:spPr>
          <a:xfrm>
            <a:off x="228600" y="6308725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N.B. Downloads are a good predictor of citations</a:t>
            </a:r>
            <a:endParaRPr lang="en-US" dirty="0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6123813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5">
                    <a:lumMod val="75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5">
                  <a:lumMod val="75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7467600" cy="1630362"/>
          </a:xfrm>
        </p:spPr>
        <p:txBody>
          <a:bodyPr>
            <a:normAutofit/>
          </a:bodyPr>
          <a:lstStyle/>
          <a:p>
            <a:r>
              <a:rPr lang="en-US" sz="4800" dirty="0" smtClean="0"/>
              <a:t>But most repositories have problems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2209800"/>
            <a:ext cx="7467600" cy="4099560"/>
          </a:xfrm>
        </p:spPr>
        <p:txBody>
          <a:bodyPr/>
          <a:lstStyle/>
          <a:p>
            <a:pPr marL="547688" indent="-547688">
              <a:buClr>
                <a:srgbClr val="800000"/>
              </a:buClr>
              <a:buFont typeface="Wingdings" charset="2"/>
              <a:buChar char="v"/>
            </a:pPr>
            <a:r>
              <a:rPr lang="en-US" sz="3600" dirty="0" smtClean="0"/>
              <a:t>Collecting content</a:t>
            </a:r>
          </a:p>
          <a:p>
            <a:pPr marL="547688" indent="-547688">
              <a:buClr>
                <a:srgbClr val="800000"/>
              </a:buClr>
              <a:buFont typeface="Wingdings" charset="2"/>
              <a:buChar char="v"/>
            </a:pPr>
            <a:r>
              <a:rPr lang="en-US" sz="3600" dirty="0" smtClean="0"/>
              <a:t>‘Self-archiving’ rate is still low</a:t>
            </a:r>
          </a:p>
          <a:p>
            <a:pPr marL="547688" indent="-547688">
              <a:buClr>
                <a:srgbClr val="800000"/>
              </a:buClr>
              <a:buFont typeface="Wingdings" charset="2"/>
              <a:buChar char="v"/>
            </a:pPr>
            <a:r>
              <a:rPr lang="en-US" sz="3600" dirty="0" smtClean="0"/>
              <a:t>Overall Open Access rate is 15-20%</a:t>
            </a:r>
          </a:p>
          <a:p>
            <a:pPr marL="547688" indent="-547688">
              <a:buClr>
                <a:srgbClr val="800000"/>
              </a:buClr>
              <a:buFont typeface="Wingdings" charset="2"/>
              <a:buChar char="v"/>
            </a:pPr>
            <a:r>
              <a:rPr lang="en-US" sz="3600" dirty="0" smtClean="0"/>
              <a:t>Mandatory policies are needed to boost this</a:t>
            </a:r>
          </a:p>
          <a:p>
            <a:endParaRPr lang="en-US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123813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5">
                    <a:lumMod val="75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5">
                  <a:lumMod val="75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Do mandates make a difference?</a:t>
            </a:r>
            <a:endParaRPr lang="en-GB" dirty="0"/>
          </a:p>
        </p:txBody>
      </p:sp>
      <p:pic>
        <p:nvPicPr>
          <p:cNvPr id="4" name="Content Placeholder 3" descr="D:\4 Projets\1Scientométrie\1 Archivage Obligatoire\Version 4\HTML\SelfArch_files\img3.gif"/>
          <p:cNvPicPr>
            <a:picLocks noGrp="1"/>
          </p:cNvPicPr>
          <p:nvPr>
            <p:ph idx="1"/>
          </p:nvPr>
        </p:nvPicPr>
        <p:blipFill>
          <a:blip r:embed="rId2"/>
          <a:srcRect l="-3305" r="-3305"/>
          <a:stretch>
            <a:fillRect/>
          </a:stretch>
        </p:blipFill>
        <p:spPr bwMode="auto">
          <a:xfrm>
            <a:off x="914400" y="1417638"/>
            <a:ext cx="8229600" cy="4709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52400" y="630936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Source: </a:t>
            </a:r>
            <a:r>
              <a:rPr lang="en-GB" dirty="0" err="1" smtClean="0"/>
              <a:t>Gargouri</a:t>
            </a:r>
            <a:r>
              <a:rPr lang="en-GB" dirty="0" smtClean="0"/>
              <a:t> &amp; </a:t>
            </a:r>
            <a:r>
              <a:rPr lang="en-GB" dirty="0" err="1" smtClean="0"/>
              <a:t>Harnad</a:t>
            </a:r>
            <a:r>
              <a:rPr lang="en-GB" dirty="0" smtClean="0"/>
              <a:t>, 2009</a:t>
            </a:r>
            <a:endParaRPr lang="en-GB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123813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5">
                    <a:lumMod val="75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5">
                  <a:lumMod val="75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QUT’s</a:t>
            </a:r>
            <a:r>
              <a:rPr lang="en-US" dirty="0" smtClean="0"/>
              <a:t> policy on the repository</a:t>
            </a:r>
            <a:endParaRPr lang="en-US" dirty="0"/>
          </a:p>
        </p:txBody>
      </p:sp>
      <p:pic>
        <p:nvPicPr>
          <p:cNvPr id="4" name="Content Placeholder 3" descr="QUT repository policy.jpg"/>
          <p:cNvPicPr>
            <a:picLocks noGrp="1" noChangeAspect="1"/>
          </p:cNvPicPr>
          <p:nvPr>
            <p:ph idx="1"/>
          </p:nvPr>
        </p:nvPicPr>
        <p:blipFill>
          <a:blip r:embed="rId2"/>
          <a:srcRect t="-14756" b="-14756"/>
          <a:stretch>
            <a:fillRect/>
          </a:stretch>
        </p:blipFill>
        <p:spPr>
          <a:xfrm>
            <a:off x="126419" y="901987"/>
            <a:ext cx="9017581" cy="5773451"/>
          </a:xfrm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123813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5">
                    <a:lumMod val="75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5">
                  <a:lumMod val="75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QUT’s</a:t>
            </a:r>
            <a:r>
              <a:rPr lang="en-US" dirty="0" smtClean="0"/>
              <a:t> policy on IP</a:t>
            </a:r>
            <a:endParaRPr lang="en-US" dirty="0"/>
          </a:p>
        </p:txBody>
      </p:sp>
      <p:pic>
        <p:nvPicPr>
          <p:cNvPr id="4" name="Content Placeholder 3" descr="QUT IP policy.jpg"/>
          <p:cNvPicPr>
            <a:picLocks noGrp="1" noChangeAspect="1"/>
          </p:cNvPicPr>
          <p:nvPr>
            <p:ph idx="1"/>
          </p:nvPr>
        </p:nvPicPr>
        <p:blipFill>
          <a:blip r:embed="rId2"/>
          <a:srcRect t="-19135" b="-19135"/>
          <a:stretch>
            <a:fillRect/>
          </a:stretch>
        </p:blipFill>
        <p:spPr>
          <a:xfrm>
            <a:off x="126419" y="1084549"/>
            <a:ext cx="9017581" cy="5773451"/>
          </a:xfrm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123813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5">
                    <a:lumMod val="75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5">
                  <a:lumMod val="75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QUT’s</a:t>
            </a:r>
            <a:r>
              <a:rPr lang="en-US" dirty="0" smtClean="0"/>
              <a:t> policy on copyright</a:t>
            </a:r>
            <a:endParaRPr lang="en-US" dirty="0"/>
          </a:p>
        </p:txBody>
      </p:sp>
      <p:pic>
        <p:nvPicPr>
          <p:cNvPr id="4" name="Content Placeholder 3" descr="QUT copyright policy.jpg"/>
          <p:cNvPicPr>
            <a:picLocks noGrp="1" noChangeAspect="1"/>
          </p:cNvPicPr>
          <p:nvPr>
            <p:ph idx="1"/>
          </p:nvPr>
        </p:nvPicPr>
        <p:blipFill>
          <a:blip r:embed="rId2"/>
          <a:srcRect t="-7237" b="-7237"/>
          <a:stretch>
            <a:fillRect/>
          </a:stretch>
        </p:blipFill>
        <p:spPr>
          <a:xfrm>
            <a:off x="126419" y="1084549"/>
            <a:ext cx="9017581" cy="5773451"/>
          </a:xfrm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123813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5">
                    <a:lumMod val="75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5">
                  <a:lumMod val="75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13204"/>
                </a:solidFill>
              </a:rPr>
              <a:t>Open Access</a:t>
            </a:r>
            <a:endParaRPr lang="en-US" dirty="0">
              <a:solidFill>
                <a:srgbClr val="71320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47675" indent="-447675">
              <a:buClr>
                <a:srgbClr val="800000"/>
              </a:buClr>
              <a:buFont typeface="Wingdings" charset="2"/>
              <a:buChar char="v"/>
            </a:pPr>
            <a:r>
              <a:rPr lang="en-US" dirty="0" smtClean="0"/>
              <a:t>Journals</a:t>
            </a:r>
          </a:p>
          <a:p>
            <a:pPr marL="447675" indent="-447675">
              <a:buClr>
                <a:srgbClr val="800000"/>
              </a:buClr>
              <a:buFont typeface="Wingdings" charset="2"/>
              <a:buChar char="v"/>
            </a:pPr>
            <a:r>
              <a:rPr lang="en-US" dirty="0" smtClean="0"/>
              <a:t>Repositories</a:t>
            </a:r>
          </a:p>
          <a:p>
            <a:pPr marL="447675" indent="-447675">
              <a:buClr>
                <a:srgbClr val="800000"/>
              </a:buClr>
              <a:buFont typeface="Wingdings" charset="2"/>
              <a:buChar char="v"/>
            </a:pPr>
            <a:r>
              <a:rPr lang="en-US" dirty="0" smtClean="0"/>
              <a:t>What are the drivers?</a:t>
            </a:r>
          </a:p>
          <a:p>
            <a:pPr marL="447675" indent="-447675">
              <a:buClr>
                <a:srgbClr val="800000"/>
              </a:buClr>
              <a:buFont typeface="Wingdings" charset="2"/>
              <a:buChar char="v"/>
            </a:pPr>
            <a:r>
              <a:rPr lang="en-US" dirty="0" smtClean="0"/>
              <a:t>Who is influencing progress?</a:t>
            </a:r>
          </a:p>
          <a:p>
            <a:pPr marL="447675" indent="-447675">
              <a:buClr>
                <a:srgbClr val="800000"/>
              </a:buClr>
              <a:buFont typeface="Wingdings" charset="2"/>
              <a:buChar char="v"/>
            </a:pPr>
            <a:r>
              <a:rPr lang="en-US" dirty="0" smtClean="0"/>
              <a:t>What is influencing developments?</a:t>
            </a:r>
            <a:endParaRPr lang="en-US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123813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5">
                    <a:lumMod val="75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5">
                  <a:lumMod val="75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050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dirty="0"/>
              <a:t>Lost citations, lost impact</a:t>
            </a:r>
          </a:p>
        </p:txBody>
      </p:sp>
      <p:sp>
        <p:nvSpPr>
          <p:cNvPr id="135171" name="Rectangle 2051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5613" indent="-455613">
              <a:buClr>
                <a:srgbClr val="800000"/>
              </a:buClr>
              <a:buFont typeface="Wingdings" charset="2"/>
              <a:buChar char="v"/>
            </a:pPr>
            <a:r>
              <a:rPr lang="en-GB" sz="3200" dirty="0"/>
              <a:t>Only around 15% of research is Open Access</a:t>
            </a:r>
            <a:r>
              <a:rPr lang="en-GB" sz="3200" dirty="0" smtClean="0"/>
              <a:t>…</a:t>
            </a:r>
          </a:p>
          <a:p>
            <a:pPr marL="455613" indent="-455613">
              <a:buClr>
                <a:srgbClr val="800000"/>
              </a:buClr>
              <a:buFont typeface="Wingdings" charset="2"/>
              <a:buChar char="v"/>
            </a:pPr>
            <a:r>
              <a:rPr lang="en-GB" sz="3200" dirty="0" smtClean="0"/>
              <a:t>… </a:t>
            </a:r>
            <a:r>
              <a:rPr lang="en-GB" sz="3200" dirty="0"/>
              <a:t>so 85% is not</a:t>
            </a:r>
          </a:p>
          <a:p>
            <a:pPr marL="455613" indent="-455613">
              <a:buClr>
                <a:srgbClr val="800000"/>
              </a:buClr>
              <a:buFont typeface="Wingdings" charset="2"/>
              <a:buChar char="v"/>
            </a:pPr>
            <a:r>
              <a:rPr lang="en-GB" sz="3200" dirty="0" smtClean="0"/>
              <a:t>… </a:t>
            </a:r>
            <a:r>
              <a:rPr lang="en-GB" sz="3200" dirty="0"/>
              <a:t>and we are therefore losing 85% of the 50% increase in citations (conservative end of the range) that Open Access brings </a:t>
            </a:r>
            <a:r>
              <a:rPr lang="en-GB" sz="32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(= 42.5%)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123813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5">
                    <a:lumMod val="75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5">
                  <a:lumMod val="75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1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304800"/>
            <a:ext cx="7924800" cy="1431925"/>
          </a:xfrm>
        </p:spPr>
        <p:txBody>
          <a:bodyPr>
            <a:normAutofit fontScale="90000"/>
          </a:bodyPr>
          <a:lstStyle/>
          <a:p>
            <a:r>
              <a:rPr lang="en-GB" sz="4800" dirty="0">
                <a:solidFill>
                  <a:srgbClr val="713204"/>
                </a:solidFill>
              </a:rPr>
              <a:t>What this means to</a:t>
            </a:r>
            <a:r>
              <a:rPr lang="en-GB" sz="4800" dirty="0" smtClean="0">
                <a:solidFill>
                  <a:srgbClr val="713204"/>
                </a:solidFill>
              </a:rPr>
              <a:t> the </a:t>
            </a:r>
            <a:br>
              <a:rPr lang="en-GB" sz="4800" dirty="0" smtClean="0">
                <a:solidFill>
                  <a:srgbClr val="713204"/>
                </a:solidFill>
              </a:rPr>
            </a:br>
            <a:r>
              <a:rPr lang="en-GB" sz="4800" dirty="0" smtClean="0">
                <a:solidFill>
                  <a:srgbClr val="713204"/>
                </a:solidFill>
              </a:rPr>
              <a:t>University of Utopia: citations</a:t>
            </a:r>
            <a:endParaRPr lang="en-GB" sz="4800" dirty="0">
              <a:solidFill>
                <a:srgbClr val="713204"/>
              </a:solidFill>
            </a:endParaRPr>
          </a:p>
        </p:txBody>
      </p:sp>
      <p:sp>
        <p:nvSpPr>
          <p:cNvPr id="91139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2209800"/>
            <a:ext cx="7924800" cy="4098925"/>
          </a:xfrm>
        </p:spPr>
        <p:txBody>
          <a:bodyPr>
            <a:normAutofit/>
          </a:bodyPr>
          <a:lstStyle/>
          <a:p>
            <a:pPr marL="569913" indent="-569913">
              <a:buClr>
                <a:schemeClr val="accent5">
                  <a:lumMod val="75000"/>
                </a:schemeClr>
              </a:buClr>
              <a:buFont typeface="Wingdings" charset="2"/>
              <a:buChar char="v"/>
            </a:pPr>
            <a:r>
              <a:rPr lang="en-GB" dirty="0" smtClean="0"/>
              <a:t>2004-8:</a:t>
            </a:r>
            <a:r>
              <a:rPr lang="en-GB" dirty="0" smtClean="0">
                <a:solidFill>
                  <a:schemeClr val="tx2"/>
                </a:solidFill>
              </a:rPr>
              <a:t>   </a:t>
            </a:r>
            <a:r>
              <a:rPr lang="en-GB" dirty="0" smtClean="0">
                <a:solidFill>
                  <a:srgbClr val="713204"/>
                </a:solidFill>
              </a:rPr>
              <a:t>5000 articles</a:t>
            </a:r>
          </a:p>
          <a:p>
            <a:pPr marL="569913" indent="-569913">
              <a:buClr>
                <a:schemeClr val="accent5">
                  <a:lumMod val="75000"/>
                </a:schemeClr>
              </a:buClr>
              <a:buFont typeface="Wingdings" charset="2"/>
              <a:buChar char="v"/>
            </a:pPr>
            <a:r>
              <a:rPr lang="en-GB" dirty="0"/>
              <a:t>Number of citations:</a:t>
            </a:r>
            <a:r>
              <a:rPr lang="en-GB" dirty="0" smtClean="0"/>
              <a:t> </a:t>
            </a:r>
            <a:r>
              <a:rPr lang="en-GB" dirty="0" smtClean="0">
                <a:solidFill>
                  <a:srgbClr val="713204"/>
                </a:solidFill>
              </a:rPr>
              <a:t>15000</a:t>
            </a:r>
          </a:p>
          <a:p>
            <a:pPr marL="569913" indent="-569913">
              <a:buClr>
                <a:schemeClr val="accent5">
                  <a:lumMod val="75000"/>
                </a:schemeClr>
              </a:buClr>
              <a:buFont typeface="Wingdings" charset="2"/>
              <a:buChar char="v"/>
            </a:pPr>
            <a:r>
              <a:rPr lang="en-GB" dirty="0"/>
              <a:t>If all had been OA, there would have been (42.5% more)</a:t>
            </a:r>
            <a:r>
              <a:rPr lang="en-GB" dirty="0" smtClean="0"/>
              <a:t> </a:t>
            </a:r>
            <a:r>
              <a:rPr lang="en-GB" dirty="0" smtClean="0">
                <a:solidFill>
                  <a:srgbClr val="713204"/>
                </a:solidFill>
              </a:rPr>
              <a:t>21375 citations</a:t>
            </a:r>
            <a:endParaRPr lang="en-GB" dirty="0" smtClean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123813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5">
                    <a:lumMod val="75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5">
                  <a:lumMod val="75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9" grpId="0" build="p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400" dirty="0" smtClean="0">
                <a:solidFill>
                  <a:srgbClr val="713204"/>
                </a:solidFill>
              </a:rPr>
              <a:t>What this means to the </a:t>
            </a:r>
            <a:br>
              <a:rPr lang="en-GB" sz="4400" dirty="0" smtClean="0">
                <a:solidFill>
                  <a:srgbClr val="713204"/>
                </a:solidFill>
              </a:rPr>
            </a:br>
            <a:r>
              <a:rPr lang="en-GB" sz="4400" dirty="0" smtClean="0">
                <a:solidFill>
                  <a:srgbClr val="713204"/>
                </a:solidFill>
              </a:rPr>
              <a:t>University of Utopia:  money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981200"/>
            <a:ext cx="7714488" cy="4038600"/>
          </a:xfrm>
        </p:spPr>
        <p:txBody>
          <a:bodyPr>
            <a:normAutofit fontScale="92500"/>
          </a:bodyPr>
          <a:lstStyle/>
          <a:p>
            <a:pPr marL="569913" indent="-569913">
              <a:buClr>
                <a:schemeClr val="accent5">
                  <a:lumMod val="75000"/>
                </a:schemeClr>
              </a:buClr>
              <a:buFont typeface="Wingdings" charset="2"/>
              <a:buChar char="v"/>
            </a:pPr>
            <a:r>
              <a:rPr lang="en-GB" dirty="0" smtClean="0"/>
              <a:t>Since the University of Utopia invests      </a:t>
            </a:r>
            <a:r>
              <a:rPr lang="en-GB" dirty="0" smtClean="0">
                <a:solidFill>
                  <a:srgbClr val="713204"/>
                </a:solidFill>
              </a:rPr>
              <a:t>€ 0.5 </a:t>
            </a:r>
            <a:r>
              <a:rPr lang="en-GB" dirty="0" err="1" smtClean="0">
                <a:solidFill>
                  <a:srgbClr val="713204"/>
                </a:solidFill>
              </a:rPr>
              <a:t>bn</a:t>
            </a:r>
            <a:r>
              <a:rPr lang="en-GB" dirty="0" smtClean="0">
                <a:solidFill>
                  <a:srgbClr val="8EB4E3"/>
                </a:solidFill>
              </a:rPr>
              <a:t> </a:t>
            </a:r>
            <a:r>
              <a:rPr lang="en-GB" dirty="0" smtClean="0"/>
              <a:t>in research </a:t>
            </a:r>
            <a:r>
              <a:rPr lang="en-GB" i="1" dirty="0" smtClean="0"/>
              <a:t>per annum</a:t>
            </a:r>
            <a:r>
              <a:rPr lang="en-GB" dirty="0" smtClean="0"/>
              <a:t> …</a:t>
            </a:r>
          </a:p>
          <a:p>
            <a:pPr marL="569913" indent="-569913">
              <a:buClr>
                <a:schemeClr val="accent5">
                  <a:lumMod val="75000"/>
                </a:schemeClr>
              </a:buClr>
              <a:buFont typeface="Wingdings" charset="2"/>
              <a:buChar char="v"/>
            </a:pPr>
            <a:r>
              <a:rPr lang="en-GB" dirty="0" smtClean="0"/>
              <a:t>…this means lost impact (the 42.5%) worth</a:t>
            </a:r>
            <a:r>
              <a:rPr lang="en-GB" dirty="0" smtClean="0">
                <a:solidFill>
                  <a:srgbClr val="8EB4E3"/>
                </a:solidFill>
              </a:rPr>
              <a:t> </a:t>
            </a:r>
            <a:r>
              <a:rPr lang="en-GB" dirty="0" smtClean="0">
                <a:solidFill>
                  <a:srgbClr val="713204"/>
                </a:solidFill>
              </a:rPr>
              <a:t>€ 0.21 </a:t>
            </a:r>
            <a:r>
              <a:rPr lang="en-GB" dirty="0" err="1" smtClean="0">
                <a:solidFill>
                  <a:srgbClr val="713204"/>
                </a:solidFill>
              </a:rPr>
              <a:t>bn</a:t>
            </a:r>
            <a:r>
              <a:rPr lang="en-GB" dirty="0" smtClean="0">
                <a:solidFill>
                  <a:srgbClr val="8EB4E3"/>
                </a:solidFill>
              </a:rPr>
              <a:t> </a:t>
            </a:r>
            <a:r>
              <a:rPr lang="en-GB" dirty="0" smtClean="0"/>
              <a:t>to the university in one year</a:t>
            </a:r>
          </a:p>
          <a:p>
            <a:pPr marL="569913" indent="-569913">
              <a:buClr>
                <a:schemeClr val="accent5">
                  <a:lumMod val="75000"/>
                </a:schemeClr>
              </a:buClr>
              <a:buFont typeface="Wingdings" charset="2"/>
              <a:buChar char="v"/>
            </a:pPr>
            <a:r>
              <a:rPr lang="en-GB" dirty="0" smtClean="0"/>
              <a:t>Or, the University of Utopia would need to spend </a:t>
            </a:r>
            <a:r>
              <a:rPr lang="en-GB" dirty="0" smtClean="0">
                <a:solidFill>
                  <a:srgbClr val="713204"/>
                </a:solidFill>
              </a:rPr>
              <a:t>€ 0.21 </a:t>
            </a:r>
            <a:r>
              <a:rPr lang="en-GB" dirty="0" err="1" smtClean="0">
                <a:solidFill>
                  <a:srgbClr val="713204"/>
                </a:solidFill>
              </a:rPr>
              <a:t>bn</a:t>
            </a:r>
            <a:r>
              <a:rPr lang="en-GB" dirty="0" smtClean="0">
                <a:solidFill>
                  <a:srgbClr val="713204"/>
                </a:solidFill>
              </a:rPr>
              <a:t> MORE </a:t>
            </a:r>
            <a:r>
              <a:rPr lang="en-GB" dirty="0" smtClean="0"/>
              <a:t>per year to get the same extra impact that Open Access provides (for free)</a:t>
            </a:r>
          </a:p>
          <a:p>
            <a:endParaRPr lang="en-US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123813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5">
                    <a:lumMod val="75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5">
                  <a:lumMod val="75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655638"/>
            <a:ext cx="7826375" cy="762000"/>
          </a:xfrm>
        </p:spPr>
        <p:txBody>
          <a:bodyPr/>
          <a:lstStyle/>
          <a:p>
            <a:r>
              <a:rPr lang="en-GB" dirty="0">
                <a:solidFill>
                  <a:srgbClr val="713204"/>
                </a:solidFill>
              </a:rPr>
              <a:t>Why an institutional repository?</a:t>
            </a:r>
            <a:endParaRPr lang="en-US" dirty="0">
              <a:solidFill>
                <a:srgbClr val="713204"/>
              </a:solidFill>
            </a:endParaRP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600200"/>
            <a:ext cx="7673975" cy="4708525"/>
          </a:xfrm>
        </p:spPr>
        <p:txBody>
          <a:bodyPr>
            <a:normAutofit fontScale="77500" lnSpcReduction="20000"/>
          </a:bodyPr>
          <a:lstStyle/>
          <a:p>
            <a:pPr marL="539750" indent="-539750">
              <a:spcBef>
                <a:spcPts val="0"/>
              </a:spcBef>
              <a:buClr>
                <a:srgbClr val="800000"/>
              </a:buClr>
              <a:buFont typeface="Wingdings" charset="2"/>
              <a:buChar char="v"/>
            </a:pPr>
            <a:r>
              <a:rPr lang="en-GB" sz="3765" dirty="0" smtClean="0">
                <a:solidFill>
                  <a:schemeClr val="bg1">
                    <a:lumMod val="75000"/>
                  </a:schemeClr>
                </a:solidFill>
              </a:rPr>
              <a:t>Helps to fulfil </a:t>
            </a:r>
            <a:r>
              <a:rPr lang="en-GB" sz="3765" dirty="0">
                <a:solidFill>
                  <a:schemeClr val="bg1">
                    <a:lumMod val="75000"/>
                  </a:schemeClr>
                </a:solidFill>
              </a:rPr>
              <a:t>a university’s mission to engender, encourage and disseminate scholarly work</a:t>
            </a:r>
            <a:endParaRPr lang="en-GB" sz="3765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547688" indent="-547688">
              <a:spcBef>
                <a:spcPts val="0"/>
              </a:spcBef>
              <a:buClr>
                <a:srgbClr val="800000"/>
              </a:buClr>
              <a:buFont typeface="Wingdings" charset="2"/>
              <a:buChar char="v"/>
            </a:pPr>
            <a:r>
              <a:rPr lang="en-GB" sz="3765" dirty="0" smtClean="0">
                <a:solidFill>
                  <a:schemeClr val="bg1">
                    <a:lumMod val="75000"/>
                  </a:schemeClr>
                </a:solidFill>
              </a:rPr>
              <a:t>Forms a complete </a:t>
            </a:r>
            <a:r>
              <a:rPr lang="en-GB" sz="3765" dirty="0">
                <a:solidFill>
                  <a:schemeClr val="bg1">
                    <a:lumMod val="75000"/>
                  </a:schemeClr>
                </a:solidFill>
              </a:rPr>
              <a:t>record of its intellectual effort</a:t>
            </a:r>
            <a:endParaRPr lang="en-GB" sz="3765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547688" indent="-547688">
              <a:spcBef>
                <a:spcPts val="0"/>
              </a:spcBef>
              <a:buClr>
                <a:srgbClr val="800000"/>
              </a:buClr>
              <a:buFont typeface="Wingdings" charset="2"/>
              <a:buChar char="v"/>
            </a:pPr>
            <a:r>
              <a:rPr lang="en-GB" sz="3765" dirty="0" smtClean="0">
                <a:solidFill>
                  <a:schemeClr val="bg1">
                    <a:lumMod val="75000"/>
                  </a:schemeClr>
                </a:solidFill>
              </a:rPr>
              <a:t>Forms a permanent </a:t>
            </a:r>
            <a:r>
              <a:rPr lang="en-GB" sz="3765" dirty="0">
                <a:solidFill>
                  <a:schemeClr val="bg1">
                    <a:lumMod val="75000"/>
                  </a:schemeClr>
                </a:solidFill>
              </a:rPr>
              <a:t>record of all digital </a:t>
            </a:r>
            <a:r>
              <a:rPr lang="en-GB" sz="3765" dirty="0" smtClean="0">
                <a:solidFill>
                  <a:schemeClr val="bg1">
                    <a:lumMod val="75000"/>
                  </a:schemeClr>
                </a:solidFill>
              </a:rPr>
              <a:t>output</a:t>
            </a:r>
          </a:p>
          <a:p>
            <a:pPr marL="547688" indent="-547688">
              <a:spcBef>
                <a:spcPts val="0"/>
              </a:spcBef>
              <a:buClr>
                <a:srgbClr val="800000"/>
              </a:buClr>
              <a:buFont typeface="Wingdings" charset="2"/>
              <a:buChar char="v"/>
            </a:pPr>
            <a:r>
              <a:rPr lang="en-GB" sz="3765" dirty="0" smtClean="0">
                <a:solidFill>
                  <a:schemeClr val="bg1">
                    <a:lumMod val="75000"/>
                  </a:schemeClr>
                </a:solidFill>
              </a:rPr>
              <a:t>Provides maximum Web impact for the institution</a:t>
            </a:r>
          </a:p>
          <a:p>
            <a:pPr marL="547688" indent="-547688">
              <a:spcBef>
                <a:spcPts val="0"/>
              </a:spcBef>
              <a:buClr>
                <a:srgbClr val="800000"/>
              </a:buClr>
              <a:buFont typeface="Wingdings" charset="2"/>
              <a:buChar char="v"/>
            </a:pPr>
            <a:r>
              <a:rPr lang="en-GB" sz="3765" dirty="0" smtClean="0">
                <a:solidFill>
                  <a:schemeClr val="bg1">
                    <a:lumMod val="75000"/>
                  </a:schemeClr>
                </a:solidFill>
              </a:rPr>
              <a:t>Maximises the impact of the institution’s research (usage and citations)</a:t>
            </a:r>
          </a:p>
          <a:p>
            <a:pPr marL="547688" indent="-547688">
              <a:spcBef>
                <a:spcPts val="0"/>
              </a:spcBef>
              <a:buClr>
                <a:srgbClr val="800000"/>
              </a:buClr>
              <a:buFont typeface="Wingdings" charset="2"/>
              <a:buChar char="v"/>
            </a:pPr>
            <a:r>
              <a:rPr lang="en-GB" sz="3765" dirty="0" smtClean="0">
                <a:solidFill>
                  <a:srgbClr val="637F26"/>
                </a:solidFill>
              </a:rPr>
              <a:t>Enables better research monitoring and management</a:t>
            </a:r>
          </a:p>
          <a:p>
            <a:pPr marL="547688" indent="-547688">
              <a:spcBef>
                <a:spcPts val="0"/>
              </a:spcBef>
              <a:buClr>
                <a:srgbClr val="800000"/>
              </a:buClr>
              <a:buFont typeface="Wingdings" charset="2"/>
              <a:buChar char="v"/>
            </a:pPr>
            <a:r>
              <a:rPr lang="en-GB" sz="3765" dirty="0" smtClean="0">
                <a:solidFill>
                  <a:srgbClr val="BFBFBF"/>
                </a:solidFill>
              </a:rPr>
              <a:t>Opens up economic (funding) opportunities</a:t>
            </a:r>
          </a:p>
          <a:p>
            <a:pPr>
              <a:lnSpc>
                <a:spcPct val="80000"/>
              </a:lnSpc>
            </a:pPr>
            <a:endParaRPr lang="en-US" sz="2000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123813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5">
                    <a:lumMod val="75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5">
                  <a:lumMod val="75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020762"/>
          </a:xfrm>
        </p:spPr>
        <p:txBody>
          <a:bodyPr>
            <a:normAutofit fontScale="90000"/>
          </a:bodyPr>
          <a:lstStyle/>
          <a:p>
            <a:r>
              <a:rPr lang="en-US" sz="4800" dirty="0" smtClean="0"/>
              <a:t>Measure and manage research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417638"/>
            <a:ext cx="7848600" cy="4891722"/>
          </a:xfrm>
        </p:spPr>
        <p:txBody>
          <a:bodyPr>
            <a:normAutofit fontScale="92500" lnSpcReduction="20000"/>
          </a:bodyPr>
          <a:lstStyle/>
          <a:p>
            <a:pPr marL="633413" indent="-547688">
              <a:buClr>
                <a:srgbClr val="800000"/>
              </a:buClr>
              <a:buFont typeface="Wingdings" charset="2"/>
              <a:buChar char="v"/>
            </a:pPr>
            <a:r>
              <a:rPr lang="en-US" dirty="0" smtClean="0"/>
              <a:t>Who is producing what?</a:t>
            </a:r>
          </a:p>
          <a:p>
            <a:pPr marL="633413" indent="-547688">
              <a:buClr>
                <a:srgbClr val="800000"/>
              </a:buClr>
              <a:buFont typeface="Wingdings" charset="2"/>
              <a:buChar char="v"/>
            </a:pPr>
            <a:r>
              <a:rPr lang="en-US" dirty="0" smtClean="0"/>
              <a:t>How much collaborative work is being done?</a:t>
            </a:r>
          </a:p>
          <a:p>
            <a:pPr marL="633413" indent="-547688">
              <a:buClr>
                <a:srgbClr val="800000"/>
              </a:buClr>
              <a:buFont typeface="Wingdings" charset="2"/>
              <a:buChar char="v"/>
            </a:pPr>
            <a:r>
              <a:rPr lang="en-US" dirty="0" smtClean="0"/>
              <a:t>With which other institutions?</a:t>
            </a:r>
          </a:p>
          <a:p>
            <a:pPr marL="633413" indent="-547688">
              <a:buClr>
                <a:srgbClr val="800000"/>
              </a:buClr>
              <a:buFont typeface="Wingdings" charset="2"/>
              <a:buChar char="v"/>
            </a:pPr>
            <a:r>
              <a:rPr lang="en-US" dirty="0" smtClean="0"/>
              <a:t>Which research groups are performing best?</a:t>
            </a:r>
          </a:p>
          <a:p>
            <a:pPr marL="633413" indent="-547688">
              <a:buClr>
                <a:srgbClr val="800000"/>
              </a:buClr>
              <a:buFont typeface="Wingdings" charset="2"/>
              <a:buChar char="v"/>
            </a:pPr>
            <a:r>
              <a:rPr lang="en-US" dirty="0" smtClean="0"/>
              <a:t>Is our engineering department as good as theirs?</a:t>
            </a:r>
          </a:p>
          <a:p>
            <a:pPr marL="633413" indent="-547688">
              <a:buClr>
                <a:srgbClr val="800000"/>
              </a:buClr>
              <a:buFont typeface="Wingdings" charset="2"/>
              <a:buChar char="v"/>
            </a:pPr>
            <a:r>
              <a:rPr lang="en-US" dirty="0" smtClean="0"/>
              <a:t>Where is our research being published / performed / installed?</a:t>
            </a:r>
          </a:p>
          <a:p>
            <a:pPr marL="633413" indent="-547688">
              <a:buClr>
                <a:srgbClr val="800000"/>
              </a:buClr>
              <a:buFont typeface="Wingdings" charset="2"/>
              <a:buChar char="v"/>
            </a:pPr>
            <a:r>
              <a:rPr lang="en-US" dirty="0" smtClean="0"/>
              <a:t>How much impact it is having (by measuring citations and other things)?</a:t>
            </a:r>
          </a:p>
          <a:p>
            <a:pPr marL="633413" indent="-547688">
              <a:buClr>
                <a:srgbClr val="800000"/>
              </a:buClr>
              <a:buFont typeface="Wingdings" charset="2"/>
              <a:buChar char="v"/>
            </a:pPr>
            <a:r>
              <a:rPr lang="en-US" dirty="0" smtClean="0"/>
              <a:t>What ROI are we getting?</a:t>
            </a:r>
            <a:endParaRPr lang="en-US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123813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5">
                    <a:lumMod val="75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5">
                  <a:lumMod val="75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homson InCites service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7762" r="-17762"/>
          <a:stretch>
            <a:fillRect/>
          </a:stretch>
        </p:blipFill>
        <p:spPr>
          <a:xfrm>
            <a:off x="-991845" y="-685800"/>
            <a:ext cx="10974045" cy="7026065"/>
          </a:xfrm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123813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5">
                    <a:lumMod val="75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5">
                  <a:lumMod val="75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6" name="Rectangle 4"/>
          <p:cNvSpPr>
            <a:spLocks noGrp="1" noChangeArrowheads="1"/>
          </p:cNvSpPr>
          <p:nvPr>
            <p:ph type="title"/>
          </p:nvPr>
        </p:nvSpPr>
        <p:spPr>
          <a:xfrm>
            <a:off x="1143000" y="152400"/>
            <a:ext cx="7790688" cy="12652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sz="5400" dirty="0" err="1" smtClean="0">
                <a:solidFill>
                  <a:srgbClr val="800000"/>
                </a:solidFill>
              </a:rPr>
              <a:t>CiteBase</a:t>
            </a:r>
            <a:r>
              <a:rPr lang="en-GB" sz="5400" dirty="0" smtClean="0">
                <a:solidFill>
                  <a:srgbClr val="800000"/>
                </a:solidFill>
              </a:rPr>
              <a:t>: a tool for research management</a:t>
            </a:r>
            <a:endParaRPr lang="en-GB" sz="5400" dirty="0">
              <a:solidFill>
                <a:srgbClr val="800000"/>
              </a:solidFill>
            </a:endParaRPr>
          </a:p>
        </p:txBody>
      </p:sp>
      <p:pic>
        <p:nvPicPr>
          <p:cNvPr id="30723" name="Picture 6" descr="Citebase Witten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79" y="1828800"/>
            <a:ext cx="8812209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123813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5">
                    <a:lumMod val="75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5">
                  <a:lumMod val="75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 descr="Citebase Witten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692150"/>
            <a:ext cx="8736013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123813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5">
                    <a:lumMod val="75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5">
                  <a:lumMod val="75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 descr="Citebase Witten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00163" y="333375"/>
            <a:ext cx="7088187" cy="574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123813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5">
                    <a:lumMod val="75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5">
                  <a:lumMod val="75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 descr="Citebase Witten 3"/>
          <p:cNvPicPr>
            <a:picLocks noChangeAspect="1" noChangeArrowheads="1"/>
          </p:cNvPicPr>
          <p:nvPr/>
        </p:nvPicPr>
        <p:blipFill>
          <a:blip r:embed="rId3"/>
          <a:srcRect t="50891" r="34109"/>
          <a:stretch>
            <a:fillRect/>
          </a:stretch>
        </p:blipFill>
        <p:spPr bwMode="auto">
          <a:xfrm>
            <a:off x="250825" y="523875"/>
            <a:ext cx="8736013" cy="528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123813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5">
                    <a:lumMod val="75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5">
                  <a:lumMod val="75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13204"/>
                </a:solidFill>
              </a:rPr>
              <a:t>Open Access journals</a:t>
            </a:r>
            <a:endParaRPr lang="en-US" dirty="0">
              <a:solidFill>
                <a:srgbClr val="71320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47675" indent="-447675">
              <a:buClr>
                <a:srgbClr val="800000"/>
              </a:buClr>
              <a:buFont typeface="Wingdings" charset="2"/>
              <a:buChar char="v"/>
            </a:pPr>
            <a:r>
              <a:rPr lang="en-US" dirty="0" smtClean="0"/>
              <a:t>Currently 4270 listed in the DOAJ (</a:t>
            </a:r>
            <a:r>
              <a:rPr lang="en-US" dirty="0" smtClean="0">
                <a:hlinkClick r:id="rId2"/>
              </a:rPr>
              <a:t>www.doaj.org</a:t>
            </a:r>
            <a:r>
              <a:rPr lang="en-US" dirty="0" smtClean="0"/>
              <a:t>)</a:t>
            </a:r>
          </a:p>
          <a:p>
            <a:pPr marL="447675" indent="-447675">
              <a:buClr>
                <a:srgbClr val="800000"/>
              </a:buClr>
              <a:buFont typeface="Wingdings" charset="2"/>
              <a:buChar char="v"/>
            </a:pPr>
            <a:r>
              <a:rPr lang="en-US" dirty="0" smtClean="0"/>
              <a:t>Some are doing very interesting things</a:t>
            </a:r>
          </a:p>
          <a:p>
            <a:pPr marL="694563" lvl="2" indent="-447675">
              <a:buClr>
                <a:srgbClr val="800000"/>
              </a:buClr>
              <a:buFont typeface="Courier New"/>
              <a:buChar char="o"/>
            </a:pPr>
            <a:r>
              <a:rPr lang="en-US" dirty="0" smtClean="0"/>
              <a:t>Peer review</a:t>
            </a:r>
          </a:p>
          <a:p>
            <a:pPr marL="694563" lvl="2" indent="-447675">
              <a:buClr>
                <a:srgbClr val="800000"/>
              </a:buClr>
              <a:buFont typeface="Courier New"/>
              <a:buChar char="o"/>
            </a:pPr>
            <a:r>
              <a:rPr lang="en-US" dirty="0" smtClean="0"/>
              <a:t>Web 2.0-type systems</a:t>
            </a:r>
          </a:p>
          <a:p>
            <a:pPr marL="447675" indent="-447675">
              <a:buClr>
                <a:srgbClr val="800000"/>
              </a:buClr>
              <a:buFont typeface="Wingdings" charset="2"/>
              <a:buChar char="v"/>
            </a:pPr>
            <a:r>
              <a:rPr lang="en-US" dirty="0" smtClean="0"/>
              <a:t>Fewer than 50% levy an article-processing charge (APC)</a:t>
            </a:r>
          </a:p>
          <a:p>
            <a:pPr marL="447675" indent="-447675">
              <a:buClr>
                <a:srgbClr val="800000"/>
              </a:buClr>
              <a:buFont typeface="Wingdings" charset="2"/>
              <a:buChar char="v"/>
            </a:pPr>
            <a:r>
              <a:rPr lang="en-US" dirty="0" smtClean="0"/>
              <a:t>Vary with respect to permissions</a:t>
            </a:r>
          </a:p>
          <a:p>
            <a:pPr marL="447675" indent="-447675">
              <a:buClr>
                <a:srgbClr val="800000"/>
              </a:buClr>
              <a:buFont typeface="Wingdings" charset="2"/>
              <a:buChar char="v"/>
            </a:pPr>
            <a:r>
              <a:rPr lang="en-US" dirty="0" smtClean="0"/>
              <a:t>What should you say about permissions?</a:t>
            </a:r>
            <a:endParaRPr lang="en-US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123813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5">
                    <a:lumMod val="75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5">
                  <a:lumMod val="75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655638"/>
            <a:ext cx="7826375" cy="762000"/>
          </a:xfrm>
        </p:spPr>
        <p:txBody>
          <a:bodyPr/>
          <a:lstStyle/>
          <a:p>
            <a:r>
              <a:rPr lang="en-GB" dirty="0">
                <a:solidFill>
                  <a:srgbClr val="713204"/>
                </a:solidFill>
              </a:rPr>
              <a:t>Why an institutional repository?</a:t>
            </a:r>
            <a:endParaRPr lang="en-US" dirty="0">
              <a:solidFill>
                <a:srgbClr val="713204"/>
              </a:solidFill>
            </a:endParaRP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600200"/>
            <a:ext cx="7673975" cy="4708525"/>
          </a:xfrm>
        </p:spPr>
        <p:txBody>
          <a:bodyPr>
            <a:normAutofit fontScale="77500" lnSpcReduction="20000"/>
          </a:bodyPr>
          <a:lstStyle/>
          <a:p>
            <a:pPr marL="539750" indent="-539750">
              <a:spcBef>
                <a:spcPts val="0"/>
              </a:spcBef>
              <a:buClr>
                <a:srgbClr val="800000"/>
              </a:buClr>
              <a:buFont typeface="Wingdings" charset="2"/>
              <a:buChar char="v"/>
            </a:pPr>
            <a:r>
              <a:rPr lang="en-GB" sz="3765" dirty="0" smtClean="0">
                <a:solidFill>
                  <a:schemeClr val="bg1">
                    <a:lumMod val="75000"/>
                  </a:schemeClr>
                </a:solidFill>
              </a:rPr>
              <a:t>Helps to fulfil </a:t>
            </a:r>
            <a:r>
              <a:rPr lang="en-GB" sz="3765" dirty="0">
                <a:solidFill>
                  <a:schemeClr val="bg1">
                    <a:lumMod val="75000"/>
                  </a:schemeClr>
                </a:solidFill>
              </a:rPr>
              <a:t>a university’s </a:t>
            </a:r>
            <a:r>
              <a:rPr lang="en-GB" sz="3765" dirty="0">
                <a:solidFill>
                  <a:srgbClr val="BFBFBF"/>
                </a:solidFill>
              </a:rPr>
              <a:t>mission to engender, encourage and disseminate scholarly work</a:t>
            </a:r>
            <a:endParaRPr lang="en-GB" sz="3765" dirty="0" smtClean="0">
              <a:solidFill>
                <a:srgbClr val="BFBFBF"/>
              </a:solidFill>
            </a:endParaRPr>
          </a:p>
          <a:p>
            <a:pPr marL="547688" indent="-547688">
              <a:spcBef>
                <a:spcPts val="0"/>
              </a:spcBef>
              <a:buClr>
                <a:srgbClr val="800000"/>
              </a:buClr>
              <a:buFont typeface="Wingdings" charset="2"/>
              <a:buChar char="v"/>
            </a:pPr>
            <a:r>
              <a:rPr lang="en-GB" sz="3765" dirty="0" smtClean="0">
                <a:solidFill>
                  <a:srgbClr val="BFBFBF"/>
                </a:solidFill>
              </a:rPr>
              <a:t>Forms a complete </a:t>
            </a:r>
            <a:r>
              <a:rPr lang="en-GB" sz="3765" dirty="0">
                <a:solidFill>
                  <a:srgbClr val="BFBFBF"/>
                </a:solidFill>
              </a:rPr>
              <a:t>record of its intellectual effort</a:t>
            </a:r>
            <a:endParaRPr lang="en-GB" sz="3765" dirty="0" smtClean="0">
              <a:solidFill>
                <a:srgbClr val="BFBFBF"/>
              </a:solidFill>
            </a:endParaRPr>
          </a:p>
          <a:p>
            <a:pPr marL="547688" indent="-547688">
              <a:spcBef>
                <a:spcPts val="0"/>
              </a:spcBef>
              <a:buClr>
                <a:srgbClr val="800000"/>
              </a:buClr>
              <a:buFont typeface="Wingdings" charset="2"/>
              <a:buChar char="v"/>
            </a:pPr>
            <a:r>
              <a:rPr lang="en-GB" sz="3765" dirty="0" smtClean="0">
                <a:solidFill>
                  <a:srgbClr val="BFBFBF"/>
                </a:solidFill>
              </a:rPr>
              <a:t>Forms a permanent </a:t>
            </a:r>
            <a:r>
              <a:rPr lang="en-GB" sz="3765" dirty="0">
                <a:solidFill>
                  <a:srgbClr val="BFBFBF"/>
                </a:solidFill>
              </a:rPr>
              <a:t>record of all digital </a:t>
            </a:r>
            <a:r>
              <a:rPr lang="en-GB" sz="3765" dirty="0" smtClean="0">
                <a:solidFill>
                  <a:srgbClr val="BFBFBF"/>
                </a:solidFill>
              </a:rPr>
              <a:t>output</a:t>
            </a:r>
          </a:p>
          <a:p>
            <a:pPr marL="547688" indent="-547688">
              <a:spcBef>
                <a:spcPts val="0"/>
              </a:spcBef>
              <a:buClr>
                <a:srgbClr val="800000"/>
              </a:buClr>
              <a:buFont typeface="Wingdings" charset="2"/>
              <a:buChar char="v"/>
            </a:pPr>
            <a:r>
              <a:rPr lang="en-GB" sz="3765" dirty="0" smtClean="0">
                <a:solidFill>
                  <a:srgbClr val="BFBFBF"/>
                </a:solidFill>
              </a:rPr>
              <a:t>Provides maximum Web impact for the institution</a:t>
            </a:r>
          </a:p>
          <a:p>
            <a:pPr marL="547688" indent="-547688">
              <a:spcBef>
                <a:spcPts val="0"/>
              </a:spcBef>
              <a:buClr>
                <a:srgbClr val="800000"/>
              </a:buClr>
              <a:buFont typeface="Wingdings" charset="2"/>
              <a:buChar char="v"/>
            </a:pPr>
            <a:r>
              <a:rPr lang="en-GB" sz="3765" dirty="0" smtClean="0">
                <a:solidFill>
                  <a:srgbClr val="BFBFBF"/>
                </a:solidFill>
              </a:rPr>
              <a:t>Maximises the impact of the institution’s research (usage and citations)</a:t>
            </a:r>
          </a:p>
          <a:p>
            <a:pPr marL="547688" indent="-547688">
              <a:spcBef>
                <a:spcPts val="0"/>
              </a:spcBef>
              <a:buClr>
                <a:srgbClr val="800000"/>
              </a:buClr>
              <a:buFont typeface="Wingdings" charset="2"/>
              <a:buChar char="v"/>
            </a:pPr>
            <a:r>
              <a:rPr lang="en-GB" sz="3765" dirty="0" smtClean="0">
                <a:solidFill>
                  <a:srgbClr val="BFBFBF"/>
                </a:solidFill>
              </a:rPr>
              <a:t>Enables better research monitoring and management</a:t>
            </a:r>
          </a:p>
          <a:p>
            <a:pPr marL="547688" indent="-547688">
              <a:spcBef>
                <a:spcPts val="0"/>
              </a:spcBef>
              <a:buClr>
                <a:srgbClr val="800000"/>
              </a:buClr>
              <a:buFont typeface="Wingdings" charset="2"/>
              <a:buChar char="v"/>
            </a:pPr>
            <a:r>
              <a:rPr lang="en-GB" sz="3765" dirty="0" smtClean="0">
                <a:solidFill>
                  <a:schemeClr val="accent4">
                    <a:lumMod val="75000"/>
                  </a:schemeClr>
                </a:solidFill>
              </a:rPr>
              <a:t>Opens up economic (funding) opportunities</a:t>
            </a:r>
          </a:p>
          <a:p>
            <a:pPr>
              <a:lnSpc>
                <a:spcPct val="80000"/>
              </a:lnSpc>
            </a:pPr>
            <a:endParaRPr lang="en-US" sz="2000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123813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5">
                    <a:lumMod val="75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5">
                  <a:lumMod val="75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dirty="0">
                <a:solidFill>
                  <a:srgbClr val="800000"/>
                </a:solidFill>
              </a:rPr>
              <a:t>What is going wrong?</a:t>
            </a:r>
          </a:p>
        </p:txBody>
      </p:sp>
      <p:sp>
        <p:nvSpPr>
          <p:cNvPr id="31747" name="Rectangle 3"/>
          <p:cNvSpPr>
            <a:spLocks noGrp="1"/>
          </p:cNvSpPr>
          <p:nvPr>
            <p:ph type="body" idx="4294967295"/>
          </p:nvPr>
        </p:nvSpPr>
        <p:spPr>
          <a:xfrm>
            <a:off x="1219200" y="1484313"/>
            <a:ext cx="7385050" cy="4641850"/>
          </a:xfrm>
        </p:spPr>
        <p:txBody>
          <a:bodyPr>
            <a:normAutofit/>
          </a:bodyPr>
          <a:lstStyle/>
          <a:p>
            <a:pPr marL="625475" indent="-588963">
              <a:buClr>
                <a:srgbClr val="800000"/>
              </a:buClr>
              <a:buFont typeface="Wingdings" charset="2"/>
              <a:buChar char="v"/>
            </a:pPr>
            <a:r>
              <a:rPr lang="en-GB" sz="3200" dirty="0"/>
              <a:t>Australian </a:t>
            </a:r>
            <a:r>
              <a:rPr lang="en-GB" sz="3200" dirty="0" smtClean="0"/>
              <a:t>Government </a:t>
            </a:r>
            <a:r>
              <a:rPr lang="en-GB" sz="3200" dirty="0"/>
              <a:t>Productivity Commission report on </a:t>
            </a:r>
            <a:r>
              <a:rPr lang="en-GB" sz="3200" i="1" dirty="0"/>
              <a:t>Public Support for Science &amp; Innovation</a:t>
            </a:r>
            <a:r>
              <a:rPr lang="en-GB" sz="3200" dirty="0">
                <a:solidFill>
                  <a:schemeClr val="accent4">
                    <a:lumMod val="75000"/>
                  </a:schemeClr>
                </a:solidFill>
              </a:rPr>
              <a:t>: “lack of effective linkages between research organisations </a:t>
            </a:r>
            <a:r>
              <a:rPr lang="en-GB" sz="3200" dirty="0" smtClean="0">
                <a:solidFill>
                  <a:schemeClr val="accent4">
                    <a:lumMod val="75000"/>
                  </a:schemeClr>
                </a:solidFill>
              </a:rPr>
              <a:t>(universities</a:t>
            </a:r>
            <a:r>
              <a:rPr lang="en-GB" sz="3200" dirty="0">
                <a:solidFill>
                  <a:schemeClr val="accent4">
                    <a:lumMod val="75000"/>
                  </a:schemeClr>
                </a:solidFill>
              </a:rPr>
              <a:t>) and firms”</a:t>
            </a:r>
          </a:p>
          <a:p>
            <a:pPr marL="625475" indent="-588963">
              <a:buClr>
                <a:srgbClr val="800000"/>
              </a:buClr>
              <a:buFont typeface="Wingdings" charset="2"/>
              <a:buChar char="v"/>
            </a:pPr>
            <a:r>
              <a:rPr lang="en-GB" sz="3200" dirty="0"/>
              <a:t>EU Innovation Reports: </a:t>
            </a:r>
            <a:r>
              <a:rPr lang="en-GB" sz="3200" dirty="0" err="1">
                <a:solidFill>
                  <a:srgbClr val="637F26"/>
                </a:solidFill>
              </a:rPr>
              <a:t>SMEs</a:t>
            </a:r>
            <a:r>
              <a:rPr lang="en-GB" sz="3200" dirty="0">
                <a:solidFill>
                  <a:srgbClr val="637F26"/>
                </a:solidFill>
              </a:rPr>
              <a:t> find it hard to get access to the basic research information they need to </a:t>
            </a:r>
            <a:r>
              <a:rPr lang="en-GB" sz="3200" dirty="0" smtClean="0">
                <a:solidFill>
                  <a:srgbClr val="637F26"/>
                </a:solidFill>
              </a:rPr>
              <a:t>innovate</a:t>
            </a:r>
            <a:endParaRPr lang="en-GB" sz="3200" dirty="0">
              <a:solidFill>
                <a:srgbClr val="637F26"/>
              </a:solidFill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123813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5">
                    <a:lumMod val="75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5">
                  <a:lumMod val="75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 idx="4294967295"/>
          </p:nvPr>
        </p:nvSpPr>
        <p:spPr>
          <a:xfrm>
            <a:off x="468312" y="188913"/>
            <a:ext cx="8218487" cy="863600"/>
          </a:xfrm>
        </p:spPr>
        <p:txBody>
          <a:bodyPr/>
          <a:lstStyle/>
          <a:p>
            <a:r>
              <a:rPr lang="en-GB" dirty="0">
                <a:solidFill>
                  <a:srgbClr val="95B3D7"/>
                </a:solidFill>
              </a:rPr>
              <a:t>EU CIS studies</a:t>
            </a:r>
          </a:p>
        </p:txBody>
      </p:sp>
      <p:pic>
        <p:nvPicPr>
          <p:cNvPr id="33797" name="Picture 5" descr="Eurostat files0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5" y="1052513"/>
            <a:ext cx="8943975" cy="5057775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3276600" y="2286000"/>
            <a:ext cx="5616575" cy="1524000"/>
          </a:xfrm>
          <a:prstGeom prst="ellipse">
            <a:avLst/>
          </a:prstGeom>
          <a:solidFill>
            <a:schemeClr val="accent2">
              <a:lumMod val="60000"/>
              <a:lumOff val="40000"/>
              <a:alpha val="40000"/>
            </a:schemeClr>
          </a:solidFill>
          <a:ln w="47625">
            <a:solidFill>
              <a:srgbClr val="FF6600"/>
            </a:solidFill>
          </a:ln>
          <a:effectLst>
            <a:outerShdw blurRad="63500" dist="76200" dir="5400000" rotWithShape="0">
              <a:srgbClr val="000000">
                <a:alpha val="7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123813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5">
                    <a:lumMod val="75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5">
                  <a:lumMod val="75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1987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1989" name="Picture 5" descr="Eurostat files0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88913"/>
            <a:ext cx="8424863" cy="6119812"/>
          </a:xfrm>
          <a:prstGeom prst="rect">
            <a:avLst/>
          </a:prstGeom>
          <a:noFill/>
        </p:spPr>
      </p:pic>
      <p:sp>
        <p:nvSpPr>
          <p:cNvPr id="6" name="Left Arrow 5"/>
          <p:cNvSpPr/>
          <p:nvPr/>
        </p:nvSpPr>
        <p:spPr>
          <a:xfrm>
            <a:off x="5451220" y="5105400"/>
            <a:ext cx="1559180" cy="762000"/>
          </a:xfrm>
          <a:prstGeom prst="leftArrow">
            <a:avLst/>
          </a:prstGeom>
          <a:solidFill>
            <a:srgbClr val="FF6600"/>
          </a:solidFill>
          <a:ln>
            <a:solidFill>
              <a:srgbClr val="800000"/>
            </a:solidFill>
          </a:ln>
          <a:effectLst>
            <a:glow rad="101600">
              <a:schemeClr val="accent5">
                <a:lumMod val="60000"/>
                <a:lumOff val="40000"/>
                <a:alpha val="75000"/>
              </a:schemeClr>
            </a:glow>
            <a:outerShdw blurRad="63500" dist="25400" dir="5400000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123813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5">
                    <a:lumMod val="75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5">
                  <a:lumMod val="75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EU CIS studies, continued </a:t>
            </a:r>
            <a:r>
              <a:rPr lang="en-US" dirty="0" smtClean="0"/>
              <a:t>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GB" sz="4000" dirty="0" smtClean="0"/>
              <a:t>“Institutional sources are less frequently consulted than internal or market sources; </a:t>
            </a:r>
            <a:r>
              <a:rPr lang="en-GB" sz="4000" dirty="0" smtClean="0">
                <a:solidFill>
                  <a:schemeClr val="accent4">
                    <a:lumMod val="75000"/>
                  </a:schemeClr>
                </a:solidFill>
              </a:rPr>
              <a:t>and innovative enterprises find cooperation partners more easily among suppliers or customers than in universities or public research institutes.”</a:t>
            </a:r>
          </a:p>
          <a:p>
            <a:pPr>
              <a:buNone/>
            </a:pPr>
            <a:endParaRPr lang="en-GB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123813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5">
                    <a:lumMod val="75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5">
                  <a:lumMod val="75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sz="3600" dirty="0" smtClean="0"/>
              <a:t>Total Research Income: QUT and sector</a:t>
            </a:r>
            <a:endParaRPr lang="en-AU" sz="3556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half" idx="1"/>
          </p:nvPr>
        </p:nvGraphicFramePr>
        <p:xfrm>
          <a:off x="5029200" y="1417320"/>
          <a:ext cx="3733800" cy="3975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ontent Placeholder 10"/>
          <p:cNvGraphicFramePr>
            <a:graphicFrameLocks noGrp="1"/>
          </p:cNvGraphicFramePr>
          <p:nvPr>
            <p:ph sz="half" idx="2"/>
          </p:nvPr>
        </p:nvGraphicFramePr>
        <p:xfrm>
          <a:off x="1143000" y="1417320"/>
          <a:ext cx="3581400" cy="3989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43000" y="5406708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800000"/>
                </a:solidFill>
              </a:rPr>
              <a:t>Data:  </a:t>
            </a:r>
            <a:r>
              <a:rPr lang="en-GB" dirty="0" smtClean="0"/>
              <a:t>Tom Cochrane </a:t>
            </a:r>
          </a:p>
          <a:p>
            <a:r>
              <a:rPr lang="en-GB" dirty="0" smtClean="0"/>
              <a:t>         Deputy Vice-Chancellor, QUT</a:t>
            </a:r>
            <a:endParaRPr lang="en-GB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123813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5">
                    <a:lumMod val="75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5">
                  <a:lumMod val="75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Graphic spid="11" grpId="0">
        <p:bldAsOne/>
      </p:bldGraphic>
      <p:bldP spid="5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1600200"/>
            <a:ext cx="7498080" cy="2438400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/>
              <a:t>Part Four</a:t>
            </a:r>
            <a:br>
              <a:rPr lang="en-US" sz="4400" dirty="0" smtClean="0"/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>Advocacy to library colleagues</a:t>
            </a:r>
            <a:endParaRPr lang="en-US" sz="4400" dirty="0"/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6123813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5">
                    <a:lumMod val="75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5">
                  <a:lumMod val="75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OA and the Library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2438" indent="-452438">
              <a:buClr>
                <a:srgbClr val="800000"/>
              </a:buClr>
              <a:buFont typeface="Wingdings" charset="2"/>
              <a:buChar char="v"/>
            </a:pPr>
            <a:r>
              <a:rPr lang="en-GB" dirty="0" smtClean="0"/>
              <a:t>Raises the profile of the Library in the institution</a:t>
            </a:r>
          </a:p>
          <a:p>
            <a:pPr marL="452438" indent="-452438">
              <a:buClr>
                <a:srgbClr val="800000"/>
              </a:buClr>
              <a:buFont typeface="Wingdings" charset="2"/>
              <a:buChar char="v"/>
            </a:pPr>
            <a:r>
              <a:rPr lang="en-GB" dirty="0" smtClean="0"/>
              <a:t>Reinforces the notion of the Library as a expert resource</a:t>
            </a:r>
          </a:p>
          <a:p>
            <a:pPr marL="452438" indent="-452438">
              <a:buClr>
                <a:srgbClr val="800000"/>
              </a:buClr>
              <a:buFont typeface="Wingdings" charset="2"/>
              <a:buChar char="v"/>
            </a:pPr>
            <a:r>
              <a:rPr lang="en-GB" dirty="0" smtClean="0"/>
              <a:t>Calls upon librarianship skills</a:t>
            </a:r>
          </a:p>
          <a:p>
            <a:pPr marL="452438" indent="-452438">
              <a:buClr>
                <a:srgbClr val="800000"/>
              </a:buClr>
              <a:buFont typeface="Wingdings" charset="2"/>
              <a:buChar char="v"/>
            </a:pPr>
            <a:r>
              <a:rPr lang="en-GB" dirty="0" smtClean="0"/>
              <a:t>Open Data will be a transformative principle in librarianship of the future</a:t>
            </a:r>
            <a:endParaRPr lang="en-GB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123813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5">
                    <a:lumMod val="75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5">
                  <a:lumMod val="75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Promotional activities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447800"/>
            <a:ext cx="7714488" cy="4800600"/>
          </a:xfrm>
        </p:spPr>
        <p:txBody>
          <a:bodyPr/>
          <a:lstStyle/>
          <a:p>
            <a:pPr marL="446088" indent="-446088">
              <a:buClr>
                <a:srgbClr val="800000"/>
              </a:buClr>
              <a:buFont typeface="Wingdings" charset="2"/>
              <a:buChar char="v"/>
            </a:pPr>
            <a:r>
              <a:rPr lang="en-GB" dirty="0" smtClean="0"/>
              <a:t>Posters, leaflets, postcards, bookmarks, etc</a:t>
            </a:r>
          </a:p>
          <a:p>
            <a:pPr marL="446088" indent="-446088">
              <a:buClr>
                <a:srgbClr val="800000"/>
              </a:buClr>
              <a:buFont typeface="Wingdings" charset="2"/>
              <a:buChar char="v"/>
            </a:pPr>
            <a:r>
              <a:rPr lang="en-US" dirty="0" smtClean="0"/>
              <a:t>E</a:t>
            </a:r>
            <a:r>
              <a:rPr lang="en-GB" dirty="0" smtClean="0"/>
              <a:t>mail campaign</a:t>
            </a:r>
          </a:p>
          <a:p>
            <a:pPr marL="446088" indent="-446088">
              <a:buClr>
                <a:srgbClr val="800000"/>
              </a:buClr>
              <a:buFont typeface="Wingdings" charset="2"/>
              <a:buChar char="v"/>
            </a:pPr>
            <a:r>
              <a:rPr lang="en-US" dirty="0" smtClean="0"/>
              <a:t>S</a:t>
            </a:r>
            <a:r>
              <a:rPr lang="en-GB" dirty="0" err="1" smtClean="0"/>
              <a:t>eminars</a:t>
            </a:r>
            <a:r>
              <a:rPr lang="en-GB" dirty="0" smtClean="0"/>
              <a:t> </a:t>
            </a:r>
            <a:r>
              <a:rPr lang="en-US" dirty="0" smtClean="0"/>
              <a:t>–</a:t>
            </a:r>
            <a:r>
              <a:rPr lang="en-GB" dirty="0" smtClean="0"/>
              <a:t> involve external speakers and key academic ‘champions’</a:t>
            </a:r>
          </a:p>
          <a:p>
            <a:pPr marL="446088" indent="-446088">
              <a:buClr>
                <a:srgbClr val="800000"/>
              </a:buClr>
              <a:buFont typeface="Wingdings" charset="2"/>
              <a:buChar char="v"/>
            </a:pPr>
            <a:r>
              <a:rPr lang="en-GB" dirty="0" smtClean="0"/>
              <a:t>Articles for campus newspaper</a:t>
            </a:r>
          </a:p>
          <a:p>
            <a:pPr marL="446088" indent="-446088">
              <a:buClr>
                <a:srgbClr val="800000"/>
              </a:buClr>
              <a:buFont typeface="Wingdings" charset="2"/>
              <a:buChar char="v"/>
            </a:pPr>
            <a:r>
              <a:rPr lang="en-US" dirty="0" smtClean="0"/>
              <a:t>E</a:t>
            </a:r>
            <a:r>
              <a:rPr lang="en-GB" dirty="0" smtClean="0"/>
              <a:t>vents: repository launch, repository milestones, etc, etc</a:t>
            </a:r>
            <a:endParaRPr lang="en-GB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123813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5">
                    <a:lumMod val="75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5">
                  <a:lumMod val="75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to anticipate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46088" indent="-446088">
              <a:buClr>
                <a:srgbClr val="800000"/>
              </a:buClr>
              <a:buFont typeface="Wingdings" charset="2"/>
              <a:buChar char="v"/>
            </a:pPr>
            <a:r>
              <a:rPr lang="en-GB" dirty="0" smtClean="0"/>
              <a:t>Lack of awareness</a:t>
            </a:r>
          </a:p>
          <a:p>
            <a:pPr marL="446088" indent="-446088">
              <a:buClr>
                <a:srgbClr val="800000"/>
              </a:buClr>
              <a:buFont typeface="Wingdings" charset="2"/>
              <a:buChar char="v"/>
            </a:pPr>
            <a:r>
              <a:rPr lang="en-GB" dirty="0" smtClean="0"/>
              <a:t>‘Copyright terror’</a:t>
            </a:r>
          </a:p>
          <a:p>
            <a:pPr marL="446088" indent="-446088">
              <a:buClr>
                <a:srgbClr val="800000"/>
              </a:buClr>
              <a:buFont typeface="Wingdings" charset="2"/>
              <a:buChar char="v"/>
            </a:pPr>
            <a:r>
              <a:rPr lang="en-GB" dirty="0" smtClean="0"/>
              <a:t>Lack of the ‘author’s final version’</a:t>
            </a:r>
          </a:p>
          <a:p>
            <a:pPr marL="446088" indent="-446088">
              <a:buClr>
                <a:srgbClr val="800000"/>
              </a:buClr>
              <a:buFont typeface="Wingdings" charset="2"/>
              <a:buChar char="v"/>
            </a:pPr>
            <a:r>
              <a:rPr lang="en-GB" dirty="0" smtClean="0"/>
              <a:t>Publisher embargoes</a:t>
            </a:r>
          </a:p>
          <a:p>
            <a:pPr marL="446088" indent="-446088">
              <a:buClr>
                <a:srgbClr val="800000"/>
              </a:buClr>
              <a:buFont typeface="Wingdings" charset="2"/>
              <a:buChar char="v"/>
            </a:pPr>
            <a:r>
              <a:rPr lang="en-GB" dirty="0" smtClean="0"/>
              <a:t>Duplication (or perceived duplication) of effort (i.e. material already on websites; other campus profiling services, etc)</a:t>
            </a:r>
          </a:p>
          <a:p>
            <a:pPr marL="446088" indent="-446088">
              <a:buClr>
                <a:srgbClr val="800000"/>
              </a:buClr>
              <a:buFont typeface="Wingdings" charset="2"/>
              <a:buChar char="v"/>
            </a:pPr>
            <a:r>
              <a:rPr lang="en-GB" dirty="0" smtClean="0"/>
              <a:t>Problems retaining copyright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123813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5">
                    <a:lumMod val="75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5">
                  <a:lumMod val="75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713204"/>
                </a:solidFill>
              </a:rPr>
              <a:t>Open Access repositories</a:t>
            </a:r>
            <a:endParaRPr lang="en-GB" dirty="0">
              <a:solidFill>
                <a:srgbClr val="71320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42925" indent="-455613">
              <a:buClr>
                <a:srgbClr val="800000"/>
              </a:buClr>
              <a:buFont typeface="Wingdings" charset="2"/>
              <a:buChar char="v"/>
            </a:pPr>
            <a:r>
              <a:rPr lang="en-GB" dirty="0" smtClean="0"/>
              <a:t>Currently 1432+ worldwide</a:t>
            </a:r>
          </a:p>
          <a:p>
            <a:pPr marL="542925" indent="-455613">
              <a:buNone/>
            </a:pPr>
            <a:endParaRPr lang="en-GB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123813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5">
                    <a:lumMod val="75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5">
                  <a:lumMod val="75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 and help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2438" indent="-452438">
              <a:buClr>
                <a:srgbClr val="800000"/>
              </a:buClr>
              <a:buFont typeface="Wingdings" charset="2"/>
              <a:buChar char="v"/>
            </a:pPr>
            <a:r>
              <a:rPr lang="en-US" dirty="0" smtClean="0"/>
              <a:t>OASIS: Open Access Scholarly Information Sourcebook </a:t>
            </a:r>
            <a:r>
              <a:rPr lang="en-US" dirty="0" smtClean="0">
                <a:hlinkClick r:id="rId2"/>
              </a:rPr>
              <a:t>www.openoasis.org</a:t>
            </a:r>
            <a:r>
              <a:rPr lang="en-US" dirty="0" smtClean="0"/>
              <a:t> </a:t>
            </a:r>
          </a:p>
          <a:p>
            <a:pPr marL="452438" indent="-452438">
              <a:buClr>
                <a:srgbClr val="800000"/>
              </a:buClr>
              <a:buNone/>
            </a:pPr>
            <a:endParaRPr lang="en-US" dirty="0" smtClean="0"/>
          </a:p>
          <a:p>
            <a:pPr marL="452438" indent="-452438">
              <a:buClr>
                <a:srgbClr val="800000"/>
              </a:buClr>
              <a:buFont typeface="Wingdings" charset="2"/>
              <a:buChar char="v"/>
            </a:pPr>
            <a:r>
              <a:rPr lang="en-US" dirty="0" smtClean="0"/>
              <a:t>EOS: Enabling Open Scholarship </a:t>
            </a:r>
            <a:r>
              <a:rPr lang="en-US" dirty="0" smtClean="0">
                <a:hlinkClick r:id="rId3"/>
              </a:rPr>
              <a:t>www.openscholarship.org</a:t>
            </a:r>
            <a:r>
              <a:rPr lang="en-US" dirty="0" smtClean="0"/>
              <a:t> 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123813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5">
                    <a:lumMod val="75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5">
                  <a:lumMod val="75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ront p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539"/>
            <a:ext cx="9144000" cy="67869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OS front p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640" y="0"/>
            <a:ext cx="851872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6717792" cy="1143000"/>
          </a:xfrm>
        </p:spPr>
        <p:txBody>
          <a:bodyPr/>
          <a:lstStyle/>
          <a:p>
            <a:pPr algn="ctr"/>
            <a:r>
              <a:rPr lang="en-US" dirty="0" smtClean="0"/>
              <a:t>Thank you for listening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2057400"/>
            <a:ext cx="6489192" cy="4191000"/>
          </a:xfrm>
        </p:spPr>
        <p:txBody>
          <a:bodyPr/>
          <a:lstStyle/>
          <a:p>
            <a:pPr algn="ctr"/>
            <a:r>
              <a:rPr lang="en-US" dirty="0" smtClean="0">
                <a:hlinkClick r:id="rId2"/>
              </a:rPr>
              <a:t>aswan@keyperspectives.co.uk</a:t>
            </a:r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dirty="0" smtClean="0">
                <a:hlinkClick r:id="rId3"/>
              </a:rPr>
              <a:t>www.keyperspectives.co.uk</a:t>
            </a:r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dirty="0" smtClean="0">
                <a:hlinkClick r:id="rId4"/>
              </a:rPr>
              <a:t>www.keyperspectives.com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123813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5">
                    <a:lumMod val="75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5">
                  <a:lumMod val="75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713204"/>
                </a:solidFill>
              </a:rPr>
              <a:t>Repositories: where they are</a:t>
            </a:r>
            <a:endParaRPr lang="en-GB" dirty="0">
              <a:solidFill>
                <a:srgbClr val="713204"/>
              </a:solidFill>
            </a:endParaRPr>
          </a:p>
        </p:txBody>
      </p:sp>
      <p:pic>
        <p:nvPicPr>
          <p:cNvPr id="4" name="Content Placeholder 3" descr="Repository numbers July 2009.tiff"/>
          <p:cNvPicPr>
            <a:picLocks noGrp="1" noChangeAspect="1"/>
          </p:cNvPicPr>
          <p:nvPr>
            <p:ph idx="1"/>
          </p:nvPr>
        </p:nvPicPr>
        <p:blipFill>
          <a:blip r:embed="rId2"/>
          <a:srcRect t="-14014" b="-14014"/>
          <a:stretch>
            <a:fillRect/>
          </a:stretch>
        </p:blipFill>
        <p:spPr>
          <a:xfrm>
            <a:off x="245437" y="1417638"/>
            <a:ext cx="8688251" cy="4983162"/>
          </a:xfrm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123813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5">
                    <a:lumMod val="75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5">
                  <a:lumMod val="75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713204"/>
                </a:solidFill>
              </a:rPr>
              <a:t>Open Access repositories</a:t>
            </a:r>
            <a:endParaRPr lang="en-GB" dirty="0">
              <a:solidFill>
                <a:srgbClr val="71320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42925" indent="-455613">
              <a:buClr>
                <a:srgbClr val="800000"/>
              </a:buClr>
              <a:buFont typeface="Wingdings" charset="2"/>
              <a:buChar char="v"/>
            </a:pPr>
            <a:r>
              <a:rPr lang="en-GB" dirty="0" smtClean="0"/>
              <a:t>Currently 1432+ worldwide</a:t>
            </a:r>
          </a:p>
          <a:p>
            <a:pPr marL="542925" indent="-455613">
              <a:buClr>
                <a:srgbClr val="800000"/>
              </a:buClr>
              <a:buFont typeface="Wingdings" charset="2"/>
              <a:buChar char="v"/>
            </a:pPr>
            <a:r>
              <a:rPr lang="en-GB" dirty="0" smtClean="0"/>
              <a:t>OAI-PMH compliant</a:t>
            </a:r>
          </a:p>
          <a:p>
            <a:pPr marL="542925" indent="-455613">
              <a:buClr>
                <a:srgbClr val="800000"/>
              </a:buClr>
              <a:buFont typeface="Wingdings" charset="2"/>
              <a:buChar char="v"/>
            </a:pPr>
            <a:r>
              <a:rPr lang="en-GB" dirty="0" smtClean="0"/>
              <a:t>Indexed by Google a</a:t>
            </a:r>
            <a:r>
              <a:rPr lang="en-US" dirty="0" err="1" smtClean="0"/>
              <a:t>nd</a:t>
            </a:r>
            <a:r>
              <a:rPr lang="en-GB" dirty="0" smtClean="0"/>
              <a:t> Google Scholar (amongst others)</a:t>
            </a:r>
          </a:p>
          <a:p>
            <a:pPr marL="542925" indent="-455613">
              <a:buClr>
                <a:srgbClr val="800000"/>
              </a:buClr>
              <a:buFont typeface="Wingdings" charset="2"/>
              <a:buChar char="v"/>
            </a:pPr>
            <a:r>
              <a:rPr lang="en-GB" dirty="0" smtClean="0"/>
              <a:t>A tool for researchers, institutions and funders</a:t>
            </a:r>
          </a:p>
          <a:p>
            <a:pPr marL="542925" indent="-455613"/>
            <a:endParaRPr lang="en-GB" dirty="0" smtClean="0"/>
          </a:p>
          <a:p>
            <a:pPr marL="542925" indent="-455613">
              <a:buNone/>
            </a:pPr>
            <a:endParaRPr lang="en-GB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123813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5">
                    <a:lumMod val="75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5">
                  <a:lumMod val="75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Custom 16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587D3D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Solstice.thmx</Template>
  <TotalTime>5991</TotalTime>
  <Words>2383</Words>
  <Application>Microsoft Macintosh PowerPoint</Application>
  <PresentationFormat>On-screen Show (4:3)</PresentationFormat>
  <Paragraphs>366</Paragraphs>
  <Slides>73</Slides>
  <Notes>20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74" baseType="lpstr">
      <vt:lpstr>Solstice</vt:lpstr>
      <vt:lpstr>Attention, Please! Getting the Focus on Open Access</vt:lpstr>
      <vt:lpstr>Attention, please!</vt:lpstr>
      <vt:lpstr>Advocate to whom?</vt:lpstr>
      <vt:lpstr>Part One  Open Access:  very quick overview</vt:lpstr>
      <vt:lpstr>Open Access</vt:lpstr>
      <vt:lpstr>Open Access journals</vt:lpstr>
      <vt:lpstr>Open Access repositories</vt:lpstr>
      <vt:lpstr>Repositories: where they are</vt:lpstr>
      <vt:lpstr>Open Access repositories</vt:lpstr>
      <vt:lpstr>What are the drivers?</vt:lpstr>
      <vt:lpstr>Who is influencing progress?</vt:lpstr>
      <vt:lpstr>What is influencing developments?</vt:lpstr>
      <vt:lpstr>Part Two  Advocacy to researchers</vt:lpstr>
      <vt:lpstr>Promoting OA journals</vt:lpstr>
      <vt:lpstr>Repositories: researcher issues and worries</vt:lpstr>
      <vt:lpstr>What wins researchers over?</vt:lpstr>
      <vt:lpstr>Mandates to date</vt:lpstr>
      <vt:lpstr>Author readiness to comply with a mandate</vt:lpstr>
      <vt:lpstr>An author’s own testimony on open access visibility </vt:lpstr>
      <vt:lpstr>Slide 20</vt:lpstr>
      <vt:lpstr>Download timelines</vt:lpstr>
      <vt:lpstr>Referrers</vt:lpstr>
      <vt:lpstr>Links and search terms</vt:lpstr>
      <vt:lpstr>Every e-print tells a story…</vt:lpstr>
      <vt:lpstr>Citation impact</vt:lpstr>
      <vt:lpstr>Increased impact for a researcher</vt:lpstr>
      <vt:lpstr>Slide 27</vt:lpstr>
      <vt:lpstr>Ray Frost’s impact</vt:lpstr>
      <vt:lpstr>What can the Library do to help in practical terms?</vt:lpstr>
      <vt:lpstr>Examples of reward schemes</vt:lpstr>
      <vt:lpstr>QUT Faculty of Education: vouchers for deposit and </vt:lpstr>
      <vt:lpstr>QUT Faculty of Education:  eprint signatures</vt:lpstr>
      <vt:lpstr>Part Three  Advocacy to institutional managers</vt:lpstr>
      <vt:lpstr>Managerial issues and worries</vt:lpstr>
      <vt:lpstr>What wins institutional managers over?</vt:lpstr>
      <vt:lpstr>Repository business issues and costs</vt:lpstr>
      <vt:lpstr>Why an institutional repository?</vt:lpstr>
      <vt:lpstr>Why an institutional repository?</vt:lpstr>
      <vt:lpstr>Web impact: “The U.Southampton conundrum”</vt:lpstr>
      <vt:lpstr>Slide 40</vt:lpstr>
      <vt:lpstr>Why an institutional repository?</vt:lpstr>
      <vt:lpstr>Citation impact</vt:lpstr>
      <vt:lpstr>A well-filled repository</vt:lpstr>
      <vt:lpstr>Usage impact</vt:lpstr>
      <vt:lpstr>But most repositories have problems</vt:lpstr>
      <vt:lpstr>Do mandates make a difference?</vt:lpstr>
      <vt:lpstr>QUT’s policy on the repository</vt:lpstr>
      <vt:lpstr>QUT’s policy on IP</vt:lpstr>
      <vt:lpstr>QUT’s policy on copyright</vt:lpstr>
      <vt:lpstr>Lost citations, lost impact</vt:lpstr>
      <vt:lpstr>What this means to the  University of Utopia: citations</vt:lpstr>
      <vt:lpstr>What this means to the  University of Utopia:  money</vt:lpstr>
      <vt:lpstr>Why an institutional repository?</vt:lpstr>
      <vt:lpstr>Measure and manage research</vt:lpstr>
      <vt:lpstr>Slide 55</vt:lpstr>
      <vt:lpstr>CiteBase: a tool for research management</vt:lpstr>
      <vt:lpstr>Slide 57</vt:lpstr>
      <vt:lpstr>Slide 58</vt:lpstr>
      <vt:lpstr>Slide 59</vt:lpstr>
      <vt:lpstr>Why an institutional repository?</vt:lpstr>
      <vt:lpstr>What is going wrong?</vt:lpstr>
      <vt:lpstr>EU CIS studies</vt:lpstr>
      <vt:lpstr>Slide 63</vt:lpstr>
      <vt:lpstr>EU CIS studies, continued …</vt:lpstr>
      <vt:lpstr>Total Research Income: QUT and sector</vt:lpstr>
      <vt:lpstr>Part Four  Advocacy to library colleagues</vt:lpstr>
      <vt:lpstr>OA and the Library</vt:lpstr>
      <vt:lpstr>Promotional activities</vt:lpstr>
      <vt:lpstr>What to anticipate</vt:lpstr>
      <vt:lpstr>Resources and help</vt:lpstr>
      <vt:lpstr>Slide 71</vt:lpstr>
      <vt:lpstr>Slide 72</vt:lpstr>
      <vt:lpstr>Thank you for listening</vt:lpstr>
    </vt:vector>
  </TitlesOfParts>
  <Company>tabbycat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Attention, Please! Getting the Focus on Open Access</dc:title>
  <dc:creator>Alma Swan</dc:creator>
  <cp:lastModifiedBy>Alma Swan</cp:lastModifiedBy>
  <cp:revision>54</cp:revision>
  <cp:lastPrinted>2009-07-26T18:35:25Z</cp:lastPrinted>
  <dcterms:created xsi:type="dcterms:W3CDTF">2009-08-04T08:05:41Z</dcterms:created>
  <dcterms:modified xsi:type="dcterms:W3CDTF">2009-08-04T08:07:57Z</dcterms:modified>
</cp:coreProperties>
</file>