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8" r:id="rId3"/>
    <p:sldId id="259" r:id="rId4"/>
    <p:sldId id="265" r:id="rId5"/>
    <p:sldId id="264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6" r:id="rId14"/>
    <p:sldId id="273" r:id="rId15"/>
    <p:sldId id="274" r:id="rId16"/>
    <p:sldId id="275" r:id="rId17"/>
    <p:sldId id="27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81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4BC5-7C48-C14A-B9BB-63972897AC5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C3E7C-1371-4D44-AA76-68E6E38AA894}" type="datetimeFigureOut">
              <a:rPr lang="en-US" smtClean="0"/>
              <a:pPr/>
              <a:t>10/8/09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C3E7C-1371-4D44-AA76-68E6E38AA894}" type="datetimeFigureOut">
              <a:rPr lang="en-US" smtClean="0"/>
              <a:pPr/>
              <a:t>10/8/09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4BC5-7C48-C14A-B9BB-63972897AC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C3E7C-1371-4D44-AA76-68E6E38AA894}" type="datetimeFigureOut">
              <a:rPr lang="en-US" smtClean="0"/>
              <a:pPr/>
              <a:t>10/8/09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4BC5-7C48-C14A-B9BB-63972897AC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DFFC3E7C-1371-4D44-AA76-68E6E38AA894}" type="datetimeFigureOut">
              <a:rPr lang="en-US" smtClean="0"/>
              <a:pPr/>
              <a:t>10/8/09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4BC5-7C48-C14A-B9BB-63972897AC5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FFC3E7C-1371-4D44-AA76-68E6E38AA894}" type="datetimeFigureOut">
              <a:rPr lang="en-US" smtClean="0"/>
              <a:pPr/>
              <a:t>10/8/09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4BC5-7C48-C14A-B9BB-63972897AC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FFC3E7C-1371-4D44-AA76-68E6E38AA894}" type="datetimeFigureOut">
              <a:rPr lang="en-US" smtClean="0"/>
              <a:pPr/>
              <a:t>10/8/09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4BC5-7C48-C14A-B9BB-63972897AC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C3E7C-1371-4D44-AA76-68E6E38AA894}" type="datetimeFigureOut">
              <a:rPr lang="en-US" smtClean="0"/>
              <a:pPr/>
              <a:t>10/8/09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4BC5-7C48-C14A-B9BB-63972897AC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C3E7C-1371-4D44-AA76-68E6E38AA894}" type="datetimeFigureOut">
              <a:rPr lang="en-US" smtClean="0"/>
              <a:pPr/>
              <a:t>10/8/09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4BC5-7C48-C14A-B9BB-63972897AC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C3E7C-1371-4D44-AA76-68E6E38AA894}" type="datetimeFigureOut">
              <a:rPr lang="en-US" smtClean="0"/>
              <a:pPr/>
              <a:t>10/8/09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4BC5-7C48-C14A-B9BB-63972897AC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C3E7C-1371-4D44-AA76-68E6E38AA894}" type="datetimeFigureOut">
              <a:rPr lang="en-US" smtClean="0"/>
              <a:pPr/>
              <a:t>10/8/09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4BC5-7C48-C14A-B9BB-63972897AC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C3E7C-1371-4D44-AA76-68E6E38AA894}" type="datetimeFigureOut">
              <a:rPr lang="en-US" smtClean="0"/>
              <a:pPr/>
              <a:t>10/8/09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4BC5-7C48-C14A-B9BB-63972897AC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C3E7C-1371-4D44-AA76-68E6E38AA894}" type="datetimeFigureOut">
              <a:rPr lang="en-US" smtClean="0"/>
              <a:pPr/>
              <a:t>10/8/09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4BC5-7C48-C14A-B9BB-63972897AC57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C3E7C-1371-4D44-AA76-68E6E38AA894}" type="datetimeFigureOut">
              <a:rPr lang="en-US" smtClean="0"/>
              <a:pPr/>
              <a:t>10/8/09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4BC5-7C48-C14A-B9BB-63972897AC5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C3E7C-1371-4D44-AA76-68E6E38AA894}" type="datetimeFigureOut">
              <a:rPr lang="en-US" smtClean="0"/>
              <a:pPr/>
              <a:t>10/8/09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4BC5-7C48-C14A-B9BB-63972897AC5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C3E7C-1371-4D44-AA76-68E6E38AA894}" type="datetimeFigureOut">
              <a:rPr lang="en-US" smtClean="0"/>
              <a:pPr/>
              <a:t>10/8/09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4BC5-7C48-C14A-B9BB-63972897AC5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C3E7C-1371-4D44-AA76-68E6E38AA894}" type="datetimeFigureOut">
              <a:rPr lang="en-US" smtClean="0"/>
              <a:pPr/>
              <a:t>10/8/09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4BC5-7C48-C14A-B9BB-63972897AC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FFC3E7C-1371-4D44-AA76-68E6E38AA894}" type="datetimeFigureOut">
              <a:rPr lang="en-US" smtClean="0"/>
              <a:pPr/>
              <a:t>10/8/09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0634BC5-7C48-C14A-B9BB-63972897AC5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  <p:sldLayoutId r:id="rId13"/>
    <p:sldLayoutId r:id="rId14"/>
    <p:sldLayoutId r:id="rId15"/>
    <p:sldLayoutId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P2N: Cloud Control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4267200"/>
            <a:ext cx="6762749" cy="1752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GB" sz="2800" dirty="0" smtClean="0"/>
              <a:t>David Tarrant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/>
              <a:t>davetaz@ecs.soton.ac.uk</a:t>
            </a:r>
          </a:p>
          <a:p>
            <a:pPr>
              <a:spcBef>
                <a:spcPts val="0"/>
              </a:spcBef>
            </a:pPr>
            <a:r>
              <a:rPr lang="en-GB" sz="2800" dirty="0" smtClean="0"/>
              <a:t>Ben </a:t>
            </a:r>
            <a:r>
              <a:rPr lang="en-GB" sz="2800" dirty="0" err="1" smtClean="0"/>
              <a:t>O’Steen</a:t>
            </a:r>
            <a:endParaRPr lang="en-GB" sz="2800" dirty="0" smtClean="0"/>
          </a:p>
          <a:p>
            <a:pPr>
              <a:spcBef>
                <a:spcPts val="0"/>
              </a:spcBef>
            </a:pPr>
            <a:r>
              <a:rPr lang="en-GB" dirty="0" err="1" smtClean="0"/>
              <a:t>benjamin.osteen@ouls.ox.ac.uk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P2N</a:t>
            </a:r>
            <a:endParaRPr lang="en-GB" dirty="0"/>
          </a:p>
        </p:txBody>
      </p:sp>
      <p:sp>
        <p:nvSpPr>
          <p:cNvPr id="12" name="Document 11"/>
          <p:cNvSpPr/>
          <p:nvPr/>
        </p:nvSpPr>
        <p:spPr>
          <a:xfrm>
            <a:off x="4279148" y="1555121"/>
            <a:ext cx="738106" cy="578479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cxnSp>
        <p:nvCxnSpPr>
          <p:cNvPr id="14" name="Straight Arrow Connector 13"/>
          <p:cNvCxnSpPr>
            <a:stCxn id="12" idx="2"/>
          </p:cNvCxnSpPr>
          <p:nvPr/>
        </p:nvCxnSpPr>
        <p:spPr>
          <a:xfrm rot="5400000">
            <a:off x="4362379" y="2381178"/>
            <a:ext cx="571644" cy="1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Document 15"/>
          <p:cNvSpPr/>
          <p:nvPr/>
        </p:nvSpPr>
        <p:spPr>
          <a:xfrm>
            <a:off x="2819400" y="4114801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17" name="Document 16"/>
          <p:cNvSpPr/>
          <p:nvPr/>
        </p:nvSpPr>
        <p:spPr>
          <a:xfrm>
            <a:off x="3493253" y="4114801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18" name="Document 17"/>
          <p:cNvSpPr/>
          <p:nvPr/>
        </p:nvSpPr>
        <p:spPr>
          <a:xfrm>
            <a:off x="4191000" y="4114801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19" name="Document 18"/>
          <p:cNvSpPr/>
          <p:nvPr/>
        </p:nvSpPr>
        <p:spPr>
          <a:xfrm>
            <a:off x="4788653" y="4114801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20" name="Document 19"/>
          <p:cNvSpPr/>
          <p:nvPr/>
        </p:nvSpPr>
        <p:spPr>
          <a:xfrm>
            <a:off x="5462506" y="4114801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sp>
      <p:sp>
        <p:nvSpPr>
          <p:cNvPr id="21" name="Document 20"/>
          <p:cNvSpPr/>
          <p:nvPr/>
        </p:nvSpPr>
        <p:spPr>
          <a:xfrm>
            <a:off x="6160253" y="4114801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sp>
      <p:cxnSp>
        <p:nvCxnSpPr>
          <p:cNvPr id="22" name="Straight Arrow Connector 21"/>
          <p:cNvCxnSpPr>
            <a:endCxn id="16" idx="0"/>
          </p:cNvCxnSpPr>
          <p:nvPr/>
        </p:nvCxnSpPr>
        <p:spPr>
          <a:xfrm rot="5400000">
            <a:off x="3559364" y="3025964"/>
            <a:ext cx="533401" cy="1644273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17" idx="0"/>
          </p:cNvCxnSpPr>
          <p:nvPr/>
        </p:nvCxnSpPr>
        <p:spPr>
          <a:xfrm rot="5400000">
            <a:off x="3896290" y="3362890"/>
            <a:ext cx="533401" cy="970420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18" idx="0"/>
          </p:cNvCxnSpPr>
          <p:nvPr/>
        </p:nvCxnSpPr>
        <p:spPr>
          <a:xfrm rot="5400000">
            <a:off x="4245164" y="3711764"/>
            <a:ext cx="533401" cy="272673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19" idx="0"/>
          </p:cNvCxnSpPr>
          <p:nvPr/>
        </p:nvCxnSpPr>
        <p:spPr>
          <a:xfrm rot="16200000" flipH="1">
            <a:off x="4543990" y="3685610"/>
            <a:ext cx="533401" cy="324980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20" idx="0"/>
          </p:cNvCxnSpPr>
          <p:nvPr/>
        </p:nvCxnSpPr>
        <p:spPr>
          <a:xfrm rot="16200000" flipH="1">
            <a:off x="4880916" y="3348683"/>
            <a:ext cx="533401" cy="998833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endCxn id="21" idx="0"/>
          </p:cNvCxnSpPr>
          <p:nvPr/>
        </p:nvCxnSpPr>
        <p:spPr>
          <a:xfrm rot="16200000" flipH="1">
            <a:off x="5229790" y="2999810"/>
            <a:ext cx="533401" cy="1696580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838200" y="5105400"/>
            <a:ext cx="914400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1</a:t>
            </a:r>
          </a:p>
          <a:p>
            <a:pPr algn="ctr"/>
            <a:endParaRPr lang="en-GB" sz="3400" dirty="0"/>
          </a:p>
        </p:txBody>
      </p:sp>
      <p:sp>
        <p:nvSpPr>
          <p:cNvPr id="45" name="Rounded Rectangle 44"/>
          <p:cNvSpPr/>
          <p:nvPr/>
        </p:nvSpPr>
        <p:spPr>
          <a:xfrm>
            <a:off x="2133600" y="5105400"/>
            <a:ext cx="914400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/>
              <a:t>2</a:t>
            </a:r>
            <a:endParaRPr lang="en-GB" sz="3400" cap="small" baseline="-25000" dirty="0" smtClean="0"/>
          </a:p>
          <a:p>
            <a:pPr algn="ctr"/>
            <a:endParaRPr lang="en-GB" sz="3400" dirty="0"/>
          </a:p>
        </p:txBody>
      </p:sp>
      <p:sp>
        <p:nvSpPr>
          <p:cNvPr id="46" name="Rounded Rectangle 45"/>
          <p:cNvSpPr/>
          <p:nvPr/>
        </p:nvSpPr>
        <p:spPr>
          <a:xfrm>
            <a:off x="3429000" y="5105400"/>
            <a:ext cx="914400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3</a:t>
            </a:r>
          </a:p>
          <a:p>
            <a:pPr algn="ctr"/>
            <a:endParaRPr lang="en-GB" sz="3400" dirty="0"/>
          </a:p>
        </p:txBody>
      </p:sp>
      <p:sp>
        <p:nvSpPr>
          <p:cNvPr id="47" name="Rounded Rectangle 46"/>
          <p:cNvSpPr/>
          <p:nvPr/>
        </p:nvSpPr>
        <p:spPr>
          <a:xfrm>
            <a:off x="4724400" y="5105400"/>
            <a:ext cx="914400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/>
              <a:t>4</a:t>
            </a:r>
            <a:endParaRPr lang="en-GB" sz="3400" cap="small" baseline="-25000" dirty="0" smtClean="0"/>
          </a:p>
          <a:p>
            <a:pPr algn="ctr"/>
            <a:endParaRPr lang="en-GB" sz="3400" dirty="0"/>
          </a:p>
        </p:txBody>
      </p:sp>
      <p:sp>
        <p:nvSpPr>
          <p:cNvPr id="48" name="Rounded Rectangle 47"/>
          <p:cNvSpPr/>
          <p:nvPr/>
        </p:nvSpPr>
        <p:spPr>
          <a:xfrm>
            <a:off x="6096000" y="5105400"/>
            <a:ext cx="914400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5</a:t>
            </a:r>
          </a:p>
          <a:p>
            <a:pPr algn="ctr"/>
            <a:endParaRPr lang="en-GB" sz="3400" dirty="0"/>
          </a:p>
        </p:txBody>
      </p:sp>
      <p:sp>
        <p:nvSpPr>
          <p:cNvPr id="49" name="Rounded Rectangle 48"/>
          <p:cNvSpPr/>
          <p:nvPr/>
        </p:nvSpPr>
        <p:spPr>
          <a:xfrm>
            <a:off x="7543800" y="5105400"/>
            <a:ext cx="914400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6</a:t>
            </a:r>
          </a:p>
          <a:p>
            <a:pPr algn="ctr"/>
            <a:endParaRPr lang="en-GB" sz="3400" dirty="0"/>
          </a:p>
        </p:txBody>
      </p:sp>
      <p:sp>
        <p:nvSpPr>
          <p:cNvPr id="50" name="Rounded Rectangle 49"/>
          <p:cNvSpPr/>
          <p:nvPr/>
        </p:nvSpPr>
        <p:spPr>
          <a:xfrm>
            <a:off x="4191000" y="2666998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endParaRPr lang="en-GB" sz="3400" cap="small" baseline="-25000" dirty="0" smtClean="0"/>
          </a:p>
          <a:p>
            <a:pPr algn="ctr"/>
            <a:endParaRPr lang="en-GB" sz="3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P2N</a:t>
            </a:r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838200" y="51054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1</a:t>
            </a:r>
          </a:p>
          <a:p>
            <a:pPr algn="ctr"/>
            <a:endParaRPr lang="en-GB" sz="3400" dirty="0"/>
          </a:p>
        </p:txBody>
      </p:sp>
      <p:sp>
        <p:nvSpPr>
          <p:cNvPr id="6" name="Rounded Rectangle 5"/>
          <p:cNvSpPr/>
          <p:nvPr/>
        </p:nvSpPr>
        <p:spPr>
          <a:xfrm>
            <a:off x="2133600" y="51054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/>
              <a:t>2</a:t>
            </a:r>
            <a:endParaRPr lang="en-GB" sz="3400" cap="small" baseline="-25000" dirty="0" smtClean="0"/>
          </a:p>
          <a:p>
            <a:pPr algn="ctr"/>
            <a:endParaRPr lang="en-GB" sz="3400" dirty="0"/>
          </a:p>
        </p:txBody>
      </p:sp>
      <p:sp>
        <p:nvSpPr>
          <p:cNvPr id="7" name="Rounded Rectangle 6"/>
          <p:cNvSpPr/>
          <p:nvPr/>
        </p:nvSpPr>
        <p:spPr>
          <a:xfrm>
            <a:off x="3429000" y="51054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3</a:t>
            </a:r>
          </a:p>
          <a:p>
            <a:pPr algn="ctr"/>
            <a:endParaRPr lang="en-GB" sz="3400" dirty="0"/>
          </a:p>
        </p:txBody>
      </p:sp>
      <p:sp>
        <p:nvSpPr>
          <p:cNvPr id="8" name="Rounded Rectangle 7"/>
          <p:cNvSpPr/>
          <p:nvPr/>
        </p:nvSpPr>
        <p:spPr>
          <a:xfrm>
            <a:off x="4724400" y="51054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/>
              <a:t>4</a:t>
            </a:r>
            <a:endParaRPr lang="en-GB" sz="3400" cap="small" baseline="-25000" dirty="0" smtClean="0"/>
          </a:p>
          <a:p>
            <a:pPr algn="ctr"/>
            <a:endParaRPr lang="en-GB" sz="3400" dirty="0"/>
          </a:p>
        </p:txBody>
      </p:sp>
      <p:sp>
        <p:nvSpPr>
          <p:cNvPr id="9" name="Rounded Rectangle 8"/>
          <p:cNvSpPr/>
          <p:nvPr/>
        </p:nvSpPr>
        <p:spPr>
          <a:xfrm>
            <a:off x="6096000" y="51054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5</a:t>
            </a:r>
          </a:p>
          <a:p>
            <a:pPr algn="ctr"/>
            <a:endParaRPr lang="en-GB" sz="3400" dirty="0"/>
          </a:p>
        </p:txBody>
      </p:sp>
      <p:sp>
        <p:nvSpPr>
          <p:cNvPr id="10" name="Rounded Rectangle 9"/>
          <p:cNvSpPr/>
          <p:nvPr/>
        </p:nvSpPr>
        <p:spPr>
          <a:xfrm>
            <a:off x="7543800" y="51054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6</a:t>
            </a:r>
          </a:p>
          <a:p>
            <a:pPr algn="ctr"/>
            <a:endParaRPr lang="en-GB" sz="3400" dirty="0"/>
          </a:p>
        </p:txBody>
      </p:sp>
      <p:sp>
        <p:nvSpPr>
          <p:cNvPr id="11" name="Rounded Rectangle 10"/>
          <p:cNvSpPr/>
          <p:nvPr/>
        </p:nvSpPr>
        <p:spPr>
          <a:xfrm>
            <a:off x="4191000" y="2667000"/>
            <a:ext cx="914400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endParaRPr lang="en-GB" sz="3400" cap="small" baseline="-25000" dirty="0" smtClean="0"/>
          </a:p>
          <a:p>
            <a:pPr algn="ctr"/>
            <a:endParaRPr lang="en-GB" sz="3400" dirty="0"/>
          </a:p>
        </p:txBody>
      </p:sp>
      <p:sp>
        <p:nvSpPr>
          <p:cNvPr id="12" name="Document 11"/>
          <p:cNvSpPr/>
          <p:nvPr/>
        </p:nvSpPr>
        <p:spPr>
          <a:xfrm>
            <a:off x="4279148" y="1555121"/>
            <a:ext cx="738106" cy="578479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cxnSp>
        <p:nvCxnSpPr>
          <p:cNvPr id="14" name="Straight Arrow Connector 13"/>
          <p:cNvCxnSpPr>
            <a:stCxn id="12" idx="2"/>
            <a:endCxn id="11" idx="0"/>
          </p:cNvCxnSpPr>
          <p:nvPr/>
        </p:nvCxnSpPr>
        <p:spPr>
          <a:xfrm rot="5400000">
            <a:off x="4362379" y="2381178"/>
            <a:ext cx="571644" cy="1"/>
          </a:xfrm>
          <a:prstGeom prst="straightConnector1">
            <a:avLst/>
          </a:prstGeom>
          <a:ln w="47625" cap="flat" cmpd="sng" algn="ctr">
            <a:solidFill>
              <a:schemeClr val="tx1">
                <a:alpha val="32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Document 15"/>
          <p:cNvSpPr/>
          <p:nvPr/>
        </p:nvSpPr>
        <p:spPr>
          <a:xfrm>
            <a:off x="2819400" y="4114801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17" name="Document 16"/>
          <p:cNvSpPr/>
          <p:nvPr/>
        </p:nvSpPr>
        <p:spPr>
          <a:xfrm>
            <a:off x="3493253" y="4114801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18" name="Document 17"/>
          <p:cNvSpPr/>
          <p:nvPr/>
        </p:nvSpPr>
        <p:spPr>
          <a:xfrm>
            <a:off x="4191000" y="4114801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19" name="Document 18"/>
          <p:cNvSpPr/>
          <p:nvPr/>
        </p:nvSpPr>
        <p:spPr>
          <a:xfrm>
            <a:off x="4788653" y="4114801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20" name="Document 19"/>
          <p:cNvSpPr/>
          <p:nvPr/>
        </p:nvSpPr>
        <p:spPr>
          <a:xfrm>
            <a:off x="5462506" y="4114801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sp>
      <p:sp>
        <p:nvSpPr>
          <p:cNvPr id="21" name="Document 20"/>
          <p:cNvSpPr/>
          <p:nvPr/>
        </p:nvSpPr>
        <p:spPr>
          <a:xfrm>
            <a:off x="6160253" y="4114801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sp>
      <p:cxnSp>
        <p:nvCxnSpPr>
          <p:cNvPr id="22" name="Straight Arrow Connector 21"/>
          <p:cNvCxnSpPr>
            <a:stCxn id="11" idx="2"/>
            <a:endCxn id="16" idx="0"/>
          </p:cNvCxnSpPr>
          <p:nvPr/>
        </p:nvCxnSpPr>
        <p:spPr>
          <a:xfrm rot="5400000">
            <a:off x="3559364" y="3025964"/>
            <a:ext cx="533401" cy="1644273"/>
          </a:xfrm>
          <a:prstGeom prst="straightConnector1">
            <a:avLst/>
          </a:prstGeom>
          <a:ln w="47625" cap="flat" cmpd="sng" algn="ctr">
            <a:solidFill>
              <a:schemeClr val="tx1">
                <a:alpha val="3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1" idx="2"/>
            <a:endCxn id="17" idx="0"/>
          </p:cNvCxnSpPr>
          <p:nvPr/>
        </p:nvCxnSpPr>
        <p:spPr>
          <a:xfrm rot="5400000">
            <a:off x="3896290" y="3362890"/>
            <a:ext cx="533401" cy="970420"/>
          </a:xfrm>
          <a:prstGeom prst="straightConnector1">
            <a:avLst/>
          </a:prstGeom>
          <a:ln w="47625" cap="flat" cmpd="sng" algn="ctr">
            <a:solidFill>
              <a:schemeClr val="tx1">
                <a:alpha val="3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1" idx="2"/>
            <a:endCxn id="18" idx="0"/>
          </p:cNvCxnSpPr>
          <p:nvPr/>
        </p:nvCxnSpPr>
        <p:spPr>
          <a:xfrm rot="5400000">
            <a:off x="4245164" y="3711764"/>
            <a:ext cx="533401" cy="272673"/>
          </a:xfrm>
          <a:prstGeom prst="straightConnector1">
            <a:avLst/>
          </a:prstGeom>
          <a:ln w="47625" cap="flat" cmpd="sng" algn="ctr">
            <a:solidFill>
              <a:schemeClr val="tx1">
                <a:alpha val="3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2"/>
            <a:endCxn id="19" idx="0"/>
          </p:cNvCxnSpPr>
          <p:nvPr/>
        </p:nvCxnSpPr>
        <p:spPr>
          <a:xfrm rot="16200000" flipH="1">
            <a:off x="4543990" y="3685610"/>
            <a:ext cx="533401" cy="324980"/>
          </a:xfrm>
          <a:prstGeom prst="straightConnector1">
            <a:avLst/>
          </a:prstGeom>
          <a:ln w="47625" cap="flat" cmpd="sng" algn="ctr">
            <a:solidFill>
              <a:schemeClr val="tx1">
                <a:alpha val="3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1" idx="2"/>
            <a:endCxn id="20" idx="0"/>
          </p:cNvCxnSpPr>
          <p:nvPr/>
        </p:nvCxnSpPr>
        <p:spPr>
          <a:xfrm rot="16200000" flipH="1">
            <a:off x="4880916" y="3348683"/>
            <a:ext cx="533401" cy="998833"/>
          </a:xfrm>
          <a:prstGeom prst="straightConnector1">
            <a:avLst/>
          </a:prstGeom>
          <a:ln w="47625" cap="flat" cmpd="sng" algn="ctr">
            <a:solidFill>
              <a:schemeClr val="tx1">
                <a:alpha val="3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1" idx="2"/>
            <a:endCxn id="21" idx="0"/>
          </p:cNvCxnSpPr>
          <p:nvPr/>
        </p:nvCxnSpPr>
        <p:spPr>
          <a:xfrm rot="16200000" flipH="1">
            <a:off x="5229790" y="2999810"/>
            <a:ext cx="533401" cy="1696580"/>
          </a:xfrm>
          <a:prstGeom prst="straightConnector1">
            <a:avLst/>
          </a:prstGeom>
          <a:ln w="47625" cap="flat" cmpd="sng" algn="ctr">
            <a:solidFill>
              <a:schemeClr val="tx1">
                <a:alpha val="3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6" idx="2"/>
            <a:endCxn id="5" idx="0"/>
          </p:cNvCxnSpPr>
          <p:nvPr/>
        </p:nvCxnSpPr>
        <p:spPr>
          <a:xfrm rot="5400000">
            <a:off x="1796689" y="3898162"/>
            <a:ext cx="705950" cy="1708527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7" idx="2"/>
            <a:endCxn id="6" idx="0"/>
          </p:cNvCxnSpPr>
          <p:nvPr/>
        </p:nvCxnSpPr>
        <p:spPr>
          <a:xfrm rot="5400000">
            <a:off x="2781315" y="4208935"/>
            <a:ext cx="705950" cy="1086980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8" idx="2"/>
            <a:endCxn id="7" idx="0"/>
          </p:cNvCxnSpPr>
          <p:nvPr/>
        </p:nvCxnSpPr>
        <p:spPr>
          <a:xfrm rot="5400000">
            <a:off x="3777889" y="4507762"/>
            <a:ext cx="705950" cy="489327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9" idx="2"/>
            <a:endCxn id="8" idx="0"/>
          </p:cNvCxnSpPr>
          <p:nvPr/>
        </p:nvCxnSpPr>
        <p:spPr>
          <a:xfrm rot="16200000" flipH="1">
            <a:off x="4724415" y="4648215"/>
            <a:ext cx="705950" cy="208420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0" idx="2"/>
          </p:cNvCxnSpPr>
          <p:nvPr/>
        </p:nvCxnSpPr>
        <p:spPr>
          <a:xfrm rot="16200000" flipH="1">
            <a:off x="5735193" y="4311289"/>
            <a:ext cx="705953" cy="882273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1" idx="2"/>
            <a:endCxn id="10" idx="0"/>
          </p:cNvCxnSpPr>
          <p:nvPr/>
        </p:nvCxnSpPr>
        <p:spPr>
          <a:xfrm rot="16200000" flipH="1">
            <a:off x="6819915" y="3924315"/>
            <a:ext cx="705950" cy="1656220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Document 46"/>
          <p:cNvSpPr/>
          <p:nvPr/>
        </p:nvSpPr>
        <p:spPr>
          <a:xfrm>
            <a:off x="926347" y="5181600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48" name="Document 47"/>
          <p:cNvSpPr/>
          <p:nvPr/>
        </p:nvSpPr>
        <p:spPr>
          <a:xfrm>
            <a:off x="2221747" y="5181600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49" name="Document 48"/>
          <p:cNvSpPr/>
          <p:nvPr/>
        </p:nvSpPr>
        <p:spPr>
          <a:xfrm>
            <a:off x="3517147" y="5181600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50" name="Document 49"/>
          <p:cNvSpPr/>
          <p:nvPr/>
        </p:nvSpPr>
        <p:spPr>
          <a:xfrm>
            <a:off x="4832727" y="5181600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51" name="Document 50"/>
          <p:cNvSpPr/>
          <p:nvPr/>
        </p:nvSpPr>
        <p:spPr>
          <a:xfrm>
            <a:off x="6160254" y="5181600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sp>
      <p:sp>
        <p:nvSpPr>
          <p:cNvPr id="52" name="Document 51"/>
          <p:cNvSpPr/>
          <p:nvPr/>
        </p:nvSpPr>
        <p:spPr>
          <a:xfrm>
            <a:off x="7631947" y="5181600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P2N</a:t>
            </a:r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838200" y="45720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1</a:t>
            </a:r>
          </a:p>
          <a:p>
            <a:pPr algn="ctr"/>
            <a:endParaRPr lang="en-GB" sz="3400" dirty="0"/>
          </a:p>
        </p:txBody>
      </p:sp>
      <p:sp>
        <p:nvSpPr>
          <p:cNvPr id="6" name="Rounded Rectangle 5"/>
          <p:cNvSpPr/>
          <p:nvPr/>
        </p:nvSpPr>
        <p:spPr>
          <a:xfrm>
            <a:off x="2133600" y="45720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/>
              <a:t>2</a:t>
            </a:r>
            <a:endParaRPr lang="en-GB" sz="3400" cap="small" baseline="-25000" dirty="0" smtClean="0"/>
          </a:p>
          <a:p>
            <a:pPr algn="ctr"/>
            <a:endParaRPr lang="en-GB" sz="3400" dirty="0"/>
          </a:p>
        </p:txBody>
      </p:sp>
      <p:sp>
        <p:nvSpPr>
          <p:cNvPr id="7" name="Rounded Rectangle 6"/>
          <p:cNvSpPr/>
          <p:nvPr/>
        </p:nvSpPr>
        <p:spPr>
          <a:xfrm>
            <a:off x="3429000" y="45720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3</a:t>
            </a:r>
          </a:p>
          <a:p>
            <a:pPr algn="ctr"/>
            <a:endParaRPr lang="en-GB" sz="3400" dirty="0"/>
          </a:p>
        </p:txBody>
      </p:sp>
      <p:sp>
        <p:nvSpPr>
          <p:cNvPr id="8" name="Rounded Rectangle 7"/>
          <p:cNvSpPr/>
          <p:nvPr/>
        </p:nvSpPr>
        <p:spPr>
          <a:xfrm>
            <a:off x="4724400" y="45720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/>
              <a:t>4</a:t>
            </a:r>
            <a:endParaRPr lang="en-GB" sz="3400" cap="small" baseline="-25000" dirty="0" smtClean="0"/>
          </a:p>
          <a:p>
            <a:pPr algn="ctr"/>
            <a:endParaRPr lang="en-GB" sz="3400" dirty="0"/>
          </a:p>
        </p:txBody>
      </p:sp>
      <p:sp>
        <p:nvSpPr>
          <p:cNvPr id="9" name="Rounded Rectangle 8"/>
          <p:cNvSpPr/>
          <p:nvPr/>
        </p:nvSpPr>
        <p:spPr>
          <a:xfrm>
            <a:off x="6096000" y="45720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5</a:t>
            </a:r>
          </a:p>
          <a:p>
            <a:pPr algn="ctr"/>
            <a:endParaRPr lang="en-GB" sz="3400" dirty="0"/>
          </a:p>
        </p:txBody>
      </p:sp>
      <p:sp>
        <p:nvSpPr>
          <p:cNvPr id="10" name="Rounded Rectangle 9"/>
          <p:cNvSpPr/>
          <p:nvPr/>
        </p:nvSpPr>
        <p:spPr>
          <a:xfrm>
            <a:off x="7543800" y="45720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6</a:t>
            </a:r>
          </a:p>
          <a:p>
            <a:pPr algn="ctr"/>
            <a:endParaRPr lang="en-GB" sz="3400" dirty="0"/>
          </a:p>
        </p:txBody>
      </p:sp>
      <p:sp>
        <p:nvSpPr>
          <p:cNvPr id="11" name="Rounded Rectangle 10"/>
          <p:cNvSpPr/>
          <p:nvPr/>
        </p:nvSpPr>
        <p:spPr>
          <a:xfrm>
            <a:off x="4191000" y="2667000"/>
            <a:ext cx="914400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endParaRPr lang="en-GB" sz="3400" cap="small" baseline="-25000" dirty="0" smtClean="0"/>
          </a:p>
          <a:p>
            <a:pPr algn="ctr"/>
            <a:endParaRPr lang="en-GB" sz="3400" dirty="0"/>
          </a:p>
        </p:txBody>
      </p:sp>
      <p:sp>
        <p:nvSpPr>
          <p:cNvPr id="12" name="Document 11"/>
          <p:cNvSpPr/>
          <p:nvPr/>
        </p:nvSpPr>
        <p:spPr>
          <a:xfrm>
            <a:off x="4279148" y="1555121"/>
            <a:ext cx="738106" cy="578479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cxnSp>
        <p:nvCxnSpPr>
          <p:cNvPr id="14" name="Straight Arrow Connector 13"/>
          <p:cNvCxnSpPr>
            <a:stCxn id="12" idx="2"/>
            <a:endCxn id="11" idx="0"/>
          </p:cNvCxnSpPr>
          <p:nvPr/>
        </p:nvCxnSpPr>
        <p:spPr>
          <a:xfrm rot="5400000">
            <a:off x="4362379" y="2381178"/>
            <a:ext cx="571644" cy="1"/>
          </a:xfrm>
          <a:prstGeom prst="straightConnector1">
            <a:avLst/>
          </a:prstGeom>
          <a:ln w="47625" cap="flat" cmpd="sng" algn="ctr">
            <a:solidFill>
              <a:schemeClr val="tx1">
                <a:alpha val="32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1" idx="2"/>
            <a:endCxn id="5" idx="0"/>
          </p:cNvCxnSpPr>
          <p:nvPr/>
        </p:nvCxnSpPr>
        <p:spPr>
          <a:xfrm rot="5400000">
            <a:off x="2476500" y="2400300"/>
            <a:ext cx="990600" cy="3352800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1" idx="2"/>
            <a:endCxn id="6" idx="0"/>
          </p:cNvCxnSpPr>
          <p:nvPr/>
        </p:nvCxnSpPr>
        <p:spPr>
          <a:xfrm rot="5400000">
            <a:off x="3124200" y="3048000"/>
            <a:ext cx="990600" cy="2057400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1" idx="2"/>
            <a:endCxn id="7" idx="0"/>
          </p:cNvCxnSpPr>
          <p:nvPr/>
        </p:nvCxnSpPr>
        <p:spPr>
          <a:xfrm rot="5400000">
            <a:off x="3771900" y="3695700"/>
            <a:ext cx="990600" cy="762000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1" idx="2"/>
            <a:endCxn id="8" idx="0"/>
          </p:cNvCxnSpPr>
          <p:nvPr/>
        </p:nvCxnSpPr>
        <p:spPr>
          <a:xfrm rot="16200000" flipH="1">
            <a:off x="4419600" y="3810000"/>
            <a:ext cx="990600" cy="533400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1" idx="2"/>
            <a:endCxn id="9" idx="0"/>
          </p:cNvCxnSpPr>
          <p:nvPr/>
        </p:nvCxnSpPr>
        <p:spPr>
          <a:xfrm rot="16200000" flipH="1">
            <a:off x="5105400" y="3124200"/>
            <a:ext cx="990600" cy="1905000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1" idx="2"/>
            <a:endCxn id="10" idx="0"/>
          </p:cNvCxnSpPr>
          <p:nvPr/>
        </p:nvCxnSpPr>
        <p:spPr>
          <a:xfrm rot="16200000" flipH="1">
            <a:off x="5829300" y="2400300"/>
            <a:ext cx="990600" cy="3352800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Document 46"/>
          <p:cNvSpPr/>
          <p:nvPr/>
        </p:nvSpPr>
        <p:spPr>
          <a:xfrm>
            <a:off x="926347" y="4648200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48" name="Document 47"/>
          <p:cNvSpPr/>
          <p:nvPr/>
        </p:nvSpPr>
        <p:spPr>
          <a:xfrm>
            <a:off x="2221747" y="4648200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49" name="Document 48"/>
          <p:cNvSpPr/>
          <p:nvPr/>
        </p:nvSpPr>
        <p:spPr>
          <a:xfrm>
            <a:off x="3517147" y="4648200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50" name="Document 49"/>
          <p:cNvSpPr/>
          <p:nvPr/>
        </p:nvSpPr>
        <p:spPr>
          <a:xfrm>
            <a:off x="4832727" y="4648200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51" name="Document 50"/>
          <p:cNvSpPr/>
          <p:nvPr/>
        </p:nvSpPr>
        <p:spPr>
          <a:xfrm>
            <a:off x="6160254" y="4648200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sp>
      <p:sp>
        <p:nvSpPr>
          <p:cNvPr id="52" name="Document 51"/>
          <p:cNvSpPr/>
          <p:nvPr/>
        </p:nvSpPr>
        <p:spPr>
          <a:xfrm>
            <a:off x="7631947" y="4648200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sp>
      <p:sp>
        <p:nvSpPr>
          <p:cNvPr id="53" name="TextBox 52"/>
          <p:cNvSpPr txBox="1"/>
          <p:nvPr/>
        </p:nvSpPr>
        <p:spPr>
          <a:xfrm>
            <a:off x="5867401" y="2095356"/>
            <a:ext cx="3276599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300" dirty="0" smtClean="0"/>
              <a:t>Single Point of Failure?</a:t>
            </a:r>
            <a:endParaRPr lang="en-GB" sz="4300" dirty="0"/>
          </a:p>
        </p:txBody>
      </p:sp>
      <p:cxnSp>
        <p:nvCxnSpPr>
          <p:cNvPr id="56" name="Straight Arrow Connector 55"/>
          <p:cNvCxnSpPr>
            <a:stCxn id="53" idx="1"/>
            <a:endCxn id="11" idx="3"/>
          </p:cNvCxnSpPr>
          <p:nvPr/>
        </p:nvCxnSpPr>
        <p:spPr>
          <a:xfrm rot="10800000" flipV="1">
            <a:off x="5105401" y="2803242"/>
            <a:ext cx="762001" cy="320958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>
            <a:off x="4191000" y="2666998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endParaRPr lang="en-GB" sz="3400" cap="small" baseline="-25000" dirty="0" smtClean="0"/>
          </a:p>
          <a:p>
            <a:pPr algn="ctr"/>
            <a:endParaRPr lang="en-GB" sz="3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P2N</a:t>
            </a:r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838200" y="45720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1</a:t>
            </a:r>
          </a:p>
          <a:p>
            <a:pPr algn="ctr"/>
            <a:endParaRPr lang="en-GB" sz="3400" dirty="0"/>
          </a:p>
        </p:txBody>
      </p:sp>
      <p:sp>
        <p:nvSpPr>
          <p:cNvPr id="6" name="Rounded Rectangle 5"/>
          <p:cNvSpPr/>
          <p:nvPr/>
        </p:nvSpPr>
        <p:spPr>
          <a:xfrm>
            <a:off x="4191000" y="2667001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/>
              <a:t>2</a:t>
            </a:r>
            <a:endParaRPr lang="en-GB" sz="3400" cap="small" baseline="-25000" dirty="0" smtClean="0"/>
          </a:p>
          <a:p>
            <a:pPr algn="ctr"/>
            <a:endParaRPr lang="en-GB" sz="3400" dirty="0"/>
          </a:p>
        </p:txBody>
      </p:sp>
      <p:sp>
        <p:nvSpPr>
          <p:cNvPr id="7" name="Rounded Rectangle 6"/>
          <p:cNvSpPr/>
          <p:nvPr/>
        </p:nvSpPr>
        <p:spPr>
          <a:xfrm>
            <a:off x="3429000" y="45720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3</a:t>
            </a:r>
          </a:p>
          <a:p>
            <a:pPr algn="ctr"/>
            <a:endParaRPr lang="en-GB" sz="3400" dirty="0"/>
          </a:p>
        </p:txBody>
      </p:sp>
      <p:sp>
        <p:nvSpPr>
          <p:cNvPr id="8" name="Rounded Rectangle 7"/>
          <p:cNvSpPr/>
          <p:nvPr/>
        </p:nvSpPr>
        <p:spPr>
          <a:xfrm>
            <a:off x="4724400" y="45720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/>
              <a:t>4</a:t>
            </a:r>
            <a:endParaRPr lang="en-GB" sz="3400" cap="small" baseline="-25000" dirty="0" smtClean="0"/>
          </a:p>
          <a:p>
            <a:pPr algn="ctr"/>
            <a:endParaRPr lang="en-GB" sz="3400" dirty="0"/>
          </a:p>
        </p:txBody>
      </p:sp>
      <p:sp>
        <p:nvSpPr>
          <p:cNvPr id="9" name="Rounded Rectangle 8"/>
          <p:cNvSpPr/>
          <p:nvPr/>
        </p:nvSpPr>
        <p:spPr>
          <a:xfrm>
            <a:off x="6096000" y="45720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5</a:t>
            </a:r>
          </a:p>
          <a:p>
            <a:pPr algn="ctr"/>
            <a:endParaRPr lang="en-GB" sz="3400" dirty="0"/>
          </a:p>
        </p:txBody>
      </p:sp>
      <p:sp>
        <p:nvSpPr>
          <p:cNvPr id="10" name="Rounded Rectangle 9"/>
          <p:cNvSpPr/>
          <p:nvPr/>
        </p:nvSpPr>
        <p:spPr>
          <a:xfrm>
            <a:off x="7543800" y="45720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6</a:t>
            </a:r>
          </a:p>
          <a:p>
            <a:pPr algn="ctr"/>
            <a:endParaRPr lang="en-GB" sz="3400" dirty="0"/>
          </a:p>
        </p:txBody>
      </p:sp>
      <p:sp>
        <p:nvSpPr>
          <p:cNvPr id="12" name="Document 11"/>
          <p:cNvSpPr/>
          <p:nvPr/>
        </p:nvSpPr>
        <p:spPr>
          <a:xfrm>
            <a:off x="4279148" y="1555121"/>
            <a:ext cx="738106" cy="578479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cxnSp>
        <p:nvCxnSpPr>
          <p:cNvPr id="14" name="Straight Arrow Connector 13"/>
          <p:cNvCxnSpPr>
            <a:stCxn id="12" idx="2"/>
          </p:cNvCxnSpPr>
          <p:nvPr/>
        </p:nvCxnSpPr>
        <p:spPr>
          <a:xfrm rot="5400000">
            <a:off x="4362379" y="2381178"/>
            <a:ext cx="571644" cy="1"/>
          </a:xfrm>
          <a:prstGeom prst="straightConnector1">
            <a:avLst/>
          </a:prstGeom>
          <a:ln w="47625" cap="flat" cmpd="sng" algn="ctr">
            <a:solidFill>
              <a:schemeClr val="tx1">
                <a:alpha val="32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5" idx="0"/>
          </p:cNvCxnSpPr>
          <p:nvPr/>
        </p:nvCxnSpPr>
        <p:spPr>
          <a:xfrm rot="5400000">
            <a:off x="2476500" y="2400300"/>
            <a:ext cx="990600" cy="3352800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7" idx="0"/>
          </p:cNvCxnSpPr>
          <p:nvPr/>
        </p:nvCxnSpPr>
        <p:spPr>
          <a:xfrm rot="5400000">
            <a:off x="3771900" y="3695700"/>
            <a:ext cx="990600" cy="762000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8" idx="0"/>
          </p:cNvCxnSpPr>
          <p:nvPr/>
        </p:nvCxnSpPr>
        <p:spPr>
          <a:xfrm rot="16200000" flipH="1">
            <a:off x="4419600" y="3810000"/>
            <a:ext cx="990600" cy="533400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9" idx="0"/>
          </p:cNvCxnSpPr>
          <p:nvPr/>
        </p:nvCxnSpPr>
        <p:spPr>
          <a:xfrm rot="16200000" flipH="1">
            <a:off x="5105400" y="3124200"/>
            <a:ext cx="990600" cy="1905000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10" idx="0"/>
          </p:cNvCxnSpPr>
          <p:nvPr/>
        </p:nvCxnSpPr>
        <p:spPr>
          <a:xfrm rot="16200000" flipH="1">
            <a:off x="5829300" y="2400300"/>
            <a:ext cx="990600" cy="3352800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Document 46"/>
          <p:cNvSpPr/>
          <p:nvPr/>
        </p:nvSpPr>
        <p:spPr>
          <a:xfrm>
            <a:off x="926347" y="4648200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48" name="Document 47"/>
          <p:cNvSpPr/>
          <p:nvPr/>
        </p:nvSpPr>
        <p:spPr>
          <a:xfrm>
            <a:off x="4279147" y="2743200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49" name="Document 48"/>
          <p:cNvSpPr/>
          <p:nvPr/>
        </p:nvSpPr>
        <p:spPr>
          <a:xfrm>
            <a:off x="3517147" y="4648200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50" name="Document 49"/>
          <p:cNvSpPr/>
          <p:nvPr/>
        </p:nvSpPr>
        <p:spPr>
          <a:xfrm>
            <a:off x="4832727" y="4648200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51" name="Document 50"/>
          <p:cNvSpPr/>
          <p:nvPr/>
        </p:nvSpPr>
        <p:spPr>
          <a:xfrm>
            <a:off x="6160254" y="4648200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sp>
      <p:sp>
        <p:nvSpPr>
          <p:cNvPr id="52" name="Document 51"/>
          <p:cNvSpPr/>
          <p:nvPr/>
        </p:nvSpPr>
        <p:spPr>
          <a:xfrm>
            <a:off x="7631947" y="4648200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sp>
      <p:sp>
        <p:nvSpPr>
          <p:cNvPr id="53" name="TextBox 52"/>
          <p:cNvSpPr txBox="1"/>
          <p:nvPr/>
        </p:nvSpPr>
        <p:spPr>
          <a:xfrm>
            <a:off x="5867401" y="2095356"/>
            <a:ext cx="3276599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300" dirty="0" smtClean="0"/>
              <a:t>Single Point of Failure?</a:t>
            </a:r>
            <a:endParaRPr lang="en-GB" sz="4300" dirty="0"/>
          </a:p>
        </p:txBody>
      </p:sp>
      <p:cxnSp>
        <p:nvCxnSpPr>
          <p:cNvPr id="56" name="Straight Arrow Connector 55"/>
          <p:cNvCxnSpPr>
            <a:stCxn id="53" idx="1"/>
          </p:cNvCxnSpPr>
          <p:nvPr/>
        </p:nvCxnSpPr>
        <p:spPr>
          <a:xfrm rot="10800000" flipV="1">
            <a:off x="5105401" y="2803242"/>
            <a:ext cx="762001" cy="320958"/>
          </a:xfrm>
          <a:prstGeom prst="straightConnector1">
            <a:avLst/>
          </a:prstGeom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loud 29"/>
          <p:cNvSpPr/>
          <p:nvPr/>
        </p:nvSpPr>
        <p:spPr>
          <a:xfrm>
            <a:off x="2871707" y="4038600"/>
            <a:ext cx="3593347" cy="2438400"/>
          </a:xfrm>
          <a:prstGeom prst="cloud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Cloud 27"/>
          <p:cNvSpPr/>
          <p:nvPr/>
        </p:nvSpPr>
        <p:spPr>
          <a:xfrm>
            <a:off x="5105400" y="1295400"/>
            <a:ext cx="3593347" cy="2362200"/>
          </a:xfrm>
          <a:prstGeom prst="cloud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Cloud 26"/>
          <p:cNvSpPr/>
          <p:nvPr/>
        </p:nvSpPr>
        <p:spPr>
          <a:xfrm>
            <a:off x="380999" y="1554560"/>
            <a:ext cx="3429001" cy="2560240"/>
          </a:xfrm>
          <a:prstGeom prst="cloud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GB" dirty="0" smtClean="0"/>
              <a:t>Institutional Distribution</a:t>
            </a:r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914400" y="21336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1</a:t>
            </a:r>
          </a:p>
          <a:p>
            <a:pPr algn="ctr"/>
            <a:endParaRPr lang="en-GB" sz="3400" dirty="0"/>
          </a:p>
        </p:txBody>
      </p:sp>
      <p:sp>
        <p:nvSpPr>
          <p:cNvPr id="6" name="Rounded Rectangle 5"/>
          <p:cNvSpPr/>
          <p:nvPr/>
        </p:nvSpPr>
        <p:spPr>
          <a:xfrm>
            <a:off x="2362200" y="25146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/>
              <a:t>2</a:t>
            </a:r>
            <a:endParaRPr lang="en-GB" sz="3400" cap="small" baseline="-25000" dirty="0" smtClean="0"/>
          </a:p>
          <a:p>
            <a:pPr algn="ctr"/>
            <a:endParaRPr lang="en-GB" sz="3400" dirty="0"/>
          </a:p>
        </p:txBody>
      </p:sp>
      <p:sp>
        <p:nvSpPr>
          <p:cNvPr id="7" name="Rounded Rectangle 6"/>
          <p:cNvSpPr/>
          <p:nvPr/>
        </p:nvSpPr>
        <p:spPr>
          <a:xfrm>
            <a:off x="3581400" y="51054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3</a:t>
            </a:r>
          </a:p>
          <a:p>
            <a:pPr algn="ctr"/>
            <a:endParaRPr lang="en-GB" sz="3400" dirty="0"/>
          </a:p>
        </p:txBody>
      </p:sp>
      <p:sp>
        <p:nvSpPr>
          <p:cNvPr id="8" name="Rounded Rectangle 7"/>
          <p:cNvSpPr/>
          <p:nvPr/>
        </p:nvSpPr>
        <p:spPr>
          <a:xfrm>
            <a:off x="7162800" y="16764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/>
              <a:t>4</a:t>
            </a:r>
            <a:endParaRPr lang="en-GB" sz="3400" cap="small" baseline="-25000" dirty="0" smtClean="0"/>
          </a:p>
          <a:p>
            <a:pPr algn="ctr"/>
            <a:endParaRPr lang="en-GB" sz="3400" dirty="0"/>
          </a:p>
        </p:txBody>
      </p:sp>
      <p:sp>
        <p:nvSpPr>
          <p:cNvPr id="9" name="Rounded Rectangle 8"/>
          <p:cNvSpPr/>
          <p:nvPr/>
        </p:nvSpPr>
        <p:spPr>
          <a:xfrm>
            <a:off x="5691107" y="22098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5</a:t>
            </a:r>
          </a:p>
          <a:p>
            <a:pPr algn="ctr"/>
            <a:endParaRPr lang="en-GB" sz="3400" dirty="0"/>
          </a:p>
        </p:txBody>
      </p:sp>
      <p:sp>
        <p:nvSpPr>
          <p:cNvPr id="10" name="Rounded Rectangle 9"/>
          <p:cNvSpPr/>
          <p:nvPr/>
        </p:nvSpPr>
        <p:spPr>
          <a:xfrm>
            <a:off x="4953000" y="43434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6</a:t>
            </a:r>
          </a:p>
          <a:p>
            <a:pPr algn="ctr"/>
            <a:endParaRPr lang="en-GB" sz="3400" dirty="0"/>
          </a:p>
        </p:txBody>
      </p:sp>
      <p:sp>
        <p:nvSpPr>
          <p:cNvPr id="47" name="Document 46"/>
          <p:cNvSpPr/>
          <p:nvPr/>
        </p:nvSpPr>
        <p:spPr>
          <a:xfrm>
            <a:off x="1002547" y="2209800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48" name="Document 47"/>
          <p:cNvSpPr/>
          <p:nvPr/>
        </p:nvSpPr>
        <p:spPr>
          <a:xfrm>
            <a:off x="2438398" y="2590799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49" name="Document 48"/>
          <p:cNvSpPr/>
          <p:nvPr/>
        </p:nvSpPr>
        <p:spPr>
          <a:xfrm>
            <a:off x="3669547" y="5181600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50" name="Document 49"/>
          <p:cNvSpPr/>
          <p:nvPr/>
        </p:nvSpPr>
        <p:spPr>
          <a:xfrm>
            <a:off x="7271127" y="1752600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51" name="Document 50"/>
          <p:cNvSpPr/>
          <p:nvPr/>
        </p:nvSpPr>
        <p:spPr>
          <a:xfrm>
            <a:off x="5755361" y="2286000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sp>
      <p:sp>
        <p:nvSpPr>
          <p:cNvPr id="52" name="Document 51"/>
          <p:cNvSpPr/>
          <p:nvPr/>
        </p:nvSpPr>
        <p:spPr>
          <a:xfrm>
            <a:off x="5041147" y="4419600"/>
            <a:ext cx="369053" cy="304800"/>
          </a:xfrm>
          <a:prstGeom prst="flowChartDocumen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Flexability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 smtClean="0"/>
              <a:t>Object level granularity</a:t>
            </a:r>
          </a:p>
          <a:p>
            <a:r>
              <a:rPr lang="en-GB" sz="2800" dirty="0" smtClean="0"/>
              <a:t>Basic metadata support (through POST, HEAD)</a:t>
            </a:r>
          </a:p>
          <a:p>
            <a:r>
              <a:rPr lang="en-GB" sz="2800" dirty="0" smtClean="0"/>
              <a:t>Object reporting, available via HEAD (single object) or GET (network report)</a:t>
            </a:r>
          </a:p>
          <a:p>
            <a:r>
              <a:rPr lang="en-GB" sz="2800" dirty="0" smtClean="0"/>
              <a:t>Extensions to S3 API without breaking core functionality.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Progress so far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Aft>
                <a:spcPts val="1800"/>
              </a:spcAft>
            </a:pPr>
            <a:r>
              <a:rPr lang="en-GB" sz="2800" dirty="0" smtClean="0"/>
              <a:t>Feasibility study has been done</a:t>
            </a:r>
          </a:p>
          <a:p>
            <a:pPr>
              <a:spcAft>
                <a:spcPts val="1800"/>
              </a:spcAft>
            </a:pPr>
            <a:r>
              <a:rPr lang="en-GB" sz="2800" dirty="0" smtClean="0"/>
              <a:t>Now re-modularising the core</a:t>
            </a:r>
          </a:p>
          <a:p>
            <a:pPr>
              <a:spcAft>
                <a:spcPts val="1800"/>
              </a:spcAft>
            </a:pPr>
            <a:r>
              <a:rPr lang="en-GB" sz="2800" dirty="0" smtClean="0"/>
              <a:t>P2N1 – Localised Network (Spare space)</a:t>
            </a:r>
          </a:p>
          <a:p>
            <a:pPr>
              <a:spcAft>
                <a:spcPts val="1800"/>
              </a:spcAft>
            </a:pPr>
            <a:r>
              <a:rPr lang="en-GB" sz="2800" dirty="0" smtClean="0"/>
              <a:t>P2N2 – Thumper Network (200Tb+)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Thank-You</a:t>
            </a:r>
            <a:br>
              <a:rPr lang="en-GB" dirty="0" smtClean="0"/>
            </a:br>
            <a:r>
              <a:rPr lang="en-GB" dirty="0" smtClean="0"/>
              <a:t>P2N: Cloud Control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1" y="4267200"/>
            <a:ext cx="6762749" cy="1752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GB" sz="2800" dirty="0" smtClean="0"/>
              <a:t>David Tarrant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/>
              <a:t>davetaz@ecs.soton.ac.uk</a:t>
            </a:r>
          </a:p>
          <a:p>
            <a:pPr>
              <a:spcBef>
                <a:spcPts val="0"/>
              </a:spcBef>
            </a:pPr>
            <a:r>
              <a:rPr lang="en-GB" sz="2800" dirty="0" smtClean="0"/>
              <a:t>Ben </a:t>
            </a:r>
            <a:r>
              <a:rPr lang="en-GB" sz="2800" dirty="0" err="1" smtClean="0"/>
              <a:t>O’Steen</a:t>
            </a:r>
            <a:endParaRPr lang="en-GB" sz="2800" dirty="0" smtClean="0"/>
          </a:p>
          <a:p>
            <a:pPr>
              <a:spcBef>
                <a:spcPts val="0"/>
              </a:spcBef>
            </a:pPr>
            <a:r>
              <a:rPr lang="en-GB" dirty="0" err="1" smtClean="0"/>
              <a:t>benjamin.osteen@ouls.ox.ac.uk</a:t>
            </a:r>
            <a:endParaRPr lang="en-GB" dirty="0"/>
          </a:p>
        </p:txBody>
      </p:sp>
      <p:grpSp>
        <p:nvGrpSpPr>
          <p:cNvPr id="10" name="Group 9"/>
          <p:cNvGrpSpPr/>
          <p:nvPr/>
        </p:nvGrpSpPr>
        <p:grpSpPr>
          <a:xfrm>
            <a:off x="5715000" y="381000"/>
            <a:ext cx="3529012" cy="1368425"/>
            <a:chOff x="152400" y="5410200"/>
            <a:chExt cx="3529012" cy="1368425"/>
          </a:xfrm>
        </p:grpSpPr>
        <p:sp>
          <p:nvSpPr>
            <p:cNvPr id="6" name="AutoShape 3"/>
            <p:cNvSpPr>
              <a:spLocks noChangeArrowheads="1"/>
            </p:cNvSpPr>
            <p:nvPr/>
          </p:nvSpPr>
          <p:spPr bwMode="auto">
            <a:xfrm>
              <a:off x="498444" y="5546153"/>
              <a:ext cx="1930861" cy="1232472"/>
            </a:xfrm>
            <a:custGeom>
              <a:avLst/>
              <a:gdLst>
                <a:gd name="G0" fmla="+- 6480 0 0"/>
                <a:gd name="G1" fmla="+- 8640 0 0"/>
                <a:gd name="G2" fmla="+- 4320 0 0"/>
                <a:gd name="G3" fmla="+- 21600 0 6480"/>
                <a:gd name="G4" fmla="+- 21600 0 8640"/>
                <a:gd name="G5" fmla="+- 21600 0 4320"/>
                <a:gd name="G6" fmla="+- 6480 0 10800"/>
                <a:gd name="G7" fmla="+- 8640 0 10800"/>
                <a:gd name="G8" fmla="*/ G7 4320 G6"/>
                <a:gd name="G9" fmla="+- 21600 0 G8"/>
                <a:gd name="T0" fmla="*/ G8 w 21600"/>
                <a:gd name="T1" fmla="*/ G1 h 21600"/>
                <a:gd name="T2" fmla="*/ G9 w 21600"/>
                <a:gd name="T3" fmla="*/ G4 h 21600"/>
              </a:gdLst>
              <a:ahLst/>
              <a:cxnLst>
                <a:cxn ang="0">
                  <a:pos x="r" y="vc"/>
                </a:cxn>
                <a:cxn ang="5400000">
                  <a:pos x="hc" y="b"/>
                </a:cxn>
                <a:cxn ang="10800000">
                  <a:pos x="l" y="vc"/>
                </a:cxn>
                <a:cxn ang="16200000">
                  <a:pos x="hc" y="t"/>
                </a:cxn>
              </a:cxnLst>
              <a:rect l="T0" t="T1" r="T2" b="T3"/>
              <a:pathLst>
                <a:path w="21600" h="21600">
                  <a:moveTo>
                    <a:pt x="10800" y="0"/>
                  </a:moveTo>
                  <a:lnTo>
                    <a:pt x="6480" y="4320"/>
                  </a:lnTo>
                  <a:lnTo>
                    <a:pt x="8640" y="4320"/>
                  </a:lnTo>
                  <a:lnTo>
                    <a:pt x="8640" y="8640"/>
                  </a:lnTo>
                  <a:lnTo>
                    <a:pt x="4320" y="8640"/>
                  </a:lnTo>
                  <a:lnTo>
                    <a:pt x="4320" y="6480"/>
                  </a:lnTo>
                  <a:lnTo>
                    <a:pt x="0" y="10800"/>
                  </a:lnTo>
                  <a:lnTo>
                    <a:pt x="4320" y="15120"/>
                  </a:lnTo>
                  <a:lnTo>
                    <a:pt x="4320" y="12960"/>
                  </a:lnTo>
                  <a:lnTo>
                    <a:pt x="8640" y="12960"/>
                  </a:lnTo>
                  <a:lnTo>
                    <a:pt x="8640" y="17280"/>
                  </a:lnTo>
                  <a:lnTo>
                    <a:pt x="6480" y="17280"/>
                  </a:lnTo>
                  <a:lnTo>
                    <a:pt x="10800" y="21600"/>
                  </a:lnTo>
                  <a:lnTo>
                    <a:pt x="15120" y="17280"/>
                  </a:lnTo>
                  <a:lnTo>
                    <a:pt x="12960" y="17280"/>
                  </a:lnTo>
                  <a:lnTo>
                    <a:pt x="12960" y="12960"/>
                  </a:lnTo>
                  <a:lnTo>
                    <a:pt x="17280" y="12960"/>
                  </a:lnTo>
                  <a:lnTo>
                    <a:pt x="17280" y="15120"/>
                  </a:lnTo>
                  <a:lnTo>
                    <a:pt x="21600" y="10800"/>
                  </a:lnTo>
                  <a:lnTo>
                    <a:pt x="17280" y="6480"/>
                  </a:lnTo>
                  <a:lnTo>
                    <a:pt x="17280" y="8640"/>
                  </a:lnTo>
                  <a:lnTo>
                    <a:pt x="12960" y="8640"/>
                  </a:lnTo>
                  <a:lnTo>
                    <a:pt x="12960" y="4320"/>
                  </a:lnTo>
                  <a:lnTo>
                    <a:pt x="15120" y="4320"/>
                  </a:lnTo>
                  <a:close/>
                </a:path>
              </a:pathLst>
            </a:custGeom>
            <a:noFill/>
            <a:ln w="47625">
              <a:solidFill>
                <a:srgbClr val="CDCF01">
                  <a:alpha val="49001"/>
                </a:srgbClr>
              </a:solidFill>
              <a:miter lim="800000"/>
              <a:headEnd/>
              <a:tailEnd/>
            </a:ln>
            <a:effectLst>
              <a:outerShdw blurRad="38100" dist="2540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152400" y="5410200"/>
              <a:ext cx="2726444" cy="96564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>
              <a:outerShdw blurRad="38100" dist="2540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5300" b="1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-65" charset="0"/>
                  <a:ea typeface="Times New Roman" pitchFamily="-65" charset="0"/>
                </a:rPr>
                <a:t>Preserv</a:t>
              </a:r>
              <a:endParaRPr kumimoji="0" lang="en-GB" sz="5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-65" charset="0"/>
                <a:ea typeface="Times New Roman" pitchFamily="-65" charset="0"/>
              </a:endParaRP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186052" y="6099495"/>
              <a:ext cx="2497865" cy="58510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>
              <a:outerShdw blurRad="38100" dist="2540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-65" charset="0"/>
                  <a:ea typeface="Times New Roman" pitchFamily="-65" charset="0"/>
                </a:rPr>
                <a:t>Repository Preservation and Interoperability</a:t>
              </a: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183547" y="5535353"/>
              <a:ext cx="2497865" cy="58510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>
              <a:outerShdw blurRad="38100" dist="2540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-65" charset="0"/>
                  <a:ea typeface="Times New Roman" pitchFamily="-65" charset="0"/>
                </a:rPr>
                <a:t>.</a:t>
              </a:r>
              <a:r>
                <a:rPr kumimoji="0" lang="en-GB" sz="1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-65" charset="0"/>
                  <a:ea typeface="Times New Roman" pitchFamily="-65" charset="0"/>
                </a:rPr>
                <a:t>org.uk</a:t>
              </a:r>
              <a:endParaRPr kumimoji="0" lang="en-GB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-65" charset="0"/>
                <a:ea typeface="Times New Roman" pitchFamily="-65" charset="0"/>
              </a:endParaRPr>
            </a:p>
          </p:txBody>
        </p:sp>
      </p:grpSp>
      <p:pic>
        <p:nvPicPr>
          <p:cNvPr id="13" name="Picture 12" descr="JISCcolour1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975" y="893619"/>
            <a:ext cx="1200149" cy="6303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Everyone loves the cloud</a:t>
            </a:r>
          </a:p>
          <a:p>
            <a:endParaRPr lang="en-GB" sz="2800" dirty="0" smtClean="0"/>
          </a:p>
          <a:p>
            <a:r>
              <a:rPr lang="en-GB" sz="2800" dirty="0" smtClean="0"/>
              <a:t>No one in this room would use it as their primary storage.</a:t>
            </a:r>
          </a:p>
          <a:p>
            <a:endParaRPr lang="en-GB" sz="2800" dirty="0" smtClean="0"/>
          </a:p>
          <a:p>
            <a:r>
              <a:rPr lang="en-GB" sz="2800" dirty="0" smtClean="0"/>
              <a:t>Would anyone use it as a long term preservation storage solution?</a:t>
            </a:r>
            <a:endParaRPr lang="en-GB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Does the cloud do backup/replication/multi-site replication?</a:t>
            </a:r>
          </a:p>
          <a:p>
            <a:endParaRPr lang="en-GB" sz="2800" dirty="0" smtClean="0"/>
          </a:p>
          <a:p>
            <a:r>
              <a:rPr lang="en-GB" sz="2800" dirty="0" smtClean="0"/>
              <a:t>Where are my files stored (geographically)?</a:t>
            </a:r>
          </a:p>
          <a:p>
            <a:endParaRPr lang="en-GB" sz="2800" dirty="0" smtClean="0"/>
          </a:p>
          <a:p>
            <a:r>
              <a:rPr lang="en-GB" sz="2800" dirty="0" smtClean="0"/>
              <a:t>What is the long term pricing strategy of the cloud?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Influences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Aft>
                <a:spcPts val="1800"/>
              </a:spcAft>
            </a:pPr>
            <a:r>
              <a:rPr lang="en-GB" sz="2800" dirty="0" smtClean="0"/>
              <a:t>Simplistic Cloud API</a:t>
            </a:r>
          </a:p>
          <a:p>
            <a:pPr>
              <a:spcAft>
                <a:spcPts val="1800"/>
              </a:spcAft>
            </a:pPr>
            <a:r>
              <a:rPr lang="en-GB" sz="2800" dirty="0" smtClean="0"/>
              <a:t>High resilience and distribution of resources</a:t>
            </a:r>
          </a:p>
          <a:p>
            <a:pPr>
              <a:spcAft>
                <a:spcPts val="1800"/>
              </a:spcAft>
            </a:pPr>
            <a:r>
              <a:rPr lang="en-GB" sz="2800" dirty="0" smtClean="0"/>
              <a:t>Transparent Expansion</a:t>
            </a:r>
          </a:p>
          <a:p>
            <a:pPr>
              <a:spcAft>
                <a:spcPts val="1800"/>
              </a:spcAft>
            </a:pPr>
            <a:r>
              <a:rPr lang="en-GB" sz="2800" dirty="0" smtClean="0"/>
              <a:t>Low Barrier to Entry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API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Amazon S3</a:t>
            </a:r>
          </a:p>
          <a:p>
            <a:pPr>
              <a:buNone/>
            </a:pPr>
            <a:endParaRPr lang="en-GB" sz="2800" dirty="0" smtClean="0"/>
          </a:p>
          <a:p>
            <a:r>
              <a:rPr lang="en-GB" sz="2800" dirty="0" smtClean="0"/>
              <a:t>PUT, GET, POST, HEAD, DELETE</a:t>
            </a:r>
          </a:p>
          <a:p>
            <a:endParaRPr lang="en-GB" sz="2800" dirty="0" smtClean="0"/>
          </a:p>
          <a:p>
            <a:r>
              <a:rPr lang="en-GB" sz="2800" dirty="0" smtClean="0"/>
              <a:t>HTTP has all the tools we need!</a:t>
            </a:r>
          </a:p>
          <a:p>
            <a:pPr>
              <a:buNone/>
            </a:pPr>
            <a:endParaRPr lang="en-GB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High Resilience &amp; Distribution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963270"/>
            <a:ext cx="7583487" cy="4208930"/>
          </a:xfrm>
        </p:spPr>
        <p:txBody>
          <a:bodyPr>
            <a:normAutofit/>
          </a:bodyPr>
          <a:lstStyle/>
          <a:p>
            <a:r>
              <a:rPr lang="en-GB" sz="2800" dirty="0" smtClean="0"/>
              <a:t>Erasing coding (Honeycomb &amp; RAID)</a:t>
            </a:r>
          </a:p>
          <a:p>
            <a:pPr lvl="1"/>
            <a:r>
              <a:rPr lang="en-GB" sz="2800" dirty="0" smtClean="0"/>
              <a:t>More efficient than replication</a:t>
            </a:r>
          </a:p>
          <a:p>
            <a:pPr lvl="1"/>
            <a:endParaRPr lang="en-GB" sz="2800" dirty="0" smtClean="0"/>
          </a:p>
          <a:p>
            <a:r>
              <a:rPr lang="en-GB" sz="2800" dirty="0" smtClean="0"/>
              <a:t>Resilience of Bit Torrent</a:t>
            </a:r>
          </a:p>
          <a:p>
            <a:endParaRPr lang="en-GB" sz="2800" dirty="0" smtClean="0"/>
          </a:p>
          <a:p>
            <a:r>
              <a:rPr lang="en-GB" sz="2800" dirty="0" smtClean="0"/>
              <a:t>Nodes in the network are geographic aware</a:t>
            </a:r>
          </a:p>
          <a:p>
            <a:pPr lvl="1"/>
            <a:endParaRPr lang="en-GB" sz="28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Transparent Expansion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2800" dirty="0" smtClean="0"/>
          </a:p>
          <a:p>
            <a:r>
              <a:rPr lang="en-GB" sz="2800" dirty="0" smtClean="0"/>
              <a:t>Nodes can be added to the network arbitrarily</a:t>
            </a:r>
          </a:p>
          <a:p>
            <a:endParaRPr lang="en-GB" sz="2800" dirty="0" smtClean="0"/>
          </a:p>
          <a:p>
            <a:r>
              <a:rPr lang="en-GB" sz="2800" dirty="0" smtClean="0"/>
              <a:t>Network re-distributes data for even spread</a:t>
            </a:r>
          </a:p>
          <a:p>
            <a:endParaRPr lang="en-GB" sz="2800" dirty="0"/>
          </a:p>
          <a:p>
            <a:endParaRPr lang="en-GB" sz="28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Low Barrier to Entry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Provide a node</a:t>
            </a:r>
          </a:p>
          <a:p>
            <a:endParaRPr lang="en-GB" sz="2800" dirty="0" smtClean="0"/>
          </a:p>
          <a:p>
            <a:pPr lvl="1"/>
            <a:r>
              <a:rPr lang="en-GB" sz="2800" dirty="0" smtClean="0"/>
              <a:t>Full machine</a:t>
            </a:r>
          </a:p>
          <a:p>
            <a:pPr lvl="1"/>
            <a:endParaRPr lang="en-GB" sz="2800" dirty="0" smtClean="0"/>
          </a:p>
          <a:p>
            <a:pPr lvl="1"/>
            <a:r>
              <a:rPr lang="en-GB" sz="2800" dirty="0" smtClean="0"/>
              <a:t>Spare space on an existing machine</a:t>
            </a:r>
            <a:endParaRPr lang="en-GB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P2N</a:t>
            </a:r>
            <a:endParaRPr lang="en-GB" dirty="0"/>
          </a:p>
        </p:txBody>
      </p:sp>
      <p:sp>
        <p:nvSpPr>
          <p:cNvPr id="13" name="Rounded Rectangle 12"/>
          <p:cNvSpPr/>
          <p:nvPr/>
        </p:nvSpPr>
        <p:spPr>
          <a:xfrm>
            <a:off x="838200" y="32004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1</a:t>
            </a:r>
          </a:p>
          <a:p>
            <a:pPr algn="ctr"/>
            <a:endParaRPr lang="en-GB" sz="3400" dirty="0"/>
          </a:p>
        </p:txBody>
      </p:sp>
      <p:sp>
        <p:nvSpPr>
          <p:cNvPr id="14" name="Rounded Rectangle 13"/>
          <p:cNvSpPr/>
          <p:nvPr/>
        </p:nvSpPr>
        <p:spPr>
          <a:xfrm>
            <a:off x="2133600" y="32004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/>
              <a:t>2</a:t>
            </a:r>
            <a:endParaRPr lang="en-GB" sz="3400" cap="small" baseline="-25000" dirty="0" smtClean="0"/>
          </a:p>
          <a:p>
            <a:pPr algn="ctr"/>
            <a:endParaRPr lang="en-GB" sz="3400" dirty="0"/>
          </a:p>
        </p:txBody>
      </p:sp>
      <p:sp>
        <p:nvSpPr>
          <p:cNvPr id="15" name="Rounded Rectangle 14"/>
          <p:cNvSpPr/>
          <p:nvPr/>
        </p:nvSpPr>
        <p:spPr>
          <a:xfrm>
            <a:off x="3429000" y="32004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3</a:t>
            </a:r>
          </a:p>
          <a:p>
            <a:pPr algn="ctr"/>
            <a:endParaRPr lang="en-GB" sz="3400" dirty="0"/>
          </a:p>
        </p:txBody>
      </p:sp>
      <p:sp>
        <p:nvSpPr>
          <p:cNvPr id="16" name="Rounded Rectangle 15"/>
          <p:cNvSpPr/>
          <p:nvPr/>
        </p:nvSpPr>
        <p:spPr>
          <a:xfrm>
            <a:off x="4724400" y="32004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/>
              <a:t>4</a:t>
            </a:r>
            <a:endParaRPr lang="en-GB" sz="3400" cap="small" baseline="-25000" dirty="0" smtClean="0"/>
          </a:p>
          <a:p>
            <a:pPr algn="ctr"/>
            <a:endParaRPr lang="en-GB" sz="3400" dirty="0"/>
          </a:p>
        </p:txBody>
      </p:sp>
      <p:sp>
        <p:nvSpPr>
          <p:cNvPr id="17" name="Rounded Rectangle 16"/>
          <p:cNvSpPr/>
          <p:nvPr/>
        </p:nvSpPr>
        <p:spPr>
          <a:xfrm>
            <a:off x="6096000" y="32004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5</a:t>
            </a:r>
          </a:p>
          <a:p>
            <a:pPr algn="ctr"/>
            <a:endParaRPr lang="en-GB" sz="3400" dirty="0"/>
          </a:p>
        </p:txBody>
      </p:sp>
      <p:sp>
        <p:nvSpPr>
          <p:cNvPr id="18" name="Rounded Rectangle 17"/>
          <p:cNvSpPr/>
          <p:nvPr/>
        </p:nvSpPr>
        <p:spPr>
          <a:xfrm>
            <a:off x="7543800" y="3200400"/>
            <a:ext cx="914400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N</a:t>
            </a:r>
            <a:r>
              <a:rPr lang="en-GB" sz="3400" cap="small" baseline="-25000" dirty="0" smtClean="0"/>
              <a:t>6</a:t>
            </a:r>
          </a:p>
          <a:p>
            <a:pPr algn="ctr"/>
            <a:endParaRPr lang="en-GB" sz="3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volutio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760</TotalTime>
  <Words>330</Words>
  <Application>Microsoft Macintosh PowerPoint</Application>
  <PresentationFormat>On-screen Show (4:3)</PresentationFormat>
  <Paragraphs>112</Paragraphs>
  <Slides>17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Revolution</vt:lpstr>
      <vt:lpstr>P2N: Cloud Control</vt:lpstr>
      <vt:lpstr>Problem</vt:lpstr>
      <vt:lpstr>More Questions</vt:lpstr>
      <vt:lpstr>Influences</vt:lpstr>
      <vt:lpstr>The API</vt:lpstr>
      <vt:lpstr>High Resilience &amp; Distribution</vt:lpstr>
      <vt:lpstr>Transparent Expansion</vt:lpstr>
      <vt:lpstr>Low Barrier to Entry</vt:lpstr>
      <vt:lpstr>The P2N</vt:lpstr>
      <vt:lpstr>The P2N</vt:lpstr>
      <vt:lpstr>The P2N</vt:lpstr>
      <vt:lpstr>The P2N</vt:lpstr>
      <vt:lpstr>The P2N</vt:lpstr>
      <vt:lpstr>Institutional Distribution</vt:lpstr>
      <vt:lpstr>Flexability</vt:lpstr>
      <vt:lpstr>Progress so far</vt:lpstr>
      <vt:lpstr>Thank-You P2N: Cloud Control</vt:lpstr>
    </vt:vector>
  </TitlesOfParts>
  <Company>School of ECS</Company>
  <LinksUpToDate>false</LinksUpToDate>
  <SharedDoc>false</SharedDoc>
  <HyperlinksChanged>false</HyperlinksChanged>
  <AppVersion>12.0001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Storage</dc:title>
  <dc:creator>Les Carr</dc:creator>
  <cp:lastModifiedBy>Les Carr</cp:lastModifiedBy>
  <cp:revision>17</cp:revision>
  <dcterms:created xsi:type="dcterms:W3CDTF">2009-10-08T19:01:12Z</dcterms:created>
  <dcterms:modified xsi:type="dcterms:W3CDTF">2009-10-08T20:16:08Z</dcterms:modified>
</cp:coreProperties>
</file>