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4"/>
  </p:notesMasterIdLst>
  <p:sldIdLst>
    <p:sldId id="256" r:id="rId2"/>
    <p:sldId id="333" r:id="rId3"/>
    <p:sldId id="267" r:id="rId4"/>
    <p:sldId id="268" r:id="rId5"/>
    <p:sldId id="338" r:id="rId6"/>
    <p:sldId id="339" r:id="rId7"/>
    <p:sldId id="344" r:id="rId8"/>
    <p:sldId id="266" r:id="rId9"/>
    <p:sldId id="269" r:id="rId10"/>
    <p:sldId id="300" r:id="rId11"/>
    <p:sldId id="270" r:id="rId12"/>
    <p:sldId id="345" r:id="rId13"/>
    <p:sldId id="271" r:id="rId14"/>
    <p:sldId id="272" r:id="rId15"/>
    <p:sldId id="274" r:id="rId16"/>
    <p:sldId id="278" r:id="rId17"/>
    <p:sldId id="279" r:id="rId18"/>
    <p:sldId id="286" r:id="rId19"/>
    <p:sldId id="276" r:id="rId20"/>
    <p:sldId id="287" r:id="rId21"/>
    <p:sldId id="340" r:id="rId22"/>
    <p:sldId id="288" r:id="rId23"/>
    <p:sldId id="289" r:id="rId24"/>
    <p:sldId id="332" r:id="rId25"/>
    <p:sldId id="290" r:id="rId26"/>
    <p:sldId id="291" r:id="rId27"/>
    <p:sldId id="295" r:id="rId28"/>
    <p:sldId id="292" r:id="rId29"/>
    <p:sldId id="293" r:id="rId30"/>
    <p:sldId id="294" r:id="rId31"/>
    <p:sldId id="334" r:id="rId32"/>
    <p:sldId id="335" r:id="rId33"/>
    <p:sldId id="299" r:id="rId34"/>
    <p:sldId id="282" r:id="rId35"/>
    <p:sldId id="331" r:id="rId36"/>
    <p:sldId id="259" r:id="rId37"/>
    <p:sldId id="260" r:id="rId38"/>
    <p:sldId id="275" r:id="rId39"/>
    <p:sldId id="284" r:id="rId40"/>
    <p:sldId id="285" r:id="rId41"/>
    <p:sldId id="280" r:id="rId42"/>
    <p:sldId id="281" r:id="rId43"/>
    <p:sldId id="283" r:id="rId44"/>
    <p:sldId id="343" r:id="rId45"/>
    <p:sldId id="320" r:id="rId46"/>
    <p:sldId id="322" r:id="rId47"/>
    <p:sldId id="341" r:id="rId48"/>
    <p:sldId id="336" r:id="rId49"/>
    <p:sldId id="342" r:id="rId50"/>
    <p:sldId id="337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3"/>
    <a:srgbClr val="0000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25" d="100"/>
          <a:sy n="125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esProps" Target="pres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maswan:Documents:My%20docs%20-%20Open%20Access:Policies:Mandates%20data:Mandates%20v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67758943326529"/>
          <c:y val="0.109237885157226"/>
          <c:w val="0.503062481773112"/>
          <c:h val="0.8464382252861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0347383833965199"/>
                  <c:y val="0.02221816949892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0910462233887431"/>
                  <c:y val="-0.1427375959577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153501992806455"/>
                  <c:y val="0.023145570708515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840420555069505"/>
                  <c:y val="0.0808331696231835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Central/South America</c:v>
                </c:pt>
                <c:pt idx="3">
                  <c:v>Asia</c:v>
                </c:pt>
                <c:pt idx="4">
                  <c:v>Australasia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</c:v>
                </c:pt>
                <c:pt idx="1">
                  <c:v>28.0</c:v>
                </c:pt>
                <c:pt idx="2">
                  <c:v>8.0</c:v>
                </c:pt>
                <c:pt idx="3">
                  <c:v>12.0</c:v>
                </c:pt>
                <c:pt idx="4">
                  <c:v>5.0</c:v>
                </c:pt>
                <c:pt idx="5">
                  <c:v>2.0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repositories 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Journal articles</c:v>
                </c:pt>
                <c:pt idx="1">
                  <c:v>Theses &amp; dissertations</c:v>
                </c:pt>
                <c:pt idx="2">
                  <c:v>Unpublished reports and working papers</c:v>
                </c:pt>
                <c:pt idx="3">
                  <c:v>Conference and workshop papers</c:v>
                </c:pt>
                <c:pt idx="4">
                  <c:v>Books, chapters and sections</c:v>
                </c:pt>
                <c:pt idx="5">
                  <c:v>Multimedia and audiovisual material</c:v>
                </c:pt>
                <c:pt idx="6">
                  <c:v>Other special items</c:v>
                </c:pt>
                <c:pt idx="7">
                  <c:v>Learning objects</c:v>
                </c:pt>
                <c:pt idx="8">
                  <c:v>Bibliographic references</c:v>
                </c:pt>
                <c:pt idx="9">
                  <c:v>Datasets</c:v>
                </c:pt>
                <c:pt idx="10">
                  <c:v>Software</c:v>
                </c:pt>
                <c:pt idx="11">
                  <c:v>Patents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61.0</c:v>
                </c:pt>
                <c:pt idx="1">
                  <c:v>50.0</c:v>
                </c:pt>
                <c:pt idx="2">
                  <c:v>45.0</c:v>
                </c:pt>
                <c:pt idx="3">
                  <c:v>36.0</c:v>
                </c:pt>
                <c:pt idx="4">
                  <c:v>30.0</c:v>
                </c:pt>
                <c:pt idx="5">
                  <c:v>23.0</c:v>
                </c:pt>
                <c:pt idx="6">
                  <c:v>16.0</c:v>
                </c:pt>
                <c:pt idx="7">
                  <c:v>14.0</c:v>
                </c:pt>
                <c:pt idx="8">
                  <c:v>14.0</c:v>
                </c:pt>
                <c:pt idx="9">
                  <c:v>5.0</c:v>
                </c:pt>
                <c:pt idx="10">
                  <c:v>5.0</c:v>
                </c:pt>
                <c:pt idx="11">
                  <c:v>2.0</c:v>
                </c:pt>
              </c:numCache>
            </c:numRef>
          </c:val>
        </c:ser>
        <c:axId val="434575320"/>
        <c:axId val="334965800"/>
      </c:barChart>
      <c:catAx>
        <c:axId val="434575320"/>
        <c:scaling>
          <c:orientation val="maxMin"/>
        </c:scaling>
        <c:axPos val="l"/>
        <c:tickLblPos val="nextTo"/>
        <c:crossAx val="334965800"/>
        <c:crosses val="autoZero"/>
        <c:auto val="1"/>
        <c:lblAlgn val="ctr"/>
        <c:lblOffset val="100"/>
        <c:tickLblSkip val="1"/>
        <c:tickMarkSkip val="1"/>
      </c:catAx>
      <c:valAx>
        <c:axId val="334965800"/>
        <c:scaling>
          <c:orientation val="minMax"/>
        </c:scaling>
        <c:axPos val="t"/>
        <c:majorGridlines/>
        <c:numFmt formatCode="General" sourceLinked="1"/>
        <c:tickLblPos val="nextTo"/>
        <c:crossAx val="4345753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434986136"/>
        <c:axId val="424253816"/>
        <c:axId val="0"/>
      </c:bar3DChart>
      <c:catAx>
        <c:axId val="434986136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24253816"/>
        <c:crosses val="autoZero"/>
        <c:lblAlgn val="ctr"/>
        <c:lblOffset val="100"/>
        <c:tickLblSkip val="1"/>
        <c:tickMarkSkip val="1"/>
      </c:catAx>
      <c:valAx>
        <c:axId val="424253816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3498613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424554312"/>
        <c:axId val="284851288"/>
        <c:axId val="0"/>
      </c:bar3DChart>
      <c:catAx>
        <c:axId val="424554312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284851288"/>
        <c:crosses val="autoZero"/>
        <c:lblAlgn val="ctr"/>
        <c:lblOffset val="100"/>
        <c:tickLblSkip val="1"/>
        <c:tickMarkSkip val="1"/>
      </c:catAx>
      <c:valAx>
        <c:axId val="284851288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24554312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'Quart data funder at bottom'!$B$35</c:f>
              <c:strCache>
                <c:ptCount val="1"/>
                <c:pt idx="0">
                  <c:v>Funder 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cat>
            <c:strRef>
              <c:f>'Quart data funder at bottom'!$A$36:$A$66</c:f>
              <c:strCache>
                <c:ptCount val="31"/>
                <c:pt idx="0">
                  <c:v>Yr09/Q3</c:v>
                </c:pt>
                <c:pt idx="1">
                  <c:v>Yr09/Q2</c:v>
                </c:pt>
                <c:pt idx="2">
                  <c:v>Yr09/Q1</c:v>
                </c:pt>
                <c:pt idx="3">
                  <c:v>Yr08/Q4</c:v>
                </c:pt>
                <c:pt idx="4">
                  <c:v>Yr08/Q3</c:v>
                </c:pt>
                <c:pt idx="5">
                  <c:v>Yr08/Q2</c:v>
                </c:pt>
                <c:pt idx="6">
                  <c:v>Yr08/Q1</c:v>
                </c:pt>
                <c:pt idx="7">
                  <c:v>Yr07/Q4</c:v>
                </c:pt>
                <c:pt idx="8">
                  <c:v>Yr07/Q3</c:v>
                </c:pt>
                <c:pt idx="9">
                  <c:v>Yr07/Q2</c:v>
                </c:pt>
                <c:pt idx="10">
                  <c:v>Yr07/Q1</c:v>
                </c:pt>
                <c:pt idx="11">
                  <c:v>Yr06/Q4</c:v>
                </c:pt>
                <c:pt idx="12">
                  <c:v>Yr06/Q3</c:v>
                </c:pt>
                <c:pt idx="13">
                  <c:v>Yr06/Q2</c:v>
                </c:pt>
                <c:pt idx="14">
                  <c:v>Yr06/Q1</c:v>
                </c:pt>
                <c:pt idx="15">
                  <c:v>Yr05/Q4</c:v>
                </c:pt>
                <c:pt idx="16">
                  <c:v>Yr05/Q3</c:v>
                </c:pt>
                <c:pt idx="17">
                  <c:v>Yr05/Q2</c:v>
                </c:pt>
                <c:pt idx="18">
                  <c:v>Yr05/Q1</c:v>
                </c:pt>
                <c:pt idx="19">
                  <c:v>Yr04/Q4</c:v>
                </c:pt>
                <c:pt idx="20">
                  <c:v>Yr04/Q3</c:v>
                </c:pt>
                <c:pt idx="21">
                  <c:v>Yr04/Q2</c:v>
                </c:pt>
                <c:pt idx="22">
                  <c:v>Yr04/Q1</c:v>
                </c:pt>
                <c:pt idx="23">
                  <c:v>Yr03/Q4</c:v>
                </c:pt>
                <c:pt idx="24">
                  <c:v>Yr03/Q3</c:v>
                </c:pt>
                <c:pt idx="25">
                  <c:v>Yr03/Q2</c:v>
                </c:pt>
                <c:pt idx="26">
                  <c:v>Yr03/Q1</c:v>
                </c:pt>
                <c:pt idx="27">
                  <c:v>Yr02/Q4</c:v>
                </c:pt>
                <c:pt idx="28">
                  <c:v>Yr02/Q3</c:v>
                </c:pt>
                <c:pt idx="29">
                  <c:v>Yr02/Q2</c:v>
                </c:pt>
                <c:pt idx="30">
                  <c:v>Y202/Q1</c:v>
                </c:pt>
              </c:strCache>
            </c:strRef>
          </c:cat>
          <c:val>
            <c:numRef>
              <c:f>'Quart data funder at bottom'!$B$36:$B$66</c:f>
              <c:numCache>
                <c:formatCode>General</c:formatCode>
                <c:ptCount val="31"/>
                <c:pt idx="0">
                  <c:v>41.0</c:v>
                </c:pt>
                <c:pt idx="1">
                  <c:v>39.0</c:v>
                </c:pt>
                <c:pt idx="2">
                  <c:v>37.0</c:v>
                </c:pt>
                <c:pt idx="3">
                  <c:v>30.0</c:v>
                </c:pt>
                <c:pt idx="4">
                  <c:v>29.0</c:v>
                </c:pt>
                <c:pt idx="5">
                  <c:v>25.0</c:v>
                </c:pt>
                <c:pt idx="6">
                  <c:v>24.0</c:v>
                </c:pt>
                <c:pt idx="7">
                  <c:v>23.0</c:v>
                </c:pt>
                <c:pt idx="8">
                  <c:v>20.0</c:v>
                </c:pt>
                <c:pt idx="9">
                  <c:v>17.0</c:v>
                </c:pt>
                <c:pt idx="10">
                  <c:v>16.0</c:v>
                </c:pt>
                <c:pt idx="11">
                  <c:v>9.0</c:v>
                </c:pt>
                <c:pt idx="12">
                  <c:v>5.0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'Quart data funder at bottom'!$C$35</c:f>
              <c:strCache>
                <c:ptCount val="1"/>
                <c:pt idx="0">
                  <c:v>Institutional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800000"/>
              </a:solidFill>
            </a:ln>
          </c:spPr>
          <c:cat>
            <c:strRef>
              <c:f>'Quart data funder at bottom'!$A$36:$A$66</c:f>
              <c:strCache>
                <c:ptCount val="31"/>
                <c:pt idx="0">
                  <c:v>Yr09/Q3</c:v>
                </c:pt>
                <c:pt idx="1">
                  <c:v>Yr09/Q2</c:v>
                </c:pt>
                <c:pt idx="2">
                  <c:v>Yr09/Q1</c:v>
                </c:pt>
                <c:pt idx="3">
                  <c:v>Yr08/Q4</c:v>
                </c:pt>
                <c:pt idx="4">
                  <c:v>Yr08/Q3</c:v>
                </c:pt>
                <c:pt idx="5">
                  <c:v>Yr08/Q2</c:v>
                </c:pt>
                <c:pt idx="6">
                  <c:v>Yr08/Q1</c:v>
                </c:pt>
                <c:pt idx="7">
                  <c:v>Yr07/Q4</c:v>
                </c:pt>
                <c:pt idx="8">
                  <c:v>Yr07/Q3</c:v>
                </c:pt>
                <c:pt idx="9">
                  <c:v>Yr07/Q2</c:v>
                </c:pt>
                <c:pt idx="10">
                  <c:v>Yr07/Q1</c:v>
                </c:pt>
                <c:pt idx="11">
                  <c:v>Yr06/Q4</c:v>
                </c:pt>
                <c:pt idx="12">
                  <c:v>Yr06/Q3</c:v>
                </c:pt>
                <c:pt idx="13">
                  <c:v>Yr06/Q2</c:v>
                </c:pt>
                <c:pt idx="14">
                  <c:v>Yr06/Q1</c:v>
                </c:pt>
                <c:pt idx="15">
                  <c:v>Yr05/Q4</c:v>
                </c:pt>
                <c:pt idx="16">
                  <c:v>Yr05/Q3</c:v>
                </c:pt>
                <c:pt idx="17">
                  <c:v>Yr05/Q2</c:v>
                </c:pt>
                <c:pt idx="18">
                  <c:v>Yr05/Q1</c:v>
                </c:pt>
                <c:pt idx="19">
                  <c:v>Yr04/Q4</c:v>
                </c:pt>
                <c:pt idx="20">
                  <c:v>Yr04/Q3</c:v>
                </c:pt>
                <c:pt idx="21">
                  <c:v>Yr04/Q2</c:v>
                </c:pt>
                <c:pt idx="22">
                  <c:v>Yr04/Q1</c:v>
                </c:pt>
                <c:pt idx="23">
                  <c:v>Yr03/Q4</c:v>
                </c:pt>
                <c:pt idx="24">
                  <c:v>Yr03/Q3</c:v>
                </c:pt>
                <c:pt idx="25">
                  <c:v>Yr03/Q2</c:v>
                </c:pt>
                <c:pt idx="26">
                  <c:v>Yr03/Q1</c:v>
                </c:pt>
                <c:pt idx="27">
                  <c:v>Yr02/Q4</c:v>
                </c:pt>
                <c:pt idx="28">
                  <c:v>Yr02/Q3</c:v>
                </c:pt>
                <c:pt idx="29">
                  <c:v>Yr02/Q2</c:v>
                </c:pt>
                <c:pt idx="30">
                  <c:v>Y202/Q1</c:v>
                </c:pt>
              </c:strCache>
            </c:strRef>
          </c:cat>
          <c:val>
            <c:numRef>
              <c:f>'Quart data funder at bottom'!$C$36:$C$66</c:f>
              <c:numCache>
                <c:formatCode>General</c:formatCode>
                <c:ptCount val="31"/>
                <c:pt idx="0">
                  <c:v>44.0</c:v>
                </c:pt>
                <c:pt idx="1">
                  <c:v>38.0</c:v>
                </c:pt>
                <c:pt idx="2">
                  <c:v>29.0</c:v>
                </c:pt>
                <c:pt idx="3">
                  <c:v>26.0</c:v>
                </c:pt>
                <c:pt idx="4">
                  <c:v>22.0</c:v>
                </c:pt>
                <c:pt idx="5">
                  <c:v>17.0</c:v>
                </c:pt>
                <c:pt idx="6">
                  <c:v>14.0</c:v>
                </c:pt>
                <c:pt idx="7">
                  <c:v>11.0</c:v>
                </c:pt>
                <c:pt idx="8">
                  <c:v>11.0</c:v>
                </c:pt>
                <c:pt idx="9">
                  <c:v>11.0</c:v>
                </c:pt>
                <c:pt idx="10">
                  <c:v>9.0</c:v>
                </c:pt>
                <c:pt idx="11">
                  <c:v>7.0</c:v>
                </c:pt>
                <c:pt idx="12">
                  <c:v>5.0</c:v>
                </c:pt>
                <c:pt idx="13">
                  <c:v>5.0</c:v>
                </c:pt>
                <c:pt idx="14">
                  <c:v>4.0</c:v>
                </c:pt>
                <c:pt idx="15">
                  <c:v>4.0</c:v>
                </c:pt>
                <c:pt idx="16">
                  <c:v>4.0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2.0</c:v>
                </c:pt>
                <c:pt idx="21">
                  <c:v>2.0</c:v>
                </c:pt>
                <c:pt idx="22">
                  <c:v>2.0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'Quart data funder at bottom'!$D$35</c:f>
              <c:strCache>
                <c:ptCount val="1"/>
                <c:pt idx="0">
                  <c:v>Dept / School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cat>
            <c:strRef>
              <c:f>'Quart data funder at bottom'!$A$36:$A$66</c:f>
              <c:strCache>
                <c:ptCount val="31"/>
                <c:pt idx="0">
                  <c:v>Yr09/Q3</c:v>
                </c:pt>
                <c:pt idx="1">
                  <c:v>Yr09/Q2</c:v>
                </c:pt>
                <c:pt idx="2">
                  <c:v>Yr09/Q1</c:v>
                </c:pt>
                <c:pt idx="3">
                  <c:v>Yr08/Q4</c:v>
                </c:pt>
                <c:pt idx="4">
                  <c:v>Yr08/Q3</c:v>
                </c:pt>
                <c:pt idx="5">
                  <c:v>Yr08/Q2</c:v>
                </c:pt>
                <c:pt idx="6">
                  <c:v>Yr08/Q1</c:v>
                </c:pt>
                <c:pt idx="7">
                  <c:v>Yr07/Q4</c:v>
                </c:pt>
                <c:pt idx="8">
                  <c:v>Yr07/Q3</c:v>
                </c:pt>
                <c:pt idx="9">
                  <c:v>Yr07/Q2</c:v>
                </c:pt>
                <c:pt idx="10">
                  <c:v>Yr07/Q1</c:v>
                </c:pt>
                <c:pt idx="11">
                  <c:v>Yr06/Q4</c:v>
                </c:pt>
                <c:pt idx="12">
                  <c:v>Yr06/Q3</c:v>
                </c:pt>
                <c:pt idx="13">
                  <c:v>Yr06/Q2</c:v>
                </c:pt>
                <c:pt idx="14">
                  <c:v>Yr06/Q1</c:v>
                </c:pt>
                <c:pt idx="15">
                  <c:v>Yr05/Q4</c:v>
                </c:pt>
                <c:pt idx="16">
                  <c:v>Yr05/Q3</c:v>
                </c:pt>
                <c:pt idx="17">
                  <c:v>Yr05/Q2</c:v>
                </c:pt>
                <c:pt idx="18">
                  <c:v>Yr05/Q1</c:v>
                </c:pt>
                <c:pt idx="19">
                  <c:v>Yr04/Q4</c:v>
                </c:pt>
                <c:pt idx="20">
                  <c:v>Yr04/Q3</c:v>
                </c:pt>
                <c:pt idx="21">
                  <c:v>Yr04/Q2</c:v>
                </c:pt>
                <c:pt idx="22">
                  <c:v>Yr04/Q1</c:v>
                </c:pt>
                <c:pt idx="23">
                  <c:v>Yr03/Q4</c:v>
                </c:pt>
                <c:pt idx="24">
                  <c:v>Yr03/Q3</c:v>
                </c:pt>
                <c:pt idx="25">
                  <c:v>Yr03/Q2</c:v>
                </c:pt>
                <c:pt idx="26">
                  <c:v>Yr03/Q1</c:v>
                </c:pt>
                <c:pt idx="27">
                  <c:v>Yr02/Q4</c:v>
                </c:pt>
                <c:pt idx="28">
                  <c:v>Yr02/Q3</c:v>
                </c:pt>
                <c:pt idx="29">
                  <c:v>Yr02/Q2</c:v>
                </c:pt>
                <c:pt idx="30">
                  <c:v>Y202/Q1</c:v>
                </c:pt>
              </c:strCache>
            </c:strRef>
          </c:cat>
          <c:val>
            <c:numRef>
              <c:f>'Quart data funder at bottom'!$D$36:$D$66</c:f>
              <c:numCache>
                <c:formatCode>General</c:formatCode>
                <c:ptCount val="31"/>
                <c:pt idx="0">
                  <c:v>14.0</c:v>
                </c:pt>
                <c:pt idx="1">
                  <c:v>13.0</c:v>
                </c:pt>
                <c:pt idx="2">
                  <c:v>9.0</c:v>
                </c:pt>
                <c:pt idx="3">
                  <c:v>7.0</c:v>
                </c:pt>
                <c:pt idx="4">
                  <c:v>7.0</c:v>
                </c:pt>
                <c:pt idx="5">
                  <c:v>7.0</c:v>
                </c:pt>
                <c:pt idx="6">
                  <c:v>5.0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3.0</c:v>
                </c:pt>
                <c:pt idx="12">
                  <c:v>2.0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</c:numCache>
            </c:numRef>
          </c:val>
        </c:ser>
        <c:overlap val="100"/>
        <c:axId val="415116024"/>
        <c:axId val="489279320"/>
      </c:barChart>
      <c:catAx>
        <c:axId val="415116024"/>
        <c:scaling>
          <c:orientation val="maxMin"/>
        </c:scaling>
        <c:axPos val="b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89279320"/>
        <c:crosses val="autoZero"/>
        <c:auto val="1"/>
        <c:lblAlgn val="ctr"/>
        <c:lblOffset val="100"/>
        <c:tickLblSkip val="1"/>
        <c:tickMarkSkip val="1"/>
      </c:catAx>
      <c:valAx>
        <c:axId val="489279320"/>
        <c:scaling>
          <c:orientation val="minMax"/>
        </c:scaling>
        <c:axPos val="r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415116024"/>
        <c:crosses val="autoZero"/>
        <c:crossBetween val="between"/>
      </c:valAx>
      <c:spPr>
        <a:solidFill>
          <a:srgbClr val="000003"/>
        </a:solidFill>
        <a:ln>
          <a:solidFill>
            <a:schemeClr val="bg2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70616797900263"/>
          <c:y val="0.240807358922512"/>
          <c:w val="0.22037424598241"/>
          <c:h val="0.450793730266143"/>
        </c:manualLayout>
      </c:layout>
      <c:txPr>
        <a:bodyPr/>
        <a:lstStyle/>
        <a:p>
          <a:pPr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</c:chart>
  <c:spPr>
    <a:solidFill>
      <a:srgbClr val="000003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AU"/>
            </a:pPr>
            <a:r>
              <a:rPr lang="en-AU" sz="1600" dirty="0"/>
              <a:t>QUT </a:t>
            </a:r>
            <a:r>
              <a:rPr lang="en-AU" sz="1600" baseline="0" dirty="0" smtClean="0"/>
              <a:t>2003 – 07 </a:t>
            </a:r>
          </a:p>
          <a:p>
            <a:pPr>
              <a:defRPr lang="en-AU"/>
            </a:pPr>
            <a:r>
              <a:rPr lang="en-AU" sz="1600" baseline="0" dirty="0" smtClean="0"/>
              <a:t>(increase of 132%)</a:t>
            </a:r>
            <a:endParaRPr lang="en-AU" sz="1600" dirty="0"/>
          </a:p>
        </c:rich>
      </c:tx>
      <c:layout>
        <c:manualLayout>
          <c:xMode val="edge"/>
          <c:yMode val="edge"/>
          <c:x val="0.351375724260883"/>
          <c:y val="0.0191006740883564"/>
        </c:manualLayout>
      </c:layout>
    </c:title>
    <c:plotArea>
      <c:layout>
        <c:manualLayout>
          <c:layoutTarget val="inner"/>
          <c:xMode val="edge"/>
          <c:yMode val="edge"/>
          <c:x val="0.307320075950185"/>
          <c:y val="0.18338598173184"/>
          <c:w val="0.657750095438428"/>
          <c:h val="0.710874382690505"/>
        </c:manualLayout>
      </c:layout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QUT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Sheet1!$B$2:$F$2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Sheet1!$B$3:$F$3</c:f>
              <c:numCache>
                <c:formatCode>"$"#,##0</c:formatCode>
                <c:ptCount val="5"/>
                <c:pt idx="0">
                  <c:v>2.408127302E7</c:v>
                </c:pt>
                <c:pt idx="1">
                  <c:v>2.833780284E7</c:v>
                </c:pt>
                <c:pt idx="2">
                  <c:v>3.6653666E7</c:v>
                </c:pt>
                <c:pt idx="3">
                  <c:v>4.4667772E7</c:v>
                </c:pt>
                <c:pt idx="4">
                  <c:v>5.57E7</c:v>
                </c:pt>
              </c:numCache>
            </c:numRef>
          </c:val>
        </c:ser>
        <c:marker val="1"/>
        <c:axId val="488280056"/>
        <c:axId val="284833288"/>
      </c:lineChart>
      <c:catAx>
        <c:axId val="48828005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284833288"/>
        <c:crosses val="autoZero"/>
        <c:auto val="1"/>
        <c:lblAlgn val="ctr"/>
        <c:lblOffset val="100"/>
      </c:catAx>
      <c:valAx>
        <c:axId val="284833288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88280056"/>
        <c:crosses val="autoZero"/>
        <c:crossBetween val="between"/>
      </c:valAx>
      <c:spPr>
        <a:ln>
          <a:solidFill>
            <a:schemeClr val="accent5">
              <a:lumMod val="60000"/>
              <a:lumOff val="40000"/>
            </a:schemeClr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 algn="l">
              <a:defRPr lang="en-AU"/>
            </a:pPr>
            <a:r>
              <a:rPr lang="en-US" sz="1600" dirty="0"/>
              <a:t>Sector </a:t>
            </a:r>
            <a:r>
              <a:rPr lang="en-US" sz="1600" dirty="0" smtClean="0"/>
              <a:t>2003 – 07 </a:t>
            </a:r>
          </a:p>
          <a:p>
            <a:pPr algn="l">
              <a:defRPr lang="en-AU"/>
            </a:pPr>
            <a:r>
              <a:rPr lang="en-US" sz="1600" dirty="0" smtClean="0"/>
              <a:t>(increase</a:t>
            </a:r>
            <a:r>
              <a:rPr lang="en-US" sz="1600" baseline="0" dirty="0" smtClean="0"/>
              <a:t> of 68%)</a:t>
            </a:r>
            <a:endParaRPr lang="en-US" sz="1600" dirty="0"/>
          </a:p>
        </c:rich>
      </c:tx>
      <c:layout>
        <c:manualLayout>
          <c:xMode val="edge"/>
          <c:yMode val="edge"/>
          <c:x val="0.36882756400733"/>
          <c:y val="0.024594248541380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Sheet2!$A$4</c:f>
              <c:strCache>
                <c:ptCount val="1"/>
                <c:pt idx="0">
                  <c:v>Sector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Sheet2!$B$3:$F$3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Sheet2!$B$4:$F$4</c:f>
              <c:numCache>
                <c:formatCode>"$"#,##0</c:formatCode>
                <c:ptCount val="5"/>
                <c:pt idx="0">
                  <c:v>1.4813666735656E9</c:v>
                </c:pt>
                <c:pt idx="1">
                  <c:v>1.6028166823471E9</c:v>
                </c:pt>
                <c:pt idx="2">
                  <c:v>1.826162725E9</c:v>
                </c:pt>
                <c:pt idx="3">
                  <c:v>2.2071864449977E9</c:v>
                </c:pt>
                <c:pt idx="4" formatCode="&quot;$&quot;#,##0;[Red]\-&quot;$&quot;#,##0">
                  <c:v>2.49470408E9</c:v>
                </c:pt>
              </c:numCache>
            </c:numRef>
          </c:val>
        </c:ser>
        <c:marker val="1"/>
        <c:axId val="434244504"/>
        <c:axId val="433958536"/>
      </c:lineChart>
      <c:catAx>
        <c:axId val="43424450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33958536"/>
        <c:crosses val="autoZero"/>
        <c:auto val="1"/>
        <c:lblAlgn val="ctr"/>
        <c:lblOffset val="100"/>
      </c:catAx>
      <c:valAx>
        <c:axId val="433958536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34244504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E958A-7EFF-0E48-979B-397D026D1AE9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7BC08-C822-774E-9C76-38FE56909A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7AE1-155C-8B48-BBD6-3F4FCFD8C2C1}" type="slidenum">
              <a:rPr lang="en-GB"/>
              <a:pPr/>
              <a:t>3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39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40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41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0FBF3-660C-224A-BCA5-B934079FFC8B}" type="slidenum">
              <a:rPr lang="en-GB"/>
              <a:pPr/>
              <a:t>43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50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00CFB-7DE8-7F48-A810-FD7E83BAA290}" type="slidenum">
              <a:rPr lang="en-GB"/>
              <a:pPr/>
              <a:t>51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6B33F-14A9-C347-BF6A-F600E5EF9328}" type="slidenum">
              <a:rPr lang="en-GB"/>
              <a:pPr/>
              <a:t>4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20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27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28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28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AA883-6DBD-674C-8401-CD9D1942B483}" type="slidenum">
              <a:rPr lang="en-GB"/>
              <a:pPr/>
              <a:t>29</a:t>
            </a:fld>
            <a:endParaRPr lang="en-GB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6EFF10-052E-6D4A-8CED-5B861114BDF5}" type="slidenum">
              <a:rPr lang="en-GB" sz="1200">
                <a:latin typeface="Arial" pitchFamily="-110" charset="0"/>
              </a:rPr>
              <a:pPr algn="r"/>
              <a:t>29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EB33A-7846-CD40-B515-30409F05E14F}" type="slidenum">
              <a:rPr lang="en-GB"/>
              <a:pPr/>
              <a:t>30</a:t>
            </a:fld>
            <a:endParaRPr lang="en-GB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91FFCA3-049E-8C4C-92EE-EB8644D24F8B}" type="slidenum">
              <a:rPr lang="en-GB" sz="1200">
                <a:latin typeface="Arial" pitchFamily="-110" charset="0"/>
              </a:rPr>
              <a:pPr algn="r"/>
              <a:t>30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72FBA-0AF6-E643-835A-6809A67E965B}" type="slidenum">
              <a:rPr lang="en-GB"/>
              <a:pPr/>
              <a:t>33</a:t>
            </a:fld>
            <a:endParaRPr lang="en-GB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223720-3FD0-5F45-A484-6854A3588920}" type="datetimeFigureOut">
              <a:rPr lang="en-US" smtClean="0"/>
              <a:pPr/>
              <a:t>9/22/09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30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 repository can do for you – and for your university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GB" dirty="0" smtClean="0"/>
              <a:t>Alma Swan</a:t>
            </a:r>
          </a:p>
          <a:p>
            <a:r>
              <a:rPr lang="en-GB" dirty="0" smtClean="0"/>
              <a:t>Key Perspectives Ltd</a:t>
            </a:r>
          </a:p>
          <a:p>
            <a:r>
              <a:rPr lang="en-GB" dirty="0" smtClean="0"/>
              <a:t>Truro, 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65175"/>
            <a:ext cx="8826500" cy="762000"/>
          </a:xfrm>
        </p:spPr>
        <p:txBody>
          <a:bodyPr>
            <a:noAutofit/>
          </a:bodyPr>
          <a:lstStyle/>
          <a:p>
            <a:r>
              <a:rPr lang="en-GB" sz="4800" dirty="0"/>
              <a:t>Why Open Access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marL="552450" indent="-552450"/>
            <a:r>
              <a:rPr lang="en-GB" sz="3200" dirty="0"/>
              <a:t>Greater impact from scientific endeavour</a:t>
            </a:r>
          </a:p>
          <a:p>
            <a:pPr marL="552450" indent="-552450"/>
            <a:r>
              <a:rPr lang="en-GB" sz="3200" dirty="0"/>
              <a:t>More rapid and more efficient progress of </a:t>
            </a:r>
            <a:r>
              <a:rPr lang="en-GB" sz="3200" dirty="0" smtClean="0"/>
              <a:t>science</a:t>
            </a:r>
          </a:p>
          <a:p>
            <a:pPr marL="552450" indent="-552450"/>
            <a:r>
              <a:rPr lang="en-GB" sz="3200" dirty="0" smtClean="0"/>
              <a:t>Novel information-creation using new and  advanced technologies</a:t>
            </a:r>
          </a:p>
          <a:p>
            <a:pPr marL="552450" indent="-552450"/>
            <a:r>
              <a:rPr lang="en-GB" sz="3200" dirty="0"/>
              <a:t>Better assessment, better monitoring, better management of science</a:t>
            </a:r>
            <a:endParaRPr lang="en-GB" sz="3200" dirty="0" smtClean="0"/>
          </a:p>
          <a:p>
            <a:pPr marL="552450" indent="-552450"/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400" dirty="0" smtClean="0"/>
              <a:t>Open Access journals (</a:t>
            </a:r>
            <a:r>
              <a:rPr lang="en-US" sz="4400" dirty="0" smtClean="0">
                <a:hlinkClick r:id="rId2"/>
              </a:rPr>
              <a:t>www.doaj.org</a:t>
            </a:r>
            <a:r>
              <a:rPr lang="en-US" sz="4400" dirty="0" smtClean="0"/>
              <a:t>)</a:t>
            </a:r>
          </a:p>
          <a:p>
            <a:pPr marL="892175" indent="-755650"/>
            <a:r>
              <a:rPr lang="en-US" sz="4400" dirty="0" smtClean="0"/>
              <a:t>Open Access repositories</a:t>
            </a:r>
          </a:p>
          <a:p>
            <a:pPr marL="892175" indent="-755650">
              <a:buNone/>
            </a:pP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make your work </a:t>
            </a:r>
            <a:br>
              <a:rPr lang="en-GB" dirty="0" smtClean="0"/>
            </a:br>
            <a:r>
              <a:rPr lang="en-GB" dirty="0" smtClean="0"/>
              <a:t>Open Access through a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Prepare your paper and submit it to your journal of choice for peer review</a:t>
            </a:r>
          </a:p>
          <a:p>
            <a:r>
              <a:rPr lang="en-GB" dirty="0" smtClean="0"/>
              <a:t>Make any changes required as a result of the peer review process</a:t>
            </a:r>
          </a:p>
          <a:p>
            <a:r>
              <a:rPr lang="en-GB" dirty="0" smtClean="0"/>
              <a:t>Submit the final version to the journal</a:t>
            </a:r>
          </a:p>
          <a:p>
            <a:r>
              <a:rPr lang="en-GB" dirty="0" smtClean="0"/>
              <a:t>Deposit that </a:t>
            </a:r>
            <a:r>
              <a:rPr lang="en-GB" u="sng" dirty="0" smtClean="0">
                <a:solidFill>
                  <a:srgbClr val="4F81BD"/>
                </a:solidFill>
              </a:rPr>
              <a:t>same final version</a:t>
            </a:r>
            <a:r>
              <a:rPr lang="en-GB" dirty="0" smtClean="0"/>
              <a:t> to your repository through the normal deposit procedure that applies in your institution</a:t>
            </a:r>
          </a:p>
          <a:p>
            <a:r>
              <a:rPr lang="en-GB" dirty="0" smtClean="0">
                <a:solidFill>
                  <a:srgbClr val="4F81BD"/>
                </a:solidFill>
              </a:rPr>
              <a:t>N.B. Your repository staff may check journal copyright conditions on your behalf, or you may do so yourself using the SHERPA </a:t>
            </a:r>
            <a:r>
              <a:rPr lang="en-GB" dirty="0" err="1" smtClean="0">
                <a:solidFill>
                  <a:srgbClr val="4F81BD"/>
                </a:solidFill>
              </a:rPr>
              <a:t>RoMEO</a:t>
            </a:r>
            <a:r>
              <a:rPr lang="en-GB" dirty="0" smtClean="0">
                <a:solidFill>
                  <a:srgbClr val="4F81BD"/>
                </a:solidFill>
              </a:rPr>
              <a:t> service at </a:t>
            </a:r>
            <a:r>
              <a:rPr lang="en-US" dirty="0" smtClean="0">
                <a:hlinkClick r:id="rId2"/>
              </a:rPr>
              <a:t>http://www.sherpa.ac.uk/romeo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</a:p>
          <a:p>
            <a:pPr marL="715963" indent="-579438"/>
            <a:r>
              <a:rPr lang="en-US" sz="3200" dirty="0" smtClean="0"/>
              <a:t>Most usually institutional</a:t>
            </a:r>
          </a:p>
          <a:p>
            <a:pPr marL="715963" indent="-579438"/>
            <a:r>
              <a:rPr lang="en-US" sz="3200" dirty="0" smtClean="0"/>
              <a:t>Sometimes 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 (subject-based)</a:t>
            </a:r>
          </a:p>
          <a:p>
            <a:pPr marL="715963" indent="-579438"/>
            <a:r>
              <a:rPr lang="en-US" sz="3200" dirty="0" smtClean="0"/>
              <a:t>Interoperable</a:t>
            </a:r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</a:p>
          <a:p>
            <a:pPr marL="715963" indent="-579438"/>
            <a:r>
              <a:rPr lang="en-US" sz="3200" dirty="0" smtClean="0"/>
              <a:t>Currently &gt;1400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repositories are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172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at September 2009: 1422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97" y="1417638"/>
            <a:ext cx="786300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55" y="1417638"/>
            <a:ext cx="7741385" cy="4602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about authors (researchers)?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37588" cy="1431925"/>
          </a:xfrm>
        </p:spPr>
        <p:txBody>
          <a:bodyPr/>
          <a:lstStyle/>
          <a:p>
            <a:r>
              <a:rPr lang="en-GB" dirty="0"/>
              <a:t>An institutional repository provides researchers with: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92275"/>
            <a:ext cx="8208963" cy="4616450"/>
          </a:xfrm>
        </p:spPr>
        <p:txBody>
          <a:bodyPr>
            <a:normAutofit fontScale="92500"/>
          </a:bodyPr>
          <a:lstStyle/>
          <a:p>
            <a:pPr marL="539750" indent="-539750"/>
            <a:r>
              <a:rPr lang="en-GB" sz="2800" dirty="0"/>
              <a:t>The means to disseminate their work, </a:t>
            </a:r>
            <a:r>
              <a:rPr lang="en-GB" sz="2800" dirty="0">
                <a:solidFill>
                  <a:schemeClr val="tx2"/>
                </a:solidFill>
              </a:rPr>
              <a:t>free, to the world</a:t>
            </a:r>
          </a:p>
          <a:p>
            <a:pPr marL="539750" indent="-539750"/>
            <a:r>
              <a:rPr lang="en-GB" sz="2800" dirty="0"/>
              <a:t>Secure storage (for completed work and for work-in-progress)</a:t>
            </a:r>
          </a:p>
          <a:p>
            <a:pPr marL="539750" indent="-539750"/>
            <a:r>
              <a:rPr lang="en-GB" sz="2800" dirty="0"/>
              <a:t>A location for supporting data that are unpublished</a:t>
            </a:r>
          </a:p>
          <a:p>
            <a:pPr marL="539750" indent="-539750"/>
            <a:r>
              <a:rPr lang="en-GB" sz="2800" dirty="0"/>
              <a:t>One-input-many outputs (CVs, publications)</a:t>
            </a:r>
          </a:p>
          <a:p>
            <a:pPr marL="539750" indent="-539750"/>
            <a:r>
              <a:rPr lang="en-GB" sz="2800" dirty="0"/>
              <a:t>Tool for research </a:t>
            </a:r>
            <a:r>
              <a:rPr lang="en-GB" sz="2800" dirty="0" smtClean="0"/>
              <a:t>assessment</a:t>
            </a:r>
          </a:p>
          <a:p>
            <a:pPr marL="539750" indent="-539750"/>
            <a:r>
              <a:rPr lang="en-GB" dirty="0" smtClean="0"/>
              <a:t>Personal marketing tool</a:t>
            </a:r>
          </a:p>
          <a:p>
            <a:pPr marL="539750" indent="-539750"/>
            <a:r>
              <a:rPr lang="en-GB" sz="2800" dirty="0" smtClean="0"/>
              <a:t>The route to maximal visibility and impact for their work</a:t>
            </a:r>
          </a:p>
          <a:p>
            <a:pPr marL="539750" indent="-539750">
              <a:buFont typeface="Wingdings" pitchFamily="-109" charset="2"/>
              <a:buNone/>
            </a:pPr>
            <a:endParaRPr lang="en-US" sz="2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smtClean="0"/>
              <a:t>Some context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 smtClean="0"/>
              <a:t>The early bird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1219200"/>
            <a:ext cx="8651876" cy="496093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FFCC"/>
                </a:solidFill>
              </a:rPr>
              <a:t>   </a:t>
            </a:r>
            <a:r>
              <a:rPr lang="en-GB" sz="3600" dirty="0" smtClean="0"/>
              <a:t>“Self-archiving in the </a:t>
            </a:r>
            <a:r>
              <a:rPr lang="en-GB" sz="3600" dirty="0" err="1" smtClean="0"/>
              <a:t>PhilSci</a:t>
            </a:r>
            <a:r>
              <a:rPr lang="en-GB" sz="3600" dirty="0" smtClean="0"/>
              <a:t> Archive has given instant world-wide visibility to my work. As a result, I was invited to submit papers to refereed international conferences/journals and got them accepted.”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"/>
            <a:ext cx="8229600" cy="1067435"/>
          </a:xfrm>
        </p:spPr>
        <p:txBody>
          <a:bodyPr/>
          <a:lstStyle/>
          <a:p>
            <a:r>
              <a:rPr lang="en-US" dirty="0" smtClean="0"/>
              <a:t>What it means to a researcher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7435"/>
            <a:ext cx="6894486" cy="524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1300"/>
            <a:ext cx="7783709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370"/>
            <a:ext cx="9144000" cy="4150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as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7272337" cy="6800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" y="162870"/>
            <a:ext cx="9134475" cy="576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8" y="142876"/>
            <a:ext cx="8606971" cy="564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rgbClr val="8EB4E3"/>
                </a:solidFill>
              </a:rPr>
              <a:t>Old paradigms of research dissemination</a:t>
            </a:r>
            <a:endParaRPr lang="en-GB" sz="5400" dirty="0">
              <a:solidFill>
                <a:srgbClr val="8EB4E3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77200" cy="4343400"/>
          </a:xfrm>
        </p:spPr>
        <p:txBody>
          <a:bodyPr>
            <a:normAutofit/>
          </a:bodyPr>
          <a:lstStyle/>
          <a:p>
            <a:pPr marL="449263" indent="-449263"/>
            <a:r>
              <a:rPr lang="en-GB" sz="3200" dirty="0"/>
              <a:t>Use of proxy measures of an individual scholar’s merit is as good as it gets</a:t>
            </a:r>
            <a:endParaRPr lang="en-GB" sz="3200" dirty="0" smtClean="0"/>
          </a:p>
          <a:p>
            <a:pPr marL="449263" indent="-449263"/>
            <a:r>
              <a:rPr lang="en-GB" sz="3200" dirty="0" smtClean="0"/>
              <a:t>The responsibility for disseminating </a:t>
            </a:r>
            <a:r>
              <a:rPr lang="en-GB" sz="3200" dirty="0"/>
              <a:t>your work</a:t>
            </a:r>
            <a:r>
              <a:rPr lang="en-GB" sz="3200" dirty="0" smtClean="0"/>
              <a:t> rests with the publisher</a:t>
            </a:r>
          </a:p>
          <a:p>
            <a:pPr marL="449263" indent="-449263"/>
            <a:r>
              <a:rPr lang="en-GB" sz="3200" dirty="0" smtClean="0"/>
              <a:t>The printed </a:t>
            </a:r>
            <a:r>
              <a:rPr lang="en-GB" sz="3200" dirty="0"/>
              <a:t>article is the format of record</a:t>
            </a:r>
          </a:p>
          <a:p>
            <a:pPr marL="449263" indent="-449263"/>
            <a:r>
              <a:rPr lang="en-GB" sz="3200" dirty="0"/>
              <a:t>Other scholars have time to search out what you want them to know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creenShot006"/>
          <p:cNvPicPr>
            <a:picLocks noChangeAspect="1" noChangeArrowheads="1"/>
          </p:cNvPicPr>
          <p:nvPr/>
        </p:nvPicPr>
        <p:blipFill>
          <a:blip r:embed="rId3"/>
          <a:srcRect l="1454" t="2165" r="1454" b="2165"/>
          <a:stretch>
            <a:fillRect/>
          </a:stretch>
        </p:blipFill>
        <p:spPr bwMode="auto">
          <a:xfrm>
            <a:off x="755650" y="333375"/>
            <a:ext cx="7689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N.B. Downloads are a good predictor of eventual citations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6" y="228600"/>
            <a:ext cx="8863944" cy="54102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9984"/>
            <a:ext cx="8610600" cy="5961185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Every e-print tells a story…</a:t>
            </a: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V="1">
            <a:off x="3708400" y="4652963"/>
            <a:ext cx="0" cy="865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5867400" y="4652963"/>
            <a:ext cx="0" cy="863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39750" y="4797425"/>
            <a:ext cx="295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NIPS Workshop linked to this eprint from its web page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084888" y="4581525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Link placed on “Canonical correlation” page in Wikipedia</a:t>
            </a:r>
          </a:p>
        </p:txBody>
      </p:sp>
      <p:pic>
        <p:nvPicPr>
          <p:cNvPr id="116747" name="Picture 11" descr="Download 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41475"/>
            <a:ext cx="7489825" cy="2989263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/>
      <p:bldP spid="1167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And for institutions?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09800"/>
            <a:ext cx="6096000" cy="17907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What is a university for?</a:t>
            </a:r>
            <a:endParaRPr lang="en-GB" sz="5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 (1878)</a:t>
            </a:r>
            <a:endParaRPr lang="en-US" sz="2800" dirty="0"/>
          </a:p>
        </p:txBody>
      </p:sp>
      <p:pic>
        <p:nvPicPr>
          <p:cNvPr id="4" name="Content Placeholder 3" descr="Gilman 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63" r="-7263"/>
          <a:stretch>
            <a:fillRect/>
          </a:stretch>
        </p:blipFill>
        <p:spPr/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“The mission of our University is the creation, dissemination and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of knowledge.”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640763" cy="762000"/>
          </a:xfrm>
        </p:spPr>
        <p:txBody>
          <a:bodyPr/>
          <a:lstStyle/>
          <a:p>
            <a:r>
              <a:rPr lang="en-GB" dirty="0" smtClean="0"/>
              <a:t>An </a:t>
            </a:r>
            <a:r>
              <a:rPr lang="en-GB" b="1" dirty="0"/>
              <a:t>institutional</a:t>
            </a:r>
            <a:r>
              <a:rPr lang="en-GB" dirty="0"/>
              <a:t> </a:t>
            </a:r>
            <a:r>
              <a:rPr lang="en-GB" dirty="0" smtClean="0"/>
              <a:t>repository …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4307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</a:pPr>
            <a:r>
              <a:rPr lang="en-GB" sz="3200" dirty="0"/>
              <a:t>Fulfils a university’s mission to engender, encourage and disseminate scholarly work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Complete </a:t>
            </a:r>
            <a:r>
              <a:rPr lang="en-GB" sz="3200" dirty="0"/>
              <a:t>record of its intellectual effort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Permanent </a:t>
            </a:r>
            <a:r>
              <a:rPr lang="en-GB" sz="3200" dirty="0"/>
              <a:t>record of all digital </a:t>
            </a:r>
            <a:r>
              <a:rPr lang="en-GB" sz="3200" dirty="0" smtClean="0"/>
              <a:t>output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Marketing </a:t>
            </a:r>
            <a:r>
              <a:rPr lang="en-GB" sz="3200" dirty="0"/>
              <a:t>tool for </a:t>
            </a:r>
            <a:r>
              <a:rPr lang="en-GB" sz="3200" dirty="0" smtClean="0"/>
              <a:t>universities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EB4E3"/>
                </a:solidFill>
              </a:rPr>
              <a:t>The </a:t>
            </a:r>
            <a:r>
              <a:rPr lang="en-GB" dirty="0" err="1">
                <a:solidFill>
                  <a:srgbClr val="8EB4E3"/>
                </a:solidFill>
              </a:rPr>
              <a:t>U.Southampton</a:t>
            </a:r>
            <a:r>
              <a:rPr lang="en-GB" dirty="0">
                <a:solidFill>
                  <a:srgbClr val="8EB4E3"/>
                </a:solidFill>
              </a:rPr>
              <a:t> </a:t>
            </a:r>
            <a:r>
              <a:rPr lang="en-GB" sz="4100" dirty="0">
                <a:solidFill>
                  <a:srgbClr val="8EB4E3"/>
                </a:solidFill>
              </a:rPr>
              <a:t>conundrum</a:t>
            </a:r>
            <a:endParaRPr lang="en-GB" dirty="0">
              <a:solidFill>
                <a:srgbClr val="8EB4E3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2060575"/>
            <a:ext cx="900112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81000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rgbClr val="8EB4E3"/>
                </a:solidFill>
              </a:rPr>
              <a:t>New paradigms of research dissemination</a:t>
            </a:r>
            <a:endParaRPr lang="en-GB" sz="5400" dirty="0">
              <a:solidFill>
                <a:srgbClr val="8EB4E3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077200" cy="4191001"/>
          </a:xfrm>
        </p:spPr>
        <p:txBody>
          <a:bodyPr>
            <a:noAutofit/>
          </a:bodyPr>
          <a:lstStyle/>
          <a:p>
            <a:pPr marL="538163" indent="-538163">
              <a:lnSpc>
                <a:spcPct val="90000"/>
              </a:lnSpc>
            </a:pPr>
            <a:r>
              <a:rPr lang="en-GB" sz="3200" dirty="0"/>
              <a:t>Rich, deep, broad metrics for measuring the contributions of individual scholars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Effective dissemination of your work is now in your hands (at last)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The digital format will be the format of record (is already in many areas)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Unless you routinely publish in </a:t>
            </a:r>
            <a:r>
              <a:rPr lang="en-GB" sz="3200" i="1" dirty="0"/>
              <a:t>Nature</a:t>
            </a:r>
            <a:r>
              <a:rPr lang="en-GB" sz="3200" dirty="0"/>
              <a:t> or </a:t>
            </a:r>
            <a:r>
              <a:rPr lang="en-GB" sz="3200" i="1" dirty="0"/>
              <a:t>Science</a:t>
            </a:r>
            <a:r>
              <a:rPr lang="en-GB" sz="3200" dirty="0"/>
              <a:t>, ‘getting it out there’ is up to you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Lost citations, lost impact</a:t>
            </a:r>
          </a:p>
        </p:txBody>
      </p:sp>
      <p:sp>
        <p:nvSpPr>
          <p:cNvPr id="1351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5613" indent="-455613"/>
            <a:r>
              <a:rPr lang="en-GB" sz="3200" dirty="0" smtClean="0"/>
              <a:t>Say, Open Access brings 50% more citations</a:t>
            </a:r>
          </a:p>
          <a:p>
            <a:pPr marL="455613" indent="-455613"/>
            <a:r>
              <a:rPr lang="en-GB" sz="3200" dirty="0" smtClean="0"/>
              <a:t>Only </a:t>
            </a:r>
            <a:r>
              <a:rPr lang="en-GB" sz="3200" dirty="0"/>
              <a:t>around 15% of research is Open </a:t>
            </a:r>
            <a:r>
              <a:rPr lang="en-GB" sz="3200" dirty="0" smtClean="0"/>
              <a:t>Access</a:t>
            </a:r>
          </a:p>
          <a:p>
            <a:pPr marL="455613" indent="-455613"/>
            <a:r>
              <a:rPr lang="en-GB" sz="3200" dirty="0"/>
              <a:t>….. so 85% is not</a:t>
            </a:r>
            <a:endParaRPr lang="en-GB" sz="3200" dirty="0" smtClean="0"/>
          </a:p>
          <a:p>
            <a:pPr marL="455613" indent="-455613"/>
            <a:r>
              <a:rPr lang="en-GB" sz="3200" dirty="0" smtClean="0"/>
              <a:t>University X is therefore </a:t>
            </a:r>
            <a:r>
              <a:rPr lang="en-GB" sz="3200" dirty="0"/>
              <a:t>losing 85% of the 50% increase in citations (conservative end of the range) that Open Access brings </a:t>
            </a:r>
            <a:r>
              <a:rPr lang="en-GB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(= 42.5%)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15351" cy="1431925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What this means </a:t>
            </a:r>
            <a:r>
              <a:rPr lang="en-GB" sz="4800" dirty="0" smtClean="0">
                <a:solidFill>
                  <a:srgbClr val="8EB4E3"/>
                </a:solidFill>
              </a:rPr>
              <a:t>to University X</a:t>
            </a:r>
            <a:endParaRPr lang="en-GB" sz="4800" dirty="0">
              <a:solidFill>
                <a:srgbClr val="8EB4E3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700213"/>
            <a:ext cx="8286750" cy="4465637"/>
          </a:xfrm>
        </p:spPr>
        <p:txBody>
          <a:bodyPr/>
          <a:lstStyle/>
          <a:p>
            <a:pPr marL="569913" indent="-569913"/>
            <a:r>
              <a:rPr lang="en-GB" dirty="0" smtClean="0"/>
              <a:t>2008: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rgbClr val="8EB4E3"/>
                </a:solidFill>
              </a:rPr>
              <a:t>2500 articles</a:t>
            </a:r>
            <a:endParaRPr lang="en-GB" dirty="0" smtClean="0"/>
          </a:p>
          <a:p>
            <a:pPr marL="569913" indent="-569913"/>
            <a:r>
              <a:rPr lang="en-GB" dirty="0"/>
              <a:t>Number of citations: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10000</a:t>
            </a:r>
          </a:p>
          <a:p>
            <a:pPr marL="569913" indent="-569913"/>
            <a:r>
              <a:rPr lang="en-GB" dirty="0"/>
              <a:t>If all had been OA, there would have been (42.5% more)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14250 citations</a:t>
            </a:r>
            <a:r>
              <a:rPr lang="en-GB" dirty="0" smtClean="0"/>
              <a:t>, and ….</a:t>
            </a:r>
          </a:p>
          <a:p>
            <a:pPr marL="569913" indent="-569913"/>
            <a:r>
              <a:rPr lang="en-GB" dirty="0"/>
              <a:t>Since</a:t>
            </a:r>
            <a:r>
              <a:rPr lang="en-GB" dirty="0" smtClean="0"/>
              <a:t> University X invests </a:t>
            </a:r>
            <a:r>
              <a:rPr lang="en-GB" dirty="0" smtClean="0">
                <a:solidFill>
                  <a:srgbClr val="8EB4E3"/>
                </a:solidFill>
              </a:rPr>
              <a:t>£100m </a:t>
            </a:r>
            <a:r>
              <a:rPr lang="en-GB" dirty="0"/>
              <a:t>in research</a:t>
            </a:r>
            <a:r>
              <a:rPr lang="en-GB" dirty="0" smtClean="0"/>
              <a:t> </a:t>
            </a:r>
            <a:r>
              <a:rPr lang="en-GB" i="1" dirty="0" smtClean="0"/>
              <a:t>per annum</a:t>
            </a:r>
            <a:r>
              <a:rPr lang="en-GB" dirty="0" smtClean="0"/>
              <a:t> …</a:t>
            </a:r>
          </a:p>
          <a:p>
            <a:pPr marL="569913" indent="-569913"/>
            <a:r>
              <a:rPr lang="en-GB" dirty="0" smtClean="0"/>
              <a:t>…this </a:t>
            </a:r>
            <a:r>
              <a:rPr lang="en-GB" dirty="0"/>
              <a:t>means lost impact </a:t>
            </a:r>
            <a:r>
              <a:rPr lang="en-GB" dirty="0" smtClean="0"/>
              <a:t>worth</a:t>
            </a:r>
            <a:r>
              <a:rPr lang="en-GB" dirty="0" smtClean="0">
                <a:solidFill>
                  <a:srgbClr val="8EB4E3"/>
                </a:solidFill>
              </a:rPr>
              <a:t> £42.5m </a:t>
            </a:r>
            <a:r>
              <a:rPr lang="en-GB" dirty="0"/>
              <a:t>to the</a:t>
            </a:r>
            <a:r>
              <a:rPr lang="en-GB" dirty="0" smtClean="0"/>
              <a:t> university in </a:t>
            </a:r>
            <a:r>
              <a:rPr lang="en-GB" dirty="0"/>
              <a:t>one year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Open Access policies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90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28600" y="1219200"/>
          <a:ext cx="8686800" cy="507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7704138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-111" charset="2"/>
              <a:buNone/>
            </a:pPr>
            <a:r>
              <a:rPr lang="en-GB" sz="4800" dirty="0"/>
              <a:t>Repositories… “are vital to universities’ economies and to the UK economy as a whole.”</a:t>
            </a:r>
            <a:r>
              <a:rPr lang="en-GB" dirty="0"/>
              <a:t> </a:t>
            </a:r>
          </a:p>
          <a:p>
            <a:pPr marL="0" indent="0">
              <a:lnSpc>
                <a:spcPct val="90000"/>
              </a:lnSpc>
              <a:buFont typeface="Wingdings" pitchFamily="-111" charset="2"/>
              <a:buNone/>
            </a:pPr>
            <a:endParaRPr lang="en-GB" dirty="0"/>
          </a:p>
          <a:p>
            <a:pPr marL="0" indent="0">
              <a:lnSpc>
                <a:spcPct val="90000"/>
              </a:lnSpc>
              <a:buFont typeface="Wingdings" pitchFamily="-111" charset="2"/>
              <a:buNone/>
            </a:pPr>
            <a:r>
              <a:rPr lang="en-GB" sz="2800" dirty="0">
                <a:solidFill>
                  <a:srgbClr val="4F81BD"/>
                </a:solidFill>
              </a:rPr>
              <a:t>Professor J Drummond Bone</a:t>
            </a:r>
          </a:p>
          <a:p>
            <a:pPr marL="0" indent="0">
              <a:lnSpc>
                <a:spcPct val="90000"/>
              </a:lnSpc>
              <a:buFont typeface="Wingdings" pitchFamily="-111" charset="2"/>
              <a:buNone/>
            </a:pPr>
            <a:r>
              <a:rPr lang="en-GB" sz="2800" dirty="0">
                <a:solidFill>
                  <a:srgbClr val="4F81BD"/>
                </a:solidFill>
              </a:rPr>
              <a:t>Past President,  Universities UK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60350"/>
            <a:ext cx="8637588" cy="865188"/>
          </a:xfrm>
        </p:spPr>
        <p:txBody>
          <a:bodyPr>
            <a:normAutofit/>
          </a:bodyPr>
          <a:lstStyle/>
          <a:p>
            <a:r>
              <a:rPr lang="en-GB" sz="4500" dirty="0" smtClean="0">
                <a:solidFill>
                  <a:srgbClr val="4F81BD"/>
                </a:solidFill>
              </a:rPr>
              <a:t>OECD</a:t>
            </a:r>
            <a:endParaRPr lang="en-GB" sz="4500" dirty="0">
              <a:solidFill>
                <a:srgbClr val="4F81BD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/>
              <a:t>“Governments would boost innovation and get a better return on their investment in publicly funded research by making research findings more widely available …. and by doing so they would maximise social returns on public investments.”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4F81BD"/>
                </a:solidFill>
              </a:rPr>
              <a:t>OECD Report on Scientific Publishing, 2005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2" y="188913"/>
            <a:ext cx="8218487" cy="863600"/>
          </a:xfrm>
        </p:spPr>
        <p:txBody>
          <a:bodyPr/>
          <a:lstStyle/>
          <a:p>
            <a:r>
              <a:rPr lang="en-GB" dirty="0">
                <a:solidFill>
                  <a:srgbClr val="95B3D7"/>
                </a:solidFill>
              </a:rPr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052513"/>
            <a:ext cx="8943975" cy="5057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76600" y="2286000"/>
            <a:ext cx="5616575" cy="152400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  <a:alpha val="22000"/>
                </a:schemeClr>
              </a:gs>
              <a:gs pos="100000">
                <a:srgbClr val="FFFFFF">
                  <a:alpha val="40000"/>
                </a:srgbClr>
              </a:gs>
            </a:gsLst>
            <a:lin ang="0" scaled="1"/>
            <a:tileRect/>
          </a:gradFill>
          <a:ln w="47625">
            <a:solidFill>
              <a:srgbClr val="4F81BD"/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CIS studies, continued 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4F81BD"/>
                </a:solidFill>
              </a:rPr>
              <a:t>   “Institutional sources are less frequently consulted than internal or market sources; </a:t>
            </a:r>
            <a:r>
              <a:rPr lang="en-GB" sz="4000" dirty="0" smtClean="0"/>
              <a:t>and innovative enterprises find cooperation partners more easily among suppliers or customers than in universities or public research institutes.</a:t>
            </a:r>
            <a:r>
              <a:rPr lang="en-GB" sz="4000" dirty="0" smtClean="0">
                <a:solidFill>
                  <a:srgbClr val="4F81BD"/>
                </a:solidFill>
              </a:rPr>
              <a:t>”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424863" cy="6119812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451220" y="5105400"/>
            <a:ext cx="1559180" cy="762000"/>
          </a:xfrm>
          <a:prstGeom prst="leftArrow">
            <a:avLst/>
          </a:prstGeom>
          <a:solidFill>
            <a:srgbClr val="95B3D7"/>
          </a:solidFill>
          <a:ln>
            <a:solidFill>
              <a:srgbClr val="4F81BD"/>
            </a:solidFill>
          </a:ln>
          <a:effectLst>
            <a:glow rad="101600">
              <a:schemeClr val="accent5">
                <a:lumMod val="60000"/>
                <a:lumOff val="40000"/>
                <a:alpha val="75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L serials expenditure graph.tiff"/>
          <p:cNvPicPr/>
          <p:nvPr/>
        </p:nvPicPr>
        <p:blipFill>
          <a:blip r:embed="rId2"/>
          <a:stretch>
            <a:fillRect/>
          </a:stretch>
        </p:blipFill>
        <p:spPr>
          <a:xfrm>
            <a:off x="1802130" y="0"/>
            <a:ext cx="5539740" cy="6292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62923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724400" y="1417319"/>
          <a:ext cx="3733800" cy="398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762000" y="1417320"/>
          <a:ext cx="3733800" cy="398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40670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Data:  </a:t>
            </a:r>
            <a:r>
              <a:rPr lang="en-GB" dirty="0" smtClean="0"/>
              <a:t>Tom Cochrane </a:t>
            </a:r>
          </a:p>
          <a:p>
            <a:r>
              <a:rPr lang="en-GB" dirty="0" smtClean="0"/>
              <a:t>           Deputy Vice-Chancellor, QUT</a:t>
            </a:r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55088" cy="2438400"/>
          </a:xfrm>
        </p:spPr>
        <p:txBody>
          <a:bodyPr>
            <a:noAutofit/>
          </a:bodyPr>
          <a:lstStyle/>
          <a:p>
            <a:r>
              <a:rPr lang="en-GB" sz="5400" dirty="0" smtClean="0"/>
              <a:t>Finally, a </a:t>
            </a:r>
            <a:r>
              <a:rPr lang="en-GB" sz="5400" dirty="0"/>
              <a:t>solution to the researcher’s</a:t>
            </a:r>
            <a:r>
              <a:rPr lang="en-GB" sz="5400" dirty="0" smtClean="0"/>
              <a:t> – and university’s – dilemma …</a:t>
            </a:r>
            <a:endParaRPr lang="en-GB" sz="5400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200400"/>
            <a:ext cx="8448675" cy="2451100"/>
          </a:xfrm>
        </p:spPr>
        <p:txBody>
          <a:bodyPr/>
          <a:lstStyle/>
          <a:p>
            <a:pPr marL="442913" indent="-442913" algn="ctr">
              <a:buFont typeface="Wingdings" pitchFamily="-110" charset="2"/>
              <a:buNone/>
            </a:pPr>
            <a:r>
              <a:rPr lang="en-GB" sz="5400" dirty="0" smtClean="0"/>
              <a:t>“</a:t>
            </a:r>
            <a:r>
              <a:rPr lang="en-GB" sz="5400" dirty="0"/>
              <a:t>My enemy isn’t plagiarism, it’s obscurity”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www.openoasis.org</a:t>
            </a:r>
            <a:r>
              <a:rPr lang="en-US" sz="3892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system is broken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survey (2000):</a:t>
            </a:r>
          </a:p>
          <a:p>
            <a:r>
              <a:rPr lang="en-GB" dirty="0" smtClean="0"/>
              <a:t>56% of research-based institutions in lower-income countries had NO current subscriptions to research journals</a:t>
            </a:r>
          </a:p>
          <a:p>
            <a:r>
              <a:rPr lang="en-GB" dirty="0" smtClean="0"/>
              <a:t>Nor had they for the previous 5 years</a:t>
            </a:r>
          </a:p>
          <a:p>
            <a:r>
              <a:rPr lang="en-GB" dirty="0" smtClean="0"/>
              <a:t>We will never close the “10/90 gap” unless we change the system</a:t>
            </a:r>
          </a:p>
          <a:p>
            <a:r>
              <a:rPr lang="en-GB" dirty="0" smtClean="0"/>
              <a:t>Publicly-funded research should be freely available to the ‘public’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82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solution:</a:t>
            </a:r>
            <a:br>
              <a:rPr lang="en-US" sz="5400" dirty="0" smtClean="0"/>
            </a:br>
            <a:r>
              <a:rPr lang="en-US" sz="5400" dirty="0" smtClean="0"/>
              <a:t>Open Access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2313" indent="-627063"/>
            <a:r>
              <a:rPr lang="en-US" dirty="0" smtClean="0"/>
              <a:t>Immediate</a:t>
            </a:r>
          </a:p>
          <a:p>
            <a:pPr marL="722313" indent="-627063"/>
            <a:r>
              <a:rPr lang="en-US" dirty="0" smtClean="0"/>
              <a:t>Free (to use)</a:t>
            </a:r>
          </a:p>
          <a:p>
            <a:pPr marL="722313" indent="-627063"/>
            <a:r>
              <a:rPr lang="en-US" dirty="0" smtClean="0"/>
              <a:t>Free (of restrictions)</a:t>
            </a:r>
          </a:p>
          <a:p>
            <a:pPr marL="722313" indent="-627063"/>
            <a:r>
              <a:rPr lang="en-US" dirty="0" smtClean="0"/>
              <a:t>Access to the peer-reviewed literature (and data)</a:t>
            </a:r>
          </a:p>
          <a:p>
            <a:pPr marL="722313" indent="-627063"/>
            <a:r>
              <a:rPr lang="en-US" dirty="0" smtClean="0"/>
              <a:t>Not vanity publishing</a:t>
            </a:r>
          </a:p>
          <a:p>
            <a:pPr marL="722313" indent="-627063"/>
            <a:r>
              <a:rPr lang="en-US" dirty="0" smtClean="0"/>
              <a:t>Not a ‘stick anything up on the Web’ approach</a:t>
            </a:r>
          </a:p>
          <a:p>
            <a:pPr marL="722313" indent="-627063"/>
            <a:r>
              <a:rPr lang="en-US" dirty="0" smtClean="0"/>
              <a:t>Moving scholarly communication into the Web Age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23913"/>
          </a:xfrm>
        </p:spPr>
        <p:txBody>
          <a:bodyPr/>
          <a:lstStyle/>
          <a:p>
            <a:r>
              <a:rPr lang="en-GB" sz="4800" dirty="0"/>
              <a:t>Open Access: Who benefits?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142287" cy="3095625"/>
          </a:xfrm>
        </p:spPr>
        <p:txBody>
          <a:bodyPr/>
          <a:lstStyle/>
          <a:p>
            <a:pPr marL="534988" indent="-534988"/>
            <a:r>
              <a:rPr lang="en-GB" sz="3600" dirty="0" smtClean="0"/>
              <a:t>Researchers</a:t>
            </a:r>
          </a:p>
          <a:p>
            <a:pPr marL="534988" indent="-534988"/>
            <a:r>
              <a:rPr lang="en-GB" sz="3600" dirty="0" smtClean="0"/>
              <a:t>Institutions</a:t>
            </a:r>
          </a:p>
          <a:p>
            <a:pPr marL="534988" indent="-534988"/>
            <a:r>
              <a:rPr lang="en-GB" sz="3600" dirty="0" smtClean="0"/>
              <a:t>National </a:t>
            </a:r>
            <a:r>
              <a:rPr lang="en-GB" sz="3600" dirty="0"/>
              <a:t>economies</a:t>
            </a:r>
            <a:endParaRPr lang="en-GB" sz="3600" dirty="0" smtClean="0"/>
          </a:p>
          <a:p>
            <a:pPr marL="534988" indent="-534988"/>
            <a:r>
              <a:rPr lang="en-GB" sz="3600" dirty="0" smtClean="0"/>
              <a:t>Science </a:t>
            </a:r>
            <a:r>
              <a:rPr lang="en-GB" sz="3600" dirty="0"/>
              <a:t>and society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70076</TotalTime>
  <Words>1334</Words>
  <Application>Microsoft Macintosh PowerPoint</Application>
  <PresentationFormat>On-screen Show (4:3)</PresentationFormat>
  <Paragraphs>213</Paragraphs>
  <Slides>52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Apex</vt:lpstr>
      <vt:lpstr>What a repository can do for you – and for your university </vt:lpstr>
      <vt:lpstr>Some context</vt:lpstr>
      <vt:lpstr>Old paradigms of research dissemination</vt:lpstr>
      <vt:lpstr>New paradigms of research dissemination</vt:lpstr>
      <vt:lpstr>Slide 5</vt:lpstr>
      <vt:lpstr>The system is broken</vt:lpstr>
      <vt:lpstr>The solution: Open Access</vt:lpstr>
      <vt:lpstr>Open Access</vt:lpstr>
      <vt:lpstr>Open Access: Who benefits?</vt:lpstr>
      <vt:lpstr>Why Open Access</vt:lpstr>
      <vt:lpstr>Open Access: how</vt:lpstr>
      <vt:lpstr>How to make your work  Open Access through a repository</vt:lpstr>
      <vt:lpstr>Open Access repositories</vt:lpstr>
      <vt:lpstr>Where repositories are</vt:lpstr>
      <vt:lpstr>What they contain</vt:lpstr>
      <vt:lpstr>A well-filled repository</vt:lpstr>
      <vt:lpstr>And it gets used</vt:lpstr>
      <vt:lpstr>What about authors (researchers)?</vt:lpstr>
      <vt:lpstr>An institutional repository provides researchers with:</vt:lpstr>
      <vt:lpstr>Impact</vt:lpstr>
      <vt:lpstr>The early bird …</vt:lpstr>
      <vt:lpstr>An author’s own testimony on open access visibility </vt:lpstr>
      <vt:lpstr>What it means to a researcher</vt:lpstr>
      <vt:lpstr>Slide 24</vt:lpstr>
      <vt:lpstr>Slide 25</vt:lpstr>
      <vt:lpstr>Ray Frost’s impact</vt:lpstr>
      <vt:lpstr>Slide 27</vt:lpstr>
      <vt:lpstr>Slide 28</vt:lpstr>
      <vt:lpstr>Slide 29</vt:lpstr>
      <vt:lpstr>Slide 30</vt:lpstr>
      <vt:lpstr>Slide 31</vt:lpstr>
      <vt:lpstr>Slide 32</vt:lpstr>
      <vt:lpstr>Every e-print tells a story…</vt:lpstr>
      <vt:lpstr>And for institutions?</vt:lpstr>
      <vt:lpstr>What is a university for?</vt:lpstr>
      <vt:lpstr>Daniel Coit Gilman  First President, Johns Hopkins University (1878)</vt:lpstr>
      <vt:lpstr> University of Edinburgh Strategic Plan 2008-12 </vt:lpstr>
      <vt:lpstr>An institutional repository …</vt:lpstr>
      <vt:lpstr>The U.Southampton conundrum</vt:lpstr>
      <vt:lpstr>Slide 40</vt:lpstr>
      <vt:lpstr>Impact</vt:lpstr>
      <vt:lpstr>Lost citations, lost impact</vt:lpstr>
      <vt:lpstr>What this means to University X</vt:lpstr>
      <vt:lpstr>Open Access policies</vt:lpstr>
      <vt:lpstr>Slide 45</vt:lpstr>
      <vt:lpstr>OECD</vt:lpstr>
      <vt:lpstr>EU CIS studies</vt:lpstr>
      <vt:lpstr>EU CIS studies, continued …</vt:lpstr>
      <vt:lpstr>Slide 49</vt:lpstr>
      <vt:lpstr>Total Research Income: QUT and sector</vt:lpstr>
      <vt:lpstr>Finally, a solution to the researcher’s – and university’s – dilemma …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and competitive advantage for researchers and universities: how to make the most of what you have</dc:title>
  <dc:creator>ALMA SWAN</dc:creator>
  <cp:lastModifiedBy>ALMA SWAN</cp:lastModifiedBy>
  <cp:revision>29</cp:revision>
  <dcterms:created xsi:type="dcterms:W3CDTF">2009-09-22T07:05:17Z</dcterms:created>
  <dcterms:modified xsi:type="dcterms:W3CDTF">2009-09-22T09:58:03Z</dcterms:modified>
</cp:coreProperties>
</file>