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Default Extension="xlsx" ContentType="application/vnd.openxmlformats-officedocument.spreadsheetml.sheet"/>
  <Override PartName="/ppt/notesSlides/notesSlide15.xml" ContentType="application/vnd.openxmlformats-officedocument.presentationml.notes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charts/chart4.xml" ContentType="application/vnd.openxmlformats-officedocument.drawingml.char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64" r:id="rId3"/>
    <p:sldId id="261" r:id="rId4"/>
    <p:sldId id="266" r:id="rId5"/>
    <p:sldId id="274" r:id="rId6"/>
    <p:sldId id="316" r:id="rId7"/>
    <p:sldId id="267" r:id="rId8"/>
    <p:sldId id="318" r:id="rId9"/>
    <p:sldId id="269" r:id="rId10"/>
    <p:sldId id="268" r:id="rId11"/>
    <p:sldId id="272" r:id="rId12"/>
    <p:sldId id="273" r:id="rId13"/>
    <p:sldId id="283" r:id="rId14"/>
    <p:sldId id="284" r:id="rId15"/>
    <p:sldId id="285" r:id="rId16"/>
    <p:sldId id="286" r:id="rId17"/>
    <p:sldId id="288" r:id="rId18"/>
    <p:sldId id="276" r:id="rId19"/>
    <p:sldId id="279" r:id="rId20"/>
    <p:sldId id="280" r:id="rId21"/>
    <p:sldId id="281" r:id="rId22"/>
    <p:sldId id="282" r:id="rId23"/>
    <p:sldId id="309" r:id="rId24"/>
    <p:sldId id="310" r:id="rId25"/>
    <p:sldId id="311" r:id="rId26"/>
    <p:sldId id="317" r:id="rId27"/>
    <p:sldId id="277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5" r:id="rId42"/>
    <p:sldId id="304" r:id="rId43"/>
    <p:sldId id="306" r:id="rId44"/>
    <p:sldId id="30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11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heme" Target="theme/theme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viewProps" Target="viewProps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notesMaster" Target="notesMasters/notesMaster1.xml"/><Relationship Id="rId35" Type="http://schemas.openxmlformats.org/officeDocument/2006/relationships/slide" Target="slides/slide34.xml"/><Relationship Id="rId51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4.package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eronl\Local%20Settings\Temporary%20Internet%20Files\Content.Outlook\Y0O0UWDU\03-07Cat%201%20Comp%20QUT%20vs%20Sect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319280760"/>
        <c:axId val="346417112"/>
        <c:axId val="0"/>
      </c:bar3DChart>
      <c:catAx>
        <c:axId val="319280760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46417112"/>
        <c:crosses val="autoZero"/>
        <c:lblAlgn val="ctr"/>
        <c:lblOffset val="100"/>
        <c:tickLblSkip val="1"/>
        <c:tickMarkSkip val="1"/>
      </c:catAx>
      <c:valAx>
        <c:axId val="346417112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319280760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33289736"/>
        <c:axId val="433277096"/>
        <c:axId val="0"/>
      </c:bar3DChart>
      <c:catAx>
        <c:axId val="43328973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33277096"/>
        <c:crosses val="autoZero"/>
        <c:lblAlgn val="ctr"/>
        <c:lblOffset val="100"/>
        <c:tickLblSkip val="1"/>
        <c:tickMarkSkip val="1"/>
      </c:catAx>
      <c:valAx>
        <c:axId val="43327709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3328973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7.0</c:v>
                </c:pt>
                <c:pt idx="1">
                  <c:v>2.0</c:v>
                </c:pt>
                <c:pt idx="2">
                  <c:v>5.0</c:v>
                </c:pt>
                <c:pt idx="3">
                  <c:v>0.0</c:v>
                </c:pt>
                <c:pt idx="4">
                  <c:v>4.0</c:v>
                </c:pt>
                <c:pt idx="5">
                  <c:v>1.0</c:v>
                </c:pt>
                <c:pt idx="6">
                  <c:v>3.0</c:v>
                </c:pt>
                <c:pt idx="7">
                  <c:v>18.0</c:v>
                </c:pt>
                <c:pt idx="8">
                  <c:v>8.0</c:v>
                </c:pt>
                <c:pt idx="9">
                  <c:v>2.0</c:v>
                </c:pt>
              </c:numCache>
            </c:numRef>
          </c:val>
        </c:ser>
        <c:overlap val="100"/>
        <c:axId val="480733784"/>
        <c:axId val="481621832"/>
      </c:barChart>
      <c:catAx>
        <c:axId val="480733784"/>
        <c:scaling>
          <c:orientation val="minMax"/>
        </c:scaling>
        <c:axPos val="b"/>
        <c:numFmt formatCode="General" sourceLinked="1"/>
        <c:tickLblPos val="nextTo"/>
        <c:crossAx val="481621832"/>
        <c:crosses val="autoZero"/>
        <c:auto val="1"/>
        <c:lblAlgn val="ctr"/>
        <c:lblOffset val="100"/>
        <c:tickLblSkip val="1"/>
        <c:tickMarkSkip val="1"/>
      </c:catAx>
      <c:valAx>
        <c:axId val="481621832"/>
        <c:scaling>
          <c:orientation val="minMax"/>
        </c:scaling>
        <c:axPos val="l"/>
        <c:majorGridlines/>
        <c:numFmt formatCode="General" sourceLinked="1"/>
        <c:tickLblPos val="nextTo"/>
        <c:crossAx val="480733784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view3D>
      <c:hPercent val="147"/>
      <c:depthPercent val="100"/>
      <c:rAngAx val="1"/>
    </c:view3D>
    <c:floor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spPr>
        <a:noFill/>
        <a:ln w="12700">
          <a:solidFill>
            <a:srgbClr val="000000"/>
          </a:solidFill>
          <a:prstDash val="solid"/>
        </a:ln>
      </c:spPr>
    </c:sideWall>
    <c:backWall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0768518518518518"/>
          <c:y val="0.0081190798376184"/>
          <c:w val="0.915740740740741"/>
          <c:h val="0.93234100135318"/>
        </c:manualLayout>
      </c:layout>
      <c:bar3DChart>
        <c:barDir val="bar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Biology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 w="12680">
              <a:solidFill>
                <a:srgbClr val="000000"/>
              </a:solidFill>
              <a:prstDash val="solid"/>
            </a:ln>
          </c:spPr>
          <c:cat>
            <c:strRef>
              <c:f>Sheet1!$B$1:$L$1</c:f>
              <c:strCache>
                <c:ptCount val="11"/>
                <c:pt idx="0">
                  <c:v>Biology</c:v>
                </c:pt>
                <c:pt idx="1">
                  <c:v>Economics</c:v>
                </c:pt>
                <c:pt idx="2">
                  <c:v>Political Sci</c:v>
                </c:pt>
                <c:pt idx="3">
                  <c:v>Health Sci</c:v>
                </c:pt>
                <c:pt idx="4">
                  <c:v>Business</c:v>
                </c:pt>
                <c:pt idx="5">
                  <c:v>Education</c:v>
                </c:pt>
                <c:pt idx="6">
                  <c:v>Management</c:v>
                </c:pt>
                <c:pt idx="7">
                  <c:v>Law</c:v>
                </c:pt>
                <c:pt idx="8">
                  <c:v>Psychology</c:v>
                </c:pt>
                <c:pt idx="9">
                  <c:v>Sociology</c:v>
                </c:pt>
                <c:pt idx="10">
                  <c:v>Physics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36.0</c:v>
                </c:pt>
                <c:pt idx="1">
                  <c:v>49.0</c:v>
                </c:pt>
                <c:pt idx="2">
                  <c:v>57.0</c:v>
                </c:pt>
                <c:pt idx="3">
                  <c:v>57.0</c:v>
                </c:pt>
                <c:pt idx="4">
                  <c:v>76.0</c:v>
                </c:pt>
                <c:pt idx="5">
                  <c:v>77.0</c:v>
                </c:pt>
                <c:pt idx="6">
                  <c:v>92.0</c:v>
                </c:pt>
                <c:pt idx="7">
                  <c:v>108.0</c:v>
                </c:pt>
                <c:pt idx="8">
                  <c:v>108.0</c:v>
                </c:pt>
                <c:pt idx="9">
                  <c:v>172.0</c:v>
                </c:pt>
                <c:pt idx="10">
                  <c:v>250.0</c:v>
                </c:pt>
              </c:numCache>
            </c:numRef>
          </c:val>
        </c:ser>
        <c:gapWidth val="20"/>
        <c:gapDepth val="110"/>
        <c:shape val="cylinder"/>
        <c:axId val="433825736"/>
        <c:axId val="433813096"/>
        <c:axId val="0"/>
      </c:bar3DChart>
      <c:catAx>
        <c:axId val="433825736"/>
        <c:scaling>
          <c:orientation val="minMax"/>
        </c:scaling>
        <c:axPos val="l"/>
        <c:numFmt formatCode="General" sourceLinked="1"/>
        <c:tickLblPos val="low"/>
        <c:spPr>
          <a:ln w="31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33813096"/>
        <c:crosses val="autoZero"/>
        <c:lblAlgn val="ctr"/>
        <c:lblOffset val="100"/>
        <c:tickLblSkip val="1"/>
        <c:tickMarkSkip val="1"/>
      </c:catAx>
      <c:valAx>
        <c:axId val="433813096"/>
        <c:scaling>
          <c:orientation val="minMax"/>
          <c:max val="250.0"/>
        </c:scaling>
        <c:axPos val="b"/>
        <c:majorGridlines>
          <c:spPr>
            <a:ln w="1268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98" b="1" i="0" u="none" strike="noStrike" baseline="0">
                    <a:solidFill>
                      <a:srgbClr val="000000"/>
                    </a:solidFill>
                    <a:latin typeface="Geneva"/>
                    <a:ea typeface="Geneva"/>
                    <a:cs typeface="Geneva"/>
                  </a:defRPr>
                </a:pPr>
                <a:r>
                  <a:rPr lang="en-US"/>
                  <a:t>% increase in citations with Open Access</a:t>
                </a:r>
              </a:p>
            </c:rich>
          </c:tx>
          <c:layout>
            <c:manualLayout>
              <c:xMode val="edge"/>
              <c:yMode val="edge"/>
              <c:x val="0.434259259259259"/>
              <c:y val="0.964817320703654"/>
            </c:manualLayout>
          </c:layout>
          <c:spPr>
            <a:noFill/>
            <a:ln w="25359">
              <a:noFill/>
            </a:ln>
          </c:spPr>
        </c:title>
        <c:numFmt formatCode="General" sourceLinked="1"/>
        <c:tickLblPos val="nextTo"/>
        <c:spPr>
          <a:ln w="31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Geneva"/>
                <a:ea typeface="Geneva"/>
                <a:cs typeface="Geneva"/>
              </a:defRPr>
            </a:pPr>
            <a:endParaRPr lang="en-US"/>
          </a:p>
        </c:txPr>
        <c:crossAx val="433825736"/>
        <c:crosses val="autoZero"/>
        <c:crossBetween val="between"/>
      </c:valAx>
      <c:spPr>
        <a:noFill/>
        <a:ln w="2535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998" b="1" i="0" u="none" strike="noStrike" baseline="0">
          <a:solidFill>
            <a:srgbClr val="000000"/>
          </a:solidFill>
          <a:latin typeface="Geneva"/>
          <a:ea typeface="Geneva"/>
          <a:cs typeface="Genev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en-AU"/>
            </a:pPr>
            <a:r>
              <a:rPr lang="en-AU" sz="1600" dirty="0"/>
              <a:t>QUT </a:t>
            </a:r>
            <a:r>
              <a:rPr lang="en-AU" sz="1600" baseline="0" dirty="0" smtClean="0"/>
              <a:t>2003 – 07 </a:t>
            </a:r>
          </a:p>
          <a:p>
            <a:pPr>
              <a:defRPr lang="en-AU"/>
            </a:pPr>
            <a:r>
              <a:rPr lang="en-AU" sz="1600" baseline="0" dirty="0" smtClean="0"/>
              <a:t>(increase of 132%)</a:t>
            </a:r>
            <a:endParaRPr lang="en-AU" sz="1600" dirty="0"/>
          </a:p>
        </c:rich>
      </c:tx>
      <c:layout>
        <c:manualLayout>
          <c:xMode val="edge"/>
          <c:yMode val="edge"/>
          <c:x val="0.351375724260883"/>
          <c:y val="0.0191006740883564"/>
        </c:manualLayout>
      </c:layout>
    </c:title>
    <c:plotArea>
      <c:layout>
        <c:manualLayout>
          <c:layoutTarget val="inner"/>
          <c:xMode val="edge"/>
          <c:yMode val="edge"/>
          <c:x val="0.307320075950185"/>
          <c:y val="0.18338598173184"/>
          <c:w val="0.657750095438428"/>
          <c:h val="0.710874382690505"/>
        </c:manualLayout>
      </c:layout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QUT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Sheet1!$B$2:$F$2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Sheet1!$B$3:$F$3</c:f>
              <c:numCache>
                <c:formatCode>"$"#,##0</c:formatCode>
                <c:ptCount val="5"/>
                <c:pt idx="0">
                  <c:v>2.408127302E7</c:v>
                </c:pt>
                <c:pt idx="1">
                  <c:v>2.833780284E7</c:v>
                </c:pt>
                <c:pt idx="2">
                  <c:v>3.6653666E7</c:v>
                </c:pt>
                <c:pt idx="3">
                  <c:v>4.4667772E7</c:v>
                </c:pt>
                <c:pt idx="4">
                  <c:v>5.57E7</c:v>
                </c:pt>
              </c:numCache>
            </c:numRef>
          </c:val>
        </c:ser>
        <c:marker val="1"/>
        <c:axId val="406639224"/>
        <c:axId val="406642296"/>
      </c:lineChart>
      <c:catAx>
        <c:axId val="40663922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06642296"/>
        <c:crosses val="autoZero"/>
        <c:auto val="1"/>
        <c:lblAlgn val="ctr"/>
        <c:lblOffset val="100"/>
      </c:catAx>
      <c:valAx>
        <c:axId val="406642296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06639224"/>
        <c:crosses val="autoZero"/>
        <c:crossBetween val="between"/>
      </c:valAx>
      <c:spPr>
        <a:ln>
          <a:solidFill>
            <a:schemeClr val="accent5">
              <a:lumMod val="60000"/>
              <a:lumOff val="40000"/>
            </a:schemeClr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 algn="l">
              <a:defRPr lang="en-AU"/>
            </a:pPr>
            <a:r>
              <a:rPr lang="en-US" sz="1600" dirty="0"/>
              <a:t>Sector </a:t>
            </a:r>
            <a:r>
              <a:rPr lang="en-US" sz="1600" dirty="0" smtClean="0"/>
              <a:t>2003 – 07 </a:t>
            </a:r>
          </a:p>
          <a:p>
            <a:pPr algn="l">
              <a:defRPr lang="en-AU"/>
            </a:pPr>
            <a:r>
              <a:rPr lang="en-US" sz="1600" dirty="0" smtClean="0"/>
              <a:t>(increase</a:t>
            </a:r>
            <a:r>
              <a:rPr lang="en-US" sz="1600" baseline="0" dirty="0" smtClean="0"/>
              <a:t> of 68%)</a:t>
            </a:r>
            <a:endParaRPr lang="en-US" sz="1600" dirty="0"/>
          </a:p>
        </c:rich>
      </c:tx>
      <c:layout>
        <c:manualLayout>
          <c:xMode val="edge"/>
          <c:yMode val="edge"/>
          <c:x val="0.36882756400733"/>
          <c:y val="0.0245942485413803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Sheet2!$A$4</c:f>
              <c:strCache>
                <c:ptCount val="1"/>
                <c:pt idx="0">
                  <c:v>Sector</c:v>
                </c:pt>
              </c:strCache>
            </c:strRef>
          </c:tx>
          <c:spPr>
            <a:ln w="63500"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Sheet2!$B$3:$F$3</c:f>
              <c:numCache>
                <c:formatCode>General</c:formatCode>
                <c:ptCount val="5"/>
                <c:pt idx="0">
                  <c:v>2003.0</c:v>
                </c:pt>
                <c:pt idx="1">
                  <c:v>2004.0</c:v>
                </c:pt>
                <c:pt idx="2">
                  <c:v>2005.0</c:v>
                </c:pt>
                <c:pt idx="3">
                  <c:v>2006.0</c:v>
                </c:pt>
                <c:pt idx="4">
                  <c:v>2007.0</c:v>
                </c:pt>
              </c:numCache>
            </c:numRef>
          </c:cat>
          <c:val>
            <c:numRef>
              <c:f>Sheet2!$B$4:$F$4</c:f>
              <c:numCache>
                <c:formatCode>"$"#,##0</c:formatCode>
                <c:ptCount val="5"/>
                <c:pt idx="0">
                  <c:v>1.4813666735656E9</c:v>
                </c:pt>
                <c:pt idx="1">
                  <c:v>1.6028166823471E9</c:v>
                </c:pt>
                <c:pt idx="2">
                  <c:v>1.826162725E9</c:v>
                </c:pt>
                <c:pt idx="3">
                  <c:v>2.2071864449977E9</c:v>
                </c:pt>
                <c:pt idx="4" formatCode="&quot;$&quot;#,##0;[Red]\-&quot;$&quot;#,##0">
                  <c:v>2.49470408E9</c:v>
                </c:pt>
              </c:numCache>
            </c:numRef>
          </c:val>
        </c:ser>
        <c:marker val="1"/>
        <c:axId val="406700280"/>
        <c:axId val="406705752"/>
      </c:lineChart>
      <c:catAx>
        <c:axId val="40670028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06705752"/>
        <c:crosses val="autoZero"/>
        <c:auto val="1"/>
        <c:lblAlgn val="ctr"/>
        <c:lblOffset val="100"/>
      </c:catAx>
      <c:valAx>
        <c:axId val="406705752"/>
        <c:scaling>
          <c:orientation val="minMax"/>
        </c:scaling>
        <c:axPos val="l"/>
        <c:majorGridlines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</c:majorGridlines>
        <c:numFmt formatCode="&quot;$&quot;#,##0" sourceLinked="1"/>
        <c:tickLblPos val="nextTo"/>
        <c:spPr>
          <a:ln>
            <a:solidFill>
              <a:schemeClr val="accent5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AU"/>
            </a:pPr>
            <a:endParaRPr lang="en-US"/>
          </a:p>
        </c:txPr>
        <c:crossAx val="406700280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</c:chart>
  <c:spPr>
    <a:ln w="31750">
      <a:solidFill>
        <a:schemeClr val="accent5">
          <a:lumMod val="60000"/>
          <a:lumOff val="40000"/>
        </a:schemeClr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DE64C-85C1-0E47-A416-D82FD0B49996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1A5FA-6516-B04A-8BBB-D956C2FCDA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6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35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0FBF3-660C-224A-BCA5-B934079FFC8B}" type="slidenum">
              <a:rPr lang="en-GB"/>
              <a:pPr/>
              <a:t>37</a:t>
            </a:fld>
            <a:endParaRPr lang="en-GB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E0006-9351-4DBA-AE38-CDDF48BE9F1A}" type="slidenum">
              <a:rPr lang="en-AU" smtClean="0"/>
              <a:pPr/>
              <a:t>43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41DE4-D90F-9947-9168-1E679FC4C791}" type="slidenum">
              <a:rPr lang="en-GB"/>
              <a:pPr/>
              <a:t>13</a:t>
            </a:fld>
            <a:endParaRPr lang="en-GB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35B4-643D-B84C-825B-76B2E85C0D2F}" type="slidenum">
              <a:rPr lang="en-GB"/>
              <a:pPr/>
              <a:t>14</a:t>
            </a:fld>
            <a:endParaRPr lang="en-GB"/>
          </a:p>
        </p:txBody>
      </p:sp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B66E6CE-4C19-F849-B7CA-2E23526F03E6}" type="slidenum">
              <a:rPr lang="en-GB" sz="1200">
                <a:latin typeface="Arial" pitchFamily="-110" charset="0"/>
              </a:rPr>
              <a:pPr algn="r"/>
              <a:t>14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AA883-6DBD-674C-8401-CD9D1942B483}" type="slidenum">
              <a:rPr lang="en-GB"/>
              <a:pPr/>
              <a:t>15</a:t>
            </a:fld>
            <a:endParaRPr lang="en-GB"/>
          </a:p>
        </p:txBody>
      </p:sp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6EFF10-052E-6D4A-8CED-5B861114BDF5}" type="slidenum">
              <a:rPr lang="en-GB" sz="1200">
                <a:latin typeface="Arial" pitchFamily="-110" charset="0"/>
              </a:rPr>
              <a:pPr algn="r"/>
              <a:t>15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EB33A-7846-CD40-B515-30409F05E14F}" type="slidenum">
              <a:rPr lang="en-GB"/>
              <a:pPr/>
              <a:t>16</a:t>
            </a:fld>
            <a:endParaRPr lang="en-GB"/>
          </a:p>
        </p:txBody>
      </p:sp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91FFCA3-049E-8C4C-92EE-EB8644D24F8B}" type="slidenum">
              <a:rPr lang="en-GB" sz="1200">
                <a:latin typeface="Arial" pitchFamily="-110" charset="0"/>
              </a:rPr>
              <a:pPr algn="r"/>
              <a:t>16</a:t>
            </a:fld>
            <a:endParaRPr lang="en-GB" sz="1200">
              <a:latin typeface="Arial" pitchFamily="-110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F5E8C4-CEF6-FC4C-B72B-0DC9E0FA821D}" type="slidenum">
              <a:rPr lang="en-GB"/>
              <a:pPr/>
              <a:t>18</a:t>
            </a:fld>
            <a:endParaRPr lang="en-GB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82C9A-79C9-CC4B-9429-10A8FD51A13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6EA8F-170C-9B41-9751-F5A2F78D8FF9}" type="slidenum">
              <a:rPr lang="en-GB"/>
              <a:pPr/>
              <a:t>33</a:t>
            </a:fld>
            <a:endParaRPr lang="en-GB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C918-2627-454B-BF2A-AE5A6D475D18}" type="slidenum">
              <a:rPr lang="en-GB"/>
              <a:pPr/>
              <a:t>34</a:t>
            </a:fld>
            <a:endParaRPr lang="en-GB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A8238FF-E137-384B-81FC-525A2FDF005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GB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4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 bright="-4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926304-263C-B44D-949A-D9DBBD0268A8}" type="datetimeFigureOut">
              <a:rPr lang="en-US" smtClean="0"/>
              <a:pPr/>
              <a:t>10/26/09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8C23F6E-32A1-CA4C-96BD-B583E5BEBF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5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openoasi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wan@talk21.com" TargetMode="External"/><Relationship Id="rId3" Type="http://schemas.openxmlformats.org/officeDocument/2006/relationships/hyperlink" Target="http://www.openscholarship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aj.or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the University of Ghent’s research should be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Open </a:t>
            </a:r>
            <a:r>
              <a:rPr lang="en-GB" dirty="0" smtClean="0"/>
              <a:t>Access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140"/>
            <a:ext cx="6400800" cy="1752600"/>
          </a:xfrm>
        </p:spPr>
        <p:txBody>
          <a:bodyPr/>
          <a:lstStyle/>
          <a:p>
            <a:r>
              <a:rPr lang="en-GB" dirty="0" smtClean="0"/>
              <a:t>Alma Swan</a:t>
            </a:r>
          </a:p>
          <a:p>
            <a:r>
              <a:rPr lang="en-GB" dirty="0" smtClean="0"/>
              <a:t>Enabling Open Scholarship</a:t>
            </a:r>
          </a:p>
          <a:p>
            <a:r>
              <a:rPr lang="en-GB" dirty="0" smtClean="0"/>
              <a:t>(</a:t>
            </a:r>
            <a:r>
              <a:rPr lang="en-GB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www.openscholarship.org</a:t>
            </a:r>
            <a:r>
              <a:rPr lang="en-GB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230454"/>
            <a:ext cx="89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Publish or Perish: Tools and Best Practices conference, University of Ghent, 28 October 2009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to make your work </a:t>
            </a:r>
            <a:br>
              <a:rPr lang="en-GB" dirty="0" smtClean="0"/>
            </a:br>
            <a:r>
              <a:rPr lang="en-GB" dirty="0" smtClean="0"/>
              <a:t>Open Access through a repository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Prepare your paper and submit it to your journal of choice for peer review</a:t>
            </a:r>
          </a:p>
          <a:p>
            <a:r>
              <a:rPr lang="en-GB" dirty="0" smtClean="0"/>
              <a:t>Make any changes required as a result of the peer review process</a:t>
            </a:r>
          </a:p>
          <a:p>
            <a:r>
              <a:rPr lang="en-GB" dirty="0" smtClean="0"/>
              <a:t>Submit the final version to the journal</a:t>
            </a:r>
          </a:p>
          <a:p>
            <a:r>
              <a:rPr lang="en-GB" dirty="0" smtClean="0"/>
              <a:t>Deposit that </a:t>
            </a:r>
            <a:r>
              <a:rPr lang="en-GB" u="sng" dirty="0" smtClean="0">
                <a:solidFill>
                  <a:srgbClr val="4F81BD"/>
                </a:solidFill>
              </a:rPr>
              <a:t>same final version</a:t>
            </a:r>
            <a:r>
              <a:rPr lang="en-GB" dirty="0" smtClean="0"/>
              <a:t> to your repository through the normal deposit procedure that applies in your institution</a:t>
            </a:r>
          </a:p>
          <a:p>
            <a:r>
              <a:rPr lang="en-GB" dirty="0" smtClean="0">
                <a:solidFill>
                  <a:srgbClr val="4F81BD"/>
                </a:solidFill>
              </a:rPr>
              <a:t>N.B. Your repository staff may check journal copyright conditions on your behalf, or you may do so yourself using the SHERPA </a:t>
            </a:r>
            <a:r>
              <a:rPr lang="en-GB" dirty="0" err="1" smtClean="0">
                <a:solidFill>
                  <a:srgbClr val="4F81BD"/>
                </a:solidFill>
              </a:rPr>
              <a:t>RoMEO</a:t>
            </a:r>
            <a:r>
              <a:rPr lang="en-GB" dirty="0" smtClean="0">
                <a:solidFill>
                  <a:srgbClr val="4F81BD"/>
                </a:solidFill>
              </a:rPr>
              <a:t> service at </a:t>
            </a:r>
            <a:r>
              <a:rPr lang="en-US" dirty="0" smtClean="0">
                <a:hlinkClick r:id="rId2"/>
              </a:rPr>
              <a:t>http://www.sherpa.ac.uk/romeo/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well-filled repository</a:t>
            </a:r>
            <a:endParaRPr lang="en-US" dirty="0"/>
          </a:p>
        </p:txBody>
      </p:sp>
      <p:pic>
        <p:nvPicPr>
          <p:cNvPr id="7" name="Content Placeholder 6" descr="Eprints front page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97" y="1417638"/>
            <a:ext cx="7863005" cy="4708525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gets used</a:t>
            </a:r>
            <a:endParaRPr lang="en-US" dirty="0"/>
          </a:p>
        </p:txBody>
      </p:sp>
      <p:pic>
        <p:nvPicPr>
          <p:cNvPr id="7" name="Content Placeholder 6" descr="Eprints monthly download chart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055" y="1417638"/>
            <a:ext cx="7741385" cy="4602162"/>
          </a:xfr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 descr="Dash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0"/>
            <a:ext cx="7272337" cy="680085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" y="162870"/>
            <a:ext cx="9134475" cy="576048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8" y="142876"/>
            <a:ext cx="8606971" cy="564832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creenShot006"/>
          <p:cNvPicPr>
            <a:picLocks noChangeAspect="1" noChangeArrowheads="1"/>
          </p:cNvPicPr>
          <p:nvPr/>
        </p:nvPicPr>
        <p:blipFill>
          <a:blip r:embed="rId3"/>
          <a:srcRect l="1454" t="2165" r="1454" b="2165"/>
          <a:stretch>
            <a:fillRect/>
          </a:stretch>
        </p:blipFill>
        <p:spPr bwMode="auto">
          <a:xfrm>
            <a:off x="755650" y="333375"/>
            <a:ext cx="7689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84213" y="5734050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N.B. Downloads are a good predictor of eventual citations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9984"/>
            <a:ext cx="8610600" cy="5961185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-1"/>
            <a:ext cx="8229600" cy="1067435"/>
          </a:xfrm>
        </p:spPr>
        <p:txBody>
          <a:bodyPr/>
          <a:lstStyle/>
          <a:p>
            <a:r>
              <a:rPr lang="en-US" dirty="0" smtClean="0"/>
              <a:t>What</a:t>
            </a:r>
            <a:r>
              <a:rPr lang="en-US" dirty="0" smtClean="0"/>
              <a:t> </a:t>
            </a:r>
            <a:r>
              <a:rPr lang="en-US" dirty="0" smtClean="0"/>
              <a:t>OA</a:t>
            </a:r>
            <a:r>
              <a:rPr lang="en-US" dirty="0" smtClean="0"/>
              <a:t> </a:t>
            </a:r>
            <a:r>
              <a:rPr lang="en-US" dirty="0" smtClean="0"/>
              <a:t>means to a researcher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7435"/>
            <a:ext cx="6894486" cy="52419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Open Access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2313" indent="-627063"/>
            <a:r>
              <a:rPr lang="en-US" dirty="0" smtClean="0"/>
              <a:t>Immediate</a:t>
            </a:r>
          </a:p>
          <a:p>
            <a:pPr marL="722313" indent="-627063"/>
            <a:r>
              <a:rPr lang="en-US" dirty="0" smtClean="0"/>
              <a:t>Free (to use)</a:t>
            </a:r>
          </a:p>
          <a:p>
            <a:pPr marL="722313" indent="-627063"/>
            <a:r>
              <a:rPr lang="en-US" dirty="0" smtClean="0"/>
              <a:t>Free (of restrictions)</a:t>
            </a:r>
          </a:p>
          <a:p>
            <a:pPr marL="722313" indent="-627063"/>
            <a:r>
              <a:rPr lang="en-US" dirty="0" smtClean="0"/>
              <a:t>Access to the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peer-reviewed literature </a:t>
            </a:r>
            <a:r>
              <a:rPr lang="en-US" dirty="0" smtClean="0"/>
              <a:t>(and data)</a:t>
            </a:r>
          </a:p>
          <a:p>
            <a:pPr marL="722313" indent="-627063"/>
            <a:r>
              <a:rPr lang="en-US" dirty="0" smtClean="0"/>
              <a:t>Not vanity publishing</a:t>
            </a:r>
          </a:p>
          <a:p>
            <a:pPr marL="722313" indent="-627063"/>
            <a:r>
              <a:rPr lang="en-US" dirty="0" smtClean="0"/>
              <a:t>Not a ‘stick anything up on the Web’ approach</a:t>
            </a:r>
          </a:p>
          <a:p>
            <a:pPr marL="722313" indent="-627063"/>
            <a:r>
              <a:rPr lang="en-US" dirty="0" smtClean="0"/>
              <a:t>Moving scholarly communication into the Web Age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35" y="1066799"/>
            <a:ext cx="8726165" cy="419289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41300"/>
            <a:ext cx="7783709" cy="606742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Frost’s impact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370"/>
            <a:ext cx="9144000" cy="4150144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ository front p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47" y="0"/>
            <a:ext cx="752070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ository full text lis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2883"/>
            <a:ext cx="9144000" cy="4772234"/>
          </a:xfrm>
          <a:prstGeom prst="rect">
            <a:avLst/>
          </a:prstGeom>
        </p:spPr>
      </p:pic>
      <p:sp>
        <p:nvSpPr>
          <p:cNvPr id="5" name="Heart 4"/>
          <p:cNvSpPr/>
          <p:nvPr/>
        </p:nvSpPr>
        <p:spPr>
          <a:xfrm>
            <a:off x="4663440" y="409040"/>
            <a:ext cx="3241040" cy="2590800"/>
          </a:xfrm>
          <a:prstGeom prst="hear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glow rad="266700">
              <a:schemeClr val="accent2">
                <a:alpha val="75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urved Up Arrow 7"/>
          <p:cNvSpPr/>
          <p:nvPr/>
        </p:nvSpPr>
        <p:spPr>
          <a:xfrm>
            <a:off x="1879600" y="2999840"/>
            <a:ext cx="4775200" cy="1297840"/>
          </a:xfrm>
          <a:prstGeom prst="curvedUpArrow">
            <a:avLst>
              <a:gd name="adj1" fmla="val 20377"/>
              <a:gd name="adj2" fmla="val 53945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0320" y="1042883"/>
            <a:ext cx="2519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6367 </a:t>
            </a:r>
          </a:p>
          <a:p>
            <a:pPr algn="ctr"/>
            <a:r>
              <a:rPr lang="en-GB" sz="4000" b="1" dirty="0" smtClean="0">
                <a:solidFill>
                  <a:schemeClr val="accent2">
                    <a:lumMod val="75000"/>
                  </a:schemeClr>
                </a:solidFill>
              </a:rPr>
              <a:t>full-texts</a:t>
            </a:r>
            <a:endParaRPr lang="en-GB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483360" y="2085440"/>
            <a:ext cx="1036320" cy="1043840"/>
          </a:xfrm>
          <a:prstGeom prst="donut">
            <a:avLst>
              <a:gd name="adj" fmla="val 12922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sis front p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32" y="0"/>
            <a:ext cx="604813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Newest 50 full-text deposits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GB" dirty="0" smtClean="0"/>
              <a:t>The early bird 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4" y="1219200"/>
            <a:ext cx="8651876" cy="496093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Open Access</a:t>
            </a:r>
            <a:r>
              <a:rPr lang="en-US" sz="6000" dirty="0" smtClean="0"/>
              <a:t> </a:t>
            </a:r>
            <a:r>
              <a:rPr lang="en-US" sz="6000" dirty="0" smtClean="0"/>
              <a:t>for </a:t>
            </a:r>
            <a:r>
              <a:rPr lang="en-US" sz="6000" dirty="0" smtClean="0"/>
              <a:t>institutions</a:t>
            </a:r>
            <a:endParaRPr lang="en-US" sz="6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09800"/>
            <a:ext cx="6096000" cy="1790700"/>
          </a:xfrm>
        </p:spPr>
        <p:txBody>
          <a:bodyPr>
            <a:normAutofit/>
          </a:bodyPr>
          <a:lstStyle/>
          <a:p>
            <a:r>
              <a:rPr lang="en-GB" sz="5400" dirty="0" smtClean="0"/>
              <a:t>What is a university for?</a:t>
            </a:r>
            <a:endParaRPr lang="en-GB" sz="54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L serials expenditure graph.tiff"/>
          <p:cNvPicPr/>
          <p:nvPr/>
        </p:nvPicPr>
        <p:blipFill>
          <a:blip r:embed="rId2"/>
          <a:stretch>
            <a:fillRect/>
          </a:stretch>
        </p:blipFill>
        <p:spPr>
          <a:xfrm>
            <a:off x="1802130" y="0"/>
            <a:ext cx="5539740" cy="629233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Daniel </a:t>
            </a:r>
            <a:r>
              <a:rPr lang="en-US" sz="4800" dirty="0" err="1" smtClean="0"/>
              <a:t>Coit</a:t>
            </a:r>
            <a:r>
              <a:rPr lang="en-US" sz="4800" dirty="0" smtClean="0"/>
              <a:t> Gilman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First President, Johns Hopkins University (1878)</a:t>
            </a:r>
            <a:endParaRPr lang="en-US" sz="2800" dirty="0"/>
          </a:p>
        </p:txBody>
      </p:sp>
      <p:pic>
        <p:nvPicPr>
          <p:cNvPr id="4" name="Content Placeholder 3" descr="Gilman cropp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263" r="-7263"/>
          <a:stretch>
            <a:fillRect/>
          </a:stretch>
        </p:blipFill>
        <p:spPr/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33" dirty="0" smtClean="0"/>
              <a:t>University of Edinburgh</a:t>
            </a:r>
            <a:br>
              <a:rPr lang="en-US" sz="5333" dirty="0" smtClean="0"/>
            </a:br>
            <a:r>
              <a:rPr lang="en-US" sz="5333" dirty="0" smtClean="0"/>
              <a:t>Strategic Plan 2008-12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“The mission of our University is the creation, dissemination and </a:t>
            </a:r>
            <a:r>
              <a:rPr lang="en-US" sz="4000" dirty="0" err="1" smtClean="0"/>
              <a:t>curation</a:t>
            </a:r>
            <a:r>
              <a:rPr lang="en-US" sz="4000" dirty="0" smtClean="0"/>
              <a:t> of knowledge.”</a:t>
            </a:r>
            <a:endParaRPr lang="en-US" sz="4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55638"/>
            <a:ext cx="8640763" cy="762000"/>
          </a:xfrm>
        </p:spPr>
        <p:txBody>
          <a:bodyPr/>
          <a:lstStyle/>
          <a:p>
            <a:r>
              <a:rPr lang="en-GB" dirty="0" smtClean="0"/>
              <a:t>An </a:t>
            </a:r>
            <a:r>
              <a:rPr lang="en-GB" b="1" dirty="0"/>
              <a:t>institutional</a:t>
            </a:r>
            <a:r>
              <a:rPr lang="en-GB" dirty="0"/>
              <a:t> </a:t>
            </a:r>
            <a:r>
              <a:rPr lang="en-GB" dirty="0" smtClean="0"/>
              <a:t>repository …</a:t>
            </a: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430713"/>
          </a:xfrm>
        </p:spPr>
        <p:txBody>
          <a:bodyPr>
            <a:normAutofit/>
          </a:bodyPr>
          <a:lstStyle/>
          <a:p>
            <a:pPr marL="547688" indent="-547688">
              <a:lnSpc>
                <a:spcPct val="80000"/>
              </a:lnSpc>
            </a:pPr>
            <a:r>
              <a:rPr lang="en-GB" sz="3200" dirty="0"/>
              <a:t>Fulfils a university’s mission to engender, encourage and disseminate scholarly work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Complete </a:t>
            </a:r>
            <a:r>
              <a:rPr lang="en-GB" sz="3200" dirty="0"/>
              <a:t>record of its intellectual effort</a:t>
            </a:r>
            <a:endParaRPr lang="en-GB" sz="3200" dirty="0" smtClean="0"/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Permanent </a:t>
            </a:r>
            <a:r>
              <a:rPr lang="en-GB" sz="3200" dirty="0"/>
              <a:t>record of all digital </a:t>
            </a:r>
            <a:r>
              <a:rPr lang="en-GB" sz="3200" dirty="0" smtClean="0"/>
              <a:t>output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Research management tool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Marketing </a:t>
            </a:r>
            <a:r>
              <a:rPr lang="en-GB" sz="3200" dirty="0"/>
              <a:t>tool for </a:t>
            </a:r>
            <a:r>
              <a:rPr lang="en-GB" sz="3200" dirty="0" smtClean="0"/>
              <a:t>universities</a:t>
            </a:r>
          </a:p>
          <a:p>
            <a:pPr marL="547688" indent="-547688">
              <a:lnSpc>
                <a:spcPct val="80000"/>
              </a:lnSpc>
            </a:pPr>
            <a:r>
              <a:rPr lang="en-GB" sz="3200" dirty="0" smtClean="0"/>
              <a:t>Provides maximum Web impact for the institution</a:t>
            </a:r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None/>
            </a:pPr>
            <a:endParaRPr lang="en-GB" sz="2600" dirty="0" smtClean="0"/>
          </a:p>
          <a:p>
            <a:pPr>
              <a:lnSpc>
                <a:spcPct val="80000"/>
              </a:lnSpc>
              <a:buClr>
                <a:srgbClr val="99FF33"/>
              </a:buClr>
              <a:buSzPct val="150000"/>
              <a:buFont typeface="Wingdings" pitchFamily="-109" charset="2"/>
              <a:buChar char="§"/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GB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865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8EB4E3"/>
                </a:solidFill>
              </a:rPr>
              <a:t>The </a:t>
            </a:r>
            <a:r>
              <a:rPr lang="en-GB" dirty="0" err="1">
                <a:solidFill>
                  <a:srgbClr val="8EB4E3"/>
                </a:solidFill>
              </a:rPr>
              <a:t>U.Southampton</a:t>
            </a:r>
            <a:r>
              <a:rPr lang="en-GB" dirty="0">
                <a:solidFill>
                  <a:srgbClr val="8EB4E3"/>
                </a:solidFill>
              </a:rPr>
              <a:t> </a:t>
            </a:r>
            <a:r>
              <a:rPr lang="en-GB" sz="4100" dirty="0">
                <a:solidFill>
                  <a:srgbClr val="8EB4E3"/>
                </a:solidFill>
              </a:rPr>
              <a:t>conundrum</a:t>
            </a:r>
            <a:endParaRPr lang="en-GB" dirty="0">
              <a:solidFill>
                <a:srgbClr val="8EB4E3"/>
              </a:solidFill>
            </a:endParaRPr>
          </a:p>
        </p:txBody>
      </p:sp>
      <p:pic>
        <p:nvPicPr>
          <p:cNvPr id="14339" name="Picture 3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72424"/>
          <a:stretch>
            <a:fillRect/>
          </a:stretch>
        </p:blipFill>
        <p:spPr bwMode="auto">
          <a:xfrm>
            <a:off x="142875" y="2060575"/>
            <a:ext cx="9001125" cy="381635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19250" y="1412875"/>
            <a:ext cx="590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>
                <a:latin typeface="Arial" pitchFamily="-110" charset="0"/>
                <a:ea typeface="Arial" pitchFamily="-110" charset="0"/>
                <a:cs typeface="Arial" pitchFamily="-110" charset="0"/>
              </a:rPr>
              <a:t>The G-Factor (universitymetrics.com)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-Factor chart"/>
          <p:cNvPicPr>
            <a:picLocks noChangeAspect="1" noChangeArrowheads="1"/>
          </p:cNvPicPr>
          <p:nvPr/>
        </p:nvPicPr>
        <p:blipFill>
          <a:blip r:embed="rId3"/>
          <a:srcRect l="4767" t="5389" r="4767" b="42107"/>
          <a:stretch>
            <a:fillRect/>
          </a:stretch>
        </p:blipFill>
        <p:spPr bwMode="auto">
          <a:xfrm>
            <a:off x="900113" y="115888"/>
            <a:ext cx="7489825" cy="6151562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835150" y="3644900"/>
            <a:ext cx="936625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05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Lost citations, lost impact</a:t>
            </a:r>
          </a:p>
        </p:txBody>
      </p:sp>
      <p:sp>
        <p:nvSpPr>
          <p:cNvPr id="135171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5613" indent="-455613"/>
            <a:r>
              <a:rPr lang="en-GB" sz="3200" dirty="0" smtClean="0"/>
              <a:t>Say, Open Access brings 50% more citations</a:t>
            </a:r>
          </a:p>
          <a:p>
            <a:pPr marL="455613" indent="-455613"/>
            <a:r>
              <a:rPr lang="en-GB" sz="3200" dirty="0" smtClean="0"/>
              <a:t>Only </a:t>
            </a:r>
            <a:r>
              <a:rPr lang="en-GB" sz="3200" dirty="0"/>
              <a:t>around 15% of research is Open </a:t>
            </a:r>
            <a:r>
              <a:rPr lang="en-GB" sz="3200" dirty="0" smtClean="0"/>
              <a:t>Access</a:t>
            </a:r>
          </a:p>
          <a:p>
            <a:pPr marL="455613" indent="-455613"/>
            <a:r>
              <a:rPr lang="en-GB" sz="3200" dirty="0"/>
              <a:t>….. so 85% is not</a:t>
            </a:r>
            <a:endParaRPr lang="en-GB" sz="3200" dirty="0" smtClean="0"/>
          </a:p>
          <a:p>
            <a:pPr marL="455613" indent="-455613"/>
            <a:r>
              <a:rPr lang="en-GB" sz="3200" dirty="0" smtClean="0"/>
              <a:t>University X is therefore </a:t>
            </a:r>
            <a:r>
              <a:rPr lang="en-GB" sz="3200" dirty="0"/>
              <a:t>losing 85% of the 50% increase in citations (conservative end of the range) that Open Access brings </a:t>
            </a:r>
            <a:r>
              <a:rPr lang="en-GB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(= 42.5%)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15351" cy="14319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rgbClr val="8EB4E3"/>
                </a:solidFill>
              </a:rPr>
              <a:t>What this means </a:t>
            </a:r>
            <a:r>
              <a:rPr lang="en-GB" sz="4800" dirty="0" smtClean="0">
                <a:solidFill>
                  <a:srgbClr val="8EB4E3"/>
                </a:solidFill>
              </a:rPr>
              <a:t>to</a:t>
            </a:r>
            <a:r>
              <a:rPr lang="en-GB" sz="4800" dirty="0" smtClean="0">
                <a:solidFill>
                  <a:srgbClr val="8EB4E3"/>
                </a:solidFill>
              </a:rPr>
              <a:t> the </a:t>
            </a:r>
            <a:br>
              <a:rPr lang="en-GB" sz="4800" dirty="0" smtClean="0">
                <a:solidFill>
                  <a:srgbClr val="8EB4E3"/>
                </a:solidFill>
              </a:rPr>
            </a:br>
            <a:r>
              <a:rPr lang="en-GB" sz="4800" dirty="0" smtClean="0">
                <a:solidFill>
                  <a:srgbClr val="8EB4E3"/>
                </a:solidFill>
              </a:rPr>
              <a:t>University of Ghent</a:t>
            </a:r>
            <a:endParaRPr lang="en-GB" sz="4800" dirty="0">
              <a:solidFill>
                <a:srgbClr val="8EB4E3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>
          <a:xfrm>
            <a:off x="533401" y="1922395"/>
            <a:ext cx="8143874" cy="4243455"/>
          </a:xfrm>
        </p:spPr>
        <p:txBody>
          <a:bodyPr>
            <a:normAutofit/>
          </a:bodyPr>
          <a:lstStyle/>
          <a:p>
            <a:pPr marL="569913" indent="-569913"/>
            <a:r>
              <a:rPr lang="en-GB" sz="4000" dirty="0" smtClean="0"/>
              <a:t>2008:</a:t>
            </a:r>
            <a:r>
              <a:rPr lang="en-GB" sz="4000" dirty="0" smtClean="0">
                <a:solidFill>
                  <a:schemeClr val="tx2"/>
                </a:solidFill>
              </a:rPr>
              <a:t> </a:t>
            </a:r>
            <a:r>
              <a:rPr lang="en-GB" sz="4000" dirty="0" smtClean="0">
                <a:solidFill>
                  <a:srgbClr val="8EB4E3"/>
                </a:solidFill>
              </a:rPr>
              <a:t>4680 </a:t>
            </a:r>
            <a:r>
              <a:rPr lang="en-GB" sz="4000" dirty="0" smtClean="0">
                <a:solidFill>
                  <a:srgbClr val="8EB4E3"/>
                </a:solidFill>
              </a:rPr>
              <a:t>articles</a:t>
            </a:r>
            <a:endParaRPr lang="en-GB" sz="4000" dirty="0" smtClean="0"/>
          </a:p>
          <a:p>
            <a:pPr marL="569913" indent="-569913"/>
            <a:r>
              <a:rPr lang="en-GB" sz="4000" dirty="0"/>
              <a:t>Number of citations: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8EB4E3"/>
                </a:solidFill>
              </a:rPr>
              <a:t>11596</a:t>
            </a:r>
          </a:p>
          <a:p>
            <a:pPr marL="569913" indent="-569913"/>
            <a:r>
              <a:rPr lang="en-GB" sz="4000" dirty="0"/>
              <a:t>If all had been </a:t>
            </a:r>
            <a:r>
              <a:rPr lang="en-GB" sz="4000" dirty="0" smtClean="0"/>
              <a:t>Open Access, </a:t>
            </a:r>
            <a:r>
              <a:rPr lang="en-GB" sz="4000" dirty="0"/>
              <a:t>there would have been (42.5% more)</a:t>
            </a:r>
            <a:r>
              <a:rPr lang="en-GB" sz="4000" dirty="0" smtClean="0"/>
              <a:t> </a:t>
            </a:r>
            <a:r>
              <a:rPr lang="en-GB" sz="4000" dirty="0" smtClean="0">
                <a:solidFill>
                  <a:srgbClr val="8EB4E3"/>
                </a:solidFill>
              </a:rPr>
              <a:t>16524 citations</a:t>
            </a:r>
            <a:endParaRPr lang="en-GB" sz="40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231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Open Access policies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Picture 8" descr="Oct 09.jpg"/>
          <p:cNvPicPr>
            <a:picLocks noChangeAspect="1"/>
          </p:cNvPicPr>
          <p:nvPr/>
        </p:nvPicPr>
        <p:blipFill>
          <a:blip r:embed="rId2"/>
          <a:srcRect r="1061"/>
          <a:stretch>
            <a:fillRect/>
          </a:stretch>
        </p:blipFill>
        <p:spPr>
          <a:xfrm>
            <a:off x="330200" y="996950"/>
            <a:ext cx="8393600" cy="4864100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960" y="1196975"/>
            <a:ext cx="7853680" cy="44196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r>
              <a:rPr lang="en-GB" sz="4800" dirty="0"/>
              <a:t>Repositories… “are vital to universities’ economies and to the UK economy as a whole.”</a:t>
            </a:r>
            <a:r>
              <a:rPr lang="en-GB" dirty="0"/>
              <a:t> </a:t>
            </a:r>
          </a:p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endParaRPr lang="en-GB" dirty="0"/>
          </a:p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r>
              <a:rPr lang="en-GB" sz="2800" dirty="0">
                <a:solidFill>
                  <a:srgbClr val="4F81BD"/>
                </a:solidFill>
              </a:rPr>
              <a:t>Professor J Drummond Bone</a:t>
            </a:r>
          </a:p>
          <a:p>
            <a:pPr marL="0" indent="0">
              <a:lnSpc>
                <a:spcPct val="90000"/>
              </a:lnSpc>
              <a:buFont typeface="Wingdings" pitchFamily="-111" charset="2"/>
              <a:buNone/>
            </a:pPr>
            <a:r>
              <a:rPr lang="en-GB" sz="2800" dirty="0">
                <a:solidFill>
                  <a:srgbClr val="4F81BD"/>
                </a:solidFill>
              </a:rPr>
              <a:t>Past President,  Universities UK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765175"/>
            <a:ext cx="8826500" cy="762000"/>
          </a:xfrm>
        </p:spPr>
        <p:txBody>
          <a:bodyPr>
            <a:noAutofit/>
          </a:bodyPr>
          <a:lstStyle/>
          <a:p>
            <a:r>
              <a:rPr lang="en-GB" sz="4800" dirty="0"/>
              <a:t>Why Open Access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328160"/>
          </a:xfrm>
        </p:spPr>
        <p:txBody>
          <a:bodyPr/>
          <a:lstStyle/>
          <a:p>
            <a:pPr marL="552450" indent="-552450"/>
            <a:r>
              <a:rPr lang="en-GB" sz="3200" dirty="0"/>
              <a:t>Greater impact from scientific endeavour</a:t>
            </a:r>
          </a:p>
          <a:p>
            <a:pPr marL="552450" indent="-552450"/>
            <a:r>
              <a:rPr lang="en-GB" sz="3200" dirty="0"/>
              <a:t>More rapid and more efficient progress of </a:t>
            </a:r>
            <a:r>
              <a:rPr lang="en-GB" sz="3200" dirty="0" smtClean="0"/>
              <a:t>scholarship</a:t>
            </a:r>
          </a:p>
          <a:p>
            <a:pPr marL="552450" indent="-552450"/>
            <a:r>
              <a:rPr lang="en-GB" sz="3200" dirty="0" smtClean="0"/>
              <a:t>Novel information-creation using new and  advanced technologies</a:t>
            </a:r>
          </a:p>
          <a:p>
            <a:pPr marL="552450" indent="-552450"/>
            <a:r>
              <a:rPr lang="en-GB" sz="3200" dirty="0"/>
              <a:t>Better assessment, better monitoring, better management of</a:t>
            </a:r>
            <a:r>
              <a:rPr lang="en-GB" sz="3200" dirty="0" smtClean="0"/>
              <a:t> research</a:t>
            </a:r>
          </a:p>
          <a:p>
            <a:pPr marL="552450" indent="-552450"/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00" y="260350"/>
            <a:ext cx="8637588" cy="865188"/>
          </a:xfrm>
        </p:spPr>
        <p:txBody>
          <a:bodyPr>
            <a:normAutofit/>
          </a:bodyPr>
          <a:lstStyle/>
          <a:p>
            <a:r>
              <a:rPr lang="en-GB" sz="4500" dirty="0" smtClean="0">
                <a:solidFill>
                  <a:srgbClr val="4F81BD"/>
                </a:solidFill>
              </a:rPr>
              <a:t>OECD</a:t>
            </a:r>
            <a:endParaRPr lang="en-GB" sz="4500" dirty="0">
              <a:solidFill>
                <a:srgbClr val="4F81BD"/>
              </a:solidFill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458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/>
              <a:t>“Governments would boost innovation and get a better return on their investment in publicly funded research by making research findings more widely available …. and by doing so they would maximise social returns on public investments.”</a:t>
            </a: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4F81BD"/>
                </a:solidFill>
              </a:rPr>
              <a:t>OECD Report on Scientific Publishing, 2005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19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1989" name="Picture 5" descr="Eurostat files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424863" cy="6119812"/>
          </a:xfrm>
          <a:prstGeom prst="rect">
            <a:avLst/>
          </a:prstGeom>
          <a:noFill/>
        </p:spPr>
      </p:pic>
      <p:sp>
        <p:nvSpPr>
          <p:cNvPr id="6" name="Left Arrow 5"/>
          <p:cNvSpPr/>
          <p:nvPr/>
        </p:nvSpPr>
        <p:spPr>
          <a:xfrm>
            <a:off x="5451220" y="5105400"/>
            <a:ext cx="1559180" cy="762000"/>
          </a:xfrm>
          <a:prstGeom prst="leftArrow">
            <a:avLst/>
          </a:prstGeom>
          <a:solidFill>
            <a:srgbClr val="95B3D7"/>
          </a:solidFill>
          <a:ln>
            <a:solidFill>
              <a:srgbClr val="4F81BD"/>
            </a:solidFill>
          </a:ln>
          <a:effectLst>
            <a:glow rad="101600">
              <a:schemeClr val="accent5">
                <a:lumMod val="60000"/>
                <a:lumOff val="40000"/>
                <a:alpha val="75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CIS studies, continued </a:t>
            </a:r>
            <a:r>
              <a:rPr lang="en-US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sz="4000" dirty="0" smtClean="0">
                <a:solidFill>
                  <a:srgbClr val="4F81BD"/>
                </a:solidFill>
              </a:rPr>
              <a:t>   “Institutional sources are less frequently consulted than internal or market sources; </a:t>
            </a:r>
            <a:r>
              <a:rPr lang="en-GB" sz="4000" dirty="0" smtClean="0"/>
              <a:t>and innovative enterprises find cooperation partners more easily among suppliers or customers than in universities or public research institutes.</a:t>
            </a:r>
            <a:r>
              <a:rPr lang="en-GB" sz="4000" dirty="0" smtClean="0">
                <a:solidFill>
                  <a:srgbClr val="4F81BD"/>
                </a:solidFill>
              </a:rPr>
              <a:t>”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Total Research Income: QUT and sector</a:t>
            </a:r>
            <a:endParaRPr lang="en-AU" sz="3556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4724400" y="1417319"/>
          <a:ext cx="3733800" cy="3989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</p:nvPr>
        </p:nvGraphicFramePr>
        <p:xfrm>
          <a:off x="762000" y="1417320"/>
          <a:ext cx="3733800" cy="3989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5406708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Data:  </a:t>
            </a:r>
            <a:r>
              <a:rPr lang="en-GB" dirty="0" smtClean="0"/>
              <a:t>Tom Cochrane </a:t>
            </a:r>
          </a:p>
          <a:p>
            <a:r>
              <a:rPr lang="en-GB" dirty="0" smtClean="0"/>
              <a:t>           Deputy Vice-Chancellor, QUT</a:t>
            </a:r>
            <a:endParaRPr lang="en-GB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Thank you </a:t>
            </a:r>
            <a:r>
              <a:rPr lang="en-US" sz="4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for</a:t>
            </a:r>
            <a:r>
              <a:rPr lang="en-US" sz="4800" dirty="0" smtClean="0"/>
              <a:t> listening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892" dirty="0">
                <a:hlinkClick r:id="rId2"/>
              </a:rPr>
              <a:t>a</a:t>
            </a:r>
            <a:r>
              <a:rPr lang="en-US" sz="3892" dirty="0" smtClean="0">
                <a:hlinkClick r:id="rId2"/>
              </a:rPr>
              <a:t>swan</a:t>
            </a:r>
            <a:r>
              <a:rPr lang="en-US" sz="3892" dirty="0" smtClean="0">
                <a:hlinkClick r:id="rId2"/>
              </a:rPr>
              <a:t>@talk21.com</a:t>
            </a:r>
            <a:r>
              <a:rPr lang="en-US" sz="3892" dirty="0" smtClean="0"/>
              <a:t> </a:t>
            </a:r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3"/>
              </a:rPr>
              <a:t>www.openscholarship.org</a:t>
            </a:r>
            <a:r>
              <a:rPr lang="en-US" sz="3892" dirty="0" smtClean="0"/>
              <a:t>  </a:t>
            </a:r>
            <a:endParaRPr lang="en-US" sz="3892" dirty="0" smtClean="0"/>
          </a:p>
          <a:p>
            <a:pPr algn="ctr">
              <a:buNone/>
            </a:pPr>
            <a:endParaRPr lang="en-US" sz="3892" dirty="0" smtClean="0"/>
          </a:p>
          <a:p>
            <a:pPr algn="ctr">
              <a:buNone/>
            </a:pPr>
            <a:r>
              <a:rPr lang="en-US" sz="3892" dirty="0" smtClean="0">
                <a:hlinkClick r:id="rId4"/>
              </a:rPr>
              <a:t>www.openoasis.org</a:t>
            </a:r>
            <a:r>
              <a:rPr lang="en-US" sz="3892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399256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Open Access for authors </a:t>
            </a:r>
            <a:r>
              <a:rPr lang="en-US" sz="6000" dirty="0" smtClean="0"/>
              <a:t>(researchers</a:t>
            </a:r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69913"/>
            <a:ext cx="7912100" cy="914400"/>
          </a:xfrm>
        </p:spPr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8EB4E3"/>
                </a:solidFill>
              </a:rPr>
              <a:t>Impact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62000" y="1687513"/>
          <a:ext cx="7861300" cy="405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50825" y="58054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Arial" pitchFamily="-110" charset="0"/>
              </a:rPr>
              <a:t>Range = 36%-200%</a:t>
            </a:r>
          </a:p>
          <a:p>
            <a:r>
              <a:rPr lang="en-GB">
                <a:latin typeface="Arial" pitchFamily="-110" charset="0"/>
              </a:rPr>
              <a:t>(Data: Stevan Harnad and co-workers)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Open Access: how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60"/>
          </a:xfrm>
        </p:spPr>
        <p:txBody>
          <a:bodyPr>
            <a:normAutofit/>
          </a:bodyPr>
          <a:lstStyle/>
          <a:p>
            <a:pPr marL="892175" indent="-755650"/>
            <a:r>
              <a:rPr lang="en-US" sz="4400" dirty="0" smtClean="0"/>
              <a:t>Open Access journals (</a:t>
            </a:r>
            <a:r>
              <a:rPr lang="en-US" sz="4400" dirty="0" smtClean="0">
                <a:solidFill>
                  <a:srgbClr val="95B3D7"/>
                </a:solidFill>
                <a:hlinkClick r:id="rId2"/>
              </a:rPr>
              <a:t>www.doaj.org</a:t>
            </a:r>
            <a:r>
              <a:rPr lang="en-US" sz="4400" dirty="0" smtClean="0"/>
              <a:t>)</a:t>
            </a:r>
          </a:p>
          <a:p>
            <a:pPr marL="892175" indent="-755650"/>
            <a:r>
              <a:rPr lang="en-US" sz="4400" dirty="0" smtClean="0"/>
              <a:t>Open Access repositories</a:t>
            </a:r>
          </a:p>
          <a:p>
            <a:pPr marL="892175" indent="-755650">
              <a:buNone/>
            </a:pPr>
            <a:endParaRPr lang="en-US" sz="4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3" y="274638"/>
            <a:ext cx="8700577" cy="893181"/>
          </a:xfrm>
        </p:spPr>
        <p:txBody>
          <a:bodyPr>
            <a:noAutofit/>
          </a:bodyPr>
          <a:lstStyle/>
          <a:p>
            <a:r>
              <a:rPr lang="en-US" sz="3200" dirty="0" smtClean="0"/>
              <a:t>Fields in which OA journals are published</a:t>
            </a:r>
            <a:endParaRPr lang="en-US" sz="3200" dirty="0"/>
          </a:p>
        </p:txBody>
      </p:sp>
      <p:pic>
        <p:nvPicPr>
          <p:cNvPr id="5" name="Picture 4" descr="DO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819"/>
            <a:ext cx="9144000" cy="514154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Open Access repositories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600200"/>
            <a:ext cx="8016240" cy="4709160"/>
          </a:xfrm>
        </p:spPr>
        <p:txBody>
          <a:bodyPr>
            <a:normAutofit/>
          </a:bodyPr>
          <a:lstStyle/>
          <a:p>
            <a:pPr marL="715963" indent="-579438"/>
            <a:r>
              <a:rPr lang="en-US" sz="3200" dirty="0" smtClean="0"/>
              <a:t>Digital collections</a:t>
            </a:r>
            <a:endParaRPr lang="en-US" sz="3200" dirty="0" smtClean="0"/>
          </a:p>
          <a:p>
            <a:pPr marL="715963" indent="-579438"/>
            <a:r>
              <a:rPr lang="en-US" sz="3200" dirty="0" smtClean="0"/>
              <a:t>Interoperable</a:t>
            </a:r>
            <a:endParaRPr lang="en-US" sz="3200" dirty="0" smtClean="0"/>
          </a:p>
          <a:p>
            <a:pPr marL="715963" indent="-579438"/>
            <a:r>
              <a:rPr lang="en-US" sz="3200" dirty="0" smtClean="0"/>
              <a:t>Form a network across the world</a:t>
            </a:r>
          </a:p>
          <a:p>
            <a:pPr marL="715963" indent="-579438"/>
            <a:r>
              <a:rPr lang="en-US" sz="3200" dirty="0" smtClean="0"/>
              <a:t>Create a global database of openly-accessible research</a:t>
            </a:r>
          </a:p>
          <a:p>
            <a:pPr marL="715963" indent="-579438"/>
            <a:r>
              <a:rPr lang="en-US" sz="3200" dirty="0" smtClean="0"/>
              <a:t>Currently &gt;1400</a:t>
            </a: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97886" y="6308725"/>
            <a:ext cx="2979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8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Lucida Handwriting" pitchFamily="-110" charset="0"/>
                <a:ea typeface="Times New Roman" pitchFamily="-110" charset="0"/>
                <a:cs typeface="Times New Roman" pitchFamily="-110" charset="0"/>
              </a:rPr>
              <a:t>OpenScholarship.org</a:t>
            </a:r>
            <a:endParaRPr lang="en-US" sz="1800" dirty="0">
              <a:solidFill>
                <a:schemeClr val="accent1">
                  <a:lumMod val="60000"/>
                  <a:lumOff val="40000"/>
                </a:schemeClr>
              </a:solidFill>
              <a:latin typeface="Lucida Handwriting" pitchFamily="-110" charset="0"/>
              <a:ea typeface="Times New Roman" pitchFamily="-110" charset="0"/>
              <a:cs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C9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Apex.thmx</Template>
  <TotalTime>733</TotalTime>
  <Words>915</Words>
  <Application>Microsoft Macintosh PowerPoint</Application>
  <PresentationFormat>On-screen Show (4:3)</PresentationFormat>
  <Paragraphs>159</Paragraphs>
  <Slides>44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Apex</vt:lpstr>
      <vt:lpstr>Why the University of Ghent’s research should be  Open Access</vt:lpstr>
      <vt:lpstr>Open Access</vt:lpstr>
      <vt:lpstr>Slide 3</vt:lpstr>
      <vt:lpstr>Why Open Access</vt:lpstr>
      <vt:lpstr>Open Access for authors (researchers)</vt:lpstr>
      <vt:lpstr>Impact</vt:lpstr>
      <vt:lpstr>Open Access: how</vt:lpstr>
      <vt:lpstr>Fields in which OA journals are published</vt:lpstr>
      <vt:lpstr>Open Access repositories</vt:lpstr>
      <vt:lpstr>How to make your work  Open Access through a repository</vt:lpstr>
      <vt:lpstr>A well-filled repository</vt:lpstr>
      <vt:lpstr>And it gets used</vt:lpstr>
      <vt:lpstr>Slide 13</vt:lpstr>
      <vt:lpstr>Slide 14</vt:lpstr>
      <vt:lpstr>Slide 15</vt:lpstr>
      <vt:lpstr>Slide 16</vt:lpstr>
      <vt:lpstr>Slide 17</vt:lpstr>
      <vt:lpstr>Impact</vt:lpstr>
      <vt:lpstr>What OA means to a researcher</vt:lpstr>
      <vt:lpstr>Slide 20</vt:lpstr>
      <vt:lpstr>Slide 21</vt:lpstr>
      <vt:lpstr>Ray Frost’s impact</vt:lpstr>
      <vt:lpstr>Slide 23</vt:lpstr>
      <vt:lpstr>Slide 24</vt:lpstr>
      <vt:lpstr>Slide 25</vt:lpstr>
      <vt:lpstr>Newest 50 full-text deposits</vt:lpstr>
      <vt:lpstr>The early bird …</vt:lpstr>
      <vt:lpstr>Open Access for institutions</vt:lpstr>
      <vt:lpstr>What is a university for?</vt:lpstr>
      <vt:lpstr>Daniel Coit Gilman  First President, Johns Hopkins University (1878)</vt:lpstr>
      <vt:lpstr> University of Edinburgh Strategic Plan 2008-12 </vt:lpstr>
      <vt:lpstr>An institutional repository …</vt:lpstr>
      <vt:lpstr>The U.Southampton conundrum</vt:lpstr>
      <vt:lpstr>Slide 34</vt:lpstr>
      <vt:lpstr>Impact</vt:lpstr>
      <vt:lpstr>Lost citations, lost impact</vt:lpstr>
      <vt:lpstr>What this means to the  University of Ghent</vt:lpstr>
      <vt:lpstr>Open Access policies</vt:lpstr>
      <vt:lpstr>Slide 39</vt:lpstr>
      <vt:lpstr>OECD</vt:lpstr>
      <vt:lpstr>Slide 41</vt:lpstr>
      <vt:lpstr>EU CIS studies, continued …</vt:lpstr>
      <vt:lpstr>Total Research Income: QUT and sector</vt:lpstr>
      <vt:lpstr>Thank you for listening</vt:lpstr>
    </vt:vector>
  </TitlesOfParts>
  <Company>KEY PERSPECTIVES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the University of Ghent’s research should be Open Access</dc:title>
  <dc:creator>ALMA SWAN</dc:creator>
  <cp:lastModifiedBy>ALMA SWAN</cp:lastModifiedBy>
  <cp:revision>12</cp:revision>
  <dcterms:created xsi:type="dcterms:W3CDTF">2009-10-26T05:36:28Z</dcterms:created>
  <dcterms:modified xsi:type="dcterms:W3CDTF">2009-10-26T10:19:42Z</dcterms:modified>
</cp:coreProperties>
</file>