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charts/chart1.xml" ContentType="application/vnd.openxmlformats-officedocument.drawingml.char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xlsx" ContentType="application/vnd.openxmlformats-officedocument.spreadsheetml.sheet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3" r:id="rId17"/>
    <p:sldId id="271" r:id="rId18"/>
    <p:sldId id="272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>
      <p:cViewPr varScale="1">
        <p:scale>
          <a:sx n="119" d="100"/>
          <a:sy n="119" d="100"/>
        </p:scale>
        <p:origin x="-1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975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14" Type="http://schemas.openxmlformats.org/officeDocument/2006/relationships/slide" Target="slides/slide13.xml"/><Relationship Id="rId23" Type="http://schemas.openxmlformats.org/officeDocument/2006/relationships/presProps" Target="presProps.xml"/><Relationship Id="rId4" Type="http://schemas.openxmlformats.org/officeDocument/2006/relationships/slide" Target="slides/slide3.xml"/><Relationship Id="rId26" Type="http://schemas.openxmlformats.org/officeDocument/2006/relationships/tableStyles" Target="tableStyles.xml"/><Relationship Id="rId11" Type="http://schemas.openxmlformats.org/officeDocument/2006/relationships/slide" Target="slides/slide10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printerSettings" Target="printerSettings/printerSettings1.bin"/><Relationship Id="rId21" Type="http://schemas.openxmlformats.org/officeDocument/2006/relationships/notesMaster" Target="notesMasters/notes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heronl\Local%20Settings\Temporary%20Internet%20Files\Content.Outlook\Y0O0UWDU\03-07Cat%201%20Comp%20QUT%20vs%20Secto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heronl\Local%20Settings\Temporary%20Internet%20Files\Content.Outlook\Y0O0UWDU\03-07Cat%201%20Comp%20QUT%20vs%20Secto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view3D>
      <c:rAngAx val="1"/>
    </c:view3D>
    <c:plotArea>
      <c:layout>
        <c:manualLayout>
          <c:layoutTarget val="inner"/>
          <c:xMode val="edge"/>
          <c:yMode val="edge"/>
          <c:x val="0.0702840957208378"/>
          <c:y val="0.0411726384364821"/>
          <c:w val="0.646937465885878"/>
          <c:h val="0.72673851599169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Funder</c:v>
                </c:pt>
              </c:strCache>
            </c:strRef>
          </c:tx>
          <c:dLbls>
            <c:dLbl>
              <c:idx val="0"/>
              <c:layout>
                <c:manualLayout>
                  <c:x val="0.00917941676009712"/>
                  <c:y val="-0.0547231270358306"/>
                </c:manualLayout>
              </c:layout>
              <c:showVal val="1"/>
            </c:dLbl>
            <c:showVal val="1"/>
          </c:dLbls>
          <c:cat>
            <c:strRef>
              <c:f>Sheet1!$A$2</c:f>
              <c:strCache>
                <c:ptCount val="1"/>
                <c:pt idx="0">
                  <c:v>Mandatory policies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42.0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Institutional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dLbls>
            <c:dLbl>
              <c:idx val="0"/>
              <c:layout>
                <c:manualLayout>
                  <c:x val="0.0229485419002429"/>
                  <c:y val="-0.0755700325732899"/>
                </c:manualLayout>
              </c:layout>
              <c:showVal val="1"/>
            </c:dLbl>
            <c:showVal val="1"/>
          </c:dLbls>
          <c:cat>
            <c:strRef>
              <c:f>Sheet1!$A$2</c:f>
              <c:strCache>
                <c:ptCount val="1"/>
                <c:pt idx="0">
                  <c:v>Mandatory policies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51.0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Departmental</c:v>
                </c:pt>
              </c:strCache>
            </c:strRef>
          </c:tx>
          <c:spPr>
            <a:solidFill>
              <a:schemeClr val="accent1"/>
            </a:solidFill>
          </c:spPr>
          <c:dLbls>
            <c:dLbl>
              <c:idx val="0"/>
              <c:layout>
                <c:manualLayout>
                  <c:x val="0.0152990279334952"/>
                  <c:y val="-0.0521172638436482"/>
                </c:manualLayout>
              </c:layout>
              <c:showVal val="1"/>
            </c:dLbl>
            <c:showVal val="1"/>
          </c:dLbls>
          <c:cat>
            <c:strRef>
              <c:f>Sheet1!$A$2</c:f>
              <c:strCache>
                <c:ptCount val="1"/>
                <c:pt idx="0">
                  <c:v>Mandatory policies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16.0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Theses</c:v>
                </c:pt>
              </c:strCache>
            </c:strRef>
          </c:tx>
          <c:spPr>
            <a:solidFill>
              <a:schemeClr val="accent3"/>
            </a:solidFill>
          </c:spPr>
          <c:dLbls>
            <c:dLbl>
              <c:idx val="0"/>
              <c:layout>
                <c:manualLayout>
                  <c:x val="0.0244784446935924"/>
                  <c:y val="-0.0469055374592834"/>
                </c:manualLayout>
              </c:layout>
              <c:showVal val="1"/>
            </c:dLbl>
            <c:showVal val="1"/>
          </c:dLbls>
          <c:cat>
            <c:strRef>
              <c:f>Sheet1!$A$2</c:f>
              <c:strCache>
                <c:ptCount val="1"/>
                <c:pt idx="0">
                  <c:v>Mandatory policies</c:v>
                </c:pt>
              </c:strCache>
            </c:strRef>
          </c:cat>
          <c:val>
            <c:numRef>
              <c:f>Sheet1!$E$2</c:f>
              <c:numCache>
                <c:formatCode>General</c:formatCode>
                <c:ptCount val="1"/>
                <c:pt idx="0">
                  <c:v>37.0</c:v>
                </c:pt>
              </c:numCache>
            </c:numRef>
          </c:val>
        </c:ser>
        <c:dLbls>
          <c:showVal val="1"/>
        </c:dLbls>
        <c:shape val="box"/>
        <c:axId val="342395016"/>
        <c:axId val="342862904"/>
        <c:axId val="0"/>
      </c:bar3DChart>
      <c:catAx>
        <c:axId val="342395016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342862904"/>
        <c:crosses val="autoZero"/>
        <c:auto val="1"/>
        <c:lblAlgn val="ctr"/>
        <c:lblOffset val="100"/>
      </c:catAx>
      <c:valAx>
        <c:axId val="342862904"/>
        <c:scaling>
          <c:orientation val="minMax"/>
        </c:scaling>
        <c:axPos val="l"/>
        <c:majorGridlines/>
        <c:numFmt formatCode="General" sourceLinked="1"/>
        <c:tickLblPos val="nextTo"/>
        <c:crossAx val="3423950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8152302041861"/>
          <c:y val="0.208132550206468"/>
          <c:w val="0.262464701400911"/>
          <c:h val="0.474288440329324"/>
        </c:manualLayout>
      </c:layout>
      <c:txPr>
        <a:bodyPr/>
        <a:lstStyle/>
        <a:p>
          <a:pPr>
            <a:defRPr sz="2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 lang="en-AU"/>
            </a:pPr>
            <a:r>
              <a:rPr lang="en-AU" sz="1600" dirty="0"/>
              <a:t>QUT </a:t>
            </a:r>
            <a:r>
              <a:rPr lang="en-AU" sz="1600" baseline="0" dirty="0" smtClean="0"/>
              <a:t>2003 – 07 </a:t>
            </a:r>
          </a:p>
          <a:p>
            <a:pPr>
              <a:defRPr lang="en-AU"/>
            </a:pPr>
            <a:r>
              <a:rPr lang="en-AU" sz="1600" baseline="0" dirty="0" smtClean="0"/>
              <a:t>(increase of 132%)</a:t>
            </a:r>
            <a:endParaRPr lang="en-AU" sz="1600" dirty="0"/>
          </a:p>
        </c:rich>
      </c:tx>
      <c:layout>
        <c:manualLayout>
          <c:xMode val="edge"/>
          <c:yMode val="edge"/>
          <c:x val="0.351375724260883"/>
          <c:y val="0.0191006740883564"/>
        </c:manualLayout>
      </c:layout>
    </c:title>
    <c:plotArea>
      <c:layout>
        <c:manualLayout>
          <c:layoutTarget val="inner"/>
          <c:xMode val="edge"/>
          <c:yMode val="edge"/>
          <c:x val="0.307320075950185"/>
          <c:y val="0.18338598173184"/>
          <c:w val="0.657750095438428"/>
          <c:h val="0.710874382690505"/>
        </c:manualLayout>
      </c:layout>
      <c:lineChart>
        <c:grouping val="standard"/>
        <c:ser>
          <c:idx val="0"/>
          <c:order val="0"/>
          <c:tx>
            <c:strRef>
              <c:f>Sheet1!$A$3</c:f>
              <c:strCache>
                <c:ptCount val="1"/>
                <c:pt idx="0">
                  <c:v>QUT</c:v>
                </c:pt>
              </c:strCache>
            </c:strRef>
          </c:tx>
          <c:spPr>
            <a:ln w="63500">
              <a:solidFill>
                <a:schemeClr val="accent1"/>
              </a:solidFill>
            </a:ln>
          </c:spPr>
          <c:marker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marker>
          <c:cat>
            <c:numRef>
              <c:f>Sheet1!$B$2:$F$2</c:f>
              <c:numCache>
                <c:formatCode>General</c:formatCode>
                <c:ptCount val="5"/>
                <c:pt idx="0">
                  <c:v>2003.0</c:v>
                </c:pt>
                <c:pt idx="1">
                  <c:v>2004.0</c:v>
                </c:pt>
                <c:pt idx="2">
                  <c:v>2005.0</c:v>
                </c:pt>
                <c:pt idx="3">
                  <c:v>2006.0</c:v>
                </c:pt>
                <c:pt idx="4">
                  <c:v>2007.0</c:v>
                </c:pt>
              </c:numCache>
            </c:numRef>
          </c:cat>
          <c:val>
            <c:numRef>
              <c:f>Sheet1!$B$3:$F$3</c:f>
              <c:numCache>
                <c:formatCode>"$"#,##0</c:formatCode>
                <c:ptCount val="5"/>
                <c:pt idx="0">
                  <c:v>2.408127302E7</c:v>
                </c:pt>
                <c:pt idx="1">
                  <c:v>2.833780284E7</c:v>
                </c:pt>
                <c:pt idx="2">
                  <c:v>3.6653666E7</c:v>
                </c:pt>
                <c:pt idx="3">
                  <c:v>4.4667772E7</c:v>
                </c:pt>
                <c:pt idx="4">
                  <c:v>5.57E7</c:v>
                </c:pt>
              </c:numCache>
            </c:numRef>
          </c:val>
        </c:ser>
        <c:marker val="1"/>
        <c:axId val="351147816"/>
        <c:axId val="367847512"/>
      </c:lineChart>
      <c:catAx>
        <c:axId val="351147816"/>
        <c:scaling>
          <c:orientation val="minMax"/>
        </c:scaling>
        <c:axPos val="b"/>
        <c:numFmt formatCode="General" sourceLinked="1"/>
        <c:tickLblPos val="nextTo"/>
        <c:spPr>
          <a:ln>
            <a:solidFill>
              <a:schemeClr val="accent5">
                <a:lumMod val="60000"/>
                <a:lumOff val="40000"/>
              </a:schemeClr>
            </a:solidFill>
          </a:ln>
        </c:spPr>
        <c:txPr>
          <a:bodyPr/>
          <a:lstStyle/>
          <a:p>
            <a:pPr>
              <a:defRPr lang="en-AU"/>
            </a:pPr>
            <a:endParaRPr lang="en-US"/>
          </a:p>
        </c:txPr>
        <c:crossAx val="367847512"/>
        <c:crosses val="autoZero"/>
        <c:auto val="1"/>
        <c:lblAlgn val="ctr"/>
        <c:lblOffset val="100"/>
      </c:catAx>
      <c:valAx>
        <c:axId val="367847512"/>
        <c:scaling>
          <c:orientation val="minMax"/>
        </c:scaling>
        <c:axPos val="l"/>
        <c:majorGridlines>
          <c:spPr>
            <a:ln>
              <a:solidFill>
                <a:schemeClr val="accent5">
                  <a:lumMod val="60000"/>
                  <a:lumOff val="40000"/>
                </a:schemeClr>
              </a:solidFill>
            </a:ln>
          </c:spPr>
        </c:majorGridlines>
        <c:numFmt formatCode="&quot;$&quot;#,##0" sourceLinked="1"/>
        <c:tickLblPos val="nextTo"/>
        <c:spPr>
          <a:ln>
            <a:solidFill>
              <a:schemeClr val="accent5">
                <a:lumMod val="60000"/>
                <a:lumOff val="40000"/>
              </a:schemeClr>
            </a:solidFill>
          </a:ln>
        </c:spPr>
        <c:txPr>
          <a:bodyPr/>
          <a:lstStyle/>
          <a:p>
            <a:pPr>
              <a:defRPr lang="en-AU"/>
            </a:pPr>
            <a:endParaRPr lang="en-US"/>
          </a:p>
        </c:txPr>
        <c:crossAx val="351147816"/>
        <c:crosses val="autoZero"/>
        <c:crossBetween val="between"/>
      </c:valAx>
      <c:spPr>
        <a:ln>
          <a:solidFill>
            <a:schemeClr val="accent5">
              <a:lumMod val="60000"/>
              <a:lumOff val="40000"/>
            </a:schemeClr>
          </a:solidFill>
        </a:ln>
      </c:spPr>
    </c:plotArea>
    <c:plotVisOnly val="1"/>
  </c:chart>
  <c:spPr>
    <a:ln w="31750">
      <a:solidFill>
        <a:schemeClr val="accent5">
          <a:lumMod val="60000"/>
          <a:lumOff val="40000"/>
        </a:schemeClr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 algn="l">
              <a:defRPr lang="en-AU"/>
            </a:pPr>
            <a:r>
              <a:rPr lang="en-US" sz="1600" dirty="0"/>
              <a:t>Sector </a:t>
            </a:r>
            <a:r>
              <a:rPr lang="en-US" sz="1600" dirty="0" smtClean="0"/>
              <a:t>2003 – 07 </a:t>
            </a:r>
          </a:p>
          <a:p>
            <a:pPr algn="l">
              <a:defRPr lang="en-AU"/>
            </a:pPr>
            <a:r>
              <a:rPr lang="en-US" sz="1600" dirty="0" smtClean="0"/>
              <a:t>(increase</a:t>
            </a:r>
            <a:r>
              <a:rPr lang="en-US" sz="1600" baseline="0" dirty="0" smtClean="0"/>
              <a:t> of 68%)</a:t>
            </a:r>
            <a:endParaRPr lang="en-US" sz="1600" dirty="0"/>
          </a:p>
        </c:rich>
      </c:tx>
      <c:layout>
        <c:manualLayout>
          <c:xMode val="edge"/>
          <c:yMode val="edge"/>
          <c:x val="0.36882756400733"/>
          <c:y val="0.0245942485413803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Sheet2!$A$4</c:f>
              <c:strCache>
                <c:ptCount val="1"/>
                <c:pt idx="0">
                  <c:v>Sector</c:v>
                </c:pt>
              </c:strCache>
            </c:strRef>
          </c:tx>
          <c:spPr>
            <a:ln w="63500">
              <a:solidFill>
                <a:schemeClr val="accent1"/>
              </a:solidFill>
            </a:ln>
          </c:spPr>
          <c:marker>
            <c:spPr>
              <a:solidFill>
                <a:schemeClr val="accent1"/>
              </a:solidFill>
              <a:ln>
                <a:solidFill>
                  <a:schemeClr val="accent1"/>
                </a:solidFill>
              </a:ln>
            </c:spPr>
          </c:marker>
          <c:cat>
            <c:numRef>
              <c:f>Sheet2!$B$3:$F$3</c:f>
              <c:numCache>
                <c:formatCode>General</c:formatCode>
                <c:ptCount val="5"/>
                <c:pt idx="0">
                  <c:v>2003.0</c:v>
                </c:pt>
                <c:pt idx="1">
                  <c:v>2004.0</c:v>
                </c:pt>
                <c:pt idx="2">
                  <c:v>2005.0</c:v>
                </c:pt>
                <c:pt idx="3">
                  <c:v>2006.0</c:v>
                </c:pt>
                <c:pt idx="4">
                  <c:v>2007.0</c:v>
                </c:pt>
              </c:numCache>
            </c:numRef>
          </c:cat>
          <c:val>
            <c:numRef>
              <c:f>Sheet2!$B$4:$F$4</c:f>
              <c:numCache>
                <c:formatCode>"$"#,##0</c:formatCode>
                <c:ptCount val="5"/>
                <c:pt idx="0">
                  <c:v>1.4813666735656E9</c:v>
                </c:pt>
                <c:pt idx="1">
                  <c:v>1.6028166823471E9</c:v>
                </c:pt>
                <c:pt idx="2">
                  <c:v>1.826162725E9</c:v>
                </c:pt>
                <c:pt idx="3">
                  <c:v>2.2071864449977E9</c:v>
                </c:pt>
                <c:pt idx="4" formatCode="&quot;$&quot;#,##0;[Red]\-&quot;$&quot;#,##0">
                  <c:v>2.49470408E9</c:v>
                </c:pt>
              </c:numCache>
            </c:numRef>
          </c:val>
        </c:ser>
        <c:marker val="1"/>
        <c:axId val="367154568"/>
        <c:axId val="350873320"/>
      </c:lineChart>
      <c:catAx>
        <c:axId val="367154568"/>
        <c:scaling>
          <c:orientation val="minMax"/>
        </c:scaling>
        <c:axPos val="b"/>
        <c:numFmt formatCode="General" sourceLinked="1"/>
        <c:tickLblPos val="nextTo"/>
        <c:spPr>
          <a:ln>
            <a:solidFill>
              <a:schemeClr val="accent5">
                <a:lumMod val="60000"/>
                <a:lumOff val="40000"/>
              </a:schemeClr>
            </a:solidFill>
          </a:ln>
        </c:spPr>
        <c:txPr>
          <a:bodyPr/>
          <a:lstStyle/>
          <a:p>
            <a:pPr>
              <a:defRPr lang="en-AU"/>
            </a:pPr>
            <a:endParaRPr lang="en-US"/>
          </a:p>
        </c:txPr>
        <c:crossAx val="350873320"/>
        <c:crosses val="autoZero"/>
        <c:auto val="1"/>
        <c:lblAlgn val="ctr"/>
        <c:lblOffset val="100"/>
      </c:catAx>
      <c:valAx>
        <c:axId val="350873320"/>
        <c:scaling>
          <c:orientation val="minMax"/>
        </c:scaling>
        <c:axPos val="l"/>
        <c:majorGridlines>
          <c:spPr>
            <a:ln>
              <a:solidFill>
                <a:schemeClr val="accent5">
                  <a:lumMod val="60000"/>
                  <a:lumOff val="40000"/>
                </a:schemeClr>
              </a:solidFill>
            </a:ln>
          </c:spPr>
        </c:majorGridlines>
        <c:numFmt formatCode="&quot;$&quot;#,##0" sourceLinked="1"/>
        <c:tickLblPos val="nextTo"/>
        <c:spPr>
          <a:ln>
            <a:solidFill>
              <a:schemeClr val="accent5">
                <a:lumMod val="60000"/>
                <a:lumOff val="40000"/>
              </a:schemeClr>
            </a:solidFill>
          </a:ln>
        </c:spPr>
        <c:txPr>
          <a:bodyPr/>
          <a:lstStyle/>
          <a:p>
            <a:pPr>
              <a:defRPr lang="en-AU"/>
            </a:pPr>
            <a:endParaRPr lang="en-US"/>
          </a:p>
        </c:txPr>
        <c:crossAx val="367154568"/>
        <c:crosses val="autoZero"/>
        <c:crossBetween val="between"/>
      </c:valAx>
      <c:spPr>
        <a:ln>
          <a:solidFill>
            <a:schemeClr val="accent1"/>
          </a:solidFill>
        </a:ln>
      </c:spPr>
    </c:plotArea>
    <c:plotVisOnly val="1"/>
  </c:chart>
  <c:spPr>
    <a:ln w="31750">
      <a:solidFill>
        <a:schemeClr val="accent5">
          <a:lumMod val="60000"/>
          <a:lumOff val="40000"/>
        </a:schemeClr>
      </a:solidFill>
    </a:ln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762ED0-CC5C-A14F-8BEC-DB086989AF75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7F4BF-1339-1E4A-9651-884AE7D5C76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9E0006-9351-4DBA-AE38-CDDF48BE9F1A}" type="slidenum">
              <a:rPr lang="en-AU" smtClean="0"/>
              <a:pPr/>
              <a:t>12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7CDE0DE-D234-F24B-BDE0-2914E12EB26B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B2AD0F6-7F6E-A540-9DFD-F65E002951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E0DE-D234-F24B-BDE0-2914E12EB26B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0F6-7F6E-A540-9DFD-F65E002951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E0DE-D234-F24B-BDE0-2914E12EB26B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0F6-7F6E-A540-9DFD-F65E002951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7CDE0DE-D234-F24B-BDE0-2914E12EB26B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2AD0F6-7F6E-A540-9DFD-F65E002951E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7CDE0DE-D234-F24B-BDE0-2914E12EB26B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B2AD0F6-7F6E-A540-9DFD-F65E002951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E0DE-D234-F24B-BDE0-2914E12EB26B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0F6-7F6E-A540-9DFD-F65E002951E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E0DE-D234-F24B-BDE0-2914E12EB26B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0F6-7F6E-A540-9DFD-F65E002951E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7CDE0DE-D234-F24B-BDE0-2914E12EB26B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2AD0F6-7F6E-A540-9DFD-F65E002951E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E0DE-D234-F24B-BDE0-2914E12EB26B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AD0F6-7F6E-A540-9DFD-F65E002951E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7CDE0DE-D234-F24B-BDE0-2914E12EB26B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2AD0F6-7F6E-A540-9DFD-F65E002951E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GB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7CDE0DE-D234-F24B-BDE0-2914E12EB26B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2AD0F6-7F6E-A540-9DFD-F65E002951E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smtClean="0"/>
              <a:t>Click to edit Master text styles</a:t>
            </a:r>
          </a:p>
          <a:p>
            <a:pPr lvl="1" eaLnBrk="1" latinLnBrk="0" hangingPunct="1"/>
            <a:r>
              <a:rPr kumimoji="0" lang="en-GB" smtClean="0"/>
              <a:t>Second level</a:t>
            </a:r>
          </a:p>
          <a:p>
            <a:pPr lvl="2" eaLnBrk="1" latinLnBrk="0" hangingPunct="1"/>
            <a:r>
              <a:rPr kumimoji="0" lang="en-GB" smtClean="0"/>
              <a:t>Third level</a:t>
            </a:r>
          </a:p>
          <a:p>
            <a:pPr lvl="3" eaLnBrk="1" latinLnBrk="0" hangingPunct="1"/>
            <a:r>
              <a:rPr kumimoji="0" lang="en-GB" smtClean="0"/>
              <a:t>Fourth level</a:t>
            </a:r>
          </a:p>
          <a:p>
            <a:pPr lvl="4" eaLnBrk="1" latinLnBrk="0" hangingPunct="1"/>
            <a:r>
              <a:rPr kumimoji="0" lang="en-GB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7CDE0DE-D234-F24B-BDE0-2914E12EB26B}" type="datetimeFigureOut">
              <a:rPr lang="en-US" smtClean="0"/>
              <a:pPr/>
              <a:t>11/27/09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2AD0F6-7F6E-A540-9DFD-F65E002951E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chart" Target="../charts/chart3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hyperlink" Target="http://search.recolecta.driver.research-infrastructures.eu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lanets-project.eu/" TargetMode="External"/><Relationship Id="rId3" Type="http://schemas.openxmlformats.org/officeDocument/2006/relationships/hyperlink" Target="http://www.rcaap.pt/about_en.jsp" TargetMode="External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hyperlink" Target="http://www.openscholarship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aspa.org" TargetMode="External"/><Relationship Id="rId3" Type="http://schemas.openxmlformats.org/officeDocument/2006/relationships/hyperlink" Target="http://www.driver-repository.eu/DRIVER-COAR.html" TargetMode="External"/><Relationship Id="rId5" Type="http://schemas.openxmlformats.org/officeDocument/2006/relationships/hyperlink" Target="http://www.openaccessweek.org/" TargetMode="Externa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hyperlink" Target="http://www.openoasis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swan@keyperspectives.co.uk" TargetMode="External"/><Relationship Id="rId3" Type="http://schemas.openxmlformats.org/officeDocument/2006/relationships/hyperlink" Target="http://www.keyperspectives.co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apen.or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creativecommons.org/about/cc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43363" y="1847273"/>
            <a:ext cx="7077364" cy="1894362"/>
          </a:xfrm>
        </p:spPr>
        <p:txBody>
          <a:bodyPr>
            <a:noAutofit/>
          </a:bodyPr>
          <a:lstStyle/>
          <a:p>
            <a:pPr algn="r"/>
            <a:r>
              <a:rPr lang="en-GB" sz="4000" dirty="0" smtClean="0"/>
              <a:t>Bringing things together for Open Access – How are we doing?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55818" y="3971636"/>
            <a:ext cx="5403273" cy="1371600"/>
          </a:xfrm>
        </p:spPr>
        <p:txBody>
          <a:bodyPr>
            <a:normAutofit/>
          </a:bodyPr>
          <a:lstStyle/>
          <a:p>
            <a:pPr algn="r"/>
            <a:r>
              <a:rPr lang="en-GB" sz="2400" dirty="0" smtClean="0"/>
              <a:t>Alma Swan</a:t>
            </a:r>
          </a:p>
          <a:p>
            <a:pPr algn="r"/>
            <a:r>
              <a:rPr lang="en-GB" sz="2400" dirty="0" smtClean="0"/>
              <a:t>Key Perspectives Ltd</a:t>
            </a:r>
          </a:p>
          <a:p>
            <a:pPr algn="r"/>
            <a:r>
              <a:rPr lang="en-GB" sz="2400" dirty="0" smtClean="0"/>
              <a:t>Truro, UK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089727" y="184727"/>
            <a:ext cx="690418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4.ª CONFERÊNCIA SOBRE O ACESSO LIVRE AO CONHECIMENTO</a:t>
            </a:r>
          </a:p>
          <a:p>
            <a:pPr algn="r"/>
            <a:r>
              <a:rPr lang="en-US" sz="1200" dirty="0" smtClean="0">
                <a:solidFill>
                  <a:schemeClr val="accent6">
                    <a:lumMod val="75000"/>
                  </a:schemeClr>
                </a:solidFill>
              </a:rPr>
              <a:t>University of Minho, Braga, Portugal  26 - 27 November 20</a:t>
            </a:r>
            <a:r>
              <a:rPr lang="en-US" sz="1200" dirty="0" smtClean="0"/>
              <a:t>09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4982" cy="1143000"/>
          </a:xfrm>
        </p:spPr>
        <p:txBody>
          <a:bodyPr>
            <a:noAutofit/>
          </a:bodyPr>
          <a:lstStyle/>
          <a:p>
            <a:r>
              <a:rPr lang="en-GB" sz="4200" dirty="0" smtClean="0"/>
              <a:t>Queensland University of Technology</a:t>
            </a:r>
            <a:endParaRPr lang="en-GB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0850" indent="-450850"/>
            <a:r>
              <a:rPr lang="en-GB" sz="3200" dirty="0" err="1" smtClean="0"/>
              <a:t>EPrints</a:t>
            </a:r>
            <a:r>
              <a:rPr lang="en-GB" sz="3200" dirty="0" smtClean="0"/>
              <a:t> repository</a:t>
            </a:r>
          </a:p>
          <a:p>
            <a:pPr marL="450850" indent="-450850"/>
            <a:r>
              <a:rPr lang="en-GB" sz="3200" dirty="0" smtClean="0"/>
              <a:t>Mandatory policy since 2004</a:t>
            </a:r>
          </a:p>
          <a:p>
            <a:pPr marL="450850" indent="-450850"/>
            <a:r>
              <a:rPr lang="en-GB" sz="3200" dirty="0" smtClean="0"/>
              <a:t>14,269 items, of which almost 9000 are full-text, OA</a:t>
            </a:r>
          </a:p>
          <a:p>
            <a:pPr marL="450850" indent="-450850"/>
            <a:r>
              <a:rPr lang="en-GB" sz="3200" dirty="0" smtClean="0"/>
              <a:t>Further 1000 in embargo area</a:t>
            </a:r>
          </a:p>
          <a:p>
            <a:pPr marL="450850" indent="-450850"/>
            <a:r>
              <a:rPr lang="en-GB" sz="3200" dirty="0" smtClean="0"/>
              <a:t>2088 active depositors</a:t>
            </a:r>
            <a:endParaRPr lang="en-GB" sz="32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7635"/>
          </a:xfrm>
        </p:spPr>
        <p:txBody>
          <a:bodyPr>
            <a:normAutofit/>
          </a:bodyPr>
          <a:lstStyle/>
          <a:p>
            <a:r>
              <a:rPr lang="en-US" sz="4800" dirty="0" smtClean="0"/>
              <a:t>Ray Frost’s impact</a:t>
            </a:r>
            <a:endParaRPr lang="en-US" sz="4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35545"/>
            <a:ext cx="9144000" cy="4150144"/>
          </a:xfrm>
          <a:prstGeom prst="rect">
            <a:avLst/>
          </a:prstGeom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2681"/>
          </a:xfrm>
        </p:spPr>
        <p:txBody>
          <a:bodyPr>
            <a:normAutofit/>
          </a:bodyPr>
          <a:lstStyle/>
          <a:p>
            <a:r>
              <a:rPr lang="en-AU" sz="3600" dirty="0" smtClean="0"/>
              <a:t>Total Research Income: QUT and sector</a:t>
            </a:r>
            <a:endParaRPr lang="en-AU" sz="3556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</p:nvPr>
        </p:nvGraphicFramePr>
        <p:xfrm>
          <a:off x="4724400" y="1417319"/>
          <a:ext cx="3733800" cy="39893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</p:nvPr>
        </p:nvGraphicFramePr>
        <p:xfrm>
          <a:off x="762000" y="1417320"/>
          <a:ext cx="3733800" cy="3989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62000" y="5406708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accent1"/>
                </a:solidFill>
              </a:rPr>
              <a:t>Data:  </a:t>
            </a:r>
            <a:r>
              <a:rPr lang="en-GB" dirty="0" smtClean="0"/>
              <a:t>Tom Cochrane </a:t>
            </a:r>
          </a:p>
          <a:p>
            <a:r>
              <a:rPr lang="en-GB" dirty="0" smtClean="0"/>
              <a:t>           Deputy Vice-Chancellor, QUT</a:t>
            </a:r>
            <a:endParaRPr lang="en-GB" dirty="0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11" grpId="0">
        <p:bldAsOne/>
      </p:bldGraphic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 descr="QUT research income vs other Qld univ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t="-41637" b="-41637"/>
          <a:stretch>
            <a:fillRect/>
          </a:stretch>
        </p:blipFill>
        <p:spPr>
          <a:xfrm>
            <a:off x="457200" y="-2074139"/>
            <a:ext cx="8178800" cy="10223500"/>
          </a:xfr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QUT research income vs ATN univ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52" y="184727"/>
            <a:ext cx="8667539" cy="5484091"/>
          </a:xfrm>
          <a:prstGeom prst="rect">
            <a:avLst/>
          </a:prstGeom>
        </p:spPr>
      </p:pic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QUT research income components oran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21" y="1580301"/>
            <a:ext cx="8546851" cy="3353649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199" y="427182"/>
            <a:ext cx="8063345" cy="990456"/>
          </a:xfrm>
        </p:spPr>
        <p:txBody>
          <a:bodyPr>
            <a:normAutofit fontScale="90000"/>
          </a:bodyPr>
          <a:lstStyle/>
          <a:p>
            <a:r>
              <a:rPr lang="en-GB" sz="4889" dirty="0" smtClean="0"/>
              <a:t>QUT: research income components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467600" cy="775998"/>
          </a:xfrm>
        </p:spPr>
        <p:txBody>
          <a:bodyPr>
            <a:noAutofit/>
          </a:bodyPr>
          <a:lstStyle/>
          <a:p>
            <a:r>
              <a:rPr lang="en-GB" sz="4800" dirty="0" smtClean="0"/>
              <a:t>Economics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1050637"/>
            <a:ext cx="8074891" cy="5423315"/>
          </a:xfrm>
        </p:spPr>
        <p:txBody>
          <a:bodyPr>
            <a:normAutofit/>
          </a:bodyPr>
          <a:lstStyle/>
          <a:p>
            <a:pPr marL="450850" indent="-450850"/>
            <a:r>
              <a:rPr lang="en-GB" sz="2800" dirty="0" smtClean="0"/>
              <a:t>John Houghton’s studies:</a:t>
            </a:r>
          </a:p>
          <a:p>
            <a:pPr marL="816610" lvl="1" indent="-450850"/>
            <a:r>
              <a:rPr lang="en-GB" sz="2400" dirty="0" smtClean="0"/>
              <a:t>Australia</a:t>
            </a:r>
          </a:p>
          <a:p>
            <a:pPr marL="816610" lvl="1" indent="-450850"/>
            <a:r>
              <a:rPr lang="en-GB" sz="2400" dirty="0" smtClean="0"/>
              <a:t>UK</a:t>
            </a:r>
          </a:p>
          <a:p>
            <a:pPr marL="816610" lvl="1" indent="-450850"/>
            <a:r>
              <a:rPr lang="en-GB" sz="2400" dirty="0" smtClean="0"/>
              <a:t>Netherlands</a:t>
            </a:r>
          </a:p>
          <a:p>
            <a:pPr marL="816610" lvl="1" indent="-450850"/>
            <a:r>
              <a:rPr lang="en-GB" sz="2400" dirty="0" smtClean="0"/>
              <a:t>Denmark</a:t>
            </a:r>
          </a:p>
          <a:p>
            <a:pPr marL="450850" indent="-450850"/>
            <a:r>
              <a:rPr lang="en-GB" sz="2800" dirty="0" smtClean="0"/>
              <a:t>New UK study at institution-level (publishing January 2010; early results Berlin 7 Conference)</a:t>
            </a:r>
          </a:p>
          <a:p>
            <a:pPr marL="450850" indent="-450850"/>
            <a:r>
              <a:rPr lang="en-GB" sz="2800" dirty="0" smtClean="0"/>
              <a:t>Other developments:</a:t>
            </a:r>
          </a:p>
          <a:p>
            <a:pPr marL="816610" lvl="1" indent="-450850"/>
            <a:r>
              <a:rPr lang="en-GB" sz="2400" dirty="0" smtClean="0"/>
              <a:t>SCOAP3 (Sponsoring Consortium for OA Publishing in Particle Physics)</a:t>
            </a:r>
          </a:p>
          <a:p>
            <a:pPr marL="816610" lvl="1" indent="-450850"/>
            <a:r>
              <a:rPr lang="en-GB" sz="2400" dirty="0" smtClean="0"/>
              <a:t>COPE (Compact for OA Publishing Equity)</a:t>
            </a:r>
          </a:p>
          <a:p>
            <a:pPr marL="816610" lvl="1" indent="-450850"/>
            <a:r>
              <a:rPr lang="en-GB" sz="2400" dirty="0" smtClean="0"/>
              <a:t>Knowledge Exchange study on submission charges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25424" y="6473952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rgbClr val="EB6E5A"/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rgbClr val="EB6E5A"/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72089"/>
          </a:xfrm>
        </p:spPr>
        <p:txBody>
          <a:bodyPr>
            <a:normAutofit fontScale="90000"/>
          </a:bodyPr>
          <a:lstStyle/>
          <a:p>
            <a:r>
              <a:rPr lang="en-GB" sz="4800" dirty="0" smtClean="0"/>
              <a:t>Infrastructures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4001" y="946727"/>
            <a:ext cx="8451272" cy="5527225"/>
          </a:xfrm>
        </p:spPr>
        <p:txBody>
          <a:bodyPr>
            <a:normAutofit fontScale="92500" lnSpcReduction="20000"/>
          </a:bodyPr>
          <a:lstStyle/>
          <a:p>
            <a:pPr marL="450850" indent="-450850"/>
            <a:r>
              <a:rPr lang="en-GB" sz="2595" dirty="0" smtClean="0"/>
              <a:t>e-science infrastructures</a:t>
            </a:r>
          </a:p>
          <a:p>
            <a:pPr marL="450850" indent="-450850"/>
            <a:r>
              <a:rPr lang="en-GB" sz="2595" dirty="0" smtClean="0"/>
              <a:t>Repository infrastructures:</a:t>
            </a:r>
          </a:p>
          <a:p>
            <a:pPr marL="816610" lvl="1" indent="-450850"/>
            <a:r>
              <a:rPr lang="en-GB" sz="2162" dirty="0" smtClean="0"/>
              <a:t>Deposit (e.g. SWORD)</a:t>
            </a:r>
          </a:p>
          <a:p>
            <a:pPr marL="816610" lvl="1" indent="-450850"/>
            <a:r>
              <a:rPr lang="en-GB" sz="2162" dirty="0" smtClean="0"/>
              <a:t>Discovery (metadata)</a:t>
            </a:r>
          </a:p>
          <a:p>
            <a:pPr marL="816610" lvl="1" indent="-450850"/>
            <a:r>
              <a:rPr lang="en-GB" sz="2162" dirty="0" smtClean="0"/>
              <a:t>Re-use (XML)</a:t>
            </a:r>
          </a:p>
          <a:p>
            <a:pPr marL="450850" indent="-450850"/>
            <a:r>
              <a:rPr lang="en-GB" sz="2595" dirty="0" smtClean="0"/>
              <a:t>Preserve e.g. </a:t>
            </a:r>
            <a:r>
              <a:rPr lang="en-US" sz="2595" dirty="0" smtClean="0"/>
              <a:t>PLANETS (Preservation and Long-Term Access through Networked Services) Project </a:t>
            </a:r>
            <a:r>
              <a:rPr lang="en-US" sz="2595" dirty="0" smtClean="0">
                <a:hlinkClick r:id="rId2"/>
              </a:rPr>
              <a:t>http://www.planets-project.eu/</a:t>
            </a:r>
            <a:endParaRPr lang="en-GB" sz="2595" dirty="0" smtClean="0"/>
          </a:p>
          <a:p>
            <a:pPr marL="450850" indent="-450850"/>
            <a:r>
              <a:rPr lang="en-GB" sz="2595" dirty="0" smtClean="0"/>
              <a:t>Services:</a:t>
            </a:r>
          </a:p>
          <a:p>
            <a:pPr marL="816610" lvl="1" indent="-450850"/>
            <a:r>
              <a:rPr lang="en-GB" sz="2162" dirty="0" smtClean="0"/>
              <a:t>DOAJ</a:t>
            </a:r>
          </a:p>
          <a:p>
            <a:pPr marL="816610" lvl="1" indent="-450850"/>
            <a:r>
              <a:rPr lang="en-GB" sz="2162" dirty="0" smtClean="0"/>
              <a:t>National harvesters/portals for OA content</a:t>
            </a:r>
          </a:p>
          <a:p>
            <a:pPr marL="1090930" lvl="2" indent="-450850"/>
            <a:r>
              <a:rPr lang="en-GB" dirty="0" err="1" smtClean="0"/>
              <a:t>Scielo</a:t>
            </a:r>
            <a:r>
              <a:rPr lang="en-GB" dirty="0" smtClean="0"/>
              <a:t> (journals)</a:t>
            </a:r>
          </a:p>
          <a:p>
            <a:pPr marL="1090930" lvl="2" indent="-450850"/>
            <a:r>
              <a:rPr lang="en-GB" dirty="0" smtClean="0"/>
              <a:t>RCAAP (Portugal) </a:t>
            </a:r>
            <a:r>
              <a:rPr lang="en-US" dirty="0" smtClean="0">
                <a:hlinkClick r:id="rId3"/>
              </a:rPr>
              <a:t>http://www.rcaap.pt/about_en.jsp</a:t>
            </a:r>
            <a:endParaRPr lang="en-GB" dirty="0" smtClean="0"/>
          </a:p>
          <a:p>
            <a:pPr marL="1090930" lvl="2" indent="-450850"/>
            <a:r>
              <a:rPr lang="en-GB" dirty="0" err="1" smtClean="0"/>
              <a:t>Recolecta</a:t>
            </a:r>
            <a:r>
              <a:rPr lang="en-GB" dirty="0" smtClean="0"/>
              <a:t> (Spain) </a:t>
            </a:r>
            <a:r>
              <a:rPr lang="en-US" sz="1600" dirty="0" smtClean="0">
                <a:hlinkClick r:id="rId4"/>
              </a:rPr>
              <a:t>http://search.recolecta.driver.research-infrastructures.eu/</a:t>
            </a:r>
            <a:endParaRPr lang="en-US" sz="1600" dirty="0" smtClean="0"/>
          </a:p>
          <a:p>
            <a:pPr marL="450850" indent="-450850"/>
            <a:r>
              <a:rPr lang="en-US" sz="2595" dirty="0" smtClean="0"/>
              <a:t>Joining things up on campus </a:t>
            </a:r>
          </a:p>
          <a:p>
            <a:pPr marL="816610" lvl="1" indent="-450850"/>
            <a:r>
              <a:rPr lang="en-US" sz="2162" dirty="0" smtClean="0"/>
              <a:t>Campus profiling services (e.g. VIVO, </a:t>
            </a:r>
            <a:r>
              <a:rPr lang="en-US" sz="2162" dirty="0" err="1" smtClean="0"/>
              <a:t>bibApp</a:t>
            </a:r>
            <a:r>
              <a:rPr lang="en-US" sz="2162" dirty="0" smtClean="0"/>
              <a:t>)</a:t>
            </a:r>
          </a:p>
          <a:p>
            <a:pPr marL="816610" lvl="1" indent="-450850"/>
            <a:r>
              <a:rPr lang="en-US" sz="2162" dirty="0" smtClean="0"/>
              <a:t>CRIS-repository linking</a:t>
            </a:r>
            <a:endParaRPr lang="en-GB" sz="2162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5424" y="6473952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Organisations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414982"/>
          </a:xfrm>
        </p:spPr>
        <p:txBody>
          <a:bodyPr/>
          <a:lstStyle/>
          <a:p>
            <a:pPr marL="450850" indent="-450850"/>
            <a:r>
              <a:rPr lang="en-GB" dirty="0" smtClean="0"/>
              <a:t>OASPA (Open Access Scholarly Publishers Association)  </a:t>
            </a:r>
            <a:r>
              <a:rPr lang="en-GB" dirty="0" smtClean="0">
                <a:hlinkClick r:id="rId2"/>
              </a:rPr>
              <a:t>www.oaspa.org</a:t>
            </a:r>
            <a:r>
              <a:rPr lang="en-GB" dirty="0" smtClean="0"/>
              <a:t> </a:t>
            </a:r>
          </a:p>
          <a:p>
            <a:pPr marL="450850" indent="-450850"/>
            <a:r>
              <a:rPr lang="en-GB" dirty="0" smtClean="0"/>
              <a:t>COAR (Confederation of Open Access Repositories) </a:t>
            </a:r>
            <a:r>
              <a:rPr lang="en-US" dirty="0" smtClean="0">
                <a:hlinkClick r:id="rId3"/>
              </a:rPr>
              <a:t>http://www.driver-repository.eu/DRIVER-COAR.html</a:t>
            </a:r>
            <a:r>
              <a:rPr lang="en-US" dirty="0" smtClean="0"/>
              <a:t> </a:t>
            </a:r>
            <a:endParaRPr lang="en-GB" dirty="0" smtClean="0"/>
          </a:p>
          <a:p>
            <a:pPr marL="450850" indent="-450850"/>
            <a:r>
              <a:rPr lang="en-GB" dirty="0" smtClean="0"/>
              <a:t>EOS (Enabling Open Scholarship) </a:t>
            </a:r>
            <a:r>
              <a:rPr lang="en-GB" dirty="0" smtClean="0">
                <a:hlinkClick r:id="rId4"/>
              </a:rPr>
              <a:t>www.openscholarship.org</a:t>
            </a:r>
            <a:r>
              <a:rPr lang="en-GB" dirty="0" smtClean="0"/>
              <a:t> </a:t>
            </a:r>
          </a:p>
          <a:p>
            <a:pPr marL="450850" indent="-450850"/>
            <a:r>
              <a:rPr lang="en-GB" dirty="0" smtClean="0"/>
              <a:t>Open Access Week    </a:t>
            </a:r>
            <a:r>
              <a:rPr lang="en-US" dirty="0" smtClean="0">
                <a:hlinkClick r:id="rId5"/>
              </a:rPr>
              <a:t>http</a:t>
            </a:r>
            <a:r>
              <a:rPr lang="en-US" dirty="0" smtClean="0">
                <a:hlinkClick r:id="rId5"/>
              </a:rPr>
              <a:t>://www.openaccessweek.org</a:t>
            </a:r>
            <a:r>
              <a:rPr lang="en-US" dirty="0" smtClean="0">
                <a:hlinkClick r:id="rId5"/>
              </a:rPr>
              <a:t>/</a:t>
            </a:r>
            <a:r>
              <a:rPr lang="en-US" dirty="0" smtClean="0"/>
              <a:t> </a:t>
            </a:r>
            <a:endParaRPr lang="en-GB" dirty="0" smtClean="0"/>
          </a:p>
          <a:p>
            <a:pPr marL="450850" indent="-450850"/>
            <a:endParaRPr lang="en-GB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Thank you </a:t>
            </a:r>
            <a:r>
              <a:rPr lang="en-US" sz="4800" dirty="0" smtClean="0">
                <a:solidFill>
                  <a:srgbClr val="595D63"/>
                </a:solidFill>
              </a:rPr>
              <a:t>for</a:t>
            </a:r>
            <a:r>
              <a:rPr lang="en-US" sz="4800" dirty="0" smtClean="0"/>
              <a:t> listening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281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892" dirty="0">
                <a:hlinkClick r:id="rId2"/>
              </a:rPr>
              <a:t>a</a:t>
            </a:r>
            <a:r>
              <a:rPr lang="en-US" sz="3892" dirty="0" smtClean="0">
                <a:hlinkClick r:id="rId2"/>
              </a:rPr>
              <a:t>swan@keyperspectives.co.uk</a:t>
            </a:r>
            <a:endParaRPr lang="en-US" sz="3892" dirty="0" smtClean="0"/>
          </a:p>
          <a:p>
            <a:pPr algn="ctr">
              <a:buNone/>
            </a:pPr>
            <a:endParaRPr lang="en-US" sz="3892" dirty="0" smtClean="0"/>
          </a:p>
          <a:p>
            <a:pPr algn="ctr">
              <a:buNone/>
            </a:pPr>
            <a:r>
              <a:rPr lang="en-US" sz="3892" dirty="0" smtClean="0">
                <a:hlinkClick r:id="rId3"/>
              </a:rPr>
              <a:t>www.keyperspectives.co.uk</a:t>
            </a:r>
            <a:r>
              <a:rPr lang="en-US" sz="3892" dirty="0" smtClean="0"/>
              <a:t> </a:t>
            </a:r>
          </a:p>
          <a:p>
            <a:pPr algn="ctr">
              <a:buNone/>
            </a:pPr>
            <a:endParaRPr lang="en-US" sz="3892" dirty="0" smtClean="0"/>
          </a:p>
          <a:p>
            <a:pPr algn="ctr">
              <a:buNone/>
            </a:pPr>
            <a:r>
              <a:rPr lang="en-US" sz="3892" dirty="0" smtClean="0">
                <a:hlinkClick r:id="rId4"/>
              </a:rPr>
              <a:t>www.openoasis.org</a:t>
            </a:r>
            <a:r>
              <a:rPr lang="en-US" sz="3892" dirty="0" smtClean="0"/>
              <a:t>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629233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Lucida Handwriting"/>
                <a:cs typeface="Lucida Handwriting"/>
              </a:rPr>
              <a:t>Key Perspectives Ltd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Lucida Handwriting"/>
              <a:cs typeface="Lucida Handwriting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Joining up the dots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46088" indent="-354013"/>
            <a:r>
              <a:rPr lang="en-GB" sz="2800" dirty="0" smtClean="0"/>
              <a:t>Things:</a:t>
            </a:r>
          </a:p>
          <a:p>
            <a:pPr marL="811848" lvl="1" indent="-354013"/>
            <a:r>
              <a:rPr lang="en-GB" sz="2400" dirty="0" smtClean="0"/>
              <a:t>Articles and Conference papers</a:t>
            </a:r>
          </a:p>
          <a:p>
            <a:pPr marL="811848" lvl="1" indent="-354013"/>
            <a:r>
              <a:rPr lang="en-GB" sz="2400" dirty="0" smtClean="0"/>
              <a:t>Theses</a:t>
            </a:r>
          </a:p>
          <a:p>
            <a:pPr marL="811848" lvl="1" indent="-354013"/>
            <a:r>
              <a:rPr lang="en-GB" sz="2400" dirty="0" smtClean="0"/>
              <a:t>Books</a:t>
            </a:r>
          </a:p>
          <a:p>
            <a:pPr marL="811848" lvl="1" indent="-354013"/>
            <a:r>
              <a:rPr lang="en-GB" sz="2400" dirty="0" smtClean="0"/>
              <a:t>Datasets</a:t>
            </a:r>
          </a:p>
          <a:p>
            <a:pPr marL="446088" indent="-354013"/>
            <a:r>
              <a:rPr lang="en-GB" sz="2800" dirty="0" smtClean="0"/>
              <a:t>Mechanisms</a:t>
            </a:r>
          </a:p>
          <a:p>
            <a:pPr marL="811848" lvl="1" indent="-354013"/>
            <a:r>
              <a:rPr lang="en-GB" sz="2400" dirty="0" smtClean="0"/>
              <a:t>Policies</a:t>
            </a:r>
          </a:p>
          <a:p>
            <a:pPr marL="811848" lvl="1" indent="-354013"/>
            <a:r>
              <a:rPr lang="en-GB" sz="2400" dirty="0" smtClean="0"/>
              <a:t>Infrastructure</a:t>
            </a:r>
          </a:p>
          <a:p>
            <a:pPr marL="811848" lvl="1" indent="-354013"/>
            <a:r>
              <a:rPr lang="en-GB" sz="2400" dirty="0" smtClean="0"/>
              <a:t>Organisations</a:t>
            </a:r>
          </a:p>
          <a:p>
            <a:pPr marL="811848" lvl="1" indent="-354013"/>
            <a:r>
              <a:rPr lang="en-GB" sz="2400" dirty="0" smtClean="0"/>
              <a:t>Economics</a:t>
            </a:r>
            <a:endParaRPr lang="en-GB" sz="24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Things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1600200"/>
            <a:ext cx="8421255" cy="4873752"/>
          </a:xfrm>
        </p:spPr>
        <p:txBody>
          <a:bodyPr>
            <a:normAutofit/>
          </a:bodyPr>
          <a:lstStyle/>
          <a:p>
            <a:pPr marL="450850" indent="-450850"/>
            <a:r>
              <a:rPr lang="en-GB" sz="2800" dirty="0" smtClean="0"/>
              <a:t>Articles and conference papers: further evidence for increased impact with OA</a:t>
            </a:r>
          </a:p>
          <a:p>
            <a:pPr marL="450850" indent="-450850"/>
            <a:r>
              <a:rPr lang="en-GB" sz="2800" dirty="0" smtClean="0"/>
              <a:t>Theses are increasingly being addressed</a:t>
            </a:r>
          </a:p>
          <a:p>
            <a:pPr marL="450850" indent="-450850"/>
            <a:r>
              <a:rPr lang="en-GB" sz="2800" dirty="0" smtClean="0"/>
              <a:t>Humanities are NOT being left behind</a:t>
            </a:r>
          </a:p>
          <a:p>
            <a:pPr marL="450850" indent="-450850"/>
            <a:r>
              <a:rPr lang="en-GB" sz="2800" dirty="0" smtClean="0"/>
              <a:t>Datasets are now being treated as </a:t>
            </a:r>
            <a:r>
              <a:rPr lang="en-GB" sz="2800" dirty="0" smtClean="0">
                <a:solidFill>
                  <a:schemeClr val="accent1">
                    <a:lumMod val="75000"/>
                  </a:schemeClr>
                </a:solidFill>
              </a:rPr>
              <a:t>VERY IMPORTANT</a:t>
            </a:r>
            <a:r>
              <a:rPr lang="en-GB" sz="2800" dirty="0" smtClean="0"/>
              <a:t>!</a:t>
            </a:r>
          </a:p>
          <a:p>
            <a:pPr marL="450850" indent="-450850"/>
            <a:endParaRPr lang="en-GB" sz="2800" dirty="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Impact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0850" indent="-450850"/>
            <a:r>
              <a:rPr lang="en-GB" sz="2800" dirty="0" err="1" smtClean="0"/>
              <a:t>Gentil-Beccot</a:t>
            </a:r>
            <a:r>
              <a:rPr lang="en-GB" sz="2800" dirty="0" smtClean="0"/>
              <a:t>, </a:t>
            </a:r>
            <a:r>
              <a:rPr lang="en-GB" sz="2800" dirty="0" err="1" smtClean="0"/>
              <a:t>Mele</a:t>
            </a:r>
            <a:r>
              <a:rPr lang="en-GB" sz="2800" dirty="0" smtClean="0"/>
              <a:t> and Brooks (2009)</a:t>
            </a:r>
          </a:p>
          <a:p>
            <a:pPr marL="450850" indent="-450850"/>
            <a:r>
              <a:rPr lang="en-GB" sz="2800" dirty="0" smtClean="0"/>
              <a:t>“Immense Open Access advantage” for papers deposited in </a:t>
            </a:r>
            <a:r>
              <a:rPr lang="en-GB" sz="2800" dirty="0" err="1" smtClean="0"/>
              <a:t>arXiv</a:t>
            </a:r>
            <a:r>
              <a:rPr lang="en-GB" sz="2800" dirty="0" smtClean="0"/>
              <a:t> before formal publication</a:t>
            </a:r>
          </a:p>
          <a:p>
            <a:pPr marL="450850" indent="-450850"/>
            <a:r>
              <a:rPr lang="en-GB" sz="2800" dirty="0" smtClean="0"/>
              <a:t>“Do not detect any citation advantage from publication in open Access journals in HEP.”</a:t>
            </a:r>
            <a:endParaRPr lang="en-GB" sz="28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GB" sz="4800" dirty="0" smtClean="0"/>
              <a:t>The early bird …</a:t>
            </a:r>
            <a:endParaRPr lang="en-GB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424" y="1347787"/>
            <a:ext cx="8651876" cy="4960938"/>
          </a:xfrm>
          <a:prstGeom prst="rect">
            <a:avLst/>
          </a:prstGeom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Theses</a:t>
            </a:r>
            <a:endParaRPr lang="en-GB" sz="4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77090" y="1417638"/>
          <a:ext cx="8301181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Humanities are OA too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0850" indent="-450850"/>
            <a:r>
              <a:rPr lang="en-GB" sz="2800" dirty="0" smtClean="0"/>
              <a:t>Humanities journal articles are covered by mandates</a:t>
            </a:r>
          </a:p>
          <a:p>
            <a:pPr marL="450850" indent="-450850"/>
            <a:r>
              <a:rPr lang="en-GB" sz="2800" dirty="0" smtClean="0"/>
              <a:t>New platforms appearing for humanities outputs</a:t>
            </a:r>
          </a:p>
          <a:p>
            <a:pPr marL="816610" lvl="1" indent="-450850"/>
            <a:r>
              <a:rPr lang="en-GB" sz="2400" dirty="0" smtClean="0"/>
              <a:t>Open Humanities Press</a:t>
            </a:r>
          </a:p>
          <a:p>
            <a:pPr marL="450850" indent="-450850"/>
            <a:r>
              <a:rPr lang="en-GB" sz="2800" dirty="0" smtClean="0"/>
              <a:t>New business models are being explored for books:</a:t>
            </a:r>
          </a:p>
          <a:p>
            <a:pPr marL="816610" lvl="1" indent="-450850"/>
            <a:r>
              <a:rPr lang="en-GB" sz="2400" dirty="0" smtClean="0"/>
              <a:t>US university presses</a:t>
            </a:r>
          </a:p>
          <a:p>
            <a:pPr marL="816610" lvl="1" indent="-450850"/>
            <a:r>
              <a:rPr lang="en-GB" sz="2400" dirty="0" smtClean="0"/>
              <a:t>OAPEN Project (</a:t>
            </a:r>
            <a:r>
              <a:rPr lang="en-GB" sz="2400" dirty="0" smtClean="0">
                <a:hlinkClick r:id="rId2"/>
              </a:rPr>
              <a:t>www.oapen.org</a:t>
            </a:r>
            <a:r>
              <a:rPr lang="en-GB" sz="2400" dirty="0" smtClean="0"/>
              <a:t>)</a:t>
            </a:r>
          </a:p>
          <a:p>
            <a:pPr marL="816610" lvl="1" indent="-450850"/>
            <a:r>
              <a:rPr lang="en-GB" sz="2400" dirty="0" smtClean="0"/>
              <a:t>Commercial publishers (Bloomsbury Academic)</a:t>
            </a:r>
            <a:endParaRPr lang="en-GB" sz="24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Datasets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0850" indent="-450850"/>
            <a:r>
              <a:rPr lang="en-GB" sz="3200" dirty="0" smtClean="0"/>
              <a:t>“No rights reserved”</a:t>
            </a:r>
          </a:p>
          <a:p>
            <a:pPr marL="816610" lvl="1" indent="-450850"/>
            <a:r>
              <a:rPr lang="en-GB" sz="2800" dirty="0" smtClean="0"/>
              <a:t>CC0 licensing </a:t>
            </a:r>
          </a:p>
          <a:p>
            <a:pPr marL="816610" lvl="1" indent="-450850"/>
            <a:r>
              <a:rPr lang="en-GB" sz="2800" dirty="0" smtClean="0"/>
              <a:t>Avoids ‘attribution stacking’</a:t>
            </a:r>
          </a:p>
          <a:p>
            <a:pPr marL="816610" lvl="1" indent="-450850"/>
            <a:r>
              <a:rPr lang="en-US" sz="2800" dirty="0" smtClean="0">
                <a:hlinkClick r:id="rId2"/>
              </a:rPr>
              <a:t>http://creativecommons.org/about/cc0</a:t>
            </a:r>
            <a:endParaRPr lang="en-US" sz="2800" dirty="0" smtClean="0"/>
          </a:p>
          <a:p>
            <a:pPr marL="816610" lvl="1" indent="-450850">
              <a:buNone/>
            </a:pPr>
            <a:endParaRPr lang="en-GB" sz="2800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Policies</a:t>
            </a:r>
            <a:endParaRPr lang="en-GB" sz="4800" dirty="0"/>
          </a:p>
        </p:txBody>
      </p:sp>
      <p:pic>
        <p:nvPicPr>
          <p:cNvPr id="4" name="Content Placeholder 3" descr="End Nov 09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t="-7820" b="-7820"/>
          <a:stretch>
            <a:fillRect/>
          </a:stretch>
        </p:blipFill>
        <p:spPr>
          <a:xfrm>
            <a:off x="457200" y="1175184"/>
            <a:ext cx="7467600" cy="4873752"/>
          </a:xfr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25424" y="6308725"/>
            <a:ext cx="2809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dirty="0">
                <a:solidFill>
                  <a:schemeClr val="accent3">
                    <a:lumMod val="60000"/>
                    <a:lumOff val="40000"/>
                  </a:schemeClr>
                </a:solidFill>
                <a:latin typeface="Lucida Handwriting" pitchFamily="-110" charset="0"/>
                <a:ea typeface="Times New Roman" pitchFamily="-110" charset="0"/>
                <a:cs typeface="Times New Roman" pitchFamily="-110" charset="0"/>
              </a:rPr>
              <a:t>Key Perspectives Ltd</a:t>
            </a:r>
            <a:endParaRPr lang="en-US" sz="1800" dirty="0">
              <a:solidFill>
                <a:schemeClr val="accent3">
                  <a:lumMod val="60000"/>
                  <a:lumOff val="40000"/>
                </a:schemeClr>
              </a:solidFill>
              <a:latin typeface="Lucida Handwriting" pitchFamily="-110" charset="0"/>
              <a:ea typeface="Times New Roman" pitchFamily="-110" charset="0"/>
              <a:cs typeface="Times New Roman" pitchFamily="-11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Oriel.thmx</Template>
  <TotalTime>326</TotalTime>
  <Words>621</Words>
  <Application>Microsoft Macintosh PowerPoint</Application>
  <PresentationFormat>On-screen Show (4:3)</PresentationFormat>
  <Paragraphs>119</Paragraphs>
  <Slides>19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Oriel</vt:lpstr>
      <vt:lpstr>Bringing things together for Open Access – How are we doing?</vt:lpstr>
      <vt:lpstr>Joining up the dots</vt:lpstr>
      <vt:lpstr>Things</vt:lpstr>
      <vt:lpstr>Impact</vt:lpstr>
      <vt:lpstr>The early bird …</vt:lpstr>
      <vt:lpstr>Theses</vt:lpstr>
      <vt:lpstr>Humanities are OA too</vt:lpstr>
      <vt:lpstr>Datasets</vt:lpstr>
      <vt:lpstr>Policies</vt:lpstr>
      <vt:lpstr>Queensland University of Technology</vt:lpstr>
      <vt:lpstr>Ray Frost’s impact</vt:lpstr>
      <vt:lpstr>Total Research Income: QUT and sector</vt:lpstr>
      <vt:lpstr>Slide 13</vt:lpstr>
      <vt:lpstr>Slide 14</vt:lpstr>
      <vt:lpstr>QUT: research income components </vt:lpstr>
      <vt:lpstr>Economics</vt:lpstr>
      <vt:lpstr>Infrastructures</vt:lpstr>
      <vt:lpstr>Organisations</vt:lpstr>
      <vt:lpstr>Thank you for listening</vt:lpstr>
    </vt:vector>
  </TitlesOfParts>
  <Company>KEY PERSPECTIVES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Bringing things together for Open Access – How are we doing?</dc:title>
  <dc:creator>ALMA SWAN</dc:creator>
  <cp:lastModifiedBy>ALMA SWAN</cp:lastModifiedBy>
  <cp:revision>7</cp:revision>
  <dcterms:created xsi:type="dcterms:W3CDTF">2009-11-27T04:31:44Z</dcterms:created>
  <dcterms:modified xsi:type="dcterms:W3CDTF">2009-11-27T04:42:29Z</dcterms:modified>
</cp:coreProperties>
</file>