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27"/>
  </p:notesMasterIdLst>
  <p:handoutMasterIdLst>
    <p:handoutMasterId r:id="rId28"/>
  </p:handoutMasterIdLst>
  <p:sldIdLst>
    <p:sldId id="435" r:id="rId2"/>
    <p:sldId id="502" r:id="rId3"/>
    <p:sldId id="501" r:id="rId4"/>
    <p:sldId id="519" r:id="rId5"/>
    <p:sldId id="503" r:id="rId6"/>
    <p:sldId id="504" r:id="rId7"/>
    <p:sldId id="505" r:id="rId8"/>
    <p:sldId id="506" r:id="rId9"/>
    <p:sldId id="507" r:id="rId10"/>
    <p:sldId id="512" r:id="rId11"/>
    <p:sldId id="508" r:id="rId12"/>
    <p:sldId id="513" r:id="rId13"/>
    <p:sldId id="514" r:id="rId14"/>
    <p:sldId id="509" r:id="rId15"/>
    <p:sldId id="493" r:id="rId16"/>
    <p:sldId id="510" r:id="rId17"/>
    <p:sldId id="494" r:id="rId18"/>
    <p:sldId id="511" r:id="rId19"/>
    <p:sldId id="518" r:id="rId20"/>
    <p:sldId id="515" r:id="rId21"/>
    <p:sldId id="517" r:id="rId22"/>
    <p:sldId id="520" r:id="rId23"/>
    <p:sldId id="521" r:id="rId24"/>
    <p:sldId id="524" r:id="rId25"/>
    <p:sldId id="523" r:id="rId26"/>
  </p:sldIdLst>
  <p:sldSz cx="10080625" cy="7559675"/>
  <p:notesSz cx="7099300" cy="102346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318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6477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8636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showPr showNarration="1" useTimings="0">
    <p:present/>
    <p:sldAll/>
    <p:penClr>
      <a:schemeClr val="tx1"/>
    </p:penClr>
  </p:showPr>
  <p:clrMru>
    <a:srgbClr val="2B7FD3"/>
    <a:srgbClr val="9BC1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20"/>
    <p:restoredTop sz="94660"/>
  </p:normalViewPr>
  <p:slideViewPr>
    <p:cSldViewPr>
      <p:cViewPr>
        <p:scale>
          <a:sx n="85" d="100"/>
          <a:sy n="85" d="100"/>
        </p:scale>
        <p:origin x="-768" y="-32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30"/>
        <p:guide pos="197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BE42EEA-9879-144D-9D7E-7B4593B027DD}" type="datetime1">
              <a:rPr lang="en-US"/>
              <a:pPr>
                <a:defRPr/>
              </a:pPr>
              <a:t>9/21/10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D1C7A65-D692-7942-9DA9-C4906B2F0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76288"/>
            <a:ext cx="5116513" cy="383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11200" y="4860925"/>
            <a:ext cx="5676900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17963" y="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16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Nimbus Roman No9 L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D7616BA-1985-7D46-BA1D-8027BED831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347D51-BA67-BD48-86B2-ED1288FC06DC}" type="slidenum"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7818553-ACA4-7A4C-8B00-7F92B2EE3BE6}" type="slidenum">
              <a:rPr lang="en-GB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7818553-ACA4-7A4C-8B00-7F92B2EE3BE6}" type="slidenum">
              <a:rPr lang="en-GB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gradFill rotWithShape="0">
          <a:gsLst>
            <a:gs pos="0">
              <a:srgbClr val="001F3E"/>
            </a:gs>
            <a:gs pos="100000">
              <a:srgbClr val="0066C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9688" y="1638300"/>
            <a:ext cx="7421562" cy="1984375"/>
          </a:xfrm>
          <a:noFill/>
          <a:ln w="76200"/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9688" y="3622675"/>
            <a:ext cx="6615112" cy="733425"/>
          </a:xfrm>
          <a:ln w="76200"/>
        </p:spPr>
        <p:txBody>
          <a:bodyPr/>
          <a:lstStyle>
            <a:lvl1pPr marL="193675" indent="0" algn="r">
              <a:buFont typeface="Wingdings 3" charset="2"/>
              <a:buNone/>
              <a:defRPr>
                <a:solidFill>
                  <a:schemeClr val="bg1"/>
                </a:solidFill>
                <a:latin typeface="GillSans Light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2719-8FA2-474F-BA23-743D628FE9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8300" y="0"/>
            <a:ext cx="2092325" cy="62404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06563" y="0"/>
            <a:ext cx="6129337" cy="62404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9D94-C394-5945-9451-9C421011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4CC3-57F1-D942-8C05-72FF3517D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980E5-11C8-034F-B0D7-E2879AEC4B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6563" y="1477963"/>
            <a:ext cx="38592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8175" y="1477963"/>
            <a:ext cx="3859213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E1D7-94AB-2E48-BF96-BEC06A3349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D9A60-B883-294E-AFEB-38336A7BD3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9A395-B261-F34A-B5B4-6FBFC0C705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578B-CEB3-3545-ADA0-BDD005170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E632C-5B49-6E40-850B-5548D6EA7A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24713" y="6884988"/>
            <a:ext cx="2352675" cy="523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7368-12CB-644C-940F-C2BA0EA3CE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65313" y="0"/>
            <a:ext cx="8215312" cy="1160463"/>
          </a:xfrm>
          <a:prstGeom prst="rect">
            <a:avLst/>
          </a:prstGeom>
          <a:gradFill rotWithShape="1">
            <a:gsLst>
              <a:gs pos="0">
                <a:srgbClr val="002E5D"/>
              </a:gs>
              <a:gs pos="100000">
                <a:srgbClr val="0066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06563" y="1477963"/>
            <a:ext cx="7870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0" y="6467475"/>
            <a:ext cx="10080625" cy="0"/>
          </a:xfrm>
          <a:prstGeom prst="line">
            <a:avLst/>
          </a:prstGeom>
          <a:noFill/>
          <a:ln w="38100">
            <a:solidFill>
              <a:srgbClr val="00267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ea typeface="+mn-ea"/>
              <a:cs typeface="+mn-cs"/>
            </a:endParaRPr>
          </a:p>
        </p:txBody>
      </p:sp>
      <p:pic>
        <p:nvPicPr>
          <p:cNvPr id="1030" name="Picture 7" descr="Keyboard_blue"/>
          <p:cNvPicPr>
            <a:picLocks noChangeAspect="1" noChangeArrowheads="1"/>
          </p:cNvPicPr>
          <p:nvPr/>
        </p:nvPicPr>
        <p:blipFill>
          <a:blip r:embed="rId13"/>
          <a:srcRect l="27690" t="30487" r="32971" b="38718"/>
          <a:stretch>
            <a:fillRect/>
          </a:stretch>
        </p:blipFill>
        <p:spPr bwMode="auto">
          <a:xfrm>
            <a:off x="0" y="0"/>
            <a:ext cx="17462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U_Signet_SW_rgb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39712" y="6599237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144711" y="6599237"/>
            <a:ext cx="158082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polarbear.gif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077912" y="6599237"/>
            <a:ext cx="11049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954712" y="6523037"/>
            <a:ext cx="2446338" cy="107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eprintslogo.gif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8133079" y="6672261"/>
            <a:ext cx="186023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 advClick="0" advTm="5000"/>
  <p:txStyles>
    <p:titleStyle>
      <a:lvl1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2pPr>
      <a:lvl3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3pPr>
      <a:lvl4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4pPr>
      <a:lvl5pPr marL="192088" indent="-192088" algn="l" defTabSz="1008063" rtl="0" eaLnBrk="0" fontAlgn="base" hangingPunct="0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  <a:ea typeface="ＭＳ Ｐゴシック" charset="-128"/>
          <a:cs typeface="ＭＳ Ｐゴシック" charset="-128"/>
        </a:defRPr>
      </a:lvl5pPr>
      <a:lvl6pPr marL="6492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6pPr>
      <a:lvl7pPr marL="11064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7pPr>
      <a:lvl8pPr marL="15636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8pPr>
      <a:lvl9pPr marL="2020888" algn="l" defTabSz="1008063" rtl="0" fontAlgn="base">
        <a:spcBef>
          <a:spcPct val="0"/>
        </a:spcBef>
        <a:spcAft>
          <a:spcPct val="0"/>
        </a:spcAft>
        <a:defRPr sz="3500">
          <a:solidFill>
            <a:schemeClr val="bg1"/>
          </a:solidFill>
          <a:latin typeface="GillSans" pitchFamily="34" charset="0"/>
        </a:defRPr>
      </a:lvl9pPr>
    </p:titleStyle>
    <p:bodyStyle>
      <a:lvl1pPr marL="395288" indent="-395288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920750" indent="-327025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370013" indent="-252413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819275" indent="-250825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270125" indent="-252413" algn="l" defTabSz="1008063" rtl="0" eaLnBrk="0" fontAlgn="base" hangingPunct="0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7273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6pPr>
      <a:lvl7pPr marL="31845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7pPr>
      <a:lvl8pPr marL="36417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8pPr>
      <a:lvl9pPr marL="4098925" indent="-252413" algn="l" defTabSz="1008063" rtl="0" fontAlgn="base">
        <a:spcBef>
          <a:spcPct val="20000"/>
        </a:spcBef>
        <a:spcAft>
          <a:spcPct val="0"/>
        </a:spcAft>
        <a:buClr>
          <a:srgbClr val="6699FF"/>
        </a:buClr>
        <a:buSzPct val="90000"/>
        <a:buFont typeface="Wingdings 3" charset="2"/>
        <a:buChar char="x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2113" y="6218238"/>
            <a:ext cx="92900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83" tIns="50392" rIns="100783" bIns="50392" anchor="ctr">
            <a:prstTxWarp prst="textNoShape">
              <a:avLst/>
            </a:prstTxWarp>
          </a:bodyPr>
          <a:lstStyle/>
          <a:p>
            <a:pPr defTabSz="1008063">
              <a:defRPr/>
            </a:pPr>
            <a:r>
              <a:rPr lang="en-US" sz="6600" kern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sz="6600" kern="0" dirty="0">
                <a:solidFill>
                  <a:schemeClr val="bg1"/>
                </a:solidFill>
                <a:latin typeface="+mj-lt"/>
              </a:rPr>
            </a:br>
            <a:endParaRPr lang="en-US" sz="6600" kern="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oup 1703"/>
          <p:cNvGrpSpPr>
            <a:grpSpLocks/>
          </p:cNvGrpSpPr>
          <p:nvPr/>
        </p:nvGrpSpPr>
        <p:grpSpPr bwMode="auto">
          <a:xfrm>
            <a:off x="7173912" y="450849"/>
            <a:ext cx="2697163" cy="585788"/>
            <a:chOff x="1610" y="2863"/>
            <a:chExt cx="3221" cy="699"/>
          </a:xfrm>
          <a:solidFill>
            <a:srgbClr val="FFFFFF"/>
          </a:solidFill>
        </p:grpSpPr>
        <p:sp>
          <p:nvSpPr>
            <p:cNvPr id="6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/>
              <a:ahLst/>
              <a:cxnLst>
                <a:cxn ang="0">
                  <a:pos x="142" y="179"/>
                </a:cxn>
                <a:cxn ang="0">
                  <a:pos x="210" y="216"/>
                </a:cxn>
                <a:cxn ang="0">
                  <a:pos x="247" y="253"/>
                </a:cxn>
                <a:cxn ang="0">
                  <a:pos x="256" y="267"/>
                </a:cxn>
                <a:cxn ang="0">
                  <a:pos x="264" y="298"/>
                </a:cxn>
                <a:cxn ang="0">
                  <a:pos x="264" y="318"/>
                </a:cxn>
                <a:cxn ang="0">
                  <a:pos x="253" y="369"/>
                </a:cxn>
                <a:cxn ang="0">
                  <a:pos x="222" y="412"/>
                </a:cxn>
                <a:cxn ang="0">
                  <a:pos x="199" y="429"/>
                </a:cxn>
                <a:cxn ang="0">
                  <a:pos x="148" y="446"/>
                </a:cxn>
                <a:cxn ang="0">
                  <a:pos x="122" y="449"/>
                </a:cxn>
                <a:cxn ang="0">
                  <a:pos x="60" y="440"/>
                </a:cxn>
                <a:cxn ang="0">
                  <a:pos x="34" y="429"/>
                </a:cxn>
                <a:cxn ang="0">
                  <a:pos x="0" y="318"/>
                </a:cxn>
                <a:cxn ang="0">
                  <a:pos x="9" y="338"/>
                </a:cxn>
                <a:cxn ang="0">
                  <a:pos x="28" y="375"/>
                </a:cxn>
                <a:cxn ang="0">
                  <a:pos x="43" y="392"/>
                </a:cxn>
                <a:cxn ang="0">
                  <a:pos x="74" y="415"/>
                </a:cxn>
                <a:cxn ang="0">
                  <a:pos x="116" y="423"/>
                </a:cxn>
                <a:cxn ang="0">
                  <a:pos x="139" y="421"/>
                </a:cxn>
                <a:cxn ang="0">
                  <a:pos x="173" y="406"/>
                </a:cxn>
                <a:cxn ang="0">
                  <a:pos x="185" y="395"/>
                </a:cxn>
                <a:cxn ang="0">
                  <a:pos x="199" y="367"/>
                </a:cxn>
                <a:cxn ang="0">
                  <a:pos x="205" y="335"/>
                </a:cxn>
                <a:cxn ang="0">
                  <a:pos x="205" y="318"/>
                </a:cxn>
                <a:cxn ang="0">
                  <a:pos x="193" y="290"/>
                </a:cxn>
                <a:cxn ang="0">
                  <a:pos x="185" y="278"/>
                </a:cxn>
                <a:cxn ang="0">
                  <a:pos x="97" y="230"/>
                </a:cxn>
                <a:cxn ang="0">
                  <a:pos x="74" y="219"/>
                </a:cxn>
                <a:cxn ang="0">
                  <a:pos x="37" y="193"/>
                </a:cxn>
                <a:cxn ang="0">
                  <a:pos x="26" y="179"/>
                </a:cxn>
                <a:cxn ang="0">
                  <a:pos x="9" y="148"/>
                </a:cxn>
                <a:cxn ang="0">
                  <a:pos x="3" y="114"/>
                </a:cxn>
                <a:cxn ang="0">
                  <a:pos x="6" y="88"/>
                </a:cxn>
                <a:cxn ang="0">
                  <a:pos x="26" y="45"/>
                </a:cxn>
                <a:cxn ang="0">
                  <a:pos x="43" y="28"/>
                </a:cxn>
                <a:cxn ang="0">
                  <a:pos x="85" y="6"/>
                </a:cxn>
                <a:cxn ang="0">
                  <a:pos x="136" y="0"/>
                </a:cxn>
                <a:cxn ang="0">
                  <a:pos x="162" y="0"/>
                </a:cxn>
                <a:cxn ang="0">
                  <a:pos x="207" y="14"/>
                </a:cxn>
                <a:cxn ang="0">
                  <a:pos x="230" y="108"/>
                </a:cxn>
                <a:cxn ang="0">
                  <a:pos x="227" y="94"/>
                </a:cxn>
                <a:cxn ang="0">
                  <a:pos x="207" y="65"/>
                </a:cxn>
                <a:cxn ang="0">
                  <a:pos x="196" y="51"/>
                </a:cxn>
                <a:cxn ang="0">
                  <a:pos x="165" y="31"/>
                </a:cxn>
                <a:cxn ang="0">
                  <a:pos x="128" y="26"/>
                </a:cxn>
                <a:cxn ang="0">
                  <a:pos x="108" y="26"/>
                </a:cxn>
                <a:cxn ang="0">
                  <a:pos x="82" y="37"/>
                </a:cxn>
                <a:cxn ang="0">
                  <a:pos x="71" y="48"/>
                </a:cxn>
                <a:cxn ang="0">
                  <a:pos x="60" y="68"/>
                </a:cxn>
                <a:cxn ang="0">
                  <a:pos x="54" y="94"/>
                </a:cxn>
                <a:cxn ang="0">
                  <a:pos x="57" y="108"/>
                </a:cxn>
                <a:cxn ang="0">
                  <a:pos x="65" y="128"/>
                </a:cxn>
                <a:cxn ang="0">
                  <a:pos x="71" y="139"/>
                </a:cxn>
                <a:cxn ang="0">
                  <a:pos x="142" y="17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84" y="6"/>
                </a:cxn>
                <a:cxn ang="0">
                  <a:pos x="218" y="23"/>
                </a:cxn>
                <a:cxn ang="0">
                  <a:pos x="235" y="34"/>
                </a:cxn>
                <a:cxn ang="0">
                  <a:pos x="258" y="63"/>
                </a:cxn>
                <a:cxn ang="0">
                  <a:pos x="267" y="80"/>
                </a:cxn>
                <a:cxn ang="0">
                  <a:pos x="278" y="117"/>
                </a:cxn>
                <a:cxn ang="0">
                  <a:pos x="281" y="156"/>
                </a:cxn>
                <a:cxn ang="0">
                  <a:pos x="281" y="174"/>
                </a:cxn>
                <a:cxn ang="0">
                  <a:pos x="272" y="210"/>
                </a:cxn>
                <a:cxn ang="0">
                  <a:pos x="264" y="230"/>
                </a:cxn>
                <a:cxn ang="0">
                  <a:pos x="241" y="262"/>
                </a:cxn>
                <a:cxn ang="0">
                  <a:pos x="213" y="290"/>
                </a:cxn>
                <a:cxn ang="0">
                  <a:pos x="196" y="299"/>
                </a:cxn>
                <a:cxn ang="0">
                  <a:pos x="159" y="310"/>
                </a:cxn>
                <a:cxn ang="0">
                  <a:pos x="139" y="310"/>
                </a:cxn>
                <a:cxn ang="0">
                  <a:pos x="93" y="304"/>
                </a:cxn>
                <a:cxn ang="0">
                  <a:pos x="65" y="293"/>
                </a:cxn>
                <a:cxn ang="0">
                  <a:pos x="45" y="273"/>
                </a:cxn>
                <a:cxn ang="0">
                  <a:pos x="34" y="264"/>
                </a:cxn>
                <a:cxn ang="0">
                  <a:pos x="8" y="213"/>
                </a:cxn>
                <a:cxn ang="0">
                  <a:pos x="0" y="156"/>
                </a:cxn>
                <a:cxn ang="0">
                  <a:pos x="0" y="137"/>
                </a:cxn>
                <a:cxn ang="0">
                  <a:pos x="8" y="100"/>
                </a:cxn>
                <a:cxn ang="0">
                  <a:pos x="17" y="80"/>
                </a:cxn>
                <a:cxn ang="0">
                  <a:pos x="37" y="49"/>
                </a:cxn>
                <a:cxn ang="0">
                  <a:pos x="68" y="23"/>
                </a:cxn>
                <a:cxn ang="0">
                  <a:pos x="82" y="12"/>
                </a:cxn>
                <a:cxn ang="0">
                  <a:pos x="122" y="0"/>
                </a:cxn>
                <a:cxn ang="0">
                  <a:pos x="142" y="0"/>
                </a:cxn>
                <a:cxn ang="0">
                  <a:pos x="136" y="23"/>
                </a:cxn>
                <a:cxn ang="0">
                  <a:pos x="99" y="34"/>
                </a:cxn>
                <a:cxn ang="0">
                  <a:pos x="76" y="66"/>
                </a:cxn>
                <a:cxn ang="0">
                  <a:pos x="68" y="85"/>
                </a:cxn>
                <a:cxn ang="0">
                  <a:pos x="57" y="131"/>
                </a:cxn>
                <a:cxn ang="0">
                  <a:pos x="57" y="159"/>
                </a:cxn>
                <a:cxn ang="0">
                  <a:pos x="65" y="210"/>
                </a:cxn>
                <a:cxn ang="0">
                  <a:pos x="82" y="250"/>
                </a:cxn>
                <a:cxn ang="0">
                  <a:pos x="96" y="267"/>
                </a:cxn>
                <a:cxn ang="0">
                  <a:pos x="128" y="284"/>
                </a:cxn>
                <a:cxn ang="0">
                  <a:pos x="145" y="284"/>
                </a:cxn>
                <a:cxn ang="0">
                  <a:pos x="179" y="273"/>
                </a:cxn>
                <a:cxn ang="0">
                  <a:pos x="204" y="245"/>
                </a:cxn>
                <a:cxn ang="0">
                  <a:pos x="213" y="225"/>
                </a:cxn>
                <a:cxn ang="0">
                  <a:pos x="224" y="179"/>
                </a:cxn>
                <a:cxn ang="0">
                  <a:pos x="224" y="151"/>
                </a:cxn>
                <a:cxn ang="0">
                  <a:pos x="210" y="85"/>
                </a:cxn>
                <a:cxn ang="0">
                  <a:pos x="199" y="60"/>
                </a:cxn>
                <a:cxn ang="0">
                  <a:pos x="182" y="40"/>
                </a:cxn>
                <a:cxn ang="0">
                  <a:pos x="162" y="29"/>
                </a:cxn>
                <a:cxn ang="0">
                  <a:pos x="136" y="23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86" y="60"/>
                </a:cxn>
                <a:cxn ang="0">
                  <a:pos x="174" y="60"/>
                </a:cxn>
                <a:cxn ang="0">
                  <a:pos x="151" y="85"/>
                </a:cxn>
                <a:cxn ang="0">
                  <a:pos x="83" y="85"/>
                </a:cxn>
                <a:cxn ang="0">
                  <a:pos x="83" y="267"/>
                </a:cxn>
                <a:cxn ang="0">
                  <a:pos x="83" y="267"/>
                </a:cxn>
                <a:cxn ang="0">
                  <a:pos x="83" y="284"/>
                </a:cxn>
                <a:cxn ang="0">
                  <a:pos x="86" y="296"/>
                </a:cxn>
                <a:cxn ang="0">
                  <a:pos x="91" y="307"/>
                </a:cxn>
                <a:cxn ang="0">
                  <a:pos x="97" y="318"/>
                </a:cxn>
                <a:cxn ang="0">
                  <a:pos x="105" y="324"/>
                </a:cxn>
                <a:cxn ang="0">
                  <a:pos x="117" y="330"/>
                </a:cxn>
                <a:cxn ang="0">
                  <a:pos x="128" y="333"/>
                </a:cxn>
                <a:cxn ang="0">
                  <a:pos x="142" y="335"/>
                </a:cxn>
                <a:cxn ang="0">
                  <a:pos x="142" y="335"/>
                </a:cxn>
                <a:cxn ang="0">
                  <a:pos x="157" y="333"/>
                </a:cxn>
                <a:cxn ang="0">
                  <a:pos x="165" y="330"/>
                </a:cxn>
                <a:cxn ang="0">
                  <a:pos x="165" y="330"/>
                </a:cxn>
                <a:cxn ang="0">
                  <a:pos x="182" y="318"/>
                </a:cxn>
                <a:cxn ang="0">
                  <a:pos x="182" y="318"/>
                </a:cxn>
                <a:cxn ang="0">
                  <a:pos x="182" y="324"/>
                </a:cxn>
                <a:cxn ang="0">
                  <a:pos x="179" y="333"/>
                </a:cxn>
                <a:cxn ang="0">
                  <a:pos x="162" y="347"/>
                </a:cxn>
                <a:cxn ang="0">
                  <a:pos x="162" y="347"/>
                </a:cxn>
                <a:cxn ang="0">
                  <a:pos x="154" y="352"/>
                </a:cxn>
                <a:cxn ang="0">
                  <a:pos x="142" y="358"/>
                </a:cxn>
                <a:cxn ang="0">
                  <a:pos x="131" y="361"/>
                </a:cxn>
                <a:cxn ang="0">
                  <a:pos x="117" y="361"/>
                </a:cxn>
                <a:cxn ang="0">
                  <a:pos x="117" y="361"/>
                </a:cxn>
                <a:cxn ang="0">
                  <a:pos x="100" y="361"/>
                </a:cxn>
                <a:cxn ang="0">
                  <a:pos x="83" y="355"/>
                </a:cxn>
                <a:cxn ang="0">
                  <a:pos x="66" y="347"/>
                </a:cxn>
                <a:cxn ang="0">
                  <a:pos x="54" y="335"/>
                </a:cxn>
                <a:cxn ang="0">
                  <a:pos x="54" y="335"/>
                </a:cxn>
                <a:cxn ang="0">
                  <a:pos x="43" y="324"/>
                </a:cxn>
                <a:cxn ang="0">
                  <a:pos x="34" y="307"/>
                </a:cxn>
                <a:cxn ang="0">
                  <a:pos x="29" y="290"/>
                </a:cxn>
                <a:cxn ang="0">
                  <a:pos x="29" y="267"/>
                </a:cxn>
                <a:cxn ang="0">
                  <a:pos x="29" y="85"/>
                </a:cxn>
                <a:cxn ang="0">
                  <a:pos x="0" y="85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/>
              <a:ahLst/>
              <a:cxnLst>
                <a:cxn ang="0">
                  <a:pos x="176" y="139"/>
                </a:cxn>
                <a:cxn ang="0">
                  <a:pos x="213" y="145"/>
                </a:cxn>
                <a:cxn ang="0">
                  <a:pos x="244" y="162"/>
                </a:cxn>
                <a:cxn ang="0">
                  <a:pos x="256" y="176"/>
                </a:cxn>
                <a:cxn ang="0">
                  <a:pos x="270" y="207"/>
                </a:cxn>
                <a:cxn ang="0">
                  <a:pos x="273" y="421"/>
                </a:cxn>
                <a:cxn ang="0">
                  <a:pos x="273" y="429"/>
                </a:cxn>
                <a:cxn ang="0">
                  <a:pos x="276" y="435"/>
                </a:cxn>
                <a:cxn ang="0">
                  <a:pos x="199" y="443"/>
                </a:cxn>
                <a:cxn ang="0">
                  <a:pos x="207" y="438"/>
                </a:cxn>
                <a:cxn ang="0">
                  <a:pos x="216" y="426"/>
                </a:cxn>
                <a:cxn ang="0">
                  <a:pos x="216" y="250"/>
                </a:cxn>
                <a:cxn ang="0">
                  <a:pos x="216" y="233"/>
                </a:cxn>
                <a:cxn ang="0">
                  <a:pos x="207" y="207"/>
                </a:cxn>
                <a:cxn ang="0">
                  <a:pos x="202" y="196"/>
                </a:cxn>
                <a:cxn ang="0">
                  <a:pos x="179" y="182"/>
                </a:cxn>
                <a:cxn ang="0">
                  <a:pos x="148" y="176"/>
                </a:cxn>
                <a:cxn ang="0">
                  <a:pos x="128" y="179"/>
                </a:cxn>
                <a:cxn ang="0">
                  <a:pos x="108" y="188"/>
                </a:cxn>
                <a:cxn ang="0">
                  <a:pos x="77" y="210"/>
                </a:cxn>
                <a:cxn ang="0">
                  <a:pos x="77" y="421"/>
                </a:cxn>
                <a:cxn ang="0">
                  <a:pos x="82" y="432"/>
                </a:cxn>
                <a:cxn ang="0">
                  <a:pos x="88" y="438"/>
                </a:cxn>
                <a:cxn ang="0">
                  <a:pos x="6" y="443"/>
                </a:cxn>
                <a:cxn ang="0">
                  <a:pos x="11" y="438"/>
                </a:cxn>
                <a:cxn ang="0">
                  <a:pos x="20" y="426"/>
                </a:cxn>
                <a:cxn ang="0">
                  <a:pos x="20" y="40"/>
                </a:cxn>
                <a:cxn ang="0">
                  <a:pos x="20" y="31"/>
                </a:cxn>
                <a:cxn ang="0">
                  <a:pos x="17" y="23"/>
                </a:cxn>
                <a:cxn ang="0">
                  <a:pos x="77" y="0"/>
                </a:cxn>
                <a:cxn ang="0">
                  <a:pos x="77" y="185"/>
                </a:cxn>
                <a:cxn ang="0">
                  <a:pos x="128" y="151"/>
                </a:cxn>
                <a:cxn ang="0">
                  <a:pos x="176" y="139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398" y="6"/>
                </a:cxn>
                <a:cxn ang="0">
                  <a:pos x="429" y="23"/>
                </a:cxn>
                <a:cxn ang="0">
                  <a:pos x="444" y="37"/>
                </a:cxn>
                <a:cxn ang="0">
                  <a:pos x="458" y="68"/>
                </a:cxn>
                <a:cxn ang="0">
                  <a:pos x="458" y="282"/>
                </a:cxn>
                <a:cxn ang="0">
                  <a:pos x="461" y="287"/>
                </a:cxn>
                <a:cxn ang="0">
                  <a:pos x="463" y="293"/>
                </a:cxn>
                <a:cxn ang="0">
                  <a:pos x="387" y="304"/>
                </a:cxn>
                <a:cxn ang="0">
                  <a:pos x="392" y="299"/>
                </a:cxn>
                <a:cxn ang="0">
                  <a:pos x="404" y="287"/>
                </a:cxn>
                <a:cxn ang="0">
                  <a:pos x="404" y="108"/>
                </a:cxn>
                <a:cxn ang="0">
                  <a:pos x="404" y="91"/>
                </a:cxn>
                <a:cxn ang="0">
                  <a:pos x="395" y="66"/>
                </a:cxn>
                <a:cxn ang="0">
                  <a:pos x="387" y="57"/>
                </a:cxn>
                <a:cxn ang="0">
                  <a:pos x="367" y="43"/>
                </a:cxn>
                <a:cxn ang="0">
                  <a:pos x="336" y="37"/>
                </a:cxn>
                <a:cxn ang="0">
                  <a:pos x="316" y="40"/>
                </a:cxn>
                <a:cxn ang="0">
                  <a:pos x="282" y="60"/>
                </a:cxn>
                <a:cxn ang="0">
                  <a:pos x="267" y="77"/>
                </a:cxn>
                <a:cxn ang="0">
                  <a:pos x="267" y="282"/>
                </a:cxn>
                <a:cxn ang="0">
                  <a:pos x="270" y="287"/>
                </a:cxn>
                <a:cxn ang="0">
                  <a:pos x="273" y="293"/>
                </a:cxn>
                <a:cxn ang="0">
                  <a:pos x="194" y="304"/>
                </a:cxn>
                <a:cxn ang="0">
                  <a:pos x="202" y="299"/>
                </a:cxn>
                <a:cxn ang="0">
                  <a:pos x="211" y="287"/>
                </a:cxn>
                <a:cxn ang="0">
                  <a:pos x="211" y="105"/>
                </a:cxn>
                <a:cxn ang="0">
                  <a:pos x="211" y="88"/>
                </a:cxn>
                <a:cxn ang="0">
                  <a:pos x="202" y="63"/>
                </a:cxn>
                <a:cxn ang="0">
                  <a:pos x="185" y="46"/>
                </a:cxn>
                <a:cxn ang="0">
                  <a:pos x="160" y="37"/>
                </a:cxn>
                <a:cxn ang="0">
                  <a:pos x="145" y="37"/>
                </a:cxn>
                <a:cxn ang="0">
                  <a:pos x="108" y="46"/>
                </a:cxn>
                <a:cxn ang="0">
                  <a:pos x="80" y="68"/>
                </a:cxn>
                <a:cxn ang="0">
                  <a:pos x="80" y="282"/>
                </a:cxn>
                <a:cxn ang="0">
                  <a:pos x="83" y="293"/>
                </a:cxn>
                <a:cxn ang="0">
                  <a:pos x="97" y="304"/>
                </a:cxn>
                <a:cxn ang="0">
                  <a:pos x="6" y="304"/>
                </a:cxn>
                <a:cxn ang="0">
                  <a:pos x="20" y="293"/>
                </a:cxn>
                <a:cxn ang="0">
                  <a:pos x="23" y="282"/>
                </a:cxn>
                <a:cxn ang="0">
                  <a:pos x="23" y="40"/>
                </a:cxn>
                <a:cxn ang="0">
                  <a:pos x="18" y="23"/>
                </a:cxn>
                <a:cxn ang="0">
                  <a:pos x="9" y="17"/>
                </a:cxn>
                <a:cxn ang="0">
                  <a:pos x="80" y="0"/>
                </a:cxn>
                <a:cxn ang="0">
                  <a:pos x="80" y="43"/>
                </a:cxn>
                <a:cxn ang="0">
                  <a:pos x="123" y="14"/>
                </a:cxn>
                <a:cxn ang="0">
                  <a:pos x="134" y="9"/>
                </a:cxn>
                <a:cxn ang="0">
                  <a:pos x="160" y="0"/>
                </a:cxn>
                <a:cxn ang="0">
                  <a:pos x="174" y="0"/>
                </a:cxn>
                <a:cxn ang="0">
                  <a:pos x="202" y="3"/>
                </a:cxn>
                <a:cxn ang="0">
                  <a:pos x="228" y="14"/>
                </a:cxn>
                <a:cxn ang="0">
                  <a:pos x="239" y="23"/>
                </a:cxn>
                <a:cxn ang="0">
                  <a:pos x="256" y="43"/>
                </a:cxn>
                <a:cxn ang="0">
                  <a:pos x="262" y="57"/>
                </a:cxn>
                <a:cxn ang="0">
                  <a:pos x="307" y="17"/>
                </a:cxn>
                <a:cxn ang="0">
                  <a:pos x="321" y="9"/>
                </a:cxn>
                <a:cxn ang="0">
                  <a:pos x="350" y="0"/>
                </a:cxn>
                <a:cxn ang="0">
                  <a:pos x="364" y="0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5" y="60"/>
                </a:cxn>
                <a:cxn ang="0">
                  <a:pos x="173" y="60"/>
                </a:cxn>
                <a:cxn ang="0">
                  <a:pos x="150" y="85"/>
                </a:cxn>
                <a:cxn ang="0">
                  <a:pos x="82" y="85"/>
                </a:cxn>
                <a:cxn ang="0">
                  <a:pos x="82" y="267"/>
                </a:cxn>
                <a:cxn ang="0">
                  <a:pos x="82" y="267"/>
                </a:cxn>
                <a:cxn ang="0">
                  <a:pos x="85" y="284"/>
                </a:cxn>
                <a:cxn ang="0">
                  <a:pos x="88" y="296"/>
                </a:cxn>
                <a:cxn ang="0">
                  <a:pos x="91" y="307"/>
                </a:cxn>
                <a:cxn ang="0">
                  <a:pos x="99" y="318"/>
                </a:cxn>
                <a:cxn ang="0">
                  <a:pos x="105" y="324"/>
                </a:cxn>
                <a:cxn ang="0">
                  <a:pos x="116" y="330"/>
                </a:cxn>
                <a:cxn ang="0">
                  <a:pos x="128" y="333"/>
                </a:cxn>
                <a:cxn ang="0">
                  <a:pos x="142" y="335"/>
                </a:cxn>
                <a:cxn ang="0">
                  <a:pos x="142" y="335"/>
                </a:cxn>
                <a:cxn ang="0">
                  <a:pos x="156" y="333"/>
                </a:cxn>
                <a:cxn ang="0">
                  <a:pos x="165" y="330"/>
                </a:cxn>
                <a:cxn ang="0">
                  <a:pos x="165" y="330"/>
                </a:cxn>
                <a:cxn ang="0">
                  <a:pos x="184" y="318"/>
                </a:cxn>
                <a:cxn ang="0">
                  <a:pos x="184" y="318"/>
                </a:cxn>
                <a:cxn ang="0">
                  <a:pos x="182" y="324"/>
                </a:cxn>
                <a:cxn ang="0">
                  <a:pos x="179" y="333"/>
                </a:cxn>
                <a:cxn ang="0">
                  <a:pos x="162" y="347"/>
                </a:cxn>
                <a:cxn ang="0">
                  <a:pos x="162" y="347"/>
                </a:cxn>
                <a:cxn ang="0">
                  <a:pos x="153" y="352"/>
                </a:cxn>
                <a:cxn ang="0">
                  <a:pos x="142" y="358"/>
                </a:cxn>
                <a:cxn ang="0">
                  <a:pos x="130" y="361"/>
                </a:cxn>
                <a:cxn ang="0">
                  <a:pos x="119" y="361"/>
                </a:cxn>
                <a:cxn ang="0">
                  <a:pos x="119" y="361"/>
                </a:cxn>
                <a:cxn ang="0">
                  <a:pos x="99" y="361"/>
                </a:cxn>
                <a:cxn ang="0">
                  <a:pos x="82" y="355"/>
                </a:cxn>
                <a:cxn ang="0">
                  <a:pos x="65" y="347"/>
                </a:cxn>
                <a:cxn ang="0">
                  <a:pos x="54" y="335"/>
                </a:cxn>
                <a:cxn ang="0">
                  <a:pos x="54" y="335"/>
                </a:cxn>
                <a:cxn ang="0">
                  <a:pos x="42" y="324"/>
                </a:cxn>
                <a:cxn ang="0">
                  <a:pos x="34" y="307"/>
                </a:cxn>
                <a:cxn ang="0">
                  <a:pos x="31" y="290"/>
                </a:cxn>
                <a:cxn ang="0">
                  <a:pos x="28" y="267"/>
                </a:cxn>
                <a:cxn ang="0">
                  <a:pos x="28" y="85"/>
                </a:cxn>
                <a:cxn ang="0">
                  <a:pos x="0" y="85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84" y="6"/>
                </a:cxn>
                <a:cxn ang="0">
                  <a:pos x="221" y="23"/>
                </a:cxn>
                <a:cxn ang="0">
                  <a:pos x="235" y="34"/>
                </a:cxn>
                <a:cxn ang="0">
                  <a:pos x="261" y="63"/>
                </a:cxn>
                <a:cxn ang="0">
                  <a:pos x="269" y="80"/>
                </a:cxn>
                <a:cxn ang="0">
                  <a:pos x="281" y="117"/>
                </a:cxn>
                <a:cxn ang="0">
                  <a:pos x="284" y="156"/>
                </a:cxn>
                <a:cxn ang="0">
                  <a:pos x="284" y="174"/>
                </a:cxn>
                <a:cxn ang="0">
                  <a:pos x="272" y="210"/>
                </a:cxn>
                <a:cxn ang="0">
                  <a:pos x="267" y="230"/>
                </a:cxn>
                <a:cxn ang="0">
                  <a:pos x="244" y="262"/>
                </a:cxn>
                <a:cxn ang="0">
                  <a:pos x="215" y="290"/>
                </a:cxn>
                <a:cxn ang="0">
                  <a:pos x="198" y="299"/>
                </a:cxn>
                <a:cxn ang="0">
                  <a:pos x="161" y="310"/>
                </a:cxn>
                <a:cxn ang="0">
                  <a:pos x="142" y="310"/>
                </a:cxn>
                <a:cxn ang="0">
                  <a:pos x="93" y="304"/>
                </a:cxn>
                <a:cxn ang="0">
                  <a:pos x="68" y="293"/>
                </a:cxn>
                <a:cxn ang="0">
                  <a:pos x="45" y="273"/>
                </a:cxn>
                <a:cxn ang="0">
                  <a:pos x="36" y="264"/>
                </a:cxn>
                <a:cxn ang="0">
                  <a:pos x="11" y="213"/>
                </a:cxn>
                <a:cxn ang="0">
                  <a:pos x="0" y="156"/>
                </a:cxn>
                <a:cxn ang="0">
                  <a:pos x="2" y="137"/>
                </a:cxn>
                <a:cxn ang="0">
                  <a:pos x="11" y="100"/>
                </a:cxn>
                <a:cxn ang="0">
                  <a:pos x="19" y="80"/>
                </a:cxn>
                <a:cxn ang="0">
                  <a:pos x="39" y="49"/>
                </a:cxn>
                <a:cxn ang="0">
                  <a:pos x="68" y="23"/>
                </a:cxn>
                <a:cxn ang="0">
                  <a:pos x="85" y="12"/>
                </a:cxn>
                <a:cxn ang="0">
                  <a:pos x="122" y="0"/>
                </a:cxn>
                <a:cxn ang="0">
                  <a:pos x="144" y="0"/>
                </a:cxn>
                <a:cxn ang="0">
                  <a:pos x="139" y="23"/>
                </a:cxn>
                <a:cxn ang="0">
                  <a:pos x="102" y="34"/>
                </a:cxn>
                <a:cxn ang="0">
                  <a:pos x="76" y="66"/>
                </a:cxn>
                <a:cxn ang="0">
                  <a:pos x="68" y="85"/>
                </a:cxn>
                <a:cxn ang="0">
                  <a:pos x="59" y="131"/>
                </a:cxn>
                <a:cxn ang="0">
                  <a:pos x="59" y="159"/>
                </a:cxn>
                <a:cxn ang="0">
                  <a:pos x="68" y="210"/>
                </a:cxn>
                <a:cxn ang="0">
                  <a:pos x="85" y="250"/>
                </a:cxn>
                <a:cxn ang="0">
                  <a:pos x="96" y="267"/>
                </a:cxn>
                <a:cxn ang="0">
                  <a:pos x="127" y="284"/>
                </a:cxn>
                <a:cxn ang="0">
                  <a:pos x="147" y="284"/>
                </a:cxn>
                <a:cxn ang="0">
                  <a:pos x="181" y="273"/>
                </a:cxn>
                <a:cxn ang="0">
                  <a:pos x="207" y="245"/>
                </a:cxn>
                <a:cxn ang="0">
                  <a:pos x="215" y="225"/>
                </a:cxn>
                <a:cxn ang="0">
                  <a:pos x="224" y="179"/>
                </a:cxn>
                <a:cxn ang="0">
                  <a:pos x="224" y="151"/>
                </a:cxn>
                <a:cxn ang="0">
                  <a:pos x="213" y="85"/>
                </a:cxn>
                <a:cxn ang="0">
                  <a:pos x="201" y="60"/>
                </a:cxn>
                <a:cxn ang="0">
                  <a:pos x="184" y="40"/>
                </a:cxn>
                <a:cxn ang="0">
                  <a:pos x="164" y="29"/>
                </a:cxn>
                <a:cxn ang="0">
                  <a:pos x="139" y="23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219" y="12"/>
                </a:cxn>
                <a:cxn ang="0">
                  <a:pos x="239" y="23"/>
                </a:cxn>
                <a:cxn ang="0">
                  <a:pos x="253" y="43"/>
                </a:cxn>
                <a:cxn ang="0">
                  <a:pos x="264" y="63"/>
                </a:cxn>
                <a:cxn ang="0">
                  <a:pos x="267" y="88"/>
                </a:cxn>
                <a:cxn ang="0">
                  <a:pos x="267" y="282"/>
                </a:cxn>
                <a:cxn ang="0">
                  <a:pos x="270" y="293"/>
                </a:cxn>
                <a:cxn ang="0">
                  <a:pos x="284" y="304"/>
                </a:cxn>
                <a:cxn ang="0">
                  <a:pos x="196" y="304"/>
                </a:cxn>
                <a:cxn ang="0">
                  <a:pos x="207" y="293"/>
                </a:cxn>
                <a:cxn ang="0">
                  <a:pos x="213" y="282"/>
                </a:cxn>
                <a:cxn ang="0">
                  <a:pos x="213" y="111"/>
                </a:cxn>
                <a:cxn ang="0">
                  <a:pos x="207" y="80"/>
                </a:cxn>
                <a:cxn ang="0">
                  <a:pos x="196" y="57"/>
                </a:cxn>
                <a:cxn ang="0">
                  <a:pos x="173" y="43"/>
                </a:cxn>
                <a:cxn ang="0">
                  <a:pos x="145" y="37"/>
                </a:cxn>
                <a:cxn ang="0">
                  <a:pos x="125" y="40"/>
                </a:cxn>
                <a:cxn ang="0">
                  <a:pos x="108" y="49"/>
                </a:cxn>
                <a:cxn ang="0">
                  <a:pos x="79" y="71"/>
                </a:cxn>
                <a:cxn ang="0">
                  <a:pos x="79" y="282"/>
                </a:cxn>
                <a:cxn ang="0">
                  <a:pos x="82" y="293"/>
                </a:cxn>
                <a:cxn ang="0">
                  <a:pos x="97" y="304"/>
                </a:cxn>
                <a:cxn ang="0">
                  <a:pos x="6" y="304"/>
                </a:cxn>
                <a:cxn ang="0">
                  <a:pos x="17" y="293"/>
                </a:cxn>
                <a:cxn ang="0">
                  <a:pos x="23" y="282"/>
                </a:cxn>
                <a:cxn ang="0">
                  <a:pos x="23" y="40"/>
                </a:cxn>
                <a:cxn ang="0">
                  <a:pos x="17" y="26"/>
                </a:cxn>
                <a:cxn ang="0">
                  <a:pos x="0" y="14"/>
                </a:cxn>
                <a:cxn ang="0">
                  <a:pos x="79" y="46"/>
                </a:cxn>
                <a:cxn ang="0">
                  <a:pos x="97" y="29"/>
                </a:cxn>
                <a:cxn ang="0">
                  <a:pos x="119" y="14"/>
                </a:cxn>
                <a:cxn ang="0">
                  <a:pos x="145" y="3"/>
                </a:cxn>
                <a:cxn ang="0">
                  <a:pos x="170" y="0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/>
              <a:ahLst/>
              <a:cxnLst>
                <a:cxn ang="0">
                  <a:pos x="281" y="85"/>
                </a:cxn>
                <a:cxn ang="0">
                  <a:pos x="250" y="37"/>
                </a:cxn>
                <a:cxn ang="0">
                  <a:pos x="230" y="20"/>
                </a:cxn>
                <a:cxn ang="0">
                  <a:pos x="210" y="9"/>
                </a:cxn>
                <a:cxn ang="0">
                  <a:pos x="165" y="0"/>
                </a:cxn>
                <a:cxn ang="0">
                  <a:pos x="139" y="3"/>
                </a:cxn>
                <a:cxn ang="0">
                  <a:pos x="114" y="12"/>
                </a:cxn>
                <a:cxn ang="0">
                  <a:pos x="77" y="40"/>
                </a:cxn>
                <a:cxn ang="0">
                  <a:pos x="0" y="17"/>
                </a:cxn>
                <a:cxn ang="0">
                  <a:pos x="9" y="20"/>
                </a:cxn>
                <a:cxn ang="0">
                  <a:pos x="20" y="34"/>
                </a:cxn>
                <a:cxn ang="0">
                  <a:pos x="23" y="426"/>
                </a:cxn>
                <a:cxn ang="0">
                  <a:pos x="20" y="435"/>
                </a:cxn>
                <a:cxn ang="0">
                  <a:pos x="11" y="449"/>
                </a:cxn>
                <a:cxn ang="0">
                  <a:pos x="94" y="452"/>
                </a:cxn>
                <a:cxn ang="0">
                  <a:pos x="88" y="449"/>
                </a:cxn>
                <a:cxn ang="0">
                  <a:pos x="80" y="435"/>
                </a:cxn>
                <a:cxn ang="0">
                  <a:pos x="77" y="68"/>
                </a:cxn>
                <a:cxn ang="0">
                  <a:pos x="91" y="54"/>
                </a:cxn>
                <a:cxn ang="0">
                  <a:pos x="105" y="46"/>
                </a:cxn>
                <a:cxn ang="0">
                  <a:pos x="142" y="34"/>
                </a:cxn>
                <a:cxn ang="0">
                  <a:pos x="159" y="37"/>
                </a:cxn>
                <a:cxn ang="0">
                  <a:pos x="190" y="51"/>
                </a:cxn>
                <a:cxn ang="0">
                  <a:pos x="205" y="63"/>
                </a:cxn>
                <a:cxn ang="0">
                  <a:pos x="224" y="100"/>
                </a:cxn>
                <a:cxn ang="0">
                  <a:pos x="230" y="156"/>
                </a:cxn>
                <a:cxn ang="0">
                  <a:pos x="230" y="185"/>
                </a:cxn>
                <a:cxn ang="0">
                  <a:pos x="216" y="233"/>
                </a:cxn>
                <a:cxn ang="0">
                  <a:pos x="205" y="250"/>
                </a:cxn>
                <a:cxn ang="0">
                  <a:pos x="176" y="276"/>
                </a:cxn>
                <a:cxn ang="0">
                  <a:pos x="136" y="284"/>
                </a:cxn>
                <a:cxn ang="0">
                  <a:pos x="122" y="284"/>
                </a:cxn>
                <a:cxn ang="0">
                  <a:pos x="99" y="276"/>
                </a:cxn>
                <a:cxn ang="0">
                  <a:pos x="102" y="304"/>
                </a:cxn>
                <a:cxn ang="0">
                  <a:pos x="122" y="310"/>
                </a:cxn>
                <a:cxn ang="0">
                  <a:pos x="145" y="310"/>
                </a:cxn>
                <a:cxn ang="0">
                  <a:pos x="190" y="304"/>
                </a:cxn>
                <a:cxn ang="0">
                  <a:pos x="219" y="290"/>
                </a:cxn>
                <a:cxn ang="0">
                  <a:pos x="241" y="273"/>
                </a:cxn>
                <a:cxn ang="0">
                  <a:pos x="253" y="262"/>
                </a:cxn>
                <a:cxn ang="0">
                  <a:pos x="281" y="210"/>
                </a:cxn>
                <a:cxn ang="0">
                  <a:pos x="293" y="154"/>
                </a:cxn>
                <a:cxn ang="0">
                  <a:pos x="290" y="117"/>
                </a:cxn>
                <a:cxn ang="0">
                  <a:pos x="281" y="85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/>
              <a:ahLst/>
              <a:cxnLst>
                <a:cxn ang="0">
                  <a:pos x="182" y="264"/>
                </a:cxn>
                <a:cxn ang="0">
                  <a:pos x="182" y="264"/>
                </a:cxn>
                <a:cxn ang="0">
                  <a:pos x="165" y="270"/>
                </a:cxn>
                <a:cxn ang="0">
                  <a:pos x="145" y="273"/>
                </a:cxn>
                <a:cxn ang="0">
                  <a:pos x="145" y="273"/>
                </a:cxn>
                <a:cxn ang="0">
                  <a:pos x="131" y="273"/>
                </a:cxn>
                <a:cxn ang="0">
                  <a:pos x="120" y="267"/>
                </a:cxn>
                <a:cxn ang="0">
                  <a:pos x="108" y="262"/>
                </a:cxn>
                <a:cxn ang="0">
                  <a:pos x="100" y="250"/>
                </a:cxn>
                <a:cxn ang="0">
                  <a:pos x="100" y="250"/>
                </a:cxn>
                <a:cxn ang="0">
                  <a:pos x="91" y="239"/>
                </a:cxn>
                <a:cxn ang="0">
                  <a:pos x="83" y="225"/>
                </a:cxn>
                <a:cxn ang="0">
                  <a:pos x="80" y="208"/>
                </a:cxn>
                <a:cxn ang="0">
                  <a:pos x="80" y="191"/>
                </a:cxn>
                <a:cxn ang="0">
                  <a:pos x="80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2" y="20"/>
                </a:cxn>
                <a:cxn ang="0">
                  <a:pos x="17" y="26"/>
                </a:cxn>
                <a:cxn ang="0">
                  <a:pos x="23" y="31"/>
                </a:cxn>
                <a:cxn ang="0">
                  <a:pos x="23" y="40"/>
                </a:cxn>
                <a:cxn ang="0">
                  <a:pos x="23" y="191"/>
                </a:cxn>
                <a:cxn ang="0">
                  <a:pos x="23" y="191"/>
                </a:cxn>
                <a:cxn ang="0">
                  <a:pos x="26" y="219"/>
                </a:cxn>
                <a:cxn ang="0">
                  <a:pos x="32" y="245"/>
                </a:cxn>
                <a:cxn ang="0">
                  <a:pos x="40" y="264"/>
                </a:cxn>
                <a:cxn ang="0">
                  <a:pos x="54" y="282"/>
                </a:cxn>
                <a:cxn ang="0">
                  <a:pos x="54" y="282"/>
                </a:cxn>
                <a:cxn ang="0">
                  <a:pos x="71" y="296"/>
                </a:cxn>
                <a:cxn ang="0">
                  <a:pos x="85" y="304"/>
                </a:cxn>
                <a:cxn ang="0">
                  <a:pos x="103" y="310"/>
                </a:cxn>
                <a:cxn ang="0">
                  <a:pos x="122" y="310"/>
                </a:cxn>
                <a:cxn ang="0">
                  <a:pos x="122" y="310"/>
                </a:cxn>
                <a:cxn ang="0">
                  <a:pos x="142" y="310"/>
                </a:cxn>
                <a:cxn ang="0">
                  <a:pos x="162" y="304"/>
                </a:cxn>
                <a:cxn ang="0">
                  <a:pos x="179" y="296"/>
                </a:cxn>
                <a:cxn ang="0">
                  <a:pos x="196" y="282"/>
                </a:cxn>
                <a:cxn ang="0">
                  <a:pos x="208" y="245"/>
                </a:cxn>
                <a:cxn ang="0">
                  <a:pos x="208" y="245"/>
                </a:cxn>
                <a:cxn ang="0">
                  <a:pos x="196" y="256"/>
                </a:cxn>
                <a:cxn ang="0">
                  <a:pos x="182" y="264"/>
                </a:cxn>
                <a:cxn ang="0">
                  <a:pos x="182" y="264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/>
              <a:ahLst/>
              <a:cxnLst>
                <a:cxn ang="0">
                  <a:pos x="79" y="253"/>
                </a:cxn>
                <a:cxn ang="0">
                  <a:pos x="79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1" y="17"/>
                </a:cxn>
                <a:cxn ang="0">
                  <a:pos x="17" y="23"/>
                </a:cxn>
                <a:cxn ang="0">
                  <a:pos x="17" y="23"/>
                </a:cxn>
                <a:cxn ang="0">
                  <a:pos x="22" y="31"/>
                </a:cxn>
                <a:cxn ang="0">
                  <a:pos x="22" y="40"/>
                </a:cxn>
                <a:cxn ang="0">
                  <a:pos x="22" y="239"/>
                </a:cxn>
                <a:cxn ang="0">
                  <a:pos x="25" y="264"/>
                </a:cxn>
                <a:cxn ang="0">
                  <a:pos x="25" y="264"/>
                </a:cxn>
                <a:cxn ang="0">
                  <a:pos x="25" y="264"/>
                </a:cxn>
                <a:cxn ang="0">
                  <a:pos x="25" y="264"/>
                </a:cxn>
                <a:cxn ang="0">
                  <a:pos x="25" y="282"/>
                </a:cxn>
                <a:cxn ang="0">
                  <a:pos x="31" y="293"/>
                </a:cxn>
                <a:cxn ang="0">
                  <a:pos x="31" y="293"/>
                </a:cxn>
                <a:cxn ang="0">
                  <a:pos x="37" y="301"/>
                </a:cxn>
                <a:cxn ang="0">
                  <a:pos x="48" y="310"/>
                </a:cxn>
                <a:cxn ang="0">
                  <a:pos x="105" y="290"/>
                </a:cxn>
                <a:cxn ang="0">
                  <a:pos x="105" y="290"/>
                </a:cxn>
                <a:cxn ang="0">
                  <a:pos x="93" y="287"/>
                </a:cxn>
                <a:cxn ang="0">
                  <a:pos x="85" y="279"/>
                </a:cxn>
                <a:cxn ang="0">
                  <a:pos x="79" y="267"/>
                </a:cxn>
                <a:cxn ang="0">
                  <a:pos x="79" y="253"/>
                </a:cxn>
                <a:cxn ang="0">
                  <a:pos x="79" y="253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/>
              <a:ahLst/>
              <a:cxnLst>
                <a:cxn ang="0">
                  <a:pos x="233" y="279"/>
                </a:cxn>
                <a:cxn ang="0">
                  <a:pos x="230" y="259"/>
                </a:cxn>
                <a:cxn ang="0">
                  <a:pos x="230" y="85"/>
                </a:cxn>
                <a:cxn ang="0">
                  <a:pos x="222" y="46"/>
                </a:cxn>
                <a:cxn ang="0">
                  <a:pos x="199" y="17"/>
                </a:cxn>
                <a:cxn ang="0">
                  <a:pos x="185" y="12"/>
                </a:cxn>
                <a:cxn ang="0">
                  <a:pos x="148" y="0"/>
                </a:cxn>
                <a:cxn ang="0">
                  <a:pos x="128" y="0"/>
                </a:cxn>
                <a:cxn ang="0">
                  <a:pos x="77" y="9"/>
                </a:cxn>
                <a:cxn ang="0">
                  <a:pos x="29" y="31"/>
                </a:cxn>
                <a:cxn ang="0">
                  <a:pos x="29" y="111"/>
                </a:cxn>
                <a:cxn ang="0">
                  <a:pos x="43" y="74"/>
                </a:cxn>
                <a:cxn ang="0">
                  <a:pos x="63" y="49"/>
                </a:cxn>
                <a:cxn ang="0">
                  <a:pos x="74" y="37"/>
                </a:cxn>
                <a:cxn ang="0">
                  <a:pos x="105" y="26"/>
                </a:cxn>
                <a:cxn ang="0">
                  <a:pos x="122" y="23"/>
                </a:cxn>
                <a:cxn ang="0">
                  <a:pos x="145" y="29"/>
                </a:cxn>
                <a:cxn ang="0">
                  <a:pos x="162" y="40"/>
                </a:cxn>
                <a:cxn ang="0">
                  <a:pos x="171" y="49"/>
                </a:cxn>
                <a:cxn ang="0">
                  <a:pos x="176" y="68"/>
                </a:cxn>
                <a:cxn ang="0">
                  <a:pos x="176" y="80"/>
                </a:cxn>
                <a:cxn ang="0">
                  <a:pos x="174" y="108"/>
                </a:cxn>
                <a:cxn ang="0">
                  <a:pos x="165" y="117"/>
                </a:cxn>
                <a:cxn ang="0">
                  <a:pos x="151" y="122"/>
                </a:cxn>
                <a:cxn ang="0">
                  <a:pos x="97" y="139"/>
                </a:cxn>
                <a:cxn ang="0">
                  <a:pos x="43" y="159"/>
                </a:cxn>
                <a:cxn ang="0">
                  <a:pos x="23" y="174"/>
                </a:cxn>
                <a:cxn ang="0">
                  <a:pos x="3" y="210"/>
                </a:cxn>
                <a:cxn ang="0">
                  <a:pos x="0" y="233"/>
                </a:cxn>
                <a:cxn ang="0">
                  <a:pos x="6" y="259"/>
                </a:cxn>
                <a:cxn ang="0">
                  <a:pos x="20" y="284"/>
                </a:cxn>
                <a:cxn ang="0">
                  <a:pos x="32" y="296"/>
                </a:cxn>
                <a:cxn ang="0">
                  <a:pos x="60" y="310"/>
                </a:cxn>
                <a:cxn ang="0">
                  <a:pos x="77" y="310"/>
                </a:cxn>
                <a:cxn ang="0">
                  <a:pos x="120" y="304"/>
                </a:cxn>
                <a:cxn ang="0">
                  <a:pos x="159" y="279"/>
                </a:cxn>
                <a:cxn ang="0">
                  <a:pos x="171" y="247"/>
                </a:cxn>
                <a:cxn ang="0">
                  <a:pos x="139" y="267"/>
                </a:cxn>
                <a:cxn ang="0">
                  <a:pos x="103" y="273"/>
                </a:cxn>
                <a:cxn ang="0">
                  <a:pos x="94" y="273"/>
                </a:cxn>
                <a:cxn ang="0">
                  <a:pos x="74" y="267"/>
                </a:cxn>
                <a:cxn ang="0">
                  <a:pos x="68" y="259"/>
                </a:cxn>
                <a:cxn ang="0">
                  <a:pos x="57" y="242"/>
                </a:cxn>
                <a:cxn ang="0">
                  <a:pos x="54" y="222"/>
                </a:cxn>
                <a:cxn ang="0">
                  <a:pos x="54" y="210"/>
                </a:cxn>
                <a:cxn ang="0">
                  <a:pos x="63" y="193"/>
                </a:cxn>
                <a:cxn ang="0">
                  <a:pos x="68" y="185"/>
                </a:cxn>
                <a:cxn ang="0">
                  <a:pos x="108" y="162"/>
                </a:cxn>
                <a:cxn ang="0">
                  <a:pos x="154" y="148"/>
                </a:cxn>
                <a:cxn ang="0">
                  <a:pos x="176" y="242"/>
                </a:cxn>
                <a:cxn ang="0">
                  <a:pos x="176" y="262"/>
                </a:cxn>
                <a:cxn ang="0">
                  <a:pos x="179" y="282"/>
                </a:cxn>
                <a:cxn ang="0">
                  <a:pos x="182" y="293"/>
                </a:cxn>
                <a:cxn ang="0">
                  <a:pos x="199" y="310"/>
                </a:cxn>
                <a:cxn ang="0">
                  <a:pos x="250" y="290"/>
                </a:cxn>
                <a:cxn ang="0">
                  <a:pos x="233" y="279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/>
              <a:ahLst/>
              <a:cxnLst>
                <a:cxn ang="0">
                  <a:pos x="31" y="11"/>
                </a:cxn>
                <a:cxn ang="0">
                  <a:pos x="31" y="116"/>
                </a:cxn>
                <a:cxn ang="0">
                  <a:pos x="31" y="116"/>
                </a:cxn>
                <a:cxn ang="0">
                  <a:pos x="34" y="131"/>
                </a:cxn>
                <a:cxn ang="0">
                  <a:pos x="40" y="142"/>
                </a:cxn>
                <a:cxn ang="0">
                  <a:pos x="46" y="150"/>
                </a:cxn>
                <a:cxn ang="0">
                  <a:pos x="51" y="153"/>
                </a:cxn>
                <a:cxn ang="0">
                  <a:pos x="63" y="156"/>
                </a:cxn>
                <a:cxn ang="0">
                  <a:pos x="74" y="159"/>
                </a:cxn>
                <a:cxn ang="0">
                  <a:pos x="74" y="159"/>
                </a:cxn>
                <a:cxn ang="0">
                  <a:pos x="85" y="159"/>
                </a:cxn>
                <a:cxn ang="0">
                  <a:pos x="94" y="156"/>
                </a:cxn>
                <a:cxn ang="0">
                  <a:pos x="102" y="150"/>
                </a:cxn>
                <a:cxn ang="0">
                  <a:pos x="108" y="145"/>
                </a:cxn>
                <a:cxn ang="0">
                  <a:pos x="111" y="139"/>
                </a:cxn>
                <a:cxn ang="0">
                  <a:pos x="114" y="131"/>
                </a:cxn>
                <a:cxn ang="0">
                  <a:pos x="117" y="116"/>
                </a:cxn>
                <a:cxn ang="0">
                  <a:pos x="117" y="11"/>
                </a:cxn>
                <a:cxn ang="0">
                  <a:pos x="117" y="11"/>
                </a:cxn>
                <a:cxn ang="0">
                  <a:pos x="114" y="3"/>
                </a:cxn>
                <a:cxn ang="0">
                  <a:pos x="108" y="0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31" y="3"/>
                </a:cxn>
                <a:cxn ang="0">
                  <a:pos x="131" y="11"/>
                </a:cxn>
                <a:cxn ang="0">
                  <a:pos x="128" y="114"/>
                </a:cxn>
                <a:cxn ang="0">
                  <a:pos x="128" y="114"/>
                </a:cxn>
                <a:cxn ang="0">
                  <a:pos x="128" y="128"/>
                </a:cxn>
                <a:cxn ang="0">
                  <a:pos x="125" y="139"/>
                </a:cxn>
                <a:cxn ang="0">
                  <a:pos x="119" y="150"/>
                </a:cxn>
                <a:cxn ang="0">
                  <a:pos x="111" y="156"/>
                </a:cxn>
                <a:cxn ang="0">
                  <a:pos x="102" y="162"/>
                </a:cxn>
                <a:cxn ang="0">
                  <a:pos x="94" y="167"/>
                </a:cxn>
                <a:cxn ang="0">
                  <a:pos x="71" y="170"/>
                </a:cxn>
                <a:cxn ang="0">
                  <a:pos x="71" y="170"/>
                </a:cxn>
                <a:cxn ang="0">
                  <a:pos x="51" y="167"/>
                </a:cxn>
                <a:cxn ang="0">
                  <a:pos x="40" y="165"/>
                </a:cxn>
                <a:cxn ang="0">
                  <a:pos x="31" y="159"/>
                </a:cxn>
                <a:cxn ang="0">
                  <a:pos x="20" y="150"/>
                </a:cxn>
                <a:cxn ang="0">
                  <a:pos x="14" y="142"/>
                </a:cxn>
                <a:cxn ang="0">
                  <a:pos x="9" y="128"/>
                </a:cxn>
                <a:cxn ang="0">
                  <a:pos x="9" y="1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34" y="3"/>
                </a:cxn>
                <a:cxn ang="0">
                  <a:pos x="31" y="11"/>
                </a:cxn>
                <a:cxn ang="0">
                  <a:pos x="31" y="1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/>
              <a:ahLst/>
              <a:cxnLst>
                <a:cxn ang="0">
                  <a:pos x="133" y="11"/>
                </a:cxn>
                <a:cxn ang="0">
                  <a:pos x="133" y="11"/>
                </a:cxn>
                <a:cxn ang="0">
                  <a:pos x="133" y="3"/>
                </a:cxn>
                <a:cxn ang="0">
                  <a:pos x="127" y="0"/>
                </a:cxn>
                <a:cxn ang="0">
                  <a:pos x="153" y="0"/>
                </a:cxn>
                <a:cxn ang="0">
                  <a:pos x="153" y="0"/>
                </a:cxn>
                <a:cxn ang="0">
                  <a:pos x="147" y="3"/>
                </a:cxn>
                <a:cxn ang="0">
                  <a:pos x="147" y="11"/>
                </a:cxn>
                <a:cxn ang="0">
                  <a:pos x="147" y="173"/>
                </a:cxn>
                <a:cxn ang="0">
                  <a:pos x="147" y="173"/>
                </a:cxn>
                <a:cxn ang="0">
                  <a:pos x="88" y="99"/>
                </a:cxn>
                <a:cxn ang="0">
                  <a:pos x="28" y="25"/>
                </a:cxn>
                <a:cxn ang="0">
                  <a:pos x="28" y="156"/>
                </a:cxn>
                <a:cxn ang="0">
                  <a:pos x="28" y="156"/>
                </a:cxn>
                <a:cxn ang="0">
                  <a:pos x="31" y="165"/>
                </a:cxn>
                <a:cxn ang="0">
                  <a:pos x="34" y="167"/>
                </a:cxn>
                <a:cxn ang="0">
                  <a:pos x="8" y="167"/>
                </a:cxn>
                <a:cxn ang="0">
                  <a:pos x="8" y="167"/>
                </a:cxn>
                <a:cxn ang="0">
                  <a:pos x="14" y="165"/>
                </a:cxn>
                <a:cxn ang="0">
                  <a:pos x="14" y="15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4" y="14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133" y="119"/>
                </a:cxn>
                <a:cxn ang="0">
                  <a:pos x="133" y="11"/>
                </a:cxn>
                <a:cxn ang="0">
                  <a:pos x="133" y="1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1" y="3"/>
                </a:cxn>
                <a:cxn ang="0">
                  <a:pos x="28" y="11"/>
                </a:cxn>
                <a:cxn ang="0">
                  <a:pos x="28" y="156"/>
                </a:cxn>
                <a:cxn ang="0">
                  <a:pos x="28" y="156"/>
                </a:cxn>
                <a:cxn ang="0">
                  <a:pos x="31" y="165"/>
                </a:cxn>
                <a:cxn ang="0">
                  <a:pos x="37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2" y="165"/>
                </a:cxn>
                <a:cxn ang="0">
                  <a:pos x="5" y="156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/>
              <a:ahLst/>
              <a:cxnLst>
                <a:cxn ang="0">
                  <a:pos x="131" y="11"/>
                </a:cxn>
                <a:cxn ang="0">
                  <a:pos x="131" y="11"/>
                </a:cxn>
                <a:cxn ang="0">
                  <a:pos x="131" y="3"/>
                </a:cxn>
                <a:cxn ang="0">
                  <a:pos x="125" y="0"/>
                </a:cxn>
                <a:cxn ang="0">
                  <a:pos x="153" y="0"/>
                </a:cxn>
                <a:cxn ang="0">
                  <a:pos x="153" y="0"/>
                </a:cxn>
                <a:cxn ang="0">
                  <a:pos x="148" y="6"/>
                </a:cxn>
                <a:cxn ang="0">
                  <a:pos x="142" y="11"/>
                </a:cxn>
                <a:cxn ang="0">
                  <a:pos x="142" y="11"/>
                </a:cxn>
                <a:cxn ang="0">
                  <a:pos x="82" y="173"/>
                </a:cxn>
                <a:cxn ang="0">
                  <a:pos x="82" y="173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3" y="3"/>
                </a:cxn>
                <a:cxn ang="0">
                  <a:pos x="40" y="6"/>
                </a:cxn>
                <a:cxn ang="0">
                  <a:pos x="43" y="14"/>
                </a:cxn>
                <a:cxn ang="0">
                  <a:pos x="43" y="14"/>
                </a:cxn>
                <a:cxn ang="0">
                  <a:pos x="85" y="128"/>
                </a:cxn>
                <a:cxn ang="0">
                  <a:pos x="85" y="128"/>
                </a:cxn>
                <a:cxn ang="0">
                  <a:pos x="131" y="11"/>
                </a:cxn>
                <a:cxn ang="0">
                  <a:pos x="131" y="11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85" y="128"/>
                  </a:lnTo>
                  <a:lnTo>
                    <a:pt x="131" y="11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/>
              <a:ahLst/>
              <a:cxnLst>
                <a:cxn ang="0">
                  <a:pos x="94" y="23"/>
                </a:cxn>
                <a:cxn ang="0">
                  <a:pos x="94" y="23"/>
                </a:cxn>
                <a:cxn ang="0">
                  <a:pos x="85" y="14"/>
                </a:cxn>
                <a:cxn ang="0">
                  <a:pos x="74" y="11"/>
                </a:cxn>
                <a:cxn ang="0">
                  <a:pos x="74" y="11"/>
                </a:cxn>
                <a:cxn ang="0">
                  <a:pos x="31" y="11"/>
                </a:cxn>
                <a:cxn ang="0">
                  <a:pos x="31" y="68"/>
                </a:cxn>
                <a:cxn ang="0">
                  <a:pos x="71" y="68"/>
                </a:cxn>
                <a:cxn ang="0">
                  <a:pos x="71" y="68"/>
                </a:cxn>
                <a:cxn ang="0">
                  <a:pos x="76" y="65"/>
                </a:cxn>
                <a:cxn ang="0">
                  <a:pos x="79" y="62"/>
                </a:cxn>
                <a:cxn ang="0">
                  <a:pos x="79" y="88"/>
                </a:cxn>
                <a:cxn ang="0">
                  <a:pos x="79" y="88"/>
                </a:cxn>
                <a:cxn ang="0">
                  <a:pos x="76" y="82"/>
                </a:cxn>
                <a:cxn ang="0">
                  <a:pos x="71" y="82"/>
                </a:cxn>
                <a:cxn ang="0">
                  <a:pos x="31" y="82"/>
                </a:cxn>
                <a:cxn ang="0">
                  <a:pos x="31" y="153"/>
                </a:cxn>
                <a:cxn ang="0">
                  <a:pos x="31" y="153"/>
                </a:cxn>
                <a:cxn ang="0">
                  <a:pos x="59" y="156"/>
                </a:cxn>
                <a:cxn ang="0">
                  <a:pos x="59" y="156"/>
                </a:cxn>
                <a:cxn ang="0">
                  <a:pos x="76" y="156"/>
                </a:cxn>
                <a:cxn ang="0">
                  <a:pos x="88" y="153"/>
                </a:cxn>
                <a:cxn ang="0">
                  <a:pos x="96" y="148"/>
                </a:cxn>
                <a:cxn ang="0">
                  <a:pos x="105" y="139"/>
                </a:cxn>
                <a:cxn ang="0">
                  <a:pos x="99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5" y="165"/>
                </a:cxn>
                <a:cxn ang="0">
                  <a:pos x="8" y="156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94" y="0"/>
                </a:cxn>
                <a:cxn ang="0">
                  <a:pos x="94" y="23"/>
                </a:cxn>
                <a:cxn ang="0">
                  <a:pos x="94" y="23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lnTo>
                    <a:pt x="94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/>
              <a:ahLst/>
              <a:cxnLst>
                <a:cxn ang="0">
                  <a:pos x="68" y="82"/>
                </a:cxn>
                <a:cxn ang="0">
                  <a:pos x="85" y="91"/>
                </a:cxn>
                <a:cxn ang="0">
                  <a:pos x="94" y="102"/>
                </a:cxn>
                <a:cxn ang="0">
                  <a:pos x="120" y="145"/>
                </a:cxn>
                <a:cxn ang="0">
                  <a:pos x="131" y="159"/>
                </a:cxn>
                <a:cxn ang="0">
                  <a:pos x="145" y="167"/>
                </a:cxn>
                <a:cxn ang="0">
                  <a:pos x="120" y="167"/>
                </a:cxn>
                <a:cxn ang="0">
                  <a:pos x="108" y="165"/>
                </a:cxn>
                <a:cxn ang="0">
                  <a:pos x="100" y="156"/>
                </a:cxn>
                <a:cxn ang="0">
                  <a:pos x="71" y="111"/>
                </a:cxn>
                <a:cxn ang="0">
                  <a:pos x="54" y="91"/>
                </a:cxn>
                <a:cxn ang="0">
                  <a:pos x="46" y="91"/>
                </a:cxn>
                <a:cxn ang="0">
                  <a:pos x="32" y="156"/>
                </a:cxn>
                <a:cxn ang="0">
                  <a:pos x="34" y="165"/>
                </a:cxn>
                <a:cxn ang="0">
                  <a:pos x="0" y="167"/>
                </a:cxn>
                <a:cxn ang="0">
                  <a:pos x="6" y="165"/>
                </a:cxn>
                <a:cxn ang="0">
                  <a:pos x="9" y="11"/>
                </a:cxn>
                <a:cxn ang="0">
                  <a:pos x="6" y="3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88" y="8"/>
                </a:cxn>
                <a:cxn ang="0">
                  <a:pos x="103" y="20"/>
                </a:cxn>
                <a:cxn ang="0">
                  <a:pos x="108" y="40"/>
                </a:cxn>
                <a:cxn ang="0">
                  <a:pos x="108" y="51"/>
                </a:cxn>
                <a:cxn ang="0">
                  <a:pos x="100" y="65"/>
                </a:cxn>
                <a:cxn ang="0">
                  <a:pos x="83" y="79"/>
                </a:cxn>
                <a:cxn ang="0">
                  <a:pos x="68" y="82"/>
                </a:cxn>
                <a:cxn ang="0">
                  <a:pos x="32" y="77"/>
                </a:cxn>
                <a:cxn ang="0">
                  <a:pos x="46" y="77"/>
                </a:cxn>
                <a:cxn ang="0">
                  <a:pos x="60" y="77"/>
                </a:cxn>
                <a:cxn ang="0">
                  <a:pos x="77" y="65"/>
                </a:cxn>
                <a:cxn ang="0">
                  <a:pos x="83" y="51"/>
                </a:cxn>
                <a:cxn ang="0">
                  <a:pos x="83" y="42"/>
                </a:cxn>
                <a:cxn ang="0">
                  <a:pos x="77" y="20"/>
                </a:cxn>
                <a:cxn ang="0">
                  <a:pos x="60" y="11"/>
                </a:cxn>
                <a:cxn ang="0">
                  <a:pos x="49" y="8"/>
                </a:cxn>
                <a:cxn ang="0">
                  <a:pos x="32" y="11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32" y="77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32" y="11"/>
                  </a:lnTo>
                  <a:lnTo>
                    <a:pt x="32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/>
              <a:ahLst/>
              <a:cxnLst>
                <a:cxn ang="0">
                  <a:pos x="102" y="122"/>
                </a:cxn>
                <a:cxn ang="0">
                  <a:pos x="97" y="142"/>
                </a:cxn>
                <a:cxn ang="0">
                  <a:pos x="85" y="159"/>
                </a:cxn>
                <a:cxn ang="0">
                  <a:pos x="68" y="170"/>
                </a:cxn>
                <a:cxn ang="0">
                  <a:pos x="48" y="173"/>
                </a:cxn>
                <a:cxn ang="0">
                  <a:pos x="34" y="170"/>
                </a:cxn>
                <a:cxn ang="0">
                  <a:pos x="3" y="159"/>
                </a:cxn>
                <a:cxn ang="0">
                  <a:pos x="0" y="122"/>
                </a:cxn>
                <a:cxn ang="0">
                  <a:pos x="14" y="148"/>
                </a:cxn>
                <a:cxn ang="0">
                  <a:pos x="37" y="162"/>
                </a:cxn>
                <a:cxn ang="0">
                  <a:pos x="46" y="162"/>
                </a:cxn>
                <a:cxn ang="0">
                  <a:pos x="63" y="159"/>
                </a:cxn>
                <a:cxn ang="0">
                  <a:pos x="74" y="151"/>
                </a:cxn>
                <a:cxn ang="0">
                  <a:pos x="80" y="131"/>
                </a:cxn>
                <a:cxn ang="0">
                  <a:pos x="80" y="122"/>
                </a:cxn>
                <a:cxn ang="0">
                  <a:pos x="68" y="105"/>
                </a:cxn>
                <a:cxn ang="0">
                  <a:pos x="37" y="88"/>
                </a:cxn>
                <a:cxn ang="0">
                  <a:pos x="23" y="80"/>
                </a:cxn>
                <a:cxn ang="0">
                  <a:pos x="3" y="57"/>
                </a:cxn>
                <a:cxn ang="0">
                  <a:pos x="3" y="43"/>
                </a:cxn>
                <a:cxn ang="0">
                  <a:pos x="6" y="26"/>
                </a:cxn>
                <a:cxn ang="0">
                  <a:pos x="20" y="11"/>
                </a:cxn>
                <a:cxn ang="0">
                  <a:pos x="54" y="0"/>
                </a:cxn>
                <a:cxn ang="0">
                  <a:pos x="71" y="3"/>
                </a:cxn>
                <a:cxn ang="0">
                  <a:pos x="88" y="9"/>
                </a:cxn>
                <a:cxn ang="0">
                  <a:pos x="91" y="43"/>
                </a:cxn>
                <a:cxn ang="0">
                  <a:pos x="77" y="23"/>
                </a:cxn>
                <a:cxn ang="0">
                  <a:pos x="57" y="11"/>
                </a:cxn>
                <a:cxn ang="0">
                  <a:pos x="48" y="11"/>
                </a:cxn>
                <a:cxn ang="0">
                  <a:pos x="29" y="20"/>
                </a:cxn>
                <a:cxn ang="0">
                  <a:pos x="23" y="37"/>
                </a:cxn>
                <a:cxn ang="0">
                  <a:pos x="23" y="45"/>
                </a:cxn>
                <a:cxn ang="0">
                  <a:pos x="40" y="63"/>
                </a:cxn>
                <a:cxn ang="0">
                  <a:pos x="57" y="68"/>
                </a:cxn>
                <a:cxn ang="0">
                  <a:pos x="88" y="88"/>
                </a:cxn>
                <a:cxn ang="0">
                  <a:pos x="100" y="102"/>
                </a:cxn>
                <a:cxn ang="0">
                  <a:pos x="102" y="122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0"/>
                </a:cxn>
                <a:cxn ang="0">
                  <a:pos x="32" y="3"/>
                </a:cxn>
                <a:cxn ang="0">
                  <a:pos x="29" y="11"/>
                </a:cxn>
                <a:cxn ang="0">
                  <a:pos x="29" y="156"/>
                </a:cxn>
                <a:cxn ang="0">
                  <a:pos x="29" y="156"/>
                </a:cxn>
                <a:cxn ang="0">
                  <a:pos x="32" y="165"/>
                </a:cxn>
                <a:cxn ang="0">
                  <a:pos x="37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3" y="165"/>
                </a:cxn>
                <a:cxn ang="0">
                  <a:pos x="6" y="15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37" y="0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/>
              <a:ahLst/>
              <a:cxnLst>
                <a:cxn ang="0">
                  <a:pos x="79" y="11"/>
                </a:cxn>
                <a:cxn ang="0">
                  <a:pos x="79" y="156"/>
                </a:cxn>
                <a:cxn ang="0">
                  <a:pos x="79" y="156"/>
                </a:cxn>
                <a:cxn ang="0">
                  <a:pos x="79" y="165"/>
                </a:cxn>
                <a:cxn ang="0">
                  <a:pos x="85" y="167"/>
                </a:cxn>
                <a:cxn ang="0">
                  <a:pos x="48" y="167"/>
                </a:cxn>
                <a:cxn ang="0">
                  <a:pos x="48" y="167"/>
                </a:cxn>
                <a:cxn ang="0">
                  <a:pos x="54" y="165"/>
                </a:cxn>
                <a:cxn ang="0">
                  <a:pos x="54" y="156"/>
                </a:cxn>
                <a:cxn ang="0">
                  <a:pos x="54" y="11"/>
                </a:cxn>
                <a:cxn ang="0">
                  <a:pos x="54" y="11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1" y="14"/>
                </a:cxn>
                <a:cxn ang="0">
                  <a:pos x="5" y="17"/>
                </a:cxn>
                <a:cxn ang="0">
                  <a:pos x="0" y="23"/>
                </a:cxn>
                <a:cxn ang="0">
                  <a:pos x="0" y="0"/>
                </a:cxn>
                <a:cxn ang="0">
                  <a:pos x="130" y="0"/>
                </a:cxn>
                <a:cxn ang="0">
                  <a:pos x="130" y="23"/>
                </a:cxn>
                <a:cxn ang="0">
                  <a:pos x="130" y="23"/>
                </a:cxn>
                <a:cxn ang="0">
                  <a:pos x="128" y="17"/>
                </a:cxn>
                <a:cxn ang="0">
                  <a:pos x="119" y="14"/>
                </a:cxn>
                <a:cxn ang="0">
                  <a:pos x="119" y="14"/>
                </a:cxn>
                <a:cxn ang="0">
                  <a:pos x="79" y="11"/>
                </a:cxn>
                <a:cxn ang="0">
                  <a:pos x="79" y="11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119" y="14"/>
                  </a:lnTo>
                  <a:lnTo>
                    <a:pt x="79" y="11"/>
                  </a:lnTo>
                  <a:lnTo>
                    <a:pt x="79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42" y="0"/>
                </a:cxn>
                <a:cxn ang="0">
                  <a:pos x="131" y="6"/>
                </a:cxn>
                <a:cxn ang="0">
                  <a:pos x="125" y="14"/>
                </a:cxn>
                <a:cxn ang="0">
                  <a:pos x="85" y="88"/>
                </a:cxn>
                <a:cxn ang="0">
                  <a:pos x="85" y="156"/>
                </a:cxn>
                <a:cxn ang="0">
                  <a:pos x="85" y="156"/>
                </a:cxn>
                <a:cxn ang="0">
                  <a:pos x="88" y="165"/>
                </a:cxn>
                <a:cxn ang="0">
                  <a:pos x="97" y="167"/>
                </a:cxn>
                <a:cxn ang="0">
                  <a:pos x="54" y="167"/>
                </a:cxn>
                <a:cxn ang="0">
                  <a:pos x="54" y="167"/>
                </a:cxn>
                <a:cxn ang="0">
                  <a:pos x="60" y="165"/>
                </a:cxn>
                <a:cxn ang="0">
                  <a:pos x="63" y="162"/>
                </a:cxn>
                <a:cxn ang="0">
                  <a:pos x="63" y="156"/>
                </a:cxn>
                <a:cxn ang="0">
                  <a:pos x="63" y="88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9" y="6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5" y="0"/>
                </a:cxn>
                <a:cxn ang="0">
                  <a:pos x="43" y="3"/>
                </a:cxn>
                <a:cxn ang="0">
                  <a:pos x="43" y="8"/>
                </a:cxn>
                <a:cxn ang="0">
                  <a:pos x="45" y="14"/>
                </a:cxn>
                <a:cxn ang="0">
                  <a:pos x="80" y="77"/>
                </a:cxn>
                <a:cxn ang="0">
                  <a:pos x="114" y="11"/>
                </a:cxn>
                <a:cxn ang="0">
                  <a:pos x="114" y="11"/>
                </a:cxn>
                <a:cxn ang="0">
                  <a:pos x="114" y="6"/>
                </a:cxn>
                <a:cxn ang="0">
                  <a:pos x="114" y="3"/>
                </a:cxn>
                <a:cxn ang="0">
                  <a:pos x="108" y="0"/>
                </a:cxn>
                <a:cxn ang="0">
                  <a:pos x="142" y="0"/>
                </a:cxn>
                <a:cxn ang="0">
                  <a:pos x="142" y="0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/>
              <a:ahLst/>
              <a:cxnLst>
                <a:cxn ang="0">
                  <a:pos x="77" y="173"/>
                </a:cxn>
                <a:cxn ang="0">
                  <a:pos x="48" y="165"/>
                </a:cxn>
                <a:cxn ang="0">
                  <a:pos x="23" y="148"/>
                </a:cxn>
                <a:cxn ang="0">
                  <a:pos x="6" y="119"/>
                </a:cxn>
                <a:cxn ang="0">
                  <a:pos x="0" y="85"/>
                </a:cxn>
                <a:cxn ang="0">
                  <a:pos x="3" y="68"/>
                </a:cxn>
                <a:cxn ang="0">
                  <a:pos x="14" y="40"/>
                </a:cxn>
                <a:cxn ang="0">
                  <a:pos x="34" y="14"/>
                </a:cxn>
                <a:cxn ang="0">
                  <a:pos x="62" y="3"/>
                </a:cxn>
                <a:cxn ang="0">
                  <a:pos x="82" y="0"/>
                </a:cxn>
                <a:cxn ang="0">
                  <a:pos x="108" y="6"/>
                </a:cxn>
                <a:cxn ang="0">
                  <a:pos x="133" y="23"/>
                </a:cxn>
                <a:cxn ang="0">
                  <a:pos x="150" y="51"/>
                </a:cxn>
                <a:cxn ang="0">
                  <a:pos x="156" y="88"/>
                </a:cxn>
                <a:cxn ang="0">
                  <a:pos x="156" y="108"/>
                </a:cxn>
                <a:cxn ang="0">
                  <a:pos x="142" y="139"/>
                </a:cxn>
                <a:cxn ang="0">
                  <a:pos x="119" y="162"/>
                </a:cxn>
                <a:cxn ang="0">
                  <a:pos x="91" y="173"/>
                </a:cxn>
                <a:cxn ang="0">
                  <a:pos x="77" y="173"/>
                </a:cxn>
                <a:cxn ang="0">
                  <a:pos x="25" y="82"/>
                </a:cxn>
                <a:cxn ang="0">
                  <a:pos x="31" y="119"/>
                </a:cxn>
                <a:cxn ang="0">
                  <a:pos x="43" y="142"/>
                </a:cxn>
                <a:cxn ang="0">
                  <a:pos x="60" y="156"/>
                </a:cxn>
                <a:cxn ang="0">
                  <a:pos x="79" y="162"/>
                </a:cxn>
                <a:cxn ang="0">
                  <a:pos x="91" y="159"/>
                </a:cxn>
                <a:cxn ang="0">
                  <a:pos x="111" y="151"/>
                </a:cxn>
                <a:cxn ang="0">
                  <a:pos x="122" y="131"/>
                </a:cxn>
                <a:cxn ang="0">
                  <a:pos x="131" y="105"/>
                </a:cxn>
                <a:cxn ang="0">
                  <a:pos x="131" y="88"/>
                </a:cxn>
                <a:cxn ang="0">
                  <a:pos x="128" y="57"/>
                </a:cxn>
                <a:cxn ang="0">
                  <a:pos x="116" y="31"/>
                </a:cxn>
                <a:cxn ang="0">
                  <a:pos x="102" y="17"/>
                </a:cxn>
                <a:cxn ang="0">
                  <a:pos x="79" y="11"/>
                </a:cxn>
                <a:cxn ang="0">
                  <a:pos x="68" y="11"/>
                </a:cxn>
                <a:cxn ang="0">
                  <a:pos x="48" y="23"/>
                </a:cxn>
                <a:cxn ang="0">
                  <a:pos x="34" y="40"/>
                </a:cxn>
                <a:cxn ang="0">
                  <a:pos x="28" y="65"/>
                </a:cxn>
                <a:cxn ang="0">
                  <a:pos x="25" y="82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lnTo>
                    <a:pt x="25" y="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/>
              <a:ahLst/>
              <a:cxnLst>
                <a:cxn ang="0">
                  <a:pos x="37" y="167"/>
                </a:cxn>
                <a:cxn ang="0">
                  <a:pos x="0" y="167"/>
                </a:cxn>
                <a:cxn ang="0">
                  <a:pos x="0" y="167"/>
                </a:cxn>
                <a:cxn ang="0">
                  <a:pos x="6" y="165"/>
                </a:cxn>
                <a:cxn ang="0">
                  <a:pos x="6" y="156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100" y="0"/>
                </a:cxn>
                <a:cxn ang="0">
                  <a:pos x="100" y="23"/>
                </a:cxn>
                <a:cxn ang="0">
                  <a:pos x="100" y="23"/>
                </a:cxn>
                <a:cxn ang="0">
                  <a:pos x="91" y="14"/>
                </a:cxn>
                <a:cxn ang="0">
                  <a:pos x="77" y="11"/>
                </a:cxn>
                <a:cxn ang="0">
                  <a:pos x="77" y="11"/>
                </a:cxn>
                <a:cxn ang="0">
                  <a:pos x="31" y="11"/>
                </a:cxn>
                <a:cxn ang="0">
                  <a:pos x="31" y="68"/>
                </a:cxn>
                <a:cxn ang="0">
                  <a:pos x="71" y="68"/>
                </a:cxn>
                <a:cxn ang="0">
                  <a:pos x="71" y="68"/>
                </a:cxn>
                <a:cxn ang="0">
                  <a:pos x="77" y="65"/>
                </a:cxn>
                <a:cxn ang="0">
                  <a:pos x="80" y="62"/>
                </a:cxn>
                <a:cxn ang="0">
                  <a:pos x="80" y="88"/>
                </a:cxn>
                <a:cxn ang="0">
                  <a:pos x="80" y="88"/>
                </a:cxn>
                <a:cxn ang="0">
                  <a:pos x="77" y="82"/>
                </a:cxn>
                <a:cxn ang="0">
                  <a:pos x="71" y="82"/>
                </a:cxn>
                <a:cxn ang="0">
                  <a:pos x="31" y="82"/>
                </a:cxn>
                <a:cxn ang="0">
                  <a:pos x="31" y="156"/>
                </a:cxn>
                <a:cxn ang="0">
                  <a:pos x="31" y="156"/>
                </a:cxn>
                <a:cxn ang="0">
                  <a:pos x="31" y="165"/>
                </a:cxn>
                <a:cxn ang="0">
                  <a:pos x="37" y="167"/>
                </a:cxn>
                <a:cxn ang="0">
                  <a:pos x="37" y="167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358774" y="2209799"/>
            <a:ext cx="887253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Connecting </a:t>
            </a:r>
            <a:r>
              <a:rPr kumimoji="0" lang="en-GB" sz="3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sz="3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reservation </a:t>
            </a:r>
            <a:r>
              <a:rPr kumimoji="0" lang="en-GB" sz="3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0" sz="3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lanning and Plato with </a:t>
            </a:r>
            <a:r>
              <a:rPr kumimoji="0" lang="en-GB" sz="3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sz="3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igital </a:t>
            </a:r>
            <a:r>
              <a:rPr kumimoji="0" lang="en-GB" sz="3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sz="3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epository </a:t>
            </a:r>
            <a:r>
              <a:rPr kumimoji="0" lang="en-GB" sz="3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sz="3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nterfaces</a:t>
            </a:r>
            <a:endParaRPr kumimoji="0" lang="en-US" sz="39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Subtitle 5"/>
          <p:cNvSpPr>
            <a:spLocks noGrp="1"/>
          </p:cNvSpPr>
          <p:nvPr>
            <p:ph type="subTitle" idx="1"/>
          </p:nvPr>
        </p:nvSpPr>
        <p:spPr>
          <a:xfrm>
            <a:off x="2068512" y="6370637"/>
            <a:ext cx="7947025" cy="1981200"/>
          </a:xfrm>
        </p:spPr>
        <p:txBody>
          <a:bodyPr/>
          <a:lstStyle/>
          <a:p>
            <a:pPr algn="r"/>
            <a:r>
              <a:rPr lang="en-GB" dirty="0" smtClean="0"/>
              <a:t>David Tarrant</a:t>
            </a:r>
          </a:p>
          <a:p>
            <a:pPr algn="r"/>
            <a:r>
              <a:rPr lang="en-GB" sz="2600" dirty="0" err="1" smtClean="0"/>
              <a:t>davetaz@ecs.soton.ac.uk</a:t>
            </a:r>
            <a:endParaRPr lang="en-GB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912" y="1265236"/>
            <a:ext cx="8610600" cy="510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7097712" y="3508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Risk Assessment</a:t>
            </a: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Planets Planning Workflow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097712" y="13414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Planning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 descr="pp-workflow-4-st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1189037"/>
            <a:ext cx="6345238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Plato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097712" y="13414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Planning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 descr="pp-workflow-4-st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" y="1189037"/>
            <a:ext cx="6345238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cb\dp\planets\pp\plato\screenshots\plato-screen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1313" y="1951037"/>
            <a:ext cx="7199312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Action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2" y="2789237"/>
            <a:ext cx="9688513" cy="2590800"/>
          </a:xfrm>
        </p:spPr>
        <p:txBody>
          <a:bodyPr/>
          <a:lstStyle/>
          <a:p>
            <a:pPr>
              <a:buNone/>
            </a:pPr>
            <a:r>
              <a:rPr lang="en-GB" sz="1800" dirty="0" smtClean="0"/>
              <a:t>&lt;</a:t>
            </a:r>
            <a:r>
              <a:rPr lang="en-GB" sz="1800" dirty="0" err="1" smtClean="0"/>
              <a:t>eprintsPlan</a:t>
            </a:r>
            <a:r>
              <a:rPr lang="en-GB" sz="1800" dirty="0" smtClean="0"/>
              <a:t>&gt;</a:t>
            </a:r>
          </a:p>
          <a:p>
            <a:pPr>
              <a:buNone/>
            </a:pPr>
            <a:r>
              <a:rPr lang="en-GB" sz="1800" dirty="0" smtClean="0"/>
              <a:t>  &lt;tool&gt;</a:t>
            </a:r>
          </a:p>
          <a:p>
            <a:pPr>
              <a:buNone/>
            </a:pPr>
            <a:r>
              <a:rPr lang="en-GB" sz="1800" dirty="0" smtClean="0"/>
              <a:t>    &lt;</a:t>
            </a:r>
            <a:r>
              <a:rPr lang="en-GB" sz="1800" dirty="0" err="1" smtClean="0"/>
              <a:t>toolIdentifier</a:t>
            </a:r>
            <a:r>
              <a:rPr lang="en-GB" sz="1800" dirty="0" smtClean="0"/>
              <a:t> </a:t>
            </a:r>
            <a:r>
              <a:rPr lang="en-GB" sz="1800" dirty="0" err="1" smtClean="0"/>
              <a:t>uri</a:t>
            </a:r>
            <a:r>
              <a:rPr lang="en-GB" sz="1800" dirty="0" smtClean="0"/>
              <a:t>="http://</a:t>
            </a:r>
            <a:r>
              <a:rPr lang="en-GB" sz="1800" dirty="0" err="1" smtClean="0"/>
              <a:t>dbpedia.org/data/ImageMagick</a:t>
            </a:r>
            <a:r>
              <a:rPr lang="en-GB" sz="1800" dirty="0" smtClean="0"/>
              <a:t>"/&gt;</a:t>
            </a:r>
          </a:p>
          <a:p>
            <a:pPr>
              <a:buNone/>
            </a:pPr>
            <a:r>
              <a:rPr lang="en-GB" sz="1800" dirty="0" smtClean="0"/>
              <a:t>    &lt;parameters </a:t>
            </a:r>
            <a:r>
              <a:rPr lang="en-GB" sz="1800" dirty="0" err="1" smtClean="0"/>
              <a:t>toolParameters</a:t>
            </a:r>
            <a:r>
              <a:rPr lang="en-GB" sz="1800" dirty="0" smtClean="0"/>
              <a:t>="-verbose -compress None -quality 100 %INFILE% %OUTFILE%"/&gt;</a:t>
            </a:r>
          </a:p>
          <a:p>
            <a:pPr>
              <a:buNone/>
            </a:pPr>
            <a:r>
              <a:rPr lang="en-GB" sz="1800" dirty="0" smtClean="0"/>
              <a:t>    &lt;</a:t>
            </a:r>
            <a:r>
              <a:rPr lang="en-GB" sz="1800" dirty="0" err="1" smtClean="0"/>
              <a:t>targetFormat</a:t>
            </a:r>
            <a:r>
              <a:rPr lang="en-GB" sz="1800" dirty="0" smtClean="0"/>
              <a:t>&gt;PNG&lt;/</a:t>
            </a:r>
            <a:r>
              <a:rPr lang="en-GB" sz="1800" dirty="0" err="1" smtClean="0"/>
              <a:t>targetFormat</a:t>
            </a:r>
            <a:r>
              <a:rPr lang="en-GB" sz="1800" dirty="0" smtClean="0"/>
              <a:t>&gt;</a:t>
            </a:r>
          </a:p>
          <a:p>
            <a:pPr>
              <a:buNone/>
            </a:pPr>
            <a:r>
              <a:rPr lang="en-GB" sz="1800" dirty="0" smtClean="0"/>
              <a:t>  &lt;/tool&gt;</a:t>
            </a:r>
          </a:p>
          <a:p>
            <a:pPr>
              <a:buNone/>
            </a:pPr>
            <a:r>
              <a:rPr lang="en-GB" sz="1800" dirty="0" smtClean="0"/>
              <a:t>&lt;/</a:t>
            </a:r>
            <a:r>
              <a:rPr lang="en-GB" sz="1800" dirty="0" err="1" smtClean="0"/>
              <a:t>eprintsPlan</a:t>
            </a:r>
            <a:r>
              <a:rPr lang="en-GB" sz="1800" dirty="0" smtClean="0"/>
              <a:t>&gt;</a:t>
            </a:r>
          </a:p>
          <a:p>
            <a:pPr>
              <a:buNone/>
            </a:pPr>
            <a:endParaRPr lang="en-GB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5913" y="1477963"/>
            <a:ext cx="9261476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marL="395288" marR="0" lvl="0" indent="-395288" algn="l" defTabSz="1008063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90000"/>
              <a:buFont typeface="Wingdings 3" charset="2"/>
              <a:buChar char="x"/>
              <a:tabLst/>
              <a:defRPr/>
            </a:pPr>
            <a:r>
              <a:rPr kumimoji="0" lang="en-GB" sz="3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 Small part of the Plato preservation</a:t>
            </a:r>
            <a:r>
              <a:rPr kumimoji="0" lang="en-GB" sz="31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en-GB" sz="3100" kern="0" dirty="0" smtClean="0">
                <a:latin typeface="+mn-lt"/>
              </a:rPr>
              <a:t>p</a:t>
            </a:r>
            <a:r>
              <a:rPr kumimoji="0" lang="en-GB" sz="31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lan</a:t>
            </a:r>
            <a:endParaRPr kumimoji="0" lang="en-GB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Performing Actions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097712" y="13414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Action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49312" y="1493837"/>
            <a:ext cx="5359400" cy="3408363"/>
          </a:xfrm>
        </p:spPr>
        <p:txBody>
          <a:bodyPr/>
          <a:lstStyle/>
          <a:p>
            <a:r>
              <a:rPr lang="en-GB" dirty="0">
                <a:ea typeface="ＭＳ Ｐゴシック" charset="-128"/>
              </a:rPr>
              <a:t>Each set of “at risk” classified files can have a single related preservation plan.</a:t>
            </a:r>
          </a:p>
          <a:p>
            <a:r>
              <a:rPr lang="en-GB" dirty="0">
                <a:ea typeface="ＭＳ Ｐゴシック" charset="-128"/>
              </a:rPr>
              <a:t>Once uploaded, any defined actions will be performed on </a:t>
            </a:r>
            <a:r>
              <a:rPr lang="en-GB" b="1" dirty="0">
                <a:ea typeface="ＭＳ Ｐゴシック" charset="-128"/>
              </a:rPr>
              <a:t>all </a:t>
            </a:r>
            <a:r>
              <a:rPr lang="en-GB" dirty="0">
                <a:ea typeface="ＭＳ Ｐゴシック" charset="-128"/>
              </a:rPr>
              <a:t> files of that classification.</a:t>
            </a:r>
          </a:p>
          <a:p>
            <a:endParaRPr lang="en-US" dirty="0">
              <a:ea typeface="ＭＳ Ｐゴシック" charset="-128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2912" y="2255837"/>
            <a:ext cx="29146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2" y="4922837"/>
            <a:ext cx="788035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Trust, Authenticity and Provenance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39713" y="1477963"/>
            <a:ext cx="9337676" cy="4762500"/>
          </a:xfrm>
        </p:spPr>
        <p:txBody>
          <a:bodyPr/>
          <a:lstStyle/>
          <a:p>
            <a:r>
              <a:rPr lang="en-US" dirty="0" smtClean="0"/>
              <a:t>Before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2271818"/>
            <a:ext cx="9307513" cy="822219"/>
          </a:xfrm>
          <a:prstGeom prst="rect">
            <a:avLst/>
          </a:prstGeom>
          <a:ln>
            <a:solidFill>
              <a:srgbClr val="BBE0E3"/>
            </a:solidFill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2" y="3932237"/>
            <a:ext cx="7848600" cy="9906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000"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KeepIT</a:t>
            </a:r>
            <a:r>
              <a:rPr lang="en-GB" dirty="0" smtClean="0"/>
              <a:t> Training Modules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13" y="1477963"/>
            <a:ext cx="9337676" cy="4762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rgbClr val="558ED5"/>
                </a:solidFill>
              </a:rPr>
              <a:t>Module 1. </a:t>
            </a:r>
            <a:r>
              <a:rPr lang="en-US" sz="2000" b="1" dirty="0" err="1" smtClean="0">
                <a:solidFill>
                  <a:srgbClr val="558ED5"/>
                </a:solidFill>
              </a:rPr>
              <a:t>Organisational</a:t>
            </a:r>
            <a:r>
              <a:rPr lang="en-US" sz="2000" b="1" dirty="0" smtClean="0">
                <a:solidFill>
                  <a:srgbClr val="558ED5"/>
                </a:solidFill>
              </a:rPr>
              <a:t> issues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Scoping, selection, assessment, institutional parameters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rgbClr val="558ED5"/>
                </a:solidFill>
              </a:rPr>
              <a:t>Module 2. Costs</a:t>
            </a:r>
            <a:r>
              <a:rPr lang="en-US" sz="2000" b="1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Lifecycle costs for managing digital objects, based on the LIFE approach, and institutional costs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rgbClr val="558ED5"/>
                </a:solidFill>
              </a:rPr>
              <a:t>Module 3. Description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Describing content for preservation: provenance, significant properties and preservation metadata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rgbClr val="558ED5"/>
                </a:solidFill>
              </a:rPr>
              <a:t>Module 4. Preservation workflow tools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b="1" dirty="0" smtClean="0"/>
              <a:t>F</a:t>
            </a:r>
            <a:r>
              <a:rPr lang="en-US" sz="1800" dirty="0" smtClean="0"/>
              <a:t>ormat management, risk assessment and storage, and linked to the Plato planning tool from Planets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b="1" dirty="0" smtClean="0">
                <a:solidFill>
                  <a:srgbClr val="558ED5"/>
                </a:solidFill>
              </a:rPr>
              <a:t>Module 5. Trust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 smtClean="0"/>
              <a:t>The repository’s approach to preservation; trust (by the repository) of the tools and services it chooses</a:t>
            </a:r>
          </a:p>
        </p:txBody>
      </p:sp>
    </p:spTree>
  </p:cSld>
  <p:clrMapOvr>
    <a:masterClrMapping/>
  </p:clrMapOvr>
  <p:transition advClick="0" advTm="5000"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2179637"/>
            <a:ext cx="4724399" cy="4060826"/>
          </a:xfrm>
        </p:spPr>
        <p:txBody>
          <a:bodyPr/>
          <a:lstStyle/>
          <a:p>
            <a:r>
              <a:rPr lang="en-US" dirty="0" smtClean="0"/>
              <a:t>Open Provenance Model (OPM) compliant</a:t>
            </a:r>
          </a:p>
          <a:p>
            <a:endParaRPr lang="en-US" dirty="0" smtClean="0"/>
          </a:p>
          <a:p>
            <a:r>
              <a:rPr lang="en-US" dirty="0" smtClean="0"/>
              <a:t>Stored in RDF triple form using the </a:t>
            </a:r>
            <a:r>
              <a:rPr lang="en-US" dirty="0" err="1" smtClean="0"/>
              <a:t>EPrints</a:t>
            </a:r>
            <a:r>
              <a:rPr lang="en-US" dirty="0" smtClean="0"/>
              <a:t> relation manager added in 3.2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112" y="1112837"/>
            <a:ext cx="4432300" cy="546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462" y="5989637"/>
            <a:ext cx="46602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OPM @ http://</a:t>
            </a:r>
            <a:r>
              <a:rPr lang="en-GB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openprovenance.org</a:t>
            </a: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endParaRPr lang="en-GB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advClick="0" advTm="5000"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KeepIT</a:t>
            </a:r>
            <a:r>
              <a:rPr lang="en-GB" dirty="0" smtClean="0"/>
              <a:t> exemplars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112" y="1722437"/>
            <a:ext cx="459486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772" y="1550987"/>
            <a:ext cx="1509740" cy="1466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912" y="1874837"/>
            <a:ext cx="181331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300" dirty="0" smtClean="0"/>
              <a:t>Nectar</a:t>
            </a:r>
            <a:endParaRPr lang="en-GB" sz="4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28" y="3398837"/>
            <a:ext cx="9153184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12" y="4541837"/>
            <a:ext cx="2133600" cy="1774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112" y="4497665"/>
            <a:ext cx="375013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300" dirty="0" smtClean="0"/>
              <a:t>UAL Research</a:t>
            </a:r>
          </a:p>
          <a:p>
            <a:pPr algn="ctr"/>
            <a:r>
              <a:rPr lang="en-GB" sz="4300" dirty="0" smtClean="0"/>
              <a:t>Online</a:t>
            </a:r>
            <a:endParaRPr lang="en-GB" sz="43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8712" y="4389437"/>
            <a:ext cx="2197100" cy="14986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UALResearch Online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24" y="2558624"/>
            <a:ext cx="2997201" cy="2025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000" y="4573587"/>
            <a:ext cx="2861810" cy="1873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712" y="1189037"/>
            <a:ext cx="6513622" cy="670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“Much more time-consuming and complicated”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“It's not just for the university/tech people to do it's part of the manager's job too”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“Somewhat less confident…but that's because I know what it really means now”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“I feel well-informed about what is available to help me”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“I would be quite confident teaching other managers, giving a talk etc. to share what I have learned”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</a:p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912" y="1265237"/>
            <a:ext cx="1676400" cy="1393962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digital preservation landscape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3322637"/>
            <a:ext cx="1193800" cy="302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12" y="4834541"/>
            <a:ext cx="1981200" cy="1383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" y="1750123"/>
            <a:ext cx="1574800" cy="1267714"/>
          </a:xfrm>
          <a:prstGeom prst="rect">
            <a:avLst/>
          </a:prstGeom>
        </p:spPr>
      </p:pic>
      <p:pic>
        <p:nvPicPr>
          <p:cNvPr id="7" name="Picture 4" descr="p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6712" y="3246437"/>
            <a:ext cx="2634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polarbear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9312" y="5532437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eprintslogo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6912" y="4389437"/>
            <a:ext cx="2171701" cy="80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99112" y="5456237"/>
            <a:ext cx="1390124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700" dirty="0" smtClean="0"/>
              <a:t>DAF</a:t>
            </a:r>
            <a:endParaRPr lang="en-GB" sz="47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8254" y="2255837"/>
            <a:ext cx="914400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28854" y="2408237"/>
            <a:ext cx="134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DROID</a:t>
            </a:r>
            <a:endParaRPr lang="en-GB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8712" y="1798637"/>
            <a:ext cx="1371600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5112" y="4452269"/>
            <a:ext cx="1828800" cy="1892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9112" y="3627437"/>
            <a:ext cx="1828800" cy="4507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7512" y="2484437"/>
            <a:ext cx="1803400" cy="1442720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EdShare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30312" y="1874837"/>
            <a:ext cx="7467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/>
              <a:t>“Participation in the </a:t>
            </a:r>
            <a:r>
              <a:rPr lang="en-US" sz="2900" dirty="0" err="1" smtClean="0"/>
              <a:t>KeepIt</a:t>
            </a:r>
            <a:r>
              <a:rPr lang="en-US" sz="2900" dirty="0" smtClean="0"/>
              <a:t> Project has provided me with an excellent practical grasp of the realities of preservation and brought an apparently enormous and daunting area into the realms of approachable and practical possibilities”</a:t>
            </a:r>
            <a:endParaRPr lang="en-GB" sz="2900" dirty="0" smtClean="0"/>
          </a:p>
          <a:p>
            <a:endParaRPr lang="en-GB" sz="2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" y="5608637"/>
            <a:ext cx="10068502" cy="8382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Northampton University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125912" y="1265237"/>
            <a:ext cx="5715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buNone/>
            </a:pPr>
            <a:r>
              <a:rPr lang="en-US" sz="2200" dirty="0" smtClean="0"/>
              <a:t>“The </a:t>
            </a:r>
            <a:r>
              <a:rPr lang="en-US" sz="2200" dirty="0" err="1" smtClean="0"/>
              <a:t>KeepIT</a:t>
            </a:r>
            <a:r>
              <a:rPr lang="en-US" sz="2200" dirty="0" smtClean="0"/>
              <a:t> project has shown me that Digital Preservation is not be the scary thing it can appear to be.”</a:t>
            </a:r>
          </a:p>
          <a:p>
            <a:pPr algn="ctr">
              <a:spcAft>
                <a:spcPts val="0"/>
              </a:spcAft>
              <a:buNone/>
            </a:pPr>
            <a:r>
              <a:rPr lang="en-US" sz="2200" dirty="0" smtClean="0"/>
              <a:t> </a:t>
            </a:r>
          </a:p>
          <a:p>
            <a:pPr algn="ctr">
              <a:spcAft>
                <a:spcPts val="0"/>
              </a:spcAft>
              <a:buNone/>
            </a:pPr>
            <a:r>
              <a:rPr lang="en-US" sz="2200" dirty="0" smtClean="0"/>
              <a:t>“There isn't a quick fix.”</a:t>
            </a:r>
          </a:p>
          <a:p>
            <a:pPr algn="ctr">
              <a:spcAft>
                <a:spcPts val="0"/>
              </a:spcAft>
              <a:buNone/>
            </a:pPr>
            <a:r>
              <a:rPr lang="en-US" sz="2200" dirty="0" smtClean="0"/>
              <a:t> </a:t>
            </a:r>
          </a:p>
          <a:p>
            <a:pPr algn="ctr">
              <a:spcAft>
                <a:spcPts val="0"/>
              </a:spcAft>
              <a:buNone/>
            </a:pPr>
            <a:r>
              <a:rPr lang="en-US" sz="2200" dirty="0" smtClean="0"/>
              <a:t>“The secret is to take small steps; to set preservation planning within the bigger institutional context; and to engage stakeholders through advocacy and training”</a:t>
            </a:r>
          </a:p>
          <a:p>
            <a:pPr algn="ctr">
              <a:spcAft>
                <a:spcPts val="0"/>
              </a:spcAft>
              <a:buNone/>
            </a:pPr>
            <a:endParaRPr lang="en-US" sz="2200" dirty="0" smtClean="0"/>
          </a:p>
          <a:p>
            <a:pPr algn="ctr">
              <a:spcAft>
                <a:spcPts val="0"/>
              </a:spcAft>
              <a:buNone/>
            </a:pPr>
            <a:r>
              <a:rPr lang="en-US" sz="2200" dirty="0" smtClean="0"/>
              <a:t>“My confidence has undoubtedly grown but the more I know, the more I </a:t>
            </a:r>
            <a:r>
              <a:rPr lang="en-US" sz="2200" dirty="0" err="1" smtClean="0"/>
              <a:t>realise</a:t>
            </a:r>
            <a:r>
              <a:rPr lang="en-US" sz="2200" dirty="0" smtClean="0"/>
              <a:t> there is to know.” </a:t>
            </a:r>
          </a:p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2" y="4160837"/>
            <a:ext cx="3733800" cy="1446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1437"/>
            <a:ext cx="1411704" cy="13716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12" y="2179637"/>
            <a:ext cx="3675888" cy="914400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11312" y="24082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Identification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2373312" y="31702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Characterisation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211512" y="39322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Risk Assessment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73512" y="46942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Planning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35512" y="54562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Action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" name="Bent-Up Arrow 28"/>
          <p:cNvSpPr/>
          <p:nvPr/>
        </p:nvSpPr>
        <p:spPr bwMode="auto">
          <a:xfrm rot="5400000">
            <a:off x="1801812" y="2979737"/>
            <a:ext cx="6096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30" name="Bent-Up Arrow 29"/>
          <p:cNvSpPr/>
          <p:nvPr/>
        </p:nvSpPr>
        <p:spPr bwMode="auto">
          <a:xfrm rot="5400000">
            <a:off x="2640012" y="3741738"/>
            <a:ext cx="6096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1" name="Bent-Up Arrow 30"/>
          <p:cNvSpPr/>
          <p:nvPr/>
        </p:nvSpPr>
        <p:spPr bwMode="auto">
          <a:xfrm rot="5400000">
            <a:off x="3402012" y="4503737"/>
            <a:ext cx="6096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2" name="Bent-Up Arrow 31"/>
          <p:cNvSpPr/>
          <p:nvPr/>
        </p:nvSpPr>
        <p:spPr bwMode="auto">
          <a:xfrm rot="5400000">
            <a:off x="4164012" y="5265737"/>
            <a:ext cx="6096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>
          <a:xfrm rot="16200000">
            <a:off x="-1893888" y="3322637"/>
            <a:ext cx="51816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Digital Repository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11312" y="14938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Bit Preservation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Bent-Up Arrow 19"/>
          <p:cNvSpPr/>
          <p:nvPr/>
        </p:nvSpPr>
        <p:spPr bwMode="auto">
          <a:xfrm rot="5400000" flipV="1">
            <a:off x="1344612" y="1836737"/>
            <a:ext cx="304800" cy="6858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65" name="Left Arrow 64"/>
          <p:cNvSpPr/>
          <p:nvPr/>
        </p:nvSpPr>
        <p:spPr bwMode="auto">
          <a:xfrm flipH="1">
            <a:off x="1154112" y="1646237"/>
            <a:ext cx="457200" cy="2286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66" name="Bent-Up Arrow 65"/>
          <p:cNvSpPr/>
          <p:nvPr/>
        </p:nvSpPr>
        <p:spPr bwMode="auto">
          <a:xfrm rot="5400000" flipV="1">
            <a:off x="3554412" y="3513137"/>
            <a:ext cx="381000" cy="53340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67" name="Left Arrow 66"/>
          <p:cNvSpPr/>
          <p:nvPr/>
        </p:nvSpPr>
        <p:spPr bwMode="auto">
          <a:xfrm flipH="1">
            <a:off x="1154112" y="2560637"/>
            <a:ext cx="457200" cy="2286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68" name="TextBox 67"/>
          <p:cNvSpPr txBox="1"/>
          <p:nvPr/>
        </p:nvSpPr>
        <p:spPr>
          <a:xfrm>
            <a:off x="4343399" y="2484437"/>
            <a:ext cx="13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DROID, file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33999" y="3246437"/>
            <a:ext cx="267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JHOVE, FITS, FFMPEG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72199" y="4008437"/>
            <a:ext cx="254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rgbClr val="FF0000"/>
                </a:solidFill>
              </a:rPr>
              <a:t>Pronom</a:t>
            </a:r>
            <a:r>
              <a:rPr lang="en-GB" sz="1800" dirty="0" smtClean="0">
                <a:solidFill>
                  <a:srgbClr val="FF0000"/>
                </a:solidFill>
              </a:rPr>
              <a:t>, P2 Registry…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10399" y="4770437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Plato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628354" y="5532437"/>
            <a:ext cx="228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Migration, Emulation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384048" y="1570037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FF0000"/>
                </a:solidFill>
              </a:rPr>
              <a:t>EPrints Storage Controller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 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35112" y="2484437"/>
            <a:ext cx="7162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/>
              <a:t>“Can we pass XML between systems to enable breakthroughs in digital preservation?”</a:t>
            </a:r>
            <a:endParaRPr lang="en-GB" sz="3400" dirty="0"/>
          </a:p>
        </p:txBody>
      </p:sp>
    </p:spTree>
  </p:cSld>
  <p:clrMapOvr>
    <a:masterClrMapping/>
  </p:clrMapOvr>
  <p:transition advClick="0" advTm="5000"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Message 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35112" y="2484437"/>
            <a:ext cx="7162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/>
              <a:t>“Can we pass XML between systems to enable breakthroughs in digital preservation?”</a:t>
            </a:r>
            <a:endParaRPr lang="en-GB" sz="3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712" y="4160837"/>
            <a:ext cx="2946400" cy="2209800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4" name="Picture 3" descr="jisccolour1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2112" y="1722437"/>
            <a:ext cx="16922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lanets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9712" y="3703637"/>
            <a:ext cx="236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TU_Signet_SW_rg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0312" y="3551237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olarbear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7312" y="3475037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06713" y="24082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Identification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668713" y="31702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Characterisation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06913" y="39322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Risk Assessment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68913" y="46942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Planning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30913" y="54562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Action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9" name="Bent-Up Arrow 28"/>
          <p:cNvSpPr/>
          <p:nvPr/>
        </p:nvSpPr>
        <p:spPr bwMode="auto">
          <a:xfrm rot="5400000">
            <a:off x="3097213" y="2979737"/>
            <a:ext cx="6096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30" name="Bent-Up Arrow 29"/>
          <p:cNvSpPr/>
          <p:nvPr/>
        </p:nvSpPr>
        <p:spPr bwMode="auto">
          <a:xfrm rot="5400000">
            <a:off x="3935413" y="3741738"/>
            <a:ext cx="6096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1" name="Bent-Up Arrow 30"/>
          <p:cNvSpPr/>
          <p:nvPr/>
        </p:nvSpPr>
        <p:spPr bwMode="auto">
          <a:xfrm rot="5400000">
            <a:off x="4697413" y="4503737"/>
            <a:ext cx="6096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32" name="Bent-Up Arrow 31"/>
          <p:cNvSpPr/>
          <p:nvPr/>
        </p:nvSpPr>
        <p:spPr bwMode="auto">
          <a:xfrm rot="5400000">
            <a:off x="5459413" y="5265737"/>
            <a:ext cx="609600" cy="5334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>
          <a:xfrm rot="16200000">
            <a:off x="-598487" y="3322637"/>
            <a:ext cx="51816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Digital Repository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06713" y="14938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Bit Preservation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" name="Bent-Up Arrow 19"/>
          <p:cNvSpPr/>
          <p:nvPr/>
        </p:nvSpPr>
        <p:spPr bwMode="auto">
          <a:xfrm rot="5400000" flipV="1">
            <a:off x="2640013" y="1836737"/>
            <a:ext cx="304800" cy="6858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65" name="Left Arrow 64"/>
          <p:cNvSpPr/>
          <p:nvPr/>
        </p:nvSpPr>
        <p:spPr bwMode="auto">
          <a:xfrm flipH="1">
            <a:off x="2449513" y="1646237"/>
            <a:ext cx="457200" cy="2286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66" name="Bent-Up Arrow 65"/>
          <p:cNvSpPr/>
          <p:nvPr/>
        </p:nvSpPr>
        <p:spPr bwMode="auto">
          <a:xfrm rot="5400000" flipV="1">
            <a:off x="4849813" y="3513137"/>
            <a:ext cx="381000" cy="5334000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67" name="Left Arrow 66"/>
          <p:cNvSpPr/>
          <p:nvPr/>
        </p:nvSpPr>
        <p:spPr bwMode="auto">
          <a:xfrm flipH="1">
            <a:off x="2449513" y="2560637"/>
            <a:ext cx="457200" cy="228600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Interfaces…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jobs-ipa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13" r="-913"/>
          <a:stretch>
            <a:fillRect/>
          </a:stretch>
        </p:blipFill>
        <p:spPr>
          <a:xfrm>
            <a:off x="504031" y="1189037"/>
            <a:ext cx="9449846" cy="5196506"/>
          </a:xfrm>
        </p:spPr>
      </p:pic>
      <p:sp>
        <p:nvSpPr>
          <p:cNvPr id="5" name="TextBox 4"/>
          <p:cNvSpPr txBox="1"/>
          <p:nvPr/>
        </p:nvSpPr>
        <p:spPr>
          <a:xfrm>
            <a:off x="3363912" y="6065837"/>
            <a:ext cx="6525800" cy="332611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sz="1500" dirty="0" smtClean="0">
                <a:solidFill>
                  <a:srgbClr val="558ED5"/>
                </a:solidFill>
              </a:rPr>
              <a:t>Picture by </a:t>
            </a:r>
            <a:r>
              <a:rPr lang="en-US" sz="1500" dirty="0" err="1" smtClean="0">
                <a:solidFill>
                  <a:srgbClr val="558ED5"/>
                </a:solidFill>
              </a:rPr>
              <a:t>curiouslee</a:t>
            </a:r>
            <a:r>
              <a:rPr lang="en-US" sz="1500" dirty="0" smtClean="0">
                <a:solidFill>
                  <a:srgbClr val="558ED5"/>
                </a:solidFill>
              </a:rPr>
              <a:t> http://www.flickr.com/photos/curiouslee/4320074421/</a:t>
            </a:r>
            <a:endParaRPr lang="en-US" sz="1500" dirty="0">
              <a:solidFill>
                <a:srgbClr val="558ED5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545" y="3246437"/>
            <a:ext cx="2823967" cy="2687101"/>
          </a:xfrm>
          <a:prstGeom prst="rect">
            <a:avLst/>
          </a:prstGeom>
        </p:spPr>
        <p:txBody>
          <a:bodyPr wrap="square" lIns="100794" tIns="50397" rIns="100794" bIns="50397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“75 million people already own iPod Touches and </a:t>
            </a:r>
            <a:r>
              <a:rPr lang="en-US" i="1" dirty="0" err="1" smtClean="0">
                <a:solidFill>
                  <a:schemeClr val="bg1"/>
                </a:solidFill>
              </a:rPr>
              <a:t>iPhones</a:t>
            </a:r>
            <a:r>
              <a:rPr lang="en-US" i="1" dirty="0" smtClean="0">
                <a:solidFill>
                  <a:schemeClr val="bg1"/>
                </a:solidFill>
              </a:rPr>
              <a:t>. That's all people who already know how to use the </a:t>
            </a:r>
            <a:r>
              <a:rPr lang="en-US" i="1" dirty="0" err="1" smtClean="0">
                <a:solidFill>
                  <a:schemeClr val="bg1"/>
                </a:solidFill>
              </a:rPr>
              <a:t>iPad</a:t>
            </a:r>
            <a:r>
              <a:rPr lang="en-US" i="1" dirty="0" smtClean="0">
                <a:solidFill>
                  <a:schemeClr val="bg1"/>
                </a:solidFill>
              </a:rPr>
              <a:t>.”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 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35112" y="2484437"/>
            <a:ext cx="716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/>
              <a:t>“Digital preservation can be simplified by integrating tools and services with existing digital repository interfaces #ipres2010”</a:t>
            </a:r>
          </a:p>
          <a:p>
            <a:pPr algn="ctr"/>
            <a:endParaRPr lang="en-GB" sz="3400" dirty="0"/>
          </a:p>
        </p:txBody>
      </p:sp>
    </p:spTree>
  </p:cSld>
  <p:clrMapOvr>
    <a:masterClrMapping/>
  </p:clrMapOvr>
  <p:transition advClick="0" advTm="5000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EPrints Storage Controller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097712" y="13414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Bit Preservation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Content Placeholder 5" descr="upload_handler_pdf_2_cloud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6440" b="-36440"/>
          <a:stretch>
            <a:fillRect/>
          </a:stretch>
        </p:blipFill>
        <p:spPr>
          <a:xfrm>
            <a:off x="544512" y="884237"/>
            <a:ext cx="8926513" cy="5126038"/>
          </a:xfrm>
        </p:spPr>
      </p:pic>
      <p:sp>
        <p:nvSpPr>
          <p:cNvPr id="6" name="TextBox 5"/>
          <p:cNvSpPr txBox="1"/>
          <p:nvPr/>
        </p:nvSpPr>
        <p:spPr>
          <a:xfrm>
            <a:off x="7326312" y="4999037"/>
            <a:ext cx="24937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Periodic</a:t>
            </a:r>
          </a:p>
          <a:p>
            <a:pPr algn="ctr"/>
            <a:r>
              <a:rPr lang="en-GB" dirty="0" smtClean="0"/>
              <a:t>md5 sum checks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49712" y="5151437"/>
            <a:ext cx="2288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Multiple Copies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1912" y="5684837"/>
            <a:ext cx="2510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Multiple Services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46000" y="4541837"/>
            <a:ext cx="3332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Flexible Decision Logic</a:t>
            </a:r>
            <a:endParaRPr lang="en-GB" dirty="0"/>
          </a:p>
        </p:txBody>
      </p:sp>
    </p:spTree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DROID in the Repository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097712" y="13414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Identification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34" y="2255837"/>
            <a:ext cx="9489878" cy="3676650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JHove</a:t>
            </a:r>
            <a:r>
              <a:rPr lang="en-GB" dirty="0" smtClean="0"/>
              <a:t> in Plato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1477963"/>
            <a:ext cx="9185276" cy="4762500"/>
          </a:xfrm>
        </p:spPr>
        <p:txBody>
          <a:bodyPr/>
          <a:lstStyle/>
          <a:p>
            <a:r>
              <a:rPr lang="en-GB" dirty="0" smtClean="0"/>
              <a:t>Done as part of Preservation Planning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097712" y="13414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Characterisation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4" descr="plato-jho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12" y="2140445"/>
            <a:ext cx="7783513" cy="4306392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Analysis in EPrints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77963"/>
            <a:ext cx="9109076" cy="4762500"/>
          </a:xfrm>
        </p:spPr>
        <p:txBody>
          <a:bodyPr/>
          <a:lstStyle/>
          <a:p>
            <a:r>
              <a:rPr lang="en-GB" dirty="0" smtClean="0"/>
              <a:t>Factual </a:t>
            </a:r>
            <a:r>
              <a:rPr lang="en-GB" dirty="0" err="1" smtClean="0"/>
              <a:t>vs</a:t>
            </a:r>
            <a:r>
              <a:rPr lang="en-GB" dirty="0" smtClean="0"/>
              <a:t> Subjective Information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097712" y="1341437"/>
            <a:ext cx="2743200" cy="533400"/>
          </a:xfrm>
          <a:prstGeom prst="roundRect">
            <a:avLst/>
          </a:prstGeom>
          <a:noFill/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</a:rPr>
              <a:t>Risk Assessment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512" y="2179637"/>
            <a:ext cx="8657083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</p:sld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15053</TotalTime>
  <Words>682</Words>
  <Application>Microsoft Office PowerPoint</Application>
  <PresentationFormat>Custom</PresentationFormat>
  <Paragraphs>124</Paragraphs>
  <Slides>25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template</vt:lpstr>
      <vt:lpstr>Slide 1</vt:lpstr>
      <vt:lpstr>The digital preservation landscape</vt:lpstr>
      <vt:lpstr>Overview</vt:lpstr>
      <vt:lpstr>Interfaces…</vt:lpstr>
      <vt:lpstr>Message 1</vt:lpstr>
      <vt:lpstr>EPrints Storage Controller</vt:lpstr>
      <vt:lpstr>DROID in the Repository</vt:lpstr>
      <vt:lpstr>JHove in Plato</vt:lpstr>
      <vt:lpstr>Risk Analysis in EPrints</vt:lpstr>
      <vt:lpstr>Slide 10</vt:lpstr>
      <vt:lpstr>The Planets Planning Workflow</vt:lpstr>
      <vt:lpstr>Plato</vt:lpstr>
      <vt:lpstr>The Action Plan</vt:lpstr>
      <vt:lpstr>Performing Actions</vt:lpstr>
      <vt:lpstr>Trust, Authenticity and Provenance</vt:lpstr>
      <vt:lpstr>The KeepIT Training Modules</vt:lpstr>
      <vt:lpstr>Provenance Information</vt:lpstr>
      <vt:lpstr>The KeepIT exemplars</vt:lpstr>
      <vt:lpstr>UALResearch Online</vt:lpstr>
      <vt:lpstr>EdShare</vt:lpstr>
      <vt:lpstr>Northampton University</vt:lpstr>
      <vt:lpstr>Summary</vt:lpstr>
      <vt:lpstr>Message 2</vt:lpstr>
      <vt:lpstr>Message 2</vt:lpstr>
      <vt:lpstr>Thank You</vt:lpstr>
    </vt:vector>
  </TitlesOfParts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EPrints 3.2 - Preservation Slide Subset [PASIG Malta 09]</dc:title>
  <dc:creator>davetaz</dc:creator>
  <cp:lastModifiedBy>Les Carr</cp:lastModifiedBy>
  <cp:revision>280</cp:revision>
  <cp:lastPrinted>2008-12-10T19:46:43Z</cp:lastPrinted>
  <dcterms:created xsi:type="dcterms:W3CDTF">2010-09-21T07:49:25Z</dcterms:created>
  <dcterms:modified xsi:type="dcterms:W3CDTF">2010-09-21T11:42:57Z</dcterms:modified>
</cp:coreProperties>
</file>