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8"/>
  </p:notesMasterIdLst>
  <p:sldIdLst>
    <p:sldId id="256" r:id="rId2"/>
    <p:sldId id="274" r:id="rId3"/>
    <p:sldId id="258" r:id="rId4"/>
    <p:sldId id="259" r:id="rId5"/>
    <p:sldId id="262" r:id="rId6"/>
    <p:sldId id="276" r:id="rId7"/>
    <p:sldId id="263" r:id="rId8"/>
    <p:sldId id="264" r:id="rId9"/>
    <p:sldId id="275" r:id="rId10"/>
    <p:sldId id="265" r:id="rId11"/>
    <p:sldId id="266" r:id="rId12"/>
    <p:sldId id="267" r:id="rId13"/>
    <p:sldId id="268" r:id="rId14"/>
    <p:sldId id="279" r:id="rId15"/>
    <p:sldId id="272" r:id="rId16"/>
    <p:sldId id="273" r:id="rId17"/>
    <p:sldId id="270" r:id="rId18"/>
    <p:sldId id="281" r:id="rId19"/>
    <p:sldId id="282" r:id="rId20"/>
    <p:sldId id="271" r:id="rId21"/>
    <p:sldId id="278" r:id="rId22"/>
    <p:sldId id="280" r:id="rId23"/>
    <p:sldId id="277" r:id="rId24"/>
    <p:sldId id="283" r:id="rId25"/>
    <p:sldId id="260" r:id="rId26"/>
    <p:sldId id="26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84" autoAdjust="0"/>
  </p:normalViewPr>
  <p:slideViewPr>
    <p:cSldViewPr>
      <p:cViewPr varScale="1">
        <p:scale>
          <a:sx n="75" d="100"/>
          <a:sy n="75" d="100"/>
        </p:scale>
        <p:origin x="-12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74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9E97D-1851-4168-9CAA-11004792C62A}" type="datetimeFigureOut">
              <a:rPr lang="en-GB" smtClean="0"/>
              <a:t>19/05/2011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7AD07-6E2C-4BFA-9A4A-8FC1CA152B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29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The explanatory value of some post-connectionist models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Jason Noble, Eric Silverman and Manuel de </a:t>
            </a:r>
            <a:r>
              <a:rPr lang="en-GB" dirty="0" err="1" smtClean="0"/>
              <a:t>Pinedo</a:t>
            </a:r>
            <a:endParaRPr lang="en-GB" dirty="0"/>
          </a:p>
          <a:p>
            <a:r>
              <a:rPr lang="en-GB" dirty="0" smtClean="0"/>
              <a:t>University of Southampton</a:t>
            </a:r>
          </a:p>
          <a:p>
            <a:r>
              <a:rPr lang="en-GB" dirty="0" smtClean="0"/>
              <a:t>Universidad de Granada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353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illustration from </a:t>
            </a:r>
            <a:r>
              <a:rPr lang="en-GB" dirty="0" err="1" smtClean="0"/>
              <a:t>ALife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What’s the practical alternative to a battle between mutually exclusive paradigms?</a:t>
            </a:r>
          </a:p>
          <a:p>
            <a:r>
              <a:rPr lang="en-GB" dirty="0" smtClean="0"/>
              <a:t>Artificial life is a helpful source of examples here.</a:t>
            </a:r>
          </a:p>
          <a:p>
            <a:r>
              <a:rPr lang="en-GB" dirty="0" smtClean="0"/>
              <a:t>Focus on emergence: showing how a higher-level description of a system can emerge from interactions between simpler, lower-level components.</a:t>
            </a:r>
          </a:p>
          <a:p>
            <a:r>
              <a:rPr lang="en-GB" dirty="0" smtClean="0"/>
              <a:t>Potential for supplying bridging explanations between (e.g.) connectionism and LOT accounts.    </a:t>
            </a:r>
          </a:p>
        </p:txBody>
      </p:sp>
    </p:spTree>
    <p:extLst>
      <p:ext uri="{BB962C8B-B14F-4D97-AF65-F5344CB8AC3E}">
        <p14:creationId xmlns:p14="http://schemas.microsoft.com/office/powerpoint/2010/main" val="252330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</a:t>
            </a:r>
            <a:r>
              <a:rPr lang="en-GB" dirty="0" smtClean="0"/>
              <a:t>he evolution of communication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Drawing on two papers:</a:t>
            </a:r>
          </a:p>
          <a:p>
            <a:pPr lvl="1"/>
            <a:r>
              <a:rPr lang="en-GB" dirty="0"/>
              <a:t>Quinn, M. (2001). Evolving communication without dedicated communication channels. </a:t>
            </a:r>
            <a:r>
              <a:rPr lang="en-GB" dirty="0" smtClean="0"/>
              <a:t>In </a:t>
            </a:r>
            <a:r>
              <a:rPr lang="en-GB" i="1" dirty="0" smtClean="0"/>
              <a:t>Advances </a:t>
            </a:r>
            <a:r>
              <a:rPr lang="en-GB" i="1" dirty="0"/>
              <a:t>in Artificial Life: Sixth European Conference </a:t>
            </a:r>
            <a:r>
              <a:rPr lang="en-GB" i="1" dirty="0" smtClean="0"/>
              <a:t>on Artificial </a:t>
            </a:r>
            <a:r>
              <a:rPr lang="en-GB" i="1" dirty="0"/>
              <a:t>Life (ECAL'01)</a:t>
            </a:r>
            <a:r>
              <a:rPr lang="en-GB" dirty="0"/>
              <a:t>, vol. 2159, 357-366. Springer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Arranz</a:t>
            </a:r>
            <a:r>
              <a:rPr lang="en-GB" dirty="0" smtClean="0"/>
              <a:t>, J., Noble, J., and Silverman, E. (2011). The origins of communication revisited.  Submitted to this year’s European Conference on Artificial Life.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076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Quinn’s back-to-basics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</a:t>
            </a:r>
            <a:r>
              <a:rPr lang="en-GB" dirty="0" smtClean="0"/>
              <a:t>arlier work on the evolution of communication had built into the model such features as:</a:t>
            </a:r>
          </a:p>
          <a:p>
            <a:pPr lvl="1"/>
            <a:r>
              <a:rPr lang="en-GB" dirty="0" smtClean="0"/>
              <a:t>A signalling channel</a:t>
            </a:r>
          </a:p>
          <a:p>
            <a:pPr lvl="1"/>
            <a:r>
              <a:rPr lang="en-GB" dirty="0" smtClean="0"/>
              <a:t>Pre-defined “meaning states”</a:t>
            </a:r>
          </a:p>
          <a:p>
            <a:pPr lvl="1"/>
            <a:r>
              <a:rPr lang="en-GB" dirty="0" smtClean="0"/>
              <a:t>Ready-made symbols</a:t>
            </a:r>
          </a:p>
          <a:p>
            <a:r>
              <a:rPr lang="en-GB" dirty="0" smtClean="0"/>
              <a:t>Quinn agreed with the early </a:t>
            </a:r>
            <a:r>
              <a:rPr lang="en-GB" dirty="0" err="1" smtClean="0"/>
              <a:t>ethologists</a:t>
            </a:r>
            <a:r>
              <a:rPr lang="en-GB" dirty="0" smtClean="0"/>
              <a:t> that signalling doesn’t make any sense in a world without receivers.</a:t>
            </a:r>
          </a:p>
          <a:p>
            <a:r>
              <a:rPr lang="en-GB" dirty="0" smtClean="0"/>
              <a:t>He therefore began with only a pair of agents in sensory-motor engagement with their world.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378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Quinn’s agent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004" y="1935163"/>
            <a:ext cx="4665992" cy="4389437"/>
          </a:xfrm>
        </p:spPr>
      </p:pic>
    </p:spTree>
    <p:extLst>
      <p:ext uri="{BB962C8B-B14F-4D97-AF65-F5344CB8AC3E}">
        <p14:creationId xmlns:p14="http://schemas.microsoft.com/office/powerpoint/2010/main" val="341633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Quinn assumed a cooperative goal for the agents.</a:t>
            </a:r>
          </a:p>
          <a:p>
            <a:r>
              <a:rPr lang="en-GB" dirty="0" smtClean="0"/>
              <a:t>Their task was to move their joint centre of mass as far as possible.</a:t>
            </a:r>
          </a:p>
          <a:p>
            <a:r>
              <a:rPr lang="en-GB" dirty="0" smtClean="0"/>
              <a:t>The best way to achieve this is to meet, pick a direction, and move off together.</a:t>
            </a:r>
          </a:p>
          <a:p>
            <a:r>
              <a:rPr lang="en-GB" dirty="0" smtClean="0"/>
              <a:t>Coordinating this is harder than it sounds: agents start in random positions and there is no role assignment.</a:t>
            </a:r>
          </a:p>
          <a:p>
            <a:r>
              <a:rPr lang="en-GB" dirty="0" smtClean="0"/>
              <a:t>Evolutionary search finds a successful strategy involving a “coordination dance”.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412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evolved behaviour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12922"/>
            <a:ext cx="4038600" cy="2649793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812922"/>
            <a:ext cx="4038600" cy="2649793"/>
          </a:xfrm>
        </p:spPr>
      </p:pic>
    </p:spTree>
    <p:extLst>
      <p:ext uri="{BB962C8B-B14F-4D97-AF65-F5344CB8AC3E}">
        <p14:creationId xmlns:p14="http://schemas.microsoft.com/office/powerpoint/2010/main" val="132994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evolved behaviour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12922"/>
            <a:ext cx="4038600" cy="2649793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812922"/>
            <a:ext cx="4038600" cy="2649793"/>
          </a:xfrm>
        </p:spPr>
      </p:pic>
    </p:spTree>
    <p:extLst>
      <p:ext uri="{BB962C8B-B14F-4D97-AF65-F5344CB8AC3E}">
        <p14:creationId xmlns:p14="http://schemas.microsoft.com/office/powerpoint/2010/main" val="115952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interpretations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 way to read Quinn’s result is </a:t>
            </a:r>
            <a:r>
              <a:rPr lang="en-GB" dirty="0" err="1" smtClean="0"/>
              <a:t>eliminativist</a:t>
            </a:r>
            <a:r>
              <a:rPr lang="en-GB" dirty="0" smtClean="0"/>
              <a:t>:</a:t>
            </a:r>
          </a:p>
          <a:p>
            <a:r>
              <a:rPr lang="en-GB" dirty="0" smtClean="0"/>
              <a:t>Concepts like “communication”, “signal”, “symbol”, and “channel” turn out not to be necessary in explaining coordinated action.</a:t>
            </a:r>
          </a:p>
          <a:p>
            <a:r>
              <a:rPr lang="en-GB" dirty="0" smtClean="0"/>
              <a:t>Thus we have no further need for that level of description.</a:t>
            </a:r>
          </a:p>
          <a:p>
            <a:r>
              <a:rPr lang="en-GB" dirty="0" smtClean="0"/>
              <a:t>Accounts of coordinated action should henceforth be phrased in </a:t>
            </a:r>
            <a:r>
              <a:rPr lang="en-GB" dirty="0" err="1" smtClean="0"/>
              <a:t>enactivist</a:t>
            </a:r>
            <a:r>
              <a:rPr lang="en-GB" dirty="0" smtClean="0"/>
              <a:t> terms, involving sensory-motor feedback loops, etc.</a:t>
            </a:r>
          </a:p>
        </p:txBody>
      </p:sp>
    </p:spTree>
    <p:extLst>
      <p:ext uri="{BB962C8B-B14F-4D97-AF65-F5344CB8AC3E}">
        <p14:creationId xmlns:p14="http://schemas.microsoft.com/office/powerpoint/2010/main" val="66092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interpretations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Note the similarity with some of Randy Beer’s work on understanding evolved agents using dynamical systems theory.</a:t>
            </a:r>
          </a:p>
          <a:p>
            <a:r>
              <a:rPr lang="en-GB" dirty="0" smtClean="0"/>
              <a:t>Our main argument against such an approach is simply that it does not seem to scale very well in practice.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74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interpretations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second way to read Quinn’s results is in terms of providing a bridging explanation between levels of description.</a:t>
            </a:r>
          </a:p>
          <a:p>
            <a:r>
              <a:rPr lang="en-GB" dirty="0" smtClean="0"/>
              <a:t>Quinn has shown that a Shannon-type signalling channel can evolve/emerge from lower-level interactions between agents.</a:t>
            </a:r>
          </a:p>
          <a:p>
            <a:r>
              <a:rPr lang="en-GB" dirty="0" smtClean="0"/>
              <a:t>This licences further modelling and theorizing at the level of signalling systems.</a:t>
            </a:r>
          </a:p>
          <a:p>
            <a:r>
              <a:rPr lang="en-GB" dirty="0" smtClean="0"/>
              <a:t>Not every </a:t>
            </a:r>
            <a:r>
              <a:rPr lang="en-GB" dirty="0" err="1" smtClean="0"/>
              <a:t>ALife</a:t>
            </a:r>
            <a:r>
              <a:rPr lang="en-GB" dirty="0" smtClean="0"/>
              <a:t> model needs to start with a primordial soup!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834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we’re coming from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Two out of three of us are not professional philosophers</a:t>
            </a:r>
          </a:p>
          <a:p>
            <a:r>
              <a:rPr lang="en-GB" dirty="0" smtClean="0"/>
              <a:t>Our work is in:</a:t>
            </a:r>
            <a:endParaRPr lang="en-GB" dirty="0"/>
          </a:p>
          <a:p>
            <a:pPr lvl="1"/>
            <a:r>
              <a:rPr lang="en-GB" dirty="0" smtClean="0"/>
              <a:t>Cognitive </a:t>
            </a:r>
            <a:r>
              <a:rPr lang="en-GB" dirty="0"/>
              <a:t>science</a:t>
            </a:r>
          </a:p>
          <a:p>
            <a:pPr lvl="1"/>
            <a:r>
              <a:rPr lang="en-GB" dirty="0" smtClean="0"/>
              <a:t>Modelling &amp; simulation</a:t>
            </a:r>
          </a:p>
          <a:p>
            <a:pPr lvl="1"/>
            <a:r>
              <a:rPr lang="en-GB" dirty="0" smtClean="0"/>
              <a:t>Artificial life / AI / robotics</a:t>
            </a:r>
          </a:p>
          <a:p>
            <a:r>
              <a:rPr lang="en-GB" dirty="0" smtClean="0"/>
              <a:t>Consider our talk as a “report from the front”.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098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call for humility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Mentioned earlier that no systematic connectionist architectures have been constructed.</a:t>
            </a:r>
          </a:p>
          <a:p>
            <a:r>
              <a:rPr lang="en-GB" dirty="0" smtClean="0"/>
              <a:t>On the other hand, it should be noted that practical language-of-thought architectures, such as </a:t>
            </a:r>
            <a:r>
              <a:rPr lang="en-GB" dirty="0" err="1" smtClean="0"/>
              <a:t>Lenat’s</a:t>
            </a:r>
            <a:r>
              <a:rPr lang="en-GB" dirty="0" smtClean="0"/>
              <a:t> CYC project, have also run into difficulties.</a:t>
            </a:r>
          </a:p>
          <a:p>
            <a:r>
              <a:rPr lang="en-GB" dirty="0" smtClean="0"/>
              <a:t>What to make of this?</a:t>
            </a:r>
          </a:p>
          <a:p>
            <a:r>
              <a:rPr lang="en-GB" dirty="0" smtClean="0"/>
              <a:t>We </a:t>
            </a:r>
            <a:r>
              <a:rPr lang="en-GB" dirty="0"/>
              <a:t>have argued elsewhere for explanatory pluralism in cognitive </a:t>
            </a:r>
            <a:r>
              <a:rPr lang="en-GB" dirty="0" smtClean="0"/>
              <a:t>science.</a:t>
            </a:r>
          </a:p>
        </p:txBody>
      </p:sp>
    </p:spTree>
    <p:extLst>
      <p:ext uri="{BB962C8B-B14F-4D97-AF65-F5344CB8AC3E}">
        <p14:creationId xmlns:p14="http://schemas.microsoft.com/office/powerpoint/2010/main" val="404121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call for humility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 note the success of Tinbergen’s account of four different explanatory </a:t>
            </a:r>
            <a:r>
              <a:rPr lang="en-GB" dirty="0" smtClean="0"/>
              <a:t>modes </a:t>
            </a:r>
            <a:r>
              <a:rPr lang="en-GB" dirty="0"/>
              <a:t>in biology:</a:t>
            </a:r>
          </a:p>
          <a:p>
            <a:pPr lvl="1"/>
            <a:r>
              <a:rPr lang="en-GB" dirty="0"/>
              <a:t>Mechanism</a:t>
            </a:r>
          </a:p>
          <a:p>
            <a:pPr lvl="1"/>
            <a:r>
              <a:rPr lang="en-GB" dirty="0"/>
              <a:t>Function (adaptive value)</a:t>
            </a:r>
          </a:p>
          <a:p>
            <a:pPr lvl="1"/>
            <a:r>
              <a:rPr lang="en-GB" dirty="0"/>
              <a:t>Ontogeny</a:t>
            </a:r>
          </a:p>
          <a:p>
            <a:pPr lvl="1"/>
            <a:r>
              <a:rPr lang="en-GB" dirty="0"/>
              <a:t>Phylogeny</a:t>
            </a:r>
          </a:p>
          <a:p>
            <a:r>
              <a:rPr lang="en-GB" dirty="0"/>
              <a:t>None of these is to be reduced to the </a:t>
            </a:r>
            <a:r>
              <a:rPr lang="en-GB" dirty="0" smtClean="0"/>
              <a:t>others; complete understanding in biology is a patchwork of all four.</a:t>
            </a:r>
          </a:p>
          <a:p>
            <a:r>
              <a:rPr lang="en-GB" dirty="0"/>
              <a:t>E</a:t>
            </a:r>
            <a:r>
              <a:rPr lang="en-GB" dirty="0" smtClean="0"/>
              <a:t>nvisage a mature cognitive science as being similar.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781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call for humility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a tendency </a:t>
            </a:r>
            <a:r>
              <a:rPr lang="en-GB" dirty="0"/>
              <a:t>to </a:t>
            </a:r>
            <a:r>
              <a:rPr lang="en-GB" dirty="0" smtClean="0"/>
              <a:t>think that </a:t>
            </a:r>
            <a:r>
              <a:rPr lang="en-GB" dirty="0"/>
              <a:t>behind every empirical question is a </a:t>
            </a:r>
            <a:r>
              <a:rPr lang="en-GB" dirty="0" smtClean="0"/>
              <a:t>philosophical </a:t>
            </a:r>
            <a:r>
              <a:rPr lang="en-GB" dirty="0"/>
              <a:t>question</a:t>
            </a:r>
          </a:p>
          <a:p>
            <a:r>
              <a:rPr lang="en-GB" dirty="0"/>
              <a:t>This can lead to a one-size-fits-all approach to explanation that </a:t>
            </a:r>
            <a:r>
              <a:rPr lang="en-GB" dirty="0" smtClean="0"/>
              <a:t>is not </a:t>
            </a:r>
            <a:r>
              <a:rPr lang="en-GB" dirty="0"/>
              <a:t>in </a:t>
            </a:r>
            <a:r>
              <a:rPr lang="en-GB" dirty="0" smtClean="0"/>
              <a:t>the service </a:t>
            </a:r>
            <a:r>
              <a:rPr lang="en-GB" dirty="0"/>
              <a:t>of the empirical </a:t>
            </a:r>
            <a:r>
              <a:rPr lang="en-GB" dirty="0" smtClean="0"/>
              <a:t>project, and </a:t>
            </a:r>
            <a:r>
              <a:rPr lang="en-GB" dirty="0"/>
              <a:t>is philosophically problematic</a:t>
            </a:r>
          </a:p>
        </p:txBody>
      </p:sp>
    </p:spTree>
    <p:extLst>
      <p:ext uri="{BB962C8B-B14F-4D97-AF65-F5344CB8AC3E}">
        <p14:creationId xmlns:p14="http://schemas.microsoft.com/office/powerpoint/2010/main" val="285748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 for 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Ours is a very pragmatic, </a:t>
            </a:r>
            <a:r>
              <a:rPr lang="en-GB" dirty="0" err="1" smtClean="0"/>
              <a:t>Wittgensteinian</a:t>
            </a:r>
            <a:r>
              <a:rPr lang="en-GB" dirty="0" smtClean="0"/>
              <a:t> position: do the empirical and modelling work, and see which explanations turn out to be useful.  What kinds of contributions do we leave room for from philosophy of mind?</a:t>
            </a:r>
          </a:p>
          <a:p>
            <a:r>
              <a:rPr lang="en-GB" dirty="0" smtClean="0"/>
              <a:t>What if bridging explanations don’t seem to be possible, e.g., anomalous monism?</a:t>
            </a:r>
          </a:p>
          <a:p>
            <a:r>
              <a:rPr lang="en-GB" dirty="0"/>
              <a:t>What are the implicit metaphysics of our position?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980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41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Ryle/Ludwig rejecting both the ghost and the machine (M)</a:t>
            </a:r>
          </a:p>
          <a:p>
            <a:r>
              <a:rPr lang="en-GB" dirty="0"/>
              <a:t>Contrast Marr and Gibson: G was not a lazy version of M (E)</a:t>
            </a:r>
          </a:p>
          <a:p>
            <a:r>
              <a:rPr lang="en-GB" dirty="0"/>
              <a:t>History of the </a:t>
            </a:r>
            <a:r>
              <a:rPr lang="en-GB" dirty="0" err="1"/>
              <a:t>Fodorian</a:t>
            </a:r>
            <a:r>
              <a:rPr lang="en-GB" dirty="0"/>
              <a:t> challenge</a:t>
            </a:r>
          </a:p>
          <a:p>
            <a:r>
              <a:rPr lang="en-GB" dirty="0"/>
              <a:t>Explanatory fascism in cognitive science</a:t>
            </a:r>
          </a:p>
          <a:p>
            <a:r>
              <a:rPr lang="en-GB" dirty="0"/>
              <a:t>Introduction/description of Quinn's model</a:t>
            </a:r>
          </a:p>
          <a:p>
            <a:r>
              <a:rPr lang="en-GB" dirty="0"/>
              <a:t>Explanatory pluralism in cognitive science</a:t>
            </a:r>
          </a:p>
          <a:p>
            <a:r>
              <a:rPr lang="en-GB" dirty="0"/>
              <a:t>Bridging explanations/</a:t>
            </a:r>
            <a:r>
              <a:rPr lang="en-GB" dirty="0" err="1"/>
              <a:t>supervenience</a:t>
            </a:r>
            <a:endParaRPr lang="en-GB" dirty="0"/>
          </a:p>
          <a:p>
            <a:r>
              <a:rPr lang="en-GB" dirty="0"/>
              <a:t>Two ways to interpret Quinn's message</a:t>
            </a:r>
          </a:p>
          <a:p>
            <a:r>
              <a:rPr lang="en-GB" dirty="0" err="1"/>
              <a:t>Wittgensteinian</a:t>
            </a:r>
            <a:r>
              <a:rPr lang="en-GB" dirty="0"/>
              <a:t>/</a:t>
            </a:r>
            <a:r>
              <a:rPr lang="en-GB" dirty="0" err="1"/>
              <a:t>Rylean</a:t>
            </a:r>
            <a:r>
              <a:rPr lang="en-GB" dirty="0"/>
              <a:t> metaphysics?</a:t>
            </a:r>
          </a:p>
          <a:p>
            <a:r>
              <a:rPr lang="en-GB" dirty="0"/>
              <a:t>In L1/L2 cases, neither side uniquely responsible for bridging</a:t>
            </a:r>
          </a:p>
          <a:p>
            <a:r>
              <a:rPr lang="en-GB" dirty="0"/>
              <a:t>Enthusiasm for new paradigms to explain all </a:t>
            </a:r>
          </a:p>
          <a:p>
            <a:r>
              <a:rPr lang="en-GB" dirty="0"/>
              <a:t>Laboratory rather than armchair</a:t>
            </a:r>
          </a:p>
          <a:p>
            <a:r>
              <a:rPr lang="en-GB" dirty="0" err="1"/>
              <a:t>Systematicity</a:t>
            </a:r>
            <a:r>
              <a:rPr lang="en-GB" dirty="0"/>
              <a:t> in the brain?  Ridiculous</a:t>
            </a:r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915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Context: philosophy of mind as part of the empirical cognitive science project</a:t>
            </a:r>
          </a:p>
          <a:p>
            <a:r>
              <a:rPr lang="en-GB" dirty="0"/>
              <a:t>Troublesome tendency to think: behind every empirical question is a philosophy question</a:t>
            </a:r>
          </a:p>
          <a:p>
            <a:r>
              <a:rPr lang="en-GB" dirty="0"/>
              <a:t>This can lead to a one-size-fits-all approach to explanation that is*not* in service of the empirical project - and is philosophically problematic</a:t>
            </a:r>
          </a:p>
          <a:p>
            <a:r>
              <a:rPr lang="en-GB" dirty="0"/>
              <a:t>We call this explanatory fascism</a:t>
            </a:r>
            <a:r>
              <a:rPr lang="en-GB" dirty="0" smtClean="0"/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74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Prehistory to the debate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Descartes</a:t>
            </a:r>
          </a:p>
          <a:p>
            <a:r>
              <a:rPr lang="en-GB" dirty="0" smtClean="0"/>
              <a:t>Freud</a:t>
            </a:r>
          </a:p>
          <a:p>
            <a:r>
              <a:rPr lang="en-GB" dirty="0" smtClean="0"/>
              <a:t>Behaviourism (Thorndike, Skinner)</a:t>
            </a:r>
          </a:p>
          <a:p>
            <a:r>
              <a:rPr lang="en-GB" dirty="0" smtClean="0"/>
              <a:t>Cybernetics (Wiener, McCulloch, et al.)</a:t>
            </a:r>
          </a:p>
          <a:p>
            <a:r>
              <a:rPr lang="en-GB" dirty="0"/>
              <a:t>P</a:t>
            </a:r>
            <a:r>
              <a:rPr lang="en-GB" dirty="0" smtClean="0"/>
              <a:t>hysical symbol system hypothesis (Newell &amp; Simon)</a:t>
            </a:r>
          </a:p>
          <a:p>
            <a:endParaRPr lang="en-GB" dirty="0"/>
          </a:p>
          <a:p>
            <a:r>
              <a:rPr lang="en-GB" dirty="0" smtClean="0"/>
              <a:t>(Our point here is that the </a:t>
            </a:r>
            <a:r>
              <a:rPr lang="en-GB" dirty="0" err="1" smtClean="0"/>
              <a:t>Fodorian</a:t>
            </a:r>
            <a:r>
              <a:rPr lang="en-GB" dirty="0" smtClean="0"/>
              <a:t> viewpoint was itself the latest arrival in a long series of paradigm shifts.)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99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Old-fashioned connectionism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Against the backdrop of the </a:t>
            </a:r>
            <a:r>
              <a:rPr lang="en-GB" dirty="0"/>
              <a:t>i</a:t>
            </a:r>
            <a:r>
              <a:rPr lang="en-GB" dirty="0" smtClean="0"/>
              <a:t>dea that cognition is all about using propositional logic on internal representations…</a:t>
            </a:r>
          </a:p>
          <a:p>
            <a:r>
              <a:rPr lang="en-GB" dirty="0" err="1" smtClean="0"/>
              <a:t>Rumelhart</a:t>
            </a:r>
            <a:r>
              <a:rPr lang="en-GB" dirty="0" smtClean="0"/>
              <a:t> and McClelland (1986) resurrect connectionism: simple neuron-like units held to be a viable cognitive architecture</a:t>
            </a:r>
          </a:p>
          <a:p>
            <a:r>
              <a:rPr lang="en-GB" dirty="0" smtClean="0"/>
              <a:t>Enthusiasm for the new paradigm leads to the bold claim that it is comprehensive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77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Fodor</a:t>
            </a:r>
            <a:r>
              <a:rPr lang="en-GB" dirty="0" smtClean="0"/>
              <a:t> &amp; </a:t>
            </a:r>
            <a:r>
              <a:rPr lang="en-GB" dirty="0" err="1" smtClean="0"/>
              <a:t>Pylyshyn’s</a:t>
            </a:r>
            <a:r>
              <a:rPr lang="en-GB" dirty="0" smtClean="0"/>
              <a:t> challenge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F&amp;P disagreed about the possibility of a connectionist architecture explaining human cognition</a:t>
            </a:r>
          </a:p>
          <a:p>
            <a:r>
              <a:rPr lang="en-GB" dirty="0" smtClean="0"/>
              <a:t>At least, they said it could not do so without implementing a language-of-thought architecture</a:t>
            </a:r>
          </a:p>
          <a:p>
            <a:r>
              <a:rPr lang="en-GB" dirty="0" smtClean="0"/>
              <a:t>Appeal to the compositional capacities of human </a:t>
            </a:r>
            <a:r>
              <a:rPr lang="en-GB" dirty="0" err="1" smtClean="0"/>
              <a:t>cognizers</a:t>
            </a:r>
            <a:r>
              <a:rPr lang="en-GB" dirty="0" smtClean="0"/>
              <a:t> (John loves Mary, Mary loves John, John hates Mary, etc., etc.)</a:t>
            </a:r>
          </a:p>
        </p:txBody>
      </p:sp>
    </p:spTree>
    <p:extLst>
      <p:ext uri="{BB962C8B-B14F-4D97-AF65-F5344CB8AC3E}">
        <p14:creationId xmlns:p14="http://schemas.microsoft.com/office/powerpoint/2010/main" val="398392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 to the challenge?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Question </a:t>
            </a:r>
            <a:r>
              <a:rPr lang="en-GB" dirty="0" smtClean="0"/>
              <a:t>evaded </a:t>
            </a:r>
            <a:r>
              <a:rPr lang="en-GB" dirty="0"/>
              <a:t>more than answered: no </a:t>
            </a:r>
            <a:r>
              <a:rPr lang="en-GB" dirty="0" smtClean="0"/>
              <a:t>systematic </a:t>
            </a:r>
            <a:r>
              <a:rPr lang="en-GB" dirty="0"/>
              <a:t>architectures built using 1980s connectionism</a:t>
            </a:r>
          </a:p>
          <a:p>
            <a:r>
              <a:rPr lang="en-GB" dirty="0"/>
              <a:t>Post-connectionist </a:t>
            </a:r>
            <a:r>
              <a:rPr lang="en-GB" dirty="0" smtClean="0"/>
              <a:t>movement (PCM) emerges:</a:t>
            </a:r>
          </a:p>
          <a:p>
            <a:pPr lvl="1"/>
            <a:r>
              <a:rPr lang="en-GB" dirty="0" err="1" smtClean="0"/>
              <a:t>Enactivism</a:t>
            </a:r>
            <a:endParaRPr lang="en-GB" dirty="0" smtClean="0"/>
          </a:p>
          <a:p>
            <a:pPr lvl="1"/>
            <a:r>
              <a:rPr lang="en-GB" dirty="0" smtClean="0"/>
              <a:t>Behaviour-based AI</a:t>
            </a:r>
          </a:p>
          <a:p>
            <a:pPr lvl="1"/>
            <a:r>
              <a:rPr lang="en-GB" dirty="0" smtClean="0"/>
              <a:t>Embodied and distributed cognition</a:t>
            </a:r>
          </a:p>
          <a:p>
            <a:pPr lvl="1"/>
            <a:r>
              <a:rPr lang="en-GB" dirty="0" smtClean="0"/>
              <a:t>Dynamical systems theory</a:t>
            </a:r>
          </a:p>
          <a:p>
            <a:r>
              <a:rPr lang="en-GB" dirty="0" smtClean="0"/>
              <a:t>PCM shares anti-dualist and anti-representational themes; unclear whether it gets around the challenge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34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were F&amp;P really saying?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That connectionism should be “relegated” to understanding some low-level aspects of cognition</a:t>
            </a:r>
          </a:p>
          <a:p>
            <a:r>
              <a:rPr lang="en-GB" dirty="0" smtClean="0"/>
              <a:t>That the language-of-thought hypothesis is the right level of description for cognition (?)</a:t>
            </a:r>
          </a:p>
          <a:p>
            <a:r>
              <a:rPr lang="en-GB" dirty="0" smtClean="0"/>
              <a:t>Understandable resistance to the “explanatory imperialism” of the connectionists: you can’t explain everything about thought by talking only about nodes and weights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033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Excessive explanatory ambition?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Consider psychology (P) and sociology (S).</a:t>
            </a:r>
          </a:p>
          <a:p>
            <a:r>
              <a:rPr lang="en-GB" dirty="0" smtClean="0"/>
              <a:t>P theorists might claim that unless S theorists can show a bridging explanation from P to S, then S is not a legitimate level of description.</a:t>
            </a:r>
          </a:p>
          <a:p>
            <a:r>
              <a:rPr lang="en-GB" dirty="0" smtClean="0"/>
              <a:t>S theorists might say much the same: unless P can show how their low-level entities give rise to the phenomena of S, then P is not to be taken seriously.</a:t>
            </a:r>
          </a:p>
          <a:p>
            <a:r>
              <a:rPr lang="en-GB" dirty="0" smtClean="0"/>
              <a:t>Few would argue this way in the P/S case: why does it seem more acceptable in cognitive science?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07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 </a:t>
            </a:r>
            <a:r>
              <a:rPr lang="en-GB" dirty="0" err="1" smtClean="0"/>
              <a:t>systematicity</a:t>
            </a:r>
            <a:r>
              <a:rPr lang="en-GB" dirty="0" smtClean="0"/>
              <a:t> the real issue?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Clearly it’s a phenomenon of great interest to cognitive science that people possess concepts, reasoning, propositional logic, productivity, </a:t>
            </a:r>
            <a:r>
              <a:rPr lang="en-GB" dirty="0" err="1" smtClean="0"/>
              <a:t>systematicity</a:t>
            </a:r>
            <a:r>
              <a:rPr lang="en-GB" dirty="0" smtClean="0"/>
              <a:t>, etc. (or at least do a good impression of such). </a:t>
            </a:r>
          </a:p>
          <a:p>
            <a:r>
              <a:rPr lang="en-GB" dirty="0" smtClean="0"/>
              <a:t>It’s also reasonable to point out that the substrate that supports all this is neurological, chemical, and ultimately physical.</a:t>
            </a:r>
          </a:p>
          <a:p>
            <a:r>
              <a:rPr lang="en-GB" dirty="0" smtClean="0"/>
              <a:t>However: the strength of the current debate seems to rest on an assumption that one or the other form of explanation must win out.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843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424</TotalTime>
  <Words>1332</Words>
  <Application>Microsoft Office PowerPoint</Application>
  <PresentationFormat>On-screen Show (4:3)</PresentationFormat>
  <Paragraphs>124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The explanatory value of some post-connectionist models</vt:lpstr>
      <vt:lpstr>Where we’re coming from</vt:lpstr>
      <vt:lpstr>Prehistory to the debate</vt:lpstr>
      <vt:lpstr>Old-fashioned connectionism</vt:lpstr>
      <vt:lpstr>Fodor &amp; Pylyshyn’s challenge</vt:lpstr>
      <vt:lpstr>Response to the challenge?</vt:lpstr>
      <vt:lpstr>What were F&amp;P really saying?</vt:lpstr>
      <vt:lpstr>Excessive explanatory ambition?</vt:lpstr>
      <vt:lpstr>Is systematicity the real issue?</vt:lpstr>
      <vt:lpstr>An illustration from ALife</vt:lpstr>
      <vt:lpstr>The evolution of communication</vt:lpstr>
      <vt:lpstr>Quinn’s back-to-basics approach</vt:lpstr>
      <vt:lpstr>Quinn’s agent</vt:lpstr>
      <vt:lpstr>The task</vt:lpstr>
      <vt:lpstr>The evolved behaviour</vt:lpstr>
      <vt:lpstr>The evolved behaviour</vt:lpstr>
      <vt:lpstr>Two interpretations</vt:lpstr>
      <vt:lpstr>Two interpretations</vt:lpstr>
      <vt:lpstr>Two interpretations</vt:lpstr>
      <vt:lpstr>A call for humility</vt:lpstr>
      <vt:lpstr>A call for humility</vt:lpstr>
      <vt:lpstr>A call for humility</vt:lpstr>
      <vt:lpstr>Questions for discussion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explanatory value of some post-connectionist models</dc:title>
  <dc:creator>User</dc:creator>
  <cp:lastModifiedBy>User</cp:lastModifiedBy>
  <cp:revision>36</cp:revision>
  <dcterms:created xsi:type="dcterms:W3CDTF">2006-08-16T00:00:00Z</dcterms:created>
  <dcterms:modified xsi:type="dcterms:W3CDTF">2011-05-19T12:49:46Z</dcterms:modified>
</cp:coreProperties>
</file>