
<file path=[Content_Types].xml><?xml version="1.0" encoding="utf-8"?>
<Types xmlns="http://schemas.openxmlformats.org/package/2006/content-types">
  <Default Extension="bin" ContentType="application/vnd.openxmlformats-officedocument.presentationml.printerSettings"/>
  <Override PartName="/ppt/charts/chart13.xml" ContentType="application/vnd.openxmlformats-officedocument.drawingml.chart+xml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charts/chart5.xml" ContentType="application/vnd.openxmlformats-officedocument.drawingml.chart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charts/chart19.xml" ContentType="application/vnd.openxmlformats-officedocument.drawingml.char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charts/chart12.xml" ContentType="application/vnd.openxmlformats-officedocument.drawingml.char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charts/chart21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27.xml" ContentType="application/vnd.openxmlformats-officedocument.presentationml.slide+xml"/>
  <Override PartName="/ppt/charts/chart4.xml" ContentType="application/vnd.openxmlformats-officedocument.drawingml.chart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charts/chart18.xml" ContentType="application/vnd.openxmlformats-officedocument.drawingml.chart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charts/chart11.xml" ContentType="application/vnd.openxmlformats-officedocument.drawingml.chart+xml"/>
  <Override PartName="/ppt/slides/slide12.xml" ContentType="application/vnd.openxmlformats-officedocument.presentationml.slide+xml"/>
  <Override PartName="/ppt/drawings/drawing5.xml" ContentType="application/vnd.openxmlformats-officedocument.drawingml.chartshapes+xml"/>
  <Override PartName="/ppt/charts/chart20.xml" ContentType="application/vnd.openxmlformats-officedocument.drawingml.chart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charts/chart3.xml" ContentType="application/vnd.openxmlformats-officedocument.drawingml.chart+xml"/>
  <Override PartName="/ppt/slides/slide35.xml" ContentType="application/vnd.openxmlformats-officedocument.presentationml.slide+xml"/>
  <Override PartName="/ppt/charts/chart17.xml" ContentType="application/vnd.openxmlformats-officedocument.drawingml.chart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charts/chart10.xml" ContentType="application/vnd.openxmlformats-officedocument.drawingml.chart+xml"/>
  <Override PartName="/ppt/slides/slide11.xml" ContentType="application/vnd.openxmlformats-officedocument.presentationml.slide+xml"/>
  <Override PartName="/ppt/drawings/drawing4.xml" ContentType="application/vnd.openxmlformats-officedocument.drawingml.chartshapes+xml"/>
  <Override PartName="/ppt/slides/slide49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42.xml" ContentType="application/vnd.openxmlformats-officedocument.presentationml.slide+xml"/>
  <Override PartName="/ppt/charts/chart9.xml" ContentType="application/vnd.openxmlformats-officedocument.drawingml.chart+xml"/>
  <Override PartName="/ppt/slides/slide25.xml" ContentType="application/vnd.openxmlformats-officedocument.presentationml.slide+xml"/>
  <Override PartName="/ppt/charts/chart2.xml" ContentType="application/vnd.openxmlformats-officedocument.drawingml.char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charts/chart16.xml" ContentType="application/vnd.openxmlformats-officedocument.drawingml.char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drawings/drawing3.xml" ContentType="application/vnd.openxmlformats-officedocument.drawingml.chartshapes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charts/chart8.xml" ContentType="application/vnd.openxmlformats-officedocument.drawingml.char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charts/chart15.xml" ContentType="application/vnd.openxmlformats-officedocument.drawingml.chart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rawings/drawing2.xml" ContentType="application/vnd.openxmlformats-officedocument.drawingml.chartshape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charts/chart7.xml" ContentType="application/vnd.openxmlformats-officedocument.drawingml.chart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charts/chart14.xml" ContentType="application/vnd.openxmlformats-officedocument.drawingml.char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tiff" ContentType="image/tiff"/>
  <Override PartName="/ppt/drawings/drawing1.xml" ContentType="application/vnd.openxmlformats-officedocument.drawingml.chartshapes+xml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charts/chart6.xml" ContentType="application/vnd.openxmlformats-officedocument.drawingml.chart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51"/>
  </p:notesMasterIdLst>
  <p:handoutMasterIdLst>
    <p:handoutMasterId r:id="rId52"/>
  </p:handoutMasterIdLst>
  <p:sldIdLst>
    <p:sldId id="343" r:id="rId2"/>
    <p:sldId id="310" r:id="rId3"/>
    <p:sldId id="311" r:id="rId4"/>
    <p:sldId id="312" r:id="rId5"/>
    <p:sldId id="313" r:id="rId6"/>
    <p:sldId id="314" r:id="rId7"/>
    <p:sldId id="335" r:id="rId8"/>
    <p:sldId id="358" r:id="rId9"/>
    <p:sldId id="315" r:id="rId10"/>
    <p:sldId id="336" r:id="rId11"/>
    <p:sldId id="260" r:id="rId12"/>
    <p:sldId id="262" r:id="rId13"/>
    <p:sldId id="263" r:id="rId14"/>
    <p:sldId id="264" r:id="rId15"/>
    <p:sldId id="266" r:id="rId16"/>
    <p:sldId id="269" r:id="rId17"/>
    <p:sldId id="273" r:id="rId18"/>
    <p:sldId id="352" r:id="rId19"/>
    <p:sldId id="276" r:id="rId20"/>
    <p:sldId id="353" r:id="rId21"/>
    <p:sldId id="281" r:id="rId22"/>
    <p:sldId id="339" r:id="rId23"/>
    <p:sldId id="282" r:id="rId24"/>
    <p:sldId id="338" r:id="rId25"/>
    <p:sldId id="340" r:id="rId26"/>
    <p:sldId id="344" r:id="rId27"/>
    <p:sldId id="286" r:id="rId28"/>
    <p:sldId id="294" r:id="rId29"/>
    <p:sldId id="346" r:id="rId30"/>
    <p:sldId id="305" r:id="rId31"/>
    <p:sldId id="341" r:id="rId32"/>
    <p:sldId id="334" r:id="rId33"/>
    <p:sldId id="356" r:id="rId34"/>
    <p:sldId id="308" r:id="rId35"/>
    <p:sldId id="355" r:id="rId36"/>
    <p:sldId id="309" r:id="rId37"/>
    <p:sldId id="331" r:id="rId38"/>
    <p:sldId id="337" r:id="rId39"/>
    <p:sldId id="359" r:id="rId40"/>
    <p:sldId id="342" r:id="rId41"/>
    <p:sldId id="347" r:id="rId42"/>
    <p:sldId id="345" r:id="rId43"/>
    <p:sldId id="325" r:id="rId44"/>
    <p:sldId id="326" r:id="rId45"/>
    <p:sldId id="327" r:id="rId46"/>
    <p:sldId id="328" r:id="rId47"/>
    <p:sldId id="329" r:id="rId48"/>
    <p:sldId id="330" r:id="rId49"/>
    <p:sldId id="35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snapVertSplitter="1" vertBarState="minimized">
    <p:restoredLeft sz="15612" autoAdjust="0"/>
    <p:restoredTop sz="94688" autoAdjust="0"/>
  </p:normalViewPr>
  <p:slideViewPr>
    <p:cSldViewPr snapToGrid="0" snapToObjects="1">
      <p:cViewPr varScale="1">
        <p:scale>
          <a:sx n="121" d="100"/>
          <a:sy n="121" d="100"/>
        </p:scale>
        <p:origin x="-112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handoutMaster" Target="handoutMasters/handoutMaster1.xml"/><Relationship Id="rId53" Type="http://schemas.openxmlformats.org/officeDocument/2006/relationships/printerSettings" Target="printerSettings/printerSettings1.bin"/><Relationship Id="rId54" Type="http://schemas.openxmlformats.org/officeDocument/2006/relationships/presProps" Target="presProps.xml"/><Relationship Id="rId55" Type="http://schemas.openxmlformats.org/officeDocument/2006/relationships/viewProps" Target="viewProps.xml"/><Relationship Id="rId56" Type="http://schemas.openxmlformats.org/officeDocument/2006/relationships/theme" Target="theme/theme1.xml"/><Relationship Id="rId57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1%20Archivage%20Obligatoire\Version%205\Data%2016%20jan2010.xlsx" TargetMode="External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harnad:Downloads:StatQUT.xlsx" TargetMode="External"/><Relationship Id="rId2" Type="http://schemas.openxmlformats.org/officeDocument/2006/relationships/chartUserShapes" Target="../drawings/drawing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%20UK%20V2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Archives%20Institutionnelles\STAT%20V2.xlsx" TargetMode="External"/><Relationship Id="rId2" Type="http://schemas.openxmlformats.org/officeDocument/2006/relationships/chartUserShapes" Target="../drawings/drawing6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2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4%20Projets\1Scientom&#233;trie\8-Alma%20-%20UK\version%207\Stat.xlsx" TargetMode="External"/><Relationship Id="rId2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68912027339149"/>
          <c:y val="0.0507852513077918"/>
          <c:w val="0.67992445761489"/>
          <c:h val="0.618186408762889"/>
        </c:manualLayout>
      </c:layout>
      <c:barChart>
        <c:barDir val="col"/>
        <c:grouping val="clustered"/>
        <c:ser>
          <c:idx val="0"/>
          <c:order val="0"/>
          <c:tx>
            <c:strRef>
              <c:f>Stat!$B$21</c:f>
              <c:strCache>
                <c:ptCount val="1"/>
                <c:pt idx="0">
                  <c:v>2002</c:v>
                </c:pt>
              </c:strCache>
            </c:strRef>
          </c:tx>
          <c:spPr>
            <a:solidFill>
              <a:srgbClr val="008000"/>
            </a:solidFill>
          </c:spPr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Stat!$C$21:$H$21</c:f>
              <c:numCache>
                <c:formatCode>0%</c:formatCode>
                <c:ptCount val="6"/>
                <c:pt idx="0">
                  <c:v>0.64</c:v>
                </c:pt>
                <c:pt idx="1">
                  <c:v>0.58</c:v>
                </c:pt>
                <c:pt idx="2">
                  <c:v>0.49</c:v>
                </c:pt>
                <c:pt idx="3">
                  <c:v>0.53</c:v>
                </c:pt>
                <c:pt idx="4">
                  <c:v>0.56</c:v>
                </c:pt>
                <c:pt idx="5">
                  <c:v>0.15</c:v>
                </c:pt>
              </c:numCache>
            </c:numRef>
          </c:val>
        </c:ser>
        <c:ser>
          <c:idx val="1"/>
          <c:order val="1"/>
          <c:tx>
            <c:strRef>
              <c:f>Stat!$B$22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Stat!$C$22:$H$22</c:f>
              <c:numCache>
                <c:formatCode>0%</c:formatCode>
                <c:ptCount val="6"/>
                <c:pt idx="0">
                  <c:v>0.62</c:v>
                </c:pt>
                <c:pt idx="1">
                  <c:v>0.61</c:v>
                </c:pt>
                <c:pt idx="2">
                  <c:v>0.48</c:v>
                </c:pt>
                <c:pt idx="3">
                  <c:v>0.7</c:v>
                </c:pt>
                <c:pt idx="4">
                  <c:v>0.6</c:v>
                </c:pt>
                <c:pt idx="5">
                  <c:v>0.15</c:v>
                </c:pt>
              </c:numCache>
            </c:numRef>
          </c:val>
        </c:ser>
        <c:ser>
          <c:idx val="2"/>
          <c:order val="2"/>
          <c:tx>
            <c:strRef>
              <c:f>Stat!$B$23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33CC33"/>
            </a:solidFill>
          </c:spPr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Stat!$C$23:$H$23</c:f>
              <c:numCache>
                <c:formatCode>0%</c:formatCode>
                <c:ptCount val="6"/>
                <c:pt idx="0">
                  <c:v>0.62</c:v>
                </c:pt>
                <c:pt idx="1">
                  <c:v>0.55</c:v>
                </c:pt>
                <c:pt idx="2">
                  <c:v>0.51</c:v>
                </c:pt>
                <c:pt idx="3">
                  <c:v>0.66</c:v>
                </c:pt>
                <c:pt idx="4">
                  <c:v>0.59</c:v>
                </c:pt>
                <c:pt idx="5">
                  <c:v>0.16</c:v>
                </c:pt>
              </c:numCache>
            </c:numRef>
          </c:val>
        </c:ser>
        <c:ser>
          <c:idx val="3"/>
          <c:order val="3"/>
          <c:tx>
            <c:strRef>
              <c:f>Stat!$B$24</c:f>
              <c:strCache>
                <c:ptCount val="1"/>
                <c:pt idx="0">
                  <c:v>2005</c:v>
                </c:pt>
              </c:strCache>
            </c:strRef>
          </c:tx>
          <c:spPr>
            <a:solidFill>
              <a:srgbClr val="66FF66"/>
            </a:solidFill>
          </c:spPr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Stat!$C$24:$H$24</c:f>
              <c:numCache>
                <c:formatCode>0%</c:formatCode>
                <c:ptCount val="6"/>
                <c:pt idx="0">
                  <c:v>0.61</c:v>
                </c:pt>
                <c:pt idx="1">
                  <c:v>0.54</c:v>
                </c:pt>
                <c:pt idx="2">
                  <c:v>0.63</c:v>
                </c:pt>
                <c:pt idx="3">
                  <c:v>0.68</c:v>
                </c:pt>
                <c:pt idx="4">
                  <c:v>0.62</c:v>
                </c:pt>
                <c:pt idx="5">
                  <c:v>0.13</c:v>
                </c:pt>
              </c:numCache>
            </c:numRef>
          </c:val>
        </c:ser>
        <c:ser>
          <c:idx val="4"/>
          <c:order val="4"/>
          <c:tx>
            <c:strRef>
              <c:f>Stat!$B$25</c:f>
              <c:strCache>
                <c:ptCount val="1"/>
                <c:pt idx="0">
                  <c:v>2006</c:v>
                </c:pt>
              </c:strCache>
            </c:strRef>
          </c:tx>
          <c:spPr>
            <a:solidFill>
              <a:srgbClr val="B9FFB9"/>
            </a:solidFill>
          </c:spPr>
          <c:cat>
            <c:strRef>
              <c:f>Stat!$C$20:$H$20</c:f>
              <c:strCache>
                <c:ptCount val="6"/>
                <c:pt idx="0">
                  <c:v>Minho</c:v>
                </c:pt>
                <c:pt idx="1">
                  <c:v>CERN</c:v>
                </c:pt>
                <c:pt idx="2">
                  <c:v>QUT</c:v>
                </c:pt>
                <c:pt idx="3">
                  <c:v>Southampton</c:v>
                </c:pt>
                <c:pt idx="4">
                  <c:v>4 institutions</c:v>
                </c:pt>
                <c:pt idx="5">
                  <c:v>Non Mandated</c:v>
                </c:pt>
              </c:strCache>
            </c:strRef>
          </c:cat>
          <c:val>
            <c:numRef>
              <c:f>Stat!$C$25:$H$25</c:f>
              <c:numCache>
                <c:formatCode>0%</c:formatCode>
                <c:ptCount val="6"/>
                <c:pt idx="0">
                  <c:v>0.54</c:v>
                </c:pt>
                <c:pt idx="1">
                  <c:v>0.63</c:v>
                </c:pt>
                <c:pt idx="2">
                  <c:v>0.6</c:v>
                </c:pt>
                <c:pt idx="3">
                  <c:v>0.62</c:v>
                </c:pt>
                <c:pt idx="4">
                  <c:v>0.6</c:v>
                </c:pt>
                <c:pt idx="5">
                  <c:v>0.16</c:v>
                </c:pt>
              </c:numCache>
            </c:numRef>
          </c:val>
        </c:ser>
        <c:axId val="181896920"/>
        <c:axId val="182242440"/>
      </c:barChart>
      <c:catAx>
        <c:axId val="1818969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82242440"/>
        <c:crosses val="autoZero"/>
        <c:auto val="1"/>
        <c:lblAlgn val="ctr"/>
        <c:lblOffset val="100"/>
      </c:catAx>
      <c:valAx>
        <c:axId val="182242440"/>
        <c:scaling>
          <c:orientation val="minMax"/>
          <c:max val="1.0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181896920"/>
        <c:crosses val="autoZero"/>
        <c:crossBetween val="between"/>
      </c:valAx>
    </c:plotArea>
    <c:legend>
      <c:legendPos val="r"/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externalData r:id="rId1"/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"/>
          <c:y val="0.0"/>
          <c:w val="0.983287384607284"/>
          <c:h val="1.0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0.012503027307793"/>
                  <c:y val="0.035273809474212"/>
                </c:manualLayout>
              </c:layout>
              <c:showVal val="1"/>
            </c:dLbl>
            <c:dLbl>
              <c:idx val="2"/>
              <c:layout>
                <c:manualLayout>
                  <c:x val="-1.14609759673046E-16"/>
                  <c:y val="0.017636904737106"/>
                </c:manualLayout>
              </c:layout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2007-2012'!$D$36:$G$36</c:f>
              <c:numCache>
                <c:formatCode>0%</c:formatCode>
                <c:ptCount val="4"/>
                <c:pt idx="0">
                  <c:v>0.161977660972405</c:v>
                </c:pt>
                <c:pt idx="1">
                  <c:v>0.0643889618922472</c:v>
                </c:pt>
                <c:pt idx="2">
                  <c:v>0.0512483574244415</c:v>
                </c:pt>
                <c:pt idx="3">
                  <c:v>0.722385019710906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00908443649983628"/>
          <c:y val="0.0"/>
          <c:w val="0.941023822539054"/>
          <c:h val="0.96659978448107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lang="en-CA" sz="800"/>
                  </a:pPr>
                  <a:endParaRPr lang="en-US"/>
                </a:p>
              </c:txPr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2007-2012'!$D$37:$G$37</c:f>
              <c:numCache>
                <c:formatCode>0%</c:formatCode>
                <c:ptCount val="4"/>
                <c:pt idx="0">
                  <c:v>0.130756302521008</c:v>
                </c:pt>
                <c:pt idx="1">
                  <c:v>0.00924369747899159</c:v>
                </c:pt>
                <c:pt idx="2">
                  <c:v>0.0</c:v>
                </c:pt>
                <c:pt idx="3">
                  <c:v>0.860000000000001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42616235470566"/>
          <c:y val="0.06924230688295"/>
          <c:w val="0.758911698537683"/>
          <c:h val="0.724970337901669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2007-2012'!$D$38:$G$38</c:f>
              <c:numCache>
                <c:formatCode>0%</c:formatCode>
                <c:ptCount val="4"/>
                <c:pt idx="0">
                  <c:v>0.495353535353536</c:v>
                </c:pt>
                <c:pt idx="1">
                  <c:v>0.0612794612794613</c:v>
                </c:pt>
                <c:pt idx="2">
                  <c:v>0.00336700336700338</c:v>
                </c:pt>
                <c:pt idx="3">
                  <c:v>0.44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204240458787161"/>
          <c:y val="0.0263234311673273"/>
          <c:w val="1.0"/>
          <c:h val="0.946307596967046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layout>
                <c:manualLayout>
                  <c:x val="-0.0917285412995117"/>
                  <c:y val="-0.0980418355379385"/>
                </c:manualLayout>
              </c:layout>
              <c:showVal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2007-2012'!$D$39:$G$39</c:f>
              <c:numCache>
                <c:formatCode>0%</c:formatCode>
                <c:ptCount val="4"/>
                <c:pt idx="0">
                  <c:v>0.375678670360112</c:v>
                </c:pt>
                <c:pt idx="1">
                  <c:v>0.0443213296398892</c:v>
                </c:pt>
                <c:pt idx="2">
                  <c:v>0.0</c:v>
                </c:pt>
                <c:pt idx="3">
                  <c:v>0.58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55327880235529"/>
          <c:y val="0.0389242465122923"/>
          <c:w val="0.972625117676986"/>
          <c:h val="0.955781637270586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2007-2012'!$D$40:$G$40</c:f>
              <c:numCache>
                <c:formatCode>0%</c:formatCode>
                <c:ptCount val="4"/>
                <c:pt idx="0">
                  <c:v>0.207960906263883</c:v>
                </c:pt>
                <c:pt idx="1">
                  <c:v>0.0142159040426477</c:v>
                </c:pt>
                <c:pt idx="2">
                  <c:v>0.0053309640159929</c:v>
                </c:pt>
                <c:pt idx="3">
                  <c:v>0.772492225677478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"/>
          <c:y val="0.0169664053115926"/>
          <c:w val="0.945977676444568"/>
          <c:h val="1.0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0.0"/>
                  <c:y val="0.0475670276850089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7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2007-2012'!$D$41:$G$41</c:f>
              <c:numCache>
                <c:formatCode>0%</c:formatCode>
                <c:ptCount val="4"/>
                <c:pt idx="0">
                  <c:v>0.227201861547411</c:v>
                </c:pt>
                <c:pt idx="1">
                  <c:v>0.00988947062245493</c:v>
                </c:pt>
                <c:pt idx="2">
                  <c:v>0.0029086678301338</c:v>
                </c:pt>
                <c:pt idx="3">
                  <c:v>0.760000000000001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108617016409941"/>
          <c:y val="0.014346332386881"/>
          <c:w val="1.0"/>
          <c:h val="0.974814380942554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0705477169203423"/>
                  <c:y val="0.0904728708598995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2007-2012'!$D$42:$G$42</c:f>
              <c:numCache>
                <c:formatCode>0%</c:formatCode>
                <c:ptCount val="4"/>
                <c:pt idx="0">
                  <c:v>0.213457943925234</c:v>
                </c:pt>
                <c:pt idx="1">
                  <c:v>0.00498442367601246</c:v>
                </c:pt>
                <c:pt idx="2">
                  <c:v>0.00155763239875389</c:v>
                </c:pt>
                <c:pt idx="3">
                  <c:v>0.78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948573363813395"/>
          <c:y val="0.0514005540974045"/>
          <c:w val="0.678294742189485"/>
          <c:h val="0.597311898512686"/>
        </c:manualLayout>
      </c:layout>
      <c:barChart>
        <c:barDir val="col"/>
        <c:grouping val="percentStacked"/>
        <c:ser>
          <c:idx val="0"/>
          <c:order val="0"/>
          <c:tx>
            <c:strRef>
              <c:f>'[StatQUT.xlsx]ISI 1'!$C$80</c:f>
              <c:strCache>
                <c:ptCount val="1"/>
                <c:pt idx="0">
                  <c:v>Public Access</c:v>
                </c:pt>
              </c:strCache>
            </c:strRef>
          </c:tx>
          <c:spPr>
            <a:solidFill>
              <a:srgbClr val="009900"/>
            </a:solidFill>
          </c:spP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1'!$C$81:$C$87</c:f>
              <c:numCache>
                <c:formatCode>0.0%</c:formatCode>
                <c:ptCount val="7"/>
                <c:pt idx="0">
                  <c:v>0.316115702479339</c:v>
                </c:pt>
                <c:pt idx="1">
                  <c:v>0.287441860465116</c:v>
                </c:pt>
                <c:pt idx="2">
                  <c:v>0.478053435114504</c:v>
                </c:pt>
                <c:pt idx="3">
                  <c:v>0.257142857142857</c:v>
                </c:pt>
                <c:pt idx="4">
                  <c:v>0.168297455968689</c:v>
                </c:pt>
                <c:pt idx="5">
                  <c:v>0.064360150062526</c:v>
                </c:pt>
                <c:pt idx="6">
                  <c:v>0.0349445069969439</c:v>
                </c:pt>
              </c:numCache>
            </c:numRef>
          </c:val>
        </c:ser>
        <c:ser>
          <c:idx val="1"/>
          <c:order val="1"/>
          <c:tx>
            <c:strRef>
              <c:f>'[StatQUT.xlsx]ISI 1'!$D$80</c:f>
              <c:strCache>
                <c:ptCount val="1"/>
                <c:pt idx="0">
                  <c:v>Restricted Access </c:v>
                </c:pt>
              </c:strCache>
            </c:strRef>
          </c:tx>
          <c:spPr>
            <a:solidFill>
              <a:srgbClr val="99FF66"/>
            </a:solidFill>
          </c:spP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1'!$D$81:$D$87</c:f>
              <c:numCache>
                <c:formatCode>0.0%</c:formatCode>
                <c:ptCount val="7"/>
                <c:pt idx="0">
                  <c:v>0.507575757575758</c:v>
                </c:pt>
                <c:pt idx="1">
                  <c:v>0.225116279069767</c:v>
                </c:pt>
                <c:pt idx="2">
                  <c:v>0.0916030534351145</c:v>
                </c:pt>
                <c:pt idx="3">
                  <c:v>0.0653061224489796</c:v>
                </c:pt>
                <c:pt idx="4">
                  <c:v>0.00195694716242661</c:v>
                </c:pt>
                <c:pt idx="5">
                  <c:v>0.0183409754064193</c:v>
                </c:pt>
                <c:pt idx="6">
                  <c:v>0.00530802637928261</c:v>
                </c:pt>
              </c:numCache>
            </c:numRef>
          </c:val>
        </c:ser>
        <c:ser>
          <c:idx val="2"/>
          <c:order val="2"/>
          <c:tx>
            <c:strRef>
              <c:f>'[StatQUT.xlsx]ISI 1'!$E$80</c:f>
              <c:strCache>
                <c:ptCount val="1"/>
                <c:pt idx="0">
                  <c:v>Metadata Only</c:v>
                </c:pt>
              </c:strCache>
            </c:strRef>
          </c:tx>
          <c:spPr>
            <a:solidFill>
              <a:srgbClr val="BFBFBF"/>
            </a:solidFill>
          </c:spP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1'!$E$81:$E$87</c:f>
              <c:numCache>
                <c:formatCode>0.0%</c:formatCode>
                <c:ptCount val="7"/>
                <c:pt idx="0">
                  <c:v>0.00206611570247934</c:v>
                </c:pt>
                <c:pt idx="1">
                  <c:v>0.0</c:v>
                </c:pt>
                <c:pt idx="2">
                  <c:v>0.238549618320611</c:v>
                </c:pt>
                <c:pt idx="3">
                  <c:v>0.0</c:v>
                </c:pt>
                <c:pt idx="4">
                  <c:v>0.459882583170254</c:v>
                </c:pt>
                <c:pt idx="5">
                  <c:v>0.156982075864944</c:v>
                </c:pt>
                <c:pt idx="6">
                  <c:v>0.0825961074473218</c:v>
                </c:pt>
              </c:numCache>
            </c:numRef>
          </c:val>
        </c:ser>
        <c:ser>
          <c:idx val="3"/>
          <c:order val="3"/>
          <c:tx>
            <c:strRef>
              <c:f>'[StatQUT.xlsx]ISI 1'!$F$80</c:f>
              <c:strCache>
                <c:ptCount val="1"/>
                <c:pt idx="0">
                  <c:v>Not Deposited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1'!$F$81:$F$87</c:f>
              <c:numCache>
                <c:formatCode>0.0%</c:formatCode>
                <c:ptCount val="7"/>
                <c:pt idx="0">
                  <c:v>0.174242424242424</c:v>
                </c:pt>
                <c:pt idx="1">
                  <c:v>0.487441860465116</c:v>
                </c:pt>
                <c:pt idx="2">
                  <c:v>0.191793893129771</c:v>
                </c:pt>
                <c:pt idx="3">
                  <c:v>0.677551020408163</c:v>
                </c:pt>
                <c:pt idx="4">
                  <c:v>0.36986301369863</c:v>
                </c:pt>
                <c:pt idx="5">
                  <c:v>0.760316798666111</c:v>
                </c:pt>
                <c:pt idx="6">
                  <c:v>0.877151359176452</c:v>
                </c:pt>
              </c:numCache>
            </c:numRef>
          </c:val>
        </c:ser>
        <c:overlap val="100"/>
        <c:axId val="605722776"/>
        <c:axId val="605697256"/>
      </c:barChart>
      <c:lineChart>
        <c:grouping val="standard"/>
        <c:ser>
          <c:idx val="4"/>
          <c:order val="4"/>
          <c:tx>
            <c:strRef>
              <c:f>'[StatQUT.xlsx]ISI 1'!$G$80</c:f>
              <c:strCache>
                <c:ptCount val="1"/>
                <c:pt idx="0">
                  <c:v>ISI Article Count</c:v>
                </c:pt>
              </c:strCache>
            </c:strRef>
          </c:tx>
          <c:spPr>
            <a:ln>
              <a:noFill/>
            </a:ln>
          </c:spPr>
          <c:marker>
            <c:symbol val="x"/>
            <c:size val="7"/>
            <c:spPr>
              <a:ln w="19050">
                <a:solidFill>
                  <a:prstClr val="black"/>
                </a:solidFill>
              </a:ln>
            </c:spPr>
          </c:marker>
          <c:cat>
            <c:strRef>
              <c:f>'[StatQUT.xlsx]ISI 1'!$A$81:$A$87</c:f>
              <c:strCache>
                <c:ptCount val="7"/>
                <c:pt idx="0">
                  <c:v>U. Liège</c:v>
                </c:pt>
                <c:pt idx="1">
                  <c:v>U. Minho</c:v>
                </c:pt>
                <c:pt idx="2">
                  <c:v>QUT</c:v>
                </c:pt>
                <c:pt idx="3">
                  <c:v>U. Surrey</c:v>
                </c:pt>
                <c:pt idx="4">
                  <c:v>U. Lancaster</c:v>
                </c:pt>
                <c:pt idx="5">
                  <c:v>UK-Mandated</c:v>
                </c:pt>
                <c:pt idx="6">
                  <c:v>UK-Non-Mandated</c:v>
                </c:pt>
              </c:strCache>
            </c:strRef>
          </c:cat>
          <c:val>
            <c:numRef>
              <c:f>'[StatQUT.xlsx]ISI 1'!$G$81:$G$87</c:f>
              <c:numCache>
                <c:formatCode>0</c:formatCode>
                <c:ptCount val="7"/>
                <c:pt idx="0">
                  <c:v>1452.0</c:v>
                </c:pt>
                <c:pt idx="1">
                  <c:v>1075.0</c:v>
                </c:pt>
                <c:pt idx="2">
                  <c:v>1048.0</c:v>
                </c:pt>
                <c:pt idx="3">
                  <c:v>490.0</c:v>
                </c:pt>
                <c:pt idx="4">
                  <c:v>511.0</c:v>
                </c:pt>
              </c:numCache>
            </c:numRef>
          </c:val>
        </c:ser>
        <c:marker val="1"/>
        <c:axId val="605734792"/>
        <c:axId val="605748456"/>
      </c:lineChart>
      <c:catAx>
        <c:axId val="605722776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lang="en-CA" sz="900"/>
            </a:pPr>
            <a:endParaRPr lang="en-US"/>
          </a:p>
        </c:txPr>
        <c:crossAx val="605697256"/>
        <c:crosses val="autoZero"/>
        <c:auto val="1"/>
        <c:lblAlgn val="ctr"/>
        <c:lblOffset val="100"/>
      </c:catAx>
      <c:valAx>
        <c:axId val="60569725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605722776"/>
        <c:crosses val="autoZero"/>
        <c:crossBetween val="between"/>
      </c:valAx>
      <c:valAx>
        <c:axId val="605748456"/>
        <c:scaling>
          <c:orientation val="minMax"/>
        </c:scaling>
        <c:axPos val="r"/>
        <c:numFmt formatCode="0" sourceLinked="1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605734792"/>
        <c:crosses val="max"/>
        <c:crossBetween val="between"/>
      </c:valAx>
      <c:catAx>
        <c:axId val="605734792"/>
        <c:scaling>
          <c:orientation val="minMax"/>
        </c:scaling>
        <c:delete val="1"/>
        <c:axPos val="b"/>
        <c:tickLblPos val="none"/>
        <c:crossAx val="605748456"/>
        <c:crosses val="autoZero"/>
        <c:auto val="1"/>
        <c:lblAlgn val="ctr"/>
        <c:lblOffset val="100"/>
      </c:catAx>
    </c:plotArea>
    <c:legend>
      <c:legendPos val="r"/>
      <c:layout>
        <c:manualLayout>
          <c:xMode val="edge"/>
          <c:yMode val="edge"/>
          <c:x val="0.83518360850055"/>
          <c:y val="0.554595727617381"/>
          <c:w val="0.154493810854288"/>
          <c:h val="0.316734106153397"/>
        </c:manualLayout>
      </c:layout>
      <c:txPr>
        <a:bodyPr/>
        <a:lstStyle/>
        <a:p>
          <a:pPr>
            <a:defRPr lang="en-CA" sz="900"/>
          </a:pPr>
          <a:endParaRPr lang="en-US"/>
        </a:p>
      </c:txPr>
    </c:legend>
    <c:plotVisOnly val="1"/>
    <c:dispBlanksAs val="gap"/>
  </c:chart>
  <c:externalData r:id="rId1"/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567326694457311"/>
          <c:y val="0.0135095613048369"/>
          <c:w val="0.943267330554269"/>
          <c:h val="0.91631683539557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99FF79"/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spPr>
              <a:solidFill>
                <a:srgbClr val="A6A6A6"/>
              </a:solidFill>
            </c:spPr>
          </c:dPt>
          <c:dLbls>
            <c:dLbl>
              <c:idx val="2"/>
              <c:layout>
                <c:manualLayout>
                  <c:x val="-0.00285311975488043"/>
                  <c:y val="0.00146446400082343"/>
                </c:manualLayout>
              </c:layout>
              <c:showVal val="1"/>
            </c:dLbl>
            <c:dLbl>
              <c:idx val="3"/>
              <c:numFmt formatCode="0.0%" sourceLinked="0"/>
              <c:spPr/>
              <c:txPr>
                <a:bodyPr/>
                <a:lstStyle/>
                <a:p>
                  <a:pPr>
                    <a:defRPr lang="en-CA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numFmt formatCode="0.0%" sourceLinked="0"/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'1'!$M$5:$P$5</c:f>
              <c:numCache>
                <c:formatCode>0.0%</c:formatCode>
                <c:ptCount val="4"/>
                <c:pt idx="0">
                  <c:v>0.316115702479339</c:v>
                </c:pt>
                <c:pt idx="1">
                  <c:v>0.507575757575758</c:v>
                </c:pt>
                <c:pt idx="2">
                  <c:v>0.00206611570247934</c:v>
                </c:pt>
                <c:pt idx="3">
                  <c:v>0.174242424242424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652606586720829"/>
          <c:y val="0.0"/>
          <c:w val="0.876291700286581"/>
          <c:h val="0.968713090551182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99FF79"/>
              </a:solidFill>
            </c:spPr>
          </c:dPt>
          <c:dPt>
            <c:idx val="2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Pt>
            <c:idx val="3"/>
            <c:spPr>
              <a:solidFill>
                <a:srgbClr val="A6A6A6"/>
              </a:solidFill>
            </c:spPr>
          </c:dPt>
          <c:dLbls>
            <c:dLbl>
              <c:idx val="3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76.0%</a:t>
                    </a:r>
                  </a:p>
                </c:rich>
              </c:tx>
              <c:showVal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'1'!$M$6:$P$6</c:f>
              <c:numCache>
                <c:formatCode>0.0%</c:formatCode>
                <c:ptCount val="4"/>
                <c:pt idx="0">
                  <c:v>0.0643601500625261</c:v>
                </c:pt>
                <c:pt idx="1">
                  <c:v>0.0183409754064193</c:v>
                </c:pt>
                <c:pt idx="2">
                  <c:v>0.156982075864944</c:v>
                </c:pt>
                <c:pt idx="3">
                  <c:v>0.760316798666111</c:v>
                </c:pt>
              </c:numCache>
            </c:numRef>
          </c:val>
        </c:ser>
        <c:firstSliceAng val="0"/>
      </c:pieChart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557673414392453"/>
          <c:y val="0.0514477407829577"/>
          <c:w val="0.944232658560755"/>
          <c:h val="0.582688847017752"/>
        </c:manualLayout>
      </c:layout>
      <c:barChart>
        <c:barDir val="col"/>
        <c:grouping val="stacked"/>
        <c:ser>
          <c:idx val="0"/>
          <c:order val="0"/>
          <c:tx>
            <c:strRef>
              <c:f>'Stat 2007-2012'!$L$11</c:f>
              <c:strCache>
                <c:ptCount val="1"/>
                <c:pt idx="0">
                  <c:v>Green I/D OA</c:v>
                </c:pt>
              </c:strCache>
            </c:strRef>
          </c:tx>
          <c:spPr>
            <a:solidFill>
              <a:srgbClr val="339933"/>
            </a:solidFill>
          </c:spPr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2007-2012'!$L$12:$L$26</c:f>
              <c:numCache>
                <c:formatCode>0.0%</c:formatCode>
                <c:ptCount val="15"/>
                <c:pt idx="0">
                  <c:v>0.267716704977972</c:v>
                </c:pt>
                <c:pt idx="1">
                  <c:v>0.171071861501426</c:v>
                </c:pt>
                <c:pt idx="2">
                  <c:v>0.575493407239439</c:v>
                </c:pt>
                <c:pt idx="3">
                  <c:v>0.502331307793923</c:v>
                </c:pt>
                <c:pt idx="4">
                  <c:v>0.431076517635522</c:v>
                </c:pt>
                <c:pt idx="5">
                  <c:v>0.273491700295378</c:v>
                </c:pt>
                <c:pt idx="6">
                  <c:v>0.258313005031255</c:v>
                </c:pt>
                <c:pt idx="7">
                  <c:v>0.376052575183942</c:v>
                </c:pt>
                <c:pt idx="8">
                  <c:v>0.158561629552395</c:v>
                </c:pt>
                <c:pt idx="9">
                  <c:v>0.338931556358708</c:v>
                </c:pt>
                <c:pt idx="10">
                  <c:v>0.333914734196424</c:v>
                </c:pt>
                <c:pt idx="11">
                  <c:v>0.318833716204276</c:v>
                </c:pt>
                <c:pt idx="12">
                  <c:v>0.153371026242799</c:v>
                </c:pt>
                <c:pt idx="13">
                  <c:v>0.166051899907322</c:v>
                </c:pt>
                <c:pt idx="14">
                  <c:v>0.161455857759</c:v>
                </c:pt>
              </c:numCache>
            </c:numRef>
          </c:val>
        </c:ser>
        <c:ser>
          <c:idx val="1"/>
          <c:order val="1"/>
          <c:tx>
            <c:strRef>
              <c:f>'Stat 2007-2012'!$M$11</c:f>
              <c:strCache>
                <c:ptCount val="1"/>
                <c:pt idx="0">
                  <c:v>Gold I OA</c:v>
                </c:pt>
              </c:strCache>
            </c:strRef>
          </c:tx>
          <c:spPr>
            <a:solidFill>
              <a:srgbClr val="FFCC00"/>
            </a:solidFill>
          </c:spPr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2007-2012'!$M$12:$M$26</c:f>
              <c:numCache>
                <c:formatCode>0.0%</c:formatCode>
                <c:ptCount val="15"/>
                <c:pt idx="0">
                  <c:v>0.0501565878181069</c:v>
                </c:pt>
                <c:pt idx="1">
                  <c:v>0.145327892643117</c:v>
                </c:pt>
                <c:pt idx="2">
                  <c:v>0.0595448055765516</c:v>
                </c:pt>
                <c:pt idx="3">
                  <c:v>0.0488243064729194</c:v>
                </c:pt>
                <c:pt idx="4">
                  <c:v>0.0551588882419637</c:v>
                </c:pt>
                <c:pt idx="5">
                  <c:v>0.0354037525481549</c:v>
                </c:pt>
                <c:pt idx="6">
                  <c:v>0.0865223357219089</c:v>
                </c:pt>
                <c:pt idx="7">
                  <c:v>0.0121437245517537</c:v>
                </c:pt>
                <c:pt idx="8">
                  <c:v>0.0416399791464959</c:v>
                </c:pt>
                <c:pt idx="9">
                  <c:v>0.00734131466004066</c:v>
                </c:pt>
                <c:pt idx="10">
                  <c:v>0.0149618248209798</c:v>
                </c:pt>
                <c:pt idx="11">
                  <c:v>0.016433998939742</c:v>
                </c:pt>
                <c:pt idx="12">
                  <c:v>0.0300832088756134</c:v>
                </c:pt>
                <c:pt idx="13">
                  <c:v>0.0106580166821131</c:v>
                </c:pt>
                <c:pt idx="14">
                  <c:v>0.0147874306839187</c:v>
                </c:pt>
              </c:numCache>
            </c:numRef>
          </c:val>
        </c:ser>
        <c:ser>
          <c:idx val="2"/>
          <c:order val="2"/>
          <c:tx>
            <c:strRef>
              <c:f>'Stat 2007-2012'!$N$11</c:f>
              <c:strCache>
                <c:ptCount val="1"/>
                <c:pt idx="0">
                  <c:v>Gold D OA</c:v>
                </c:pt>
              </c:strCache>
            </c:strRef>
          </c:tx>
          <c:spPr>
            <a:solidFill>
              <a:srgbClr val="FAF400"/>
            </a:solidFill>
          </c:spPr>
          <c:cat>
            <c:strRef>
              <c:f>'Stat 2007-2012'!$I$12:$I$26</c:f>
              <c:strCache>
                <c:ptCount val="15"/>
                <c:pt idx="0">
                  <c:v>ALL DISCIPLINES</c:v>
                </c:pt>
                <c:pt idx="1">
                  <c:v>Biomedical Res.</c:v>
                </c:pt>
                <c:pt idx="2">
                  <c:v>Mathematics</c:v>
                </c:pt>
                <c:pt idx="3">
                  <c:v>Physics</c:v>
                </c:pt>
                <c:pt idx="4">
                  <c:v>Earth &amp; Space</c:v>
                </c:pt>
                <c:pt idx="5">
                  <c:v>Biology</c:v>
                </c:pt>
                <c:pt idx="6">
                  <c:v>Health</c:v>
                </c:pt>
                <c:pt idx="7">
                  <c:v>Psychology</c:v>
                </c:pt>
                <c:pt idx="8">
                  <c:v>Clinical Med.</c:v>
                </c:pt>
                <c:pt idx="9">
                  <c:v>Social Sci.</c:v>
                </c:pt>
                <c:pt idx="10">
                  <c:v>Engineering &amp; Tech.</c:v>
                </c:pt>
                <c:pt idx="11">
                  <c:v>Professional Fields</c:v>
                </c:pt>
                <c:pt idx="12">
                  <c:v>Chemistry</c:v>
                </c:pt>
                <c:pt idx="13">
                  <c:v>Arts</c:v>
                </c:pt>
                <c:pt idx="14">
                  <c:v>Humanities</c:v>
                </c:pt>
              </c:strCache>
            </c:strRef>
          </c:cat>
          <c:val>
            <c:numRef>
              <c:f>'Stat 2007-2012'!$N$12:$N$26</c:f>
              <c:numCache>
                <c:formatCode>0.0%</c:formatCode>
                <c:ptCount val="15"/>
                <c:pt idx="0">
                  <c:v>0.109479238064173</c:v>
                </c:pt>
                <c:pt idx="1">
                  <c:v>0.331665841457377</c:v>
                </c:pt>
                <c:pt idx="2">
                  <c:v>0.00226757369614513</c:v>
                </c:pt>
                <c:pt idx="3">
                  <c:v>0.0</c:v>
                </c:pt>
                <c:pt idx="4">
                  <c:v>0.0631262832102473</c:v>
                </c:pt>
                <c:pt idx="5">
                  <c:v>0.122935474476848</c:v>
                </c:pt>
                <c:pt idx="6">
                  <c:v>0.048025613660619</c:v>
                </c:pt>
                <c:pt idx="7">
                  <c:v>0.00428602043003072</c:v>
                </c:pt>
                <c:pt idx="8">
                  <c:v>0.180546659715499</c:v>
                </c:pt>
                <c:pt idx="9">
                  <c:v>0.00350124237632708</c:v>
                </c:pt>
                <c:pt idx="10">
                  <c:v>0.0</c:v>
                </c:pt>
                <c:pt idx="11">
                  <c:v>0.00571361253460564</c:v>
                </c:pt>
                <c:pt idx="12">
                  <c:v>0.00302254462698243</c:v>
                </c:pt>
                <c:pt idx="13">
                  <c:v>0.0</c:v>
                </c:pt>
                <c:pt idx="14">
                  <c:v>0.0</c:v>
                </c:pt>
              </c:numCache>
            </c:numRef>
          </c:val>
        </c:ser>
        <c:overlap val="100"/>
        <c:axId val="606699512"/>
        <c:axId val="181747400"/>
      </c:barChart>
      <c:catAx>
        <c:axId val="606699512"/>
        <c:scaling>
          <c:orientation val="minMax"/>
        </c:scaling>
        <c:axPos val="b"/>
        <c:tickLblPos val="nextTo"/>
        <c:txPr>
          <a:bodyPr rot="2700000"/>
          <a:lstStyle/>
          <a:p>
            <a:pPr>
              <a:defRPr lang="en-CA" sz="1200"/>
            </a:pPr>
            <a:endParaRPr lang="en-US"/>
          </a:p>
        </c:txPr>
        <c:crossAx val="181747400"/>
        <c:crosses val="autoZero"/>
        <c:auto val="1"/>
        <c:lblAlgn val="ctr"/>
        <c:lblOffset val="100"/>
      </c:catAx>
      <c:valAx>
        <c:axId val="181747400"/>
        <c:scaling>
          <c:orientation val="minMax"/>
          <c:max val="0.8"/>
        </c:scaling>
        <c:axPos val="l"/>
        <c:majorGridlines/>
        <c:numFmt formatCode="0%" sourceLinked="0"/>
        <c:tickLblPos val="nextTo"/>
        <c:txPr>
          <a:bodyPr/>
          <a:lstStyle/>
          <a:p>
            <a:pPr>
              <a:defRPr lang="en-CA"/>
            </a:pPr>
            <a:endParaRPr lang="en-US"/>
          </a:p>
        </c:txPr>
        <c:crossAx val="6066995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47584064669"/>
          <c:y val="0.00359837179331875"/>
          <c:w val="0.215165863509086"/>
          <c:h val="0.251382136722074"/>
        </c:manualLayout>
      </c:layout>
      <c:spPr>
        <a:solidFill>
          <a:schemeClr val="bg1"/>
        </a:solidFill>
      </c:spPr>
      <c:txPr>
        <a:bodyPr/>
        <a:lstStyle/>
        <a:p>
          <a:pPr>
            <a:defRPr lang="en-CA"/>
          </a:pPr>
          <a:endParaRPr lang="en-US"/>
        </a:p>
      </c:txPr>
    </c:legend>
    <c:plotVisOnly val="1"/>
  </c:chart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0911038069782562"/>
          <c:y val="0.295154408890378"/>
          <c:w val="0.295235016494498"/>
          <c:h val="0.68469397442341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rgbClr val="009900"/>
              </a:solidFill>
            </c:spPr>
          </c:dPt>
          <c:dPt>
            <c:idx val="1"/>
            <c:spPr>
              <a:solidFill>
                <a:srgbClr val="99FF79"/>
              </a:solidFill>
            </c:spPr>
          </c:dPt>
          <c:dPt>
            <c:idx val="2"/>
            <c:spPr>
              <a:solidFill>
                <a:srgbClr val="7F7F7F"/>
              </a:solidFill>
            </c:spPr>
          </c:dPt>
          <c:dPt>
            <c:idx val="3"/>
            <c:spPr>
              <a:solidFill>
                <a:srgbClr val="A6A6A6"/>
              </a:solidFill>
            </c:spPr>
          </c:dPt>
          <c:dLbls>
            <c:dLbl>
              <c:idx val="3"/>
              <c:spPr/>
              <c:txPr>
                <a:bodyPr/>
                <a:lstStyle/>
                <a:p>
                  <a:pPr>
                    <a:defRPr lang="en-CA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'1'!$M$3:$P$3</c:f>
              <c:strCache>
                <c:ptCount val="4"/>
                <c:pt idx="0">
                  <c:v>Public Full-Text</c:v>
                </c:pt>
                <c:pt idx="1">
                  <c:v>Restricted Access</c:v>
                </c:pt>
                <c:pt idx="2">
                  <c:v>No Full-Text</c:v>
                </c:pt>
                <c:pt idx="3">
                  <c:v>Articles Not Indexed</c:v>
                </c:pt>
              </c:strCache>
            </c:strRef>
          </c:cat>
          <c:val>
            <c:numRef>
              <c:f>'1'!$M$7:$P$7</c:f>
              <c:numCache>
                <c:formatCode>0.0%</c:formatCode>
                <c:ptCount val="4"/>
                <c:pt idx="0">
                  <c:v>0.0349445069969439</c:v>
                </c:pt>
                <c:pt idx="1">
                  <c:v>0.00530802637928261</c:v>
                </c:pt>
                <c:pt idx="2">
                  <c:v>0.0825961074473218</c:v>
                </c:pt>
                <c:pt idx="3">
                  <c:v>0.877151359176452</c:v>
                </c:pt>
              </c:numCache>
            </c:numRef>
          </c:val>
        </c:ser>
        <c:firstSliceAng val="0"/>
      </c:pieChart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0"/>
          <c:y val="0.0851063829787235"/>
          <c:w val="0.973005490139421"/>
          <c:h val="0.127372256659407"/>
        </c:manualLayout>
      </c:layout>
      <c:txPr>
        <a:bodyPr/>
        <a:lstStyle/>
        <a:p>
          <a:pPr>
            <a:defRPr lang="en-CA" sz="1600"/>
          </a:pPr>
          <a:endParaRPr lang="en-US"/>
        </a:p>
      </c:txPr>
    </c:legend>
    <c:plotVisOnly val="1"/>
  </c:chart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889778408723332"/>
          <c:y val="0.0514005540974045"/>
          <c:w val="0.850630950612819"/>
          <c:h val="0.799154650683378"/>
        </c:manualLayout>
      </c:layout>
      <c:lineChart>
        <c:grouping val="standard"/>
        <c:ser>
          <c:idx val="1"/>
          <c:order val="0"/>
          <c:tx>
            <c:strRef>
              <c:f>'14'!$B$3</c:f>
              <c:strCache>
                <c:ptCount val="1"/>
                <c:pt idx="0">
                  <c:v>Public Access (N=459)</c:v>
                </c:pt>
              </c:strCache>
            </c:strRef>
          </c:tx>
          <c:spPr>
            <a:ln>
              <a:solidFill>
                <a:srgbClr val="009900"/>
              </a:solidFill>
            </a:ln>
          </c:spPr>
          <c:marker>
            <c:symbol val="none"/>
          </c:marker>
          <c:cat>
            <c:numRef>
              <c:f>'14'!$A$14:$A$46</c:f>
              <c:numCache>
                <c:formatCode>General</c:formatCode>
                <c:ptCount val="33"/>
                <c:pt idx="0">
                  <c:v>-16.0</c:v>
                </c:pt>
                <c:pt idx="1">
                  <c:v>-15.0</c:v>
                </c:pt>
                <c:pt idx="2">
                  <c:v>-14.0</c:v>
                </c:pt>
                <c:pt idx="3">
                  <c:v>-13.0</c:v>
                </c:pt>
                <c:pt idx="4">
                  <c:v>-12.0</c:v>
                </c:pt>
                <c:pt idx="5">
                  <c:v>-11.0</c:v>
                </c:pt>
                <c:pt idx="6">
                  <c:v>-10.0</c:v>
                </c:pt>
                <c:pt idx="7">
                  <c:v>-9.0</c:v>
                </c:pt>
                <c:pt idx="8">
                  <c:v>-8.0</c:v>
                </c:pt>
                <c:pt idx="9">
                  <c:v>-7.0</c:v>
                </c:pt>
                <c:pt idx="10">
                  <c:v>-6.0</c:v>
                </c:pt>
                <c:pt idx="11">
                  <c:v>-5.0</c:v>
                </c:pt>
                <c:pt idx="12">
                  <c:v>-4.0</c:v>
                </c:pt>
                <c:pt idx="13">
                  <c:v>-3.0</c:v>
                </c:pt>
                <c:pt idx="14">
                  <c:v>-2.0</c:v>
                </c:pt>
                <c:pt idx="15">
                  <c:v>-1.0</c:v>
                </c:pt>
                <c:pt idx="16">
                  <c:v>0.0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7.0</c:v>
                </c:pt>
                <c:pt idx="24">
                  <c:v>8.0</c:v>
                </c:pt>
                <c:pt idx="25">
                  <c:v>9.0</c:v>
                </c:pt>
                <c:pt idx="26">
                  <c:v>10.0</c:v>
                </c:pt>
                <c:pt idx="27">
                  <c:v>11.0</c:v>
                </c:pt>
                <c:pt idx="28">
                  <c:v>12.0</c:v>
                </c:pt>
                <c:pt idx="29">
                  <c:v>13.0</c:v>
                </c:pt>
                <c:pt idx="30">
                  <c:v>14.0</c:v>
                </c:pt>
                <c:pt idx="31">
                  <c:v>15.0</c:v>
                </c:pt>
                <c:pt idx="32">
                  <c:v>16.0</c:v>
                </c:pt>
              </c:numCache>
            </c:numRef>
          </c:cat>
          <c:val>
            <c:numRef>
              <c:f>'14'!$B$14:$B$46</c:f>
              <c:numCache>
                <c:formatCode>General</c:formatCode>
                <c:ptCount val="33"/>
                <c:pt idx="0">
                  <c:v>1.0</c:v>
                </c:pt>
                <c:pt idx="1">
                  <c:v>5.0</c:v>
                </c:pt>
                <c:pt idx="2">
                  <c:v>1.0</c:v>
                </c:pt>
                <c:pt idx="3">
                  <c:v>2.0</c:v>
                </c:pt>
                <c:pt idx="4">
                  <c:v>3.0</c:v>
                </c:pt>
                <c:pt idx="5">
                  <c:v>2.0</c:v>
                </c:pt>
                <c:pt idx="6">
                  <c:v>6.0</c:v>
                </c:pt>
                <c:pt idx="7">
                  <c:v>11.0</c:v>
                </c:pt>
                <c:pt idx="8">
                  <c:v>6.0</c:v>
                </c:pt>
                <c:pt idx="9">
                  <c:v>12.0</c:v>
                </c:pt>
                <c:pt idx="10">
                  <c:v>16.0</c:v>
                </c:pt>
                <c:pt idx="11">
                  <c:v>24.0</c:v>
                </c:pt>
                <c:pt idx="12">
                  <c:v>36.0</c:v>
                </c:pt>
                <c:pt idx="13">
                  <c:v>31.0</c:v>
                </c:pt>
                <c:pt idx="14">
                  <c:v>57.0</c:v>
                </c:pt>
                <c:pt idx="15">
                  <c:v>60.0</c:v>
                </c:pt>
                <c:pt idx="16">
                  <c:v>50.0</c:v>
                </c:pt>
                <c:pt idx="17">
                  <c:v>28.0</c:v>
                </c:pt>
                <c:pt idx="18">
                  <c:v>21.0</c:v>
                </c:pt>
                <c:pt idx="19">
                  <c:v>19.0</c:v>
                </c:pt>
                <c:pt idx="20">
                  <c:v>10.0</c:v>
                </c:pt>
                <c:pt idx="21">
                  <c:v>8.0</c:v>
                </c:pt>
                <c:pt idx="22">
                  <c:v>10.0</c:v>
                </c:pt>
                <c:pt idx="23">
                  <c:v>9.0</c:v>
                </c:pt>
                <c:pt idx="24">
                  <c:v>2.0</c:v>
                </c:pt>
                <c:pt idx="25">
                  <c:v>2.0</c:v>
                </c:pt>
                <c:pt idx="26">
                  <c:v>8.0</c:v>
                </c:pt>
                <c:pt idx="27">
                  <c:v>2.0</c:v>
                </c:pt>
                <c:pt idx="28">
                  <c:v>3.0</c:v>
                </c:pt>
                <c:pt idx="29">
                  <c:v>1.0</c:v>
                </c:pt>
                <c:pt idx="30">
                  <c:v>2.0</c:v>
                </c:pt>
                <c:pt idx="31">
                  <c:v>3.0</c:v>
                </c:pt>
                <c:pt idx="32">
                  <c:v>4.0</c:v>
                </c:pt>
              </c:numCache>
            </c:numRef>
          </c:val>
        </c:ser>
        <c:ser>
          <c:idx val="2"/>
          <c:order val="1"/>
          <c:tx>
            <c:strRef>
              <c:f>'14'!$C$3</c:f>
              <c:strCache>
                <c:ptCount val="1"/>
                <c:pt idx="0">
                  <c:v>Restricted Access (N=736 )</c:v>
                </c:pt>
              </c:strCache>
            </c:strRef>
          </c:tx>
          <c:spPr>
            <a:ln>
              <a:solidFill>
                <a:srgbClr val="99FF66"/>
              </a:solidFill>
            </a:ln>
          </c:spPr>
          <c:marker>
            <c:symbol val="none"/>
          </c:marker>
          <c:cat>
            <c:numRef>
              <c:f>'14'!$A$14:$A$46</c:f>
              <c:numCache>
                <c:formatCode>General</c:formatCode>
                <c:ptCount val="33"/>
                <c:pt idx="0">
                  <c:v>-16.0</c:v>
                </c:pt>
                <c:pt idx="1">
                  <c:v>-15.0</c:v>
                </c:pt>
                <c:pt idx="2">
                  <c:v>-14.0</c:v>
                </c:pt>
                <c:pt idx="3">
                  <c:v>-13.0</c:v>
                </c:pt>
                <c:pt idx="4">
                  <c:v>-12.0</c:v>
                </c:pt>
                <c:pt idx="5">
                  <c:v>-11.0</c:v>
                </c:pt>
                <c:pt idx="6">
                  <c:v>-10.0</c:v>
                </c:pt>
                <c:pt idx="7">
                  <c:v>-9.0</c:v>
                </c:pt>
                <c:pt idx="8">
                  <c:v>-8.0</c:v>
                </c:pt>
                <c:pt idx="9">
                  <c:v>-7.0</c:v>
                </c:pt>
                <c:pt idx="10">
                  <c:v>-6.0</c:v>
                </c:pt>
                <c:pt idx="11">
                  <c:v>-5.0</c:v>
                </c:pt>
                <c:pt idx="12">
                  <c:v>-4.0</c:v>
                </c:pt>
                <c:pt idx="13">
                  <c:v>-3.0</c:v>
                </c:pt>
                <c:pt idx="14">
                  <c:v>-2.0</c:v>
                </c:pt>
                <c:pt idx="15">
                  <c:v>-1.0</c:v>
                </c:pt>
                <c:pt idx="16">
                  <c:v>0.0</c:v>
                </c:pt>
                <c:pt idx="17">
                  <c:v>1.0</c:v>
                </c:pt>
                <c:pt idx="18">
                  <c:v>2.0</c:v>
                </c:pt>
                <c:pt idx="19">
                  <c:v>3.0</c:v>
                </c:pt>
                <c:pt idx="20">
                  <c:v>4.0</c:v>
                </c:pt>
                <c:pt idx="21">
                  <c:v>5.0</c:v>
                </c:pt>
                <c:pt idx="22">
                  <c:v>6.0</c:v>
                </c:pt>
                <c:pt idx="23">
                  <c:v>7.0</c:v>
                </c:pt>
                <c:pt idx="24">
                  <c:v>8.0</c:v>
                </c:pt>
                <c:pt idx="25">
                  <c:v>9.0</c:v>
                </c:pt>
                <c:pt idx="26">
                  <c:v>10.0</c:v>
                </c:pt>
                <c:pt idx="27">
                  <c:v>11.0</c:v>
                </c:pt>
                <c:pt idx="28">
                  <c:v>12.0</c:v>
                </c:pt>
                <c:pt idx="29">
                  <c:v>13.0</c:v>
                </c:pt>
                <c:pt idx="30">
                  <c:v>14.0</c:v>
                </c:pt>
                <c:pt idx="31">
                  <c:v>15.0</c:v>
                </c:pt>
                <c:pt idx="32">
                  <c:v>16.0</c:v>
                </c:pt>
              </c:numCache>
            </c:numRef>
          </c:cat>
          <c:val>
            <c:numRef>
              <c:f>'14'!$C$14:$C$46</c:f>
              <c:numCache>
                <c:formatCode>General</c:formatCode>
                <c:ptCount val="33"/>
                <c:pt idx="0">
                  <c:v>3.0</c:v>
                </c:pt>
                <c:pt idx="1">
                  <c:v>1.0</c:v>
                </c:pt>
                <c:pt idx="2">
                  <c:v>4.0</c:v>
                </c:pt>
                <c:pt idx="3">
                  <c:v>2.0</c:v>
                </c:pt>
                <c:pt idx="4">
                  <c:v>6.0</c:v>
                </c:pt>
                <c:pt idx="5">
                  <c:v>11.0</c:v>
                </c:pt>
                <c:pt idx="6">
                  <c:v>16.0</c:v>
                </c:pt>
                <c:pt idx="7">
                  <c:v>10.0</c:v>
                </c:pt>
                <c:pt idx="8">
                  <c:v>9.0</c:v>
                </c:pt>
                <c:pt idx="9">
                  <c:v>16.0</c:v>
                </c:pt>
                <c:pt idx="10">
                  <c:v>28.0</c:v>
                </c:pt>
                <c:pt idx="11">
                  <c:v>25.0</c:v>
                </c:pt>
                <c:pt idx="12">
                  <c:v>57.0</c:v>
                </c:pt>
                <c:pt idx="13">
                  <c:v>73.0</c:v>
                </c:pt>
                <c:pt idx="14">
                  <c:v>85.0</c:v>
                </c:pt>
                <c:pt idx="15">
                  <c:v>102.0</c:v>
                </c:pt>
                <c:pt idx="16">
                  <c:v>80.0</c:v>
                </c:pt>
                <c:pt idx="17">
                  <c:v>59.0</c:v>
                </c:pt>
                <c:pt idx="18">
                  <c:v>30.0</c:v>
                </c:pt>
                <c:pt idx="19">
                  <c:v>23.0</c:v>
                </c:pt>
                <c:pt idx="20">
                  <c:v>12.0</c:v>
                </c:pt>
                <c:pt idx="21">
                  <c:v>16.0</c:v>
                </c:pt>
                <c:pt idx="22">
                  <c:v>14.0</c:v>
                </c:pt>
                <c:pt idx="23">
                  <c:v>10.0</c:v>
                </c:pt>
                <c:pt idx="24">
                  <c:v>6.0</c:v>
                </c:pt>
                <c:pt idx="25">
                  <c:v>4.0</c:v>
                </c:pt>
                <c:pt idx="26">
                  <c:v>3.0</c:v>
                </c:pt>
                <c:pt idx="27">
                  <c:v>2.0</c:v>
                </c:pt>
                <c:pt idx="28">
                  <c:v>5.0</c:v>
                </c:pt>
                <c:pt idx="29">
                  <c:v>2.0</c:v>
                </c:pt>
                <c:pt idx="31">
                  <c:v>5.0</c:v>
                </c:pt>
              </c:numCache>
            </c:numRef>
          </c:val>
        </c:ser>
        <c:marker val="1"/>
        <c:axId val="605247752"/>
        <c:axId val="605234808"/>
      </c:lineChart>
      <c:catAx>
        <c:axId val="60524775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en-CA" sz="800"/>
            </a:pPr>
            <a:endParaRPr lang="en-US"/>
          </a:p>
        </c:txPr>
        <c:crossAx val="605234808"/>
        <c:crosses val="autoZero"/>
        <c:auto val="1"/>
        <c:lblAlgn val="ctr"/>
        <c:lblOffset val="100"/>
      </c:catAx>
      <c:valAx>
        <c:axId val="60523480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en-CA" sz="900"/>
            </a:pPr>
            <a:endParaRPr lang="en-US"/>
          </a:p>
        </c:txPr>
        <c:crossAx val="605247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1796637942943"/>
          <c:y val="0.0223804316127151"/>
          <c:w val="0.33254697972191"/>
          <c:h val="0.279313210848645"/>
        </c:manualLayout>
      </c:layout>
      <c:spPr>
        <a:solidFill>
          <a:sysClr val="window" lastClr="FFFFFF"/>
        </a:solidFill>
      </c:spPr>
      <c:txPr>
        <a:bodyPr/>
        <a:lstStyle/>
        <a:p>
          <a:pPr>
            <a:defRPr lang="en-CA" sz="900"/>
          </a:pPr>
          <a:endParaRPr lang="en-US"/>
        </a:p>
      </c:txPr>
    </c:legend>
    <c:plotVisOnly val="1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"/>
          <c:y val="0.00432904173507304"/>
          <c:w val="1.0"/>
          <c:h val="0.96892805561287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0.0782679970171882"/>
                  <c:y val="0.0146974410250713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2007-2012'!$D$29:$G$29</c:f>
              <c:numCache>
                <c:formatCode>0%</c:formatCode>
                <c:ptCount val="4"/>
                <c:pt idx="0">
                  <c:v>0.0873362445414847</c:v>
                </c:pt>
                <c:pt idx="1">
                  <c:v>0.00873362445414847</c:v>
                </c:pt>
                <c:pt idx="2">
                  <c:v>0.0</c:v>
                </c:pt>
                <c:pt idx="3">
                  <c:v>0.903930131004367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0273353146900241"/>
          <c:y val="0.0"/>
          <c:w val="0.976438653515488"/>
          <c:h val="1.0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layout>
                <c:manualLayout>
                  <c:x val="-0.050391226371673"/>
                  <c:y val="0.0235159056401141"/>
                </c:manualLayout>
              </c:layout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2007-2012'!$D$30:$G$30</c:f>
              <c:numCache>
                <c:formatCode>0%</c:formatCode>
                <c:ptCount val="4"/>
                <c:pt idx="0">
                  <c:v>0.122869022869023</c:v>
                </c:pt>
                <c:pt idx="1">
                  <c:v>0.0303534303534303</c:v>
                </c:pt>
                <c:pt idx="2">
                  <c:v>0.146777546777547</c:v>
                </c:pt>
                <c:pt idx="3">
                  <c:v>0.700000000000001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561990507999111"/>
          <c:y val="0.0"/>
          <c:w val="0.997297175313854"/>
          <c:h val="0.943892504130649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2007-2012'!$D$31:$G$31</c:f>
              <c:numCache>
                <c:formatCode>0%</c:formatCode>
                <c:ptCount val="4"/>
                <c:pt idx="0">
                  <c:v>0.134349425964086</c:v>
                </c:pt>
                <c:pt idx="1">
                  <c:v>0.241978216073006</c:v>
                </c:pt>
                <c:pt idx="2">
                  <c:v>0.312923167500736</c:v>
                </c:pt>
                <c:pt idx="3">
                  <c:v>0.310749190462172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275635475259495"/>
          <c:y val="0.00994103721629469"/>
          <c:w val="0.966745539014327"/>
          <c:h val="0.998682839739677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2007-2012'!$D$32:$G$32</c:f>
              <c:numCache>
                <c:formatCode>0%</c:formatCode>
                <c:ptCount val="4"/>
                <c:pt idx="0">
                  <c:v>0.120299500831947</c:v>
                </c:pt>
                <c:pt idx="1">
                  <c:v>0.0116472545757072</c:v>
                </c:pt>
                <c:pt idx="2">
                  <c:v>0.00166389351081531</c:v>
                </c:pt>
                <c:pt idx="3">
                  <c:v>0.866389351081531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199767451810428"/>
          <c:y val="0.0192659471944978"/>
          <c:w val="0.952761446832286"/>
          <c:h val="0.978101593363012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2007-2012'!$D$33:$G$33</c:f>
              <c:numCache>
                <c:formatCode>0%</c:formatCode>
                <c:ptCount val="4"/>
                <c:pt idx="0">
                  <c:v>0.123515007346253</c:v>
                </c:pt>
                <c:pt idx="1">
                  <c:v>0.0394598754635137</c:v>
                </c:pt>
                <c:pt idx="2">
                  <c:v>0.187714265724481</c:v>
                </c:pt>
                <c:pt idx="3">
                  <c:v>0.649310851465754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"/>
          <c:y val="0.0"/>
          <c:w val="1.0"/>
          <c:h val="0.951656922114995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C00"/>
              </a:solidFill>
            </c:spPr>
          </c:dPt>
          <c:dPt>
            <c:idx val="2"/>
            <c:spPr>
              <a:solidFill>
                <a:srgbClr val="FFFA1D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CA" sz="8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 sz="800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2007-2012'!$D$34:$G$34</c:f>
              <c:numCache>
                <c:formatCode>0%</c:formatCode>
                <c:ptCount val="4"/>
                <c:pt idx="0">
                  <c:v>0.301427072402938</c:v>
                </c:pt>
                <c:pt idx="1">
                  <c:v>0.0503672612801679</c:v>
                </c:pt>
                <c:pt idx="2">
                  <c:v>0.068205666316894</c:v>
                </c:pt>
                <c:pt idx="3">
                  <c:v>0.58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plotArea>
      <c:layout>
        <c:manualLayout>
          <c:layoutTarget val="inner"/>
          <c:xMode val="edge"/>
          <c:yMode val="edge"/>
          <c:x val="0.0"/>
          <c:y val="0.0"/>
          <c:w val="1.0"/>
          <c:h val="0.9801355180933"/>
        </c:manualLayout>
      </c:layout>
      <c:doughnutChart>
        <c:varyColors val="1"/>
        <c:ser>
          <c:idx val="0"/>
          <c:order val="0"/>
          <c:dPt>
            <c:idx val="0"/>
            <c:spPr>
              <a:solidFill>
                <a:srgbClr val="339933"/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tx1"/>
              </a:solidFill>
            </c:spPr>
          </c:dPt>
          <c:dPt>
            <c:idx val="3"/>
            <c:spPr>
              <a:solidFill>
                <a:schemeClr val="bg1">
                  <a:lumMod val="75000"/>
                </a:schemeClr>
              </a:solidFill>
            </c:spPr>
          </c:dPt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lang="en-CA"/>
                </a:pPr>
                <a:endParaRPr lang="en-US"/>
              </a:p>
            </c:txPr>
            <c:showVal val="1"/>
            <c:showLeaderLines val="1"/>
          </c:dLbls>
          <c:cat>
            <c:strRef>
              <c:f>'Stat 2007-2012'!$D$27:$G$27</c:f>
              <c:strCache>
                <c:ptCount val="4"/>
                <c:pt idx="0">
                  <c:v>Green OA</c:v>
                </c:pt>
                <c:pt idx="1">
                  <c:v>Gold OA</c:v>
                </c:pt>
                <c:pt idx="2">
                  <c:v>Delayed OA</c:v>
                </c:pt>
                <c:pt idx="3">
                  <c:v>Not OA</c:v>
                </c:pt>
              </c:strCache>
            </c:strRef>
          </c:cat>
          <c:val>
            <c:numRef>
              <c:f>'Stat 2007-2012'!$D$35:$G$35</c:f>
              <c:numCache>
                <c:formatCode>0%</c:formatCode>
                <c:ptCount val="4"/>
                <c:pt idx="0">
                  <c:v>0.379166666666668</c:v>
                </c:pt>
                <c:pt idx="1">
                  <c:v>0.0208333333333333</c:v>
                </c:pt>
                <c:pt idx="2">
                  <c:v>0.0</c:v>
                </c:pt>
                <c:pt idx="3">
                  <c:v>0.600000000000001</c:v>
                </c:pt>
              </c:numCache>
            </c:numRef>
          </c:val>
        </c:ser>
        <c:firstSliceAng val="0"/>
        <c:holeSize val="50"/>
      </c:doughnutChart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0.01107</cdr:x>
      <cdr:y>0.05256</cdr:y>
    </cdr:from>
    <cdr:to>
      <cdr:x>0.06664</cdr:x>
      <cdr:y>0.75745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-801400" y="997788"/>
          <a:ext cx="1957082" cy="2533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CA" sz="1100"/>
            <a:t>Percentage of Open Access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0.29449</cdr:x>
      <cdr:y>0.42109</cdr:y>
    </cdr:from>
    <cdr:to>
      <cdr:x>0.73238</cdr:x>
      <cdr:y>0.51055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936104" y="1303838"/>
          <a:ext cx="1391912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200" dirty="0" err="1" smtClean="0"/>
            <a:t>Clinical</a:t>
          </a:r>
          <a:r>
            <a:rPr lang="fr-CA" sz="1200" dirty="0" smtClean="0"/>
            <a:t> </a:t>
          </a:r>
          <a:r>
            <a:rPr lang="fr-CA" sz="1200" dirty="0" err="1" smtClean="0"/>
            <a:t>Medicine</a:t>
          </a:r>
          <a:endParaRPr lang="en-CA" sz="1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0.23646</cdr:x>
      <cdr:y>0.37616</cdr:y>
    </cdr:from>
    <cdr:to>
      <cdr:x>0.81111</cdr:x>
      <cdr:y>0.62384</cdr:y>
    </cdr:to>
    <cdr:sp macro="" textlink="">
      <cdr:nvSpPr>
        <cdr:cNvPr id="2" name="TextBox 14"/>
        <cdr:cNvSpPr txBox="1"/>
      </cdr:nvSpPr>
      <cdr:spPr>
        <a:xfrm xmlns:a="http://schemas.openxmlformats.org/drawingml/2006/main">
          <a:off x="429648" y="701117"/>
          <a:ext cx="10441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fr-CA" sz="1200" dirty="0" smtClean="0"/>
            <a:t>Engineering </a:t>
          </a:r>
        </a:p>
        <a:p xmlns:a="http://schemas.openxmlformats.org/drawingml/2006/main">
          <a:pPr algn="ctr"/>
          <a:r>
            <a:rPr lang="fr-CA" sz="1200" dirty="0" smtClean="0"/>
            <a:t>&amp; Tech.</a:t>
          </a:r>
          <a:endParaRPr lang="en-CA" sz="12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0.28179</cdr:x>
      <cdr:y>0.39586</cdr:y>
    </cdr:from>
    <cdr:to>
      <cdr:x>0.7091</cdr:x>
      <cdr:y>0.56035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468175" y="666616"/>
          <a:ext cx="709943" cy="276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1pPr>
          <a:lvl2pPr marL="457198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2pPr>
          <a:lvl3pPr marL="914395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3pPr>
          <a:lvl4pPr marL="1371593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4pPr>
          <a:lvl5pPr marL="1828789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5pPr>
          <a:lvl6pPr marL="2285987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6pPr>
          <a:lvl7pPr marL="2743184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7pPr>
          <a:lvl8pPr marL="3200382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8pPr>
          <a:lvl9pPr marL="3657578" algn="l" defTabSz="457198" rtl="0" eaLnBrk="1" latinLnBrk="0" hangingPunct="1">
            <a:defRPr sz="1800" kern="12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r>
            <a:rPr lang="fr-CA" sz="1200" dirty="0" err="1" smtClean="0"/>
            <a:t>Physics</a:t>
          </a:r>
          <a:endParaRPr lang="en-CA" sz="12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0.83742</cdr:x>
      <cdr:y>0</cdr:y>
    </cdr:from>
    <cdr:to>
      <cdr:x>0.87901</cdr:x>
      <cdr:y>0.50694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5639900" y="541826"/>
          <a:ext cx="1390643" cy="3069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aseline="0"/>
            <a:t>ISI articles in 2012</a:t>
          </a:r>
          <a:endParaRPr lang="en-CA" sz="900"/>
        </a:p>
      </cdr:txBody>
    </cdr:sp>
  </cdr:relSizeAnchor>
  <cdr:relSizeAnchor xmlns:cdr="http://schemas.openxmlformats.org/drawingml/2006/chartDrawing">
    <cdr:from>
      <cdr:x>0</cdr:x>
      <cdr:y>0</cdr:y>
    </cdr:from>
    <cdr:to>
      <cdr:x>0.03952</cdr:x>
      <cdr:y>0.66663</cdr:y>
    </cdr:to>
    <cdr:sp macro="" textlink="">
      <cdr:nvSpPr>
        <cdr:cNvPr id="3" name="TextBox 1"/>
        <cdr:cNvSpPr txBox="1"/>
      </cdr:nvSpPr>
      <cdr:spPr>
        <a:xfrm xmlns:a="http://schemas.openxmlformats.org/drawingml/2006/main" rot="16200000">
          <a:off x="-768486" y="768486"/>
          <a:ext cx="1828699" cy="2917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>
              <a:latin typeface="Calibri"/>
            </a:rPr>
            <a:t>Percentage of ISI Articles</a:t>
          </a:r>
          <a:endParaRPr lang="en-CA" sz="90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0.21171</cdr:x>
      <cdr:y>0.17708</cdr:y>
    </cdr:from>
    <cdr:to>
      <cdr:x>0.35367</cdr:x>
      <cdr:y>0.30338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61755" y="315680"/>
          <a:ext cx="778982" cy="2251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CA" sz="1100" b="1"/>
            <a:t>U. Liège</a:t>
          </a:r>
        </a:p>
      </cdr:txBody>
    </cdr:sp>
  </cdr:relSizeAnchor>
  <cdr:relSizeAnchor xmlns:cdr="http://schemas.openxmlformats.org/drawingml/2006/chartDrawing">
    <cdr:from>
      <cdr:x>0</cdr:x>
      <cdr:y>0.07602</cdr:y>
    </cdr:from>
    <cdr:to>
      <cdr:x>0.03606</cdr:x>
      <cdr:y>0.76</cdr:y>
    </cdr:to>
    <cdr:sp macro="" textlink="">
      <cdr:nvSpPr>
        <cdr:cNvPr id="5" name="TextBox 1"/>
        <cdr:cNvSpPr txBox="1"/>
      </cdr:nvSpPr>
      <cdr:spPr>
        <a:xfrm xmlns:a="http://schemas.openxmlformats.org/drawingml/2006/main" rot="16200000">
          <a:off x="-471116" y="597831"/>
          <a:ext cx="1140109" cy="1978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/>
            <a:t>ISI A</a:t>
          </a:r>
          <a:r>
            <a:rPr lang="en-CA" sz="900" baseline="0"/>
            <a:t>rticles in 2012</a:t>
          </a:r>
          <a:endParaRPr lang="en-CA" sz="900"/>
        </a:p>
      </cdr:txBody>
    </cdr:sp>
  </cdr:relSizeAnchor>
  <cdr:relSizeAnchor xmlns:cdr="http://schemas.openxmlformats.org/drawingml/2006/chartDrawing">
    <cdr:from>
      <cdr:x>0.5133</cdr:x>
      <cdr:y>0.06138</cdr:y>
    </cdr:from>
    <cdr:to>
      <cdr:x>0.51374</cdr:x>
      <cdr:y>0.84561</cdr:y>
    </cdr:to>
    <cdr:sp macro="" textlink="">
      <cdr:nvSpPr>
        <cdr:cNvPr id="7" name="Straight Connector 6"/>
        <cdr:cNvSpPr/>
      </cdr:nvSpPr>
      <cdr:spPr>
        <a:xfrm xmlns:a="http://schemas.openxmlformats.org/drawingml/2006/main" flipH="1" flipV="1">
          <a:off x="2816678" y="109417"/>
          <a:ext cx="2370" cy="139804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0.80789</cdr:x>
      <cdr:y>0.0474</cdr:y>
    </cdr:from>
    <cdr:to>
      <cdr:x>0.88663</cdr:x>
      <cdr:y>0.13631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433180" y="84501"/>
          <a:ext cx="432054" cy="1584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(N=459)</a:t>
          </a:r>
        </a:p>
      </cdr:txBody>
    </cdr:sp>
  </cdr:relSizeAnchor>
  <cdr:relSizeAnchor xmlns:cdr="http://schemas.openxmlformats.org/drawingml/2006/chartDrawing">
    <cdr:from>
      <cdr:x>0.84419</cdr:x>
      <cdr:y>0.18791</cdr:y>
    </cdr:from>
    <cdr:to>
      <cdr:x>0.92292</cdr:x>
      <cdr:y>0.27681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4632357" y="334979"/>
          <a:ext cx="432054" cy="15849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lIns="0" tIns="0" rIns="0" bIns="0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CA" sz="900" b="1"/>
            <a:t>(N=736)</a:t>
          </a:r>
        </a:p>
      </cdr:txBody>
    </cdr:sp>
  </cdr:relSizeAnchor>
  <cdr:relSizeAnchor xmlns:cdr="http://schemas.openxmlformats.org/drawingml/2006/chartDrawing">
    <cdr:from>
      <cdr:x>0.0162</cdr:x>
      <cdr:y>0.73397</cdr:y>
    </cdr:from>
    <cdr:to>
      <cdr:x>0.05786</cdr:x>
      <cdr:y>0.93968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88900" y="1223433"/>
          <a:ext cx="228600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</cdr:x>
      <cdr:y>0.78933</cdr:y>
    </cdr:from>
    <cdr:to>
      <cdr:x>0.06249</cdr:x>
      <cdr:y>0.99962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0" y="1315719"/>
          <a:ext cx="342924" cy="350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100" b="1"/>
            <a:t>7b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AD800-1E01-2F43-AD0A-AA8555932EC8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DE4CF3-F148-154F-A720-314615F00C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4E6C-B9F4-404E-A625-404E74357388}" type="datetimeFigureOut">
              <a:rPr lang="en-US" smtClean="0"/>
              <a:pPr/>
              <a:t>11/8/13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smtClean="0"/>
              <a:t>Click to edit Master text styles</a:t>
            </a:r>
          </a:p>
          <a:p>
            <a:pPr lvl="1"/>
            <a:r>
              <a:rPr lang="fr-CA" smtClean="0"/>
              <a:t>Second level</a:t>
            </a:r>
          </a:p>
          <a:p>
            <a:pPr lvl="2"/>
            <a:r>
              <a:rPr lang="fr-CA" smtClean="0"/>
              <a:t>Third level</a:t>
            </a:r>
          </a:p>
          <a:p>
            <a:pPr lvl="3"/>
            <a:r>
              <a:rPr lang="fr-CA" smtClean="0"/>
              <a:t>Fourth level</a:t>
            </a:r>
          </a:p>
          <a:p>
            <a:pPr lvl="4"/>
            <a:r>
              <a:rPr lang="fr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4416A-C278-D947-A4CC-0D4DF3EFBE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Language evolved</a:t>
            </a:r>
            <a:r>
              <a:rPr lang="en-US" baseline="0" dirty="0" smtClean="0"/>
              <a:t> as reciprocal barter: no charge for words, hence open access…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articles</a:t>
            </a:r>
            <a:r>
              <a:rPr lang="en-US" baseline="0" dirty="0" smtClean="0"/>
              <a:t> deposited as restricted access instead of open access, user can press the request a copy Button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request a copy the user just pastes in their email address (and message, optional) and clicks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Authors</a:t>
            </a:r>
            <a:r>
              <a:rPr lang="en-US" baseline="0" dirty="0" smtClean="0"/>
              <a:t> receives immediate email and can click “Accept the request,” in which case repository software automatically emails copy to requestor.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D4416A-C278-D947-A4CC-0D4DF3EFBE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79276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2057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6777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956D-9B59-5849-A668-EA3CB03028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0082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5123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2815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455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975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98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35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12653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24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E67D9-E290-3643-B877-690D5C106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5290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tiff"/><Relationship Id="rId3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.tiff"/><Relationship Id="rId3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4.tif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tiff"/><Relationship Id="rId3" Type="http://schemas.openxmlformats.org/officeDocument/2006/relationships/image" Target="../media/image2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tiff"/><Relationship Id="rId3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tif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tif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jpeg"/><Relationship Id="rId3" Type="http://schemas.openxmlformats.org/officeDocument/2006/relationships/image" Target="../media/image3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tiff"/><Relationship Id="rId3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gif"/><Relationship Id="rId3" Type="http://schemas.openxmlformats.org/officeDocument/2006/relationships/image" Target="../media/image36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34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12.xml"/><Relationship Id="rId12" Type="http://schemas.openxmlformats.org/officeDocument/2006/relationships/chart" Target="../charts/chart13.xml"/><Relationship Id="rId13" Type="http://schemas.openxmlformats.org/officeDocument/2006/relationships/chart" Target="../charts/chart14.xml"/><Relationship Id="rId14" Type="http://schemas.openxmlformats.org/officeDocument/2006/relationships/chart" Target="../charts/chart15.xml"/><Relationship Id="rId15" Type="http://schemas.openxmlformats.org/officeDocument/2006/relationships/chart" Target="../charts/chart16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chart" Target="../charts/chart7.xml"/><Relationship Id="rId7" Type="http://schemas.openxmlformats.org/officeDocument/2006/relationships/chart" Target="../charts/chart8.xml"/><Relationship Id="rId8" Type="http://schemas.openxmlformats.org/officeDocument/2006/relationships/chart" Target="../charts/chart9.xml"/><Relationship Id="rId9" Type="http://schemas.openxmlformats.org/officeDocument/2006/relationships/chart" Target="../charts/chart10.xml"/><Relationship Id="rId10" Type="http://schemas.openxmlformats.org/officeDocument/2006/relationships/chart" Target="../charts/chart1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4" Type="http://schemas.openxmlformats.org/officeDocument/2006/relationships/chart" Target="../charts/chart20.xml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4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jpeg"/><Relationship Id="rId3" Type="http://schemas.openxmlformats.org/officeDocument/2006/relationships/image" Target="../media/image42.tif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Relationship Id="rId3" Type="http://schemas.openxmlformats.org/officeDocument/2006/relationships/image" Target="../media/image44.tif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5.gif"/><Relationship Id="rId3" Type="http://schemas.openxmlformats.org/officeDocument/2006/relationships/image" Target="../media/image46.tif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hyperlink" Target="http://eprints.soton.ac.uk/272617/" TargetMode="External"/><Relationship Id="rId20" Type="http://schemas.openxmlformats.org/officeDocument/2006/relationships/hyperlink" Target="http://j.mp/Harnad-Canada-OA" TargetMode="External"/><Relationship Id="rId21" Type="http://schemas.openxmlformats.org/officeDocument/2006/relationships/hyperlink" Target="http://j.mp/Harnad-NIH-OA" TargetMode="External"/><Relationship Id="rId22" Type="http://schemas.openxmlformats.org/officeDocument/2006/relationships/hyperlink" Target="http://j.mp/Harnad-Harvard" TargetMode="External"/><Relationship Id="rId23" Type="http://schemas.openxmlformats.org/officeDocument/2006/relationships/hyperlink" Target="France%5CHAL%20Open%20Access%20Policy" TargetMode="External"/><Relationship Id="rId24" Type="http://schemas.openxmlformats.org/officeDocument/2006/relationships/hyperlink" Target="https://www.google.ca/search?hl=en&amp;lr=&amp;q=harnad%20OR%20Harnad%20OR%20archivangelism+blogurl:http://openaccess.eprints.org/&amp;ie=UTF-8&amp;tbm=blg&amp;tbs=qdr:m&amp;num=100&amp;c2coff=1&amp;safe=active%23c2coff=1&amp;hl=en&amp;lr=&amp;q=australian+harnad+blogurl:http://openaccess.eprints.org/&amp;safe=active&amp;tbm=blg" TargetMode="External"/><Relationship Id="rId25" Type="http://schemas.openxmlformats.org/officeDocument/2006/relationships/hyperlink" Target="E-biomed%20Proposal" TargetMode="External"/><Relationship Id="rId26" Type="http://schemas.openxmlformats.org/officeDocument/2006/relationships/hyperlink" Target="http://eprints.ecs.soton.ac.uk/22404/" TargetMode="External"/><Relationship Id="rId27" Type="http://schemas.openxmlformats.org/officeDocument/2006/relationships/hyperlink" Target="http://www.nih.gov/about/director/ebiomed/com0801.htm" TargetMode="External"/><Relationship Id="rId28" Type="http://schemas.openxmlformats.org/officeDocument/2006/relationships/hyperlink" Target="http://www.nih.gov/about/director/ebiomed/com0725.htm" TargetMode="External"/><Relationship Id="rId29" Type="http://schemas.openxmlformats.org/officeDocument/2006/relationships/hyperlink" Target="http://eprints.ecs.soton.ac.uk/13309/" TargetMode="External"/><Relationship Id="rId30" Type="http://schemas.openxmlformats.org/officeDocument/2006/relationships/hyperlink" Target="http://www.dlib.org/dlib/july10/harnad/07harnad.html" TargetMode="External"/><Relationship Id="rId10" Type="http://schemas.openxmlformats.org/officeDocument/2006/relationships/hyperlink" Target="http://eprints.soton.ac.uk/342647/" TargetMode="External"/><Relationship Id="rId11" Type="http://schemas.openxmlformats.org/officeDocument/2006/relationships/hyperlink" Target="http://eprints.soton.ac.uk/355015/" TargetMode="External"/><Relationship Id="rId12" Type="http://schemas.openxmlformats.org/officeDocument/2006/relationships/hyperlink" Target="http://eprints.soton.ac.uk/349893/" TargetMode="External"/><Relationship Id="rId13" Type="http://schemas.openxmlformats.org/officeDocument/2006/relationships/hyperlink" Target="http://eprints.soton.ac.uk/348479/" TargetMode="External"/><Relationship Id="rId14" Type="http://schemas.openxmlformats.org/officeDocument/2006/relationships/hyperlink" Target="http://eprints.soton.ac.uk/348483/" TargetMode="External"/><Relationship Id="rId15" Type="http://schemas.openxmlformats.org/officeDocument/2006/relationships/hyperlink" Target="http://eprints.soton.ac.uk/352011/" TargetMode="External"/><Relationship Id="rId16" Type="http://schemas.openxmlformats.org/officeDocument/2006/relationships/hyperlink" Target="http://www.mesrst.gouv.qc.ca/fileadmin/administration/librairies/documents/Contributions_courriel_facebook/02-2013_-%3Cu%3EStevan_Harnad%3C/u%3E-_Recommandation_au_ministre_quebecois_de_lenseignement_superieur.pdf" TargetMode="External"/><Relationship Id="rId17" Type="http://schemas.openxmlformats.org/officeDocument/2006/relationships/hyperlink" Target="http://openaccess.eprints.org/index.php?/archives/1063-Harnad-Comments-on-Canadas-NSERCSSHRCCIHR-Draft-Tri-Agency-Open-Access-Policy.html" TargetMode="External"/><Relationship Id="rId18" Type="http://schemas.openxmlformats.org/officeDocument/2006/relationships/hyperlink" Target="http://j.mp/Harnad-CIHR" TargetMode="External"/><Relationship Id="rId19" Type="http://schemas.openxmlformats.org/officeDocument/2006/relationships/hyperlink" Target="http://j.mp/Harnad-SSHRC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abel.hathitrust.org/cgi/pt?id=mdp.39015034923758;view=1up;seq=1" TargetMode="External"/><Relationship Id="rId3" Type="http://schemas.openxmlformats.org/officeDocument/2006/relationships/hyperlink" Target="http://www.nature.com/nature/debates/e-access/Articles/harnad.html" TargetMode="External"/><Relationship Id="rId4" Type="http://schemas.openxmlformats.org/officeDocument/2006/relationships/hyperlink" Target="http://www.budapestopenaccessinitiative.org/" TargetMode="External"/><Relationship Id="rId5" Type="http://schemas.openxmlformats.org/officeDocument/2006/relationships/hyperlink" Target="http://www.publications.parliament.uk/pa/cm200304/cmselect/cmsctech/399/399we151.htm" TargetMode="External"/><Relationship Id="rId6" Type="http://schemas.openxmlformats.org/officeDocument/2006/relationships/hyperlink" Target="http://www.publications.parliament.uk/pa/cm200304/cmselect/cmsctech/399/399we152.htm" TargetMode="External"/><Relationship Id="rId7" Type="http://schemas.openxmlformats.org/officeDocument/2006/relationships/hyperlink" Target="http://eprints.soton.ac.uk/264173/" TargetMode="External"/><Relationship Id="rId8" Type="http://schemas.openxmlformats.org/officeDocument/2006/relationships/hyperlink" Target="http://eprints.soton.ac.uk/27308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Politics </a:t>
            </a:r>
            <a:r>
              <a:rPr lang="en-US" b="1" dirty="0" err="1" smtClean="0"/>
              <a:t>vs</a:t>
            </a:r>
            <a:r>
              <a:rPr lang="en-US" b="1" dirty="0" smtClean="0"/>
              <a:t> Technology: the Twists and Turns of Open Access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Stevan</a:t>
            </a:r>
            <a:r>
              <a:rPr lang="en-US" dirty="0" smtClean="0"/>
              <a:t> </a:t>
            </a:r>
            <a:r>
              <a:rPr lang="en-US" dirty="0" err="1" smtClean="0"/>
              <a:t>Harnad</a:t>
            </a:r>
            <a:r>
              <a:rPr lang="en-US" dirty="0" smtClean="0"/>
              <a:t> </a:t>
            </a:r>
          </a:p>
          <a:p>
            <a:r>
              <a:rPr lang="en-US" dirty="0" smtClean="0"/>
              <a:t>U Southampton</a:t>
            </a:r>
          </a:p>
          <a:p>
            <a:r>
              <a:rPr lang="en-US" dirty="0" smtClean="0"/>
              <a:t>UQÀM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arxiv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908" y="1895976"/>
            <a:ext cx="7017105" cy="42102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46166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b="1" dirty="0" err="1" smtClean="0"/>
              <a:t>Arxiv</a:t>
            </a:r>
            <a:r>
              <a:rPr lang="en-US" sz="2800" b="1" dirty="0" smtClean="0"/>
              <a:t> 1991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(physicists have been depositing – no questions asked – for nearly a quarter century now)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Jun 1994</a:t>
            </a:r>
            <a:r>
              <a:rPr lang="en-US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</a:t>
            </a:r>
            <a:r>
              <a:rPr lang="en-US" altLang="ja-JP" sz="2800" b="0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 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Subversive Proposal</a:t>
            </a:r>
            <a:b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(authors should self-archive the final, refereed, accepted drafts of their journal articles, free for all online = “it’s raining, boys and girls, time to put on your raincoats.”)</a:t>
            </a:r>
            <a:endParaRPr lang="en-US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9" name="Picture 8" descr="subv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832" y="1679403"/>
            <a:ext cx="2907968" cy="417255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2251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Jan 1996</a:t>
            </a:r>
            <a:r>
              <a:rPr lang="en-US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JISC </a:t>
            </a: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ELiB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Cogprints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Project</a:t>
            </a:r>
            <a:b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(Matt </a:t>
            </a:r>
            <a:r>
              <a:rPr lang="en-US" altLang="ja-JP" sz="2222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Hemus</a:t>
            </a:r>
            <a:r>
              <a:rPr lang="en-US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9" name="Picture 8" descr="cogprint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500" y="1822450"/>
            <a:ext cx="3175000" cy="32131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7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08016"/>
          </a:xfrm>
        </p:spPr>
        <p:txBody>
          <a:bodyPr>
            <a:normAutofit/>
          </a:bodyPr>
          <a:lstStyle/>
          <a:p>
            <a:pPr marR="0" rtl="0"/>
            <a:r>
              <a:rPr lang="en-US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Sep 1998</a:t>
            </a:r>
            <a:r>
              <a:rPr lang="en-US" altLang="ja-JP" sz="24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American Scientist Open Access Forum (</a:t>
            </a:r>
            <a:r>
              <a:rPr lang="en-US" altLang="ja-JP" sz="24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Amsci</a:t>
            </a:r>
            <a: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br>
              <a:rPr lang="en-US" altLang="ja-JP" sz="24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(now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the Global Open Access Forum (GOAL)</a:t>
            </a:r>
            <a:r>
              <a:rPr lang="en-US" altLang="ja-JP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en-US" altLang="ja-JP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endParaRPr lang="en-US" altLang="ja-JP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amsc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694" y="2615824"/>
            <a:ext cx="1955800" cy="2322513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4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Oct 1999</a:t>
            </a:r>
            <a:r>
              <a:rPr lang="en-US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EPrints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announced</a:t>
            </a:r>
            <a:b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(Rob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en-US" altLang="ja-JP" sz="20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Tansley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, later Chris </a:t>
            </a:r>
            <a:r>
              <a:rPr lang="en-US" altLang="ja-JP" sz="20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Gutteridge</a:t>
            </a:r>
            <a:r>
              <a:rPr lang="en-US" altLang="ja-JP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8" name="Picture 7" descr="eprint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20002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25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Jan 2000</a:t>
            </a:r>
            <a:r>
              <a:rPr lang="en-US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First </a:t>
            </a: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EPrints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repository goes live (</a:t>
            </a:r>
            <a:r>
              <a:rPr lang="en-US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eprints.ecs.soton.ac.uk</a:t>
            </a:r>
            <a:r>
              <a:rPr lang="en-US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en-US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eprints-ec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658803"/>
            <a:ext cx="5080000" cy="42672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1752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Dec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2001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Budapest Open Access Initiative (BOAI)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4" name="Picture 3" descr="slide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316060" y="2055618"/>
            <a:ext cx="6175271" cy="23948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012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2002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International meeting on </a:t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National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Policies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on Open Access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R="0" lvl="0" rtl="0">
              <a:buNone/>
            </a:pP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invitation-only</a:t>
            </a:r>
            <a:r>
              <a:rPr lang="fr-FR" sz="180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international meeting, </a:t>
            </a: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joined</a:t>
            </a:r>
            <a:r>
              <a:rPr lang="fr-FR" sz="180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by a major group of </a:t>
            </a: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Pro-VCs</a:t>
            </a:r>
            <a:r>
              <a:rPr lang="fr-FR" sz="180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and </a:t>
            </a: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institutional</a:t>
            </a:r>
            <a:r>
              <a:rPr lang="fr-FR" sz="180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digital information managers </a:t>
            </a: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from</a:t>
            </a:r>
            <a:r>
              <a:rPr lang="fr-FR" sz="180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sz="1800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Australia</a:t>
            </a:r>
            <a:endParaRPr lang="fr-FR" altLang="ja-JP" sz="180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sot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784" y="2896971"/>
            <a:ext cx="5398007" cy="168259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9291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780" y="274637"/>
            <a:ext cx="8229600" cy="1887593"/>
          </a:xfrm>
        </p:spPr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2003 -- ROAR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b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Registry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of Open Access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Repositories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(Tim </a:t>
            </a:r>
            <a:r>
              <a:rPr lang="fr-FR" altLang="ja-JP" sz="2000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Brody</a:t>
            </a:r>
            <a:r>
              <a:rPr lang="fr-FR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)</a:t>
            </a:r>
            <a:endParaRPr lang="fr-FR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roargrap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299" y="2445631"/>
            <a:ext cx="4758510" cy="317234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74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638" y="274638"/>
            <a:ext cx="8229600" cy="1143000"/>
          </a:xfrm>
        </p:spPr>
        <p:txBody>
          <a:bodyPr>
            <a:normAutofit fontScale="90000"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2003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ROARMAP </a:t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Registry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of Open Access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Repository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Mandatory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Archiving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Policies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rmpgraph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29" y="2157432"/>
            <a:ext cx="6350000" cy="29210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289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82296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Four </a:t>
            </a:r>
            <a:r>
              <a:rPr lang="en-US" b="1" dirty="0"/>
              <a:t>Cognitive Revolutions</a:t>
            </a:r>
            <a:r>
              <a:rPr lang="en-US" dirty="0"/>
              <a:t>: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Speaking </a:t>
            </a:r>
            <a:r>
              <a:rPr lang="en-US" sz="3200" dirty="0"/>
              <a:t>(fast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Handwriting </a:t>
            </a:r>
            <a:r>
              <a:rPr lang="en-US" sz="3200" dirty="0">
                <a:solidFill>
                  <a:srgbClr val="000000"/>
                </a:solidFill>
              </a:rPr>
              <a:t>(slow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Print </a:t>
            </a:r>
            <a:r>
              <a:rPr lang="en-US" sz="3200" dirty="0">
                <a:solidFill>
                  <a:srgbClr val="000000"/>
                </a:solidFill>
              </a:rPr>
              <a:t>(slow turnaround time)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Skywriting </a:t>
            </a:r>
            <a:r>
              <a:rPr lang="en-US" sz="3200" dirty="0">
                <a:solidFill>
                  <a:srgbClr val="000000"/>
                </a:solidFill>
              </a:rPr>
              <a:t>(fast turnaround time)</a:t>
            </a:r>
          </a:p>
        </p:txBody>
      </p:sp>
      <p:pic>
        <p:nvPicPr>
          <p:cNvPr id="3" name="Picture 2" descr="bastil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740" y="0"/>
            <a:ext cx="2341260" cy="17526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Jan 2003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ECS Open Access mandate</a:t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</a:t>
            </a:r>
            <a:r>
              <a:rPr lang="fr-FR" altLang="ja-JP" sz="2800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world’s</a:t>
            </a:r>
            <a: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 first OA mandate)</a:t>
            </a:r>
            <a:br>
              <a:rPr lang="fr-FR" altLang="ja-JP" sz="2800" b="1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222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(Wendy Hall)</a:t>
            </a:r>
            <a:endParaRPr lang="fr-FR" altLang="ja-JP" sz="2222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ecs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7841"/>
            <a:ext cx="9144000" cy="2402318"/>
          </a:xfrm>
          <a:prstGeom prst="rect">
            <a:avLst/>
          </a:prstGeom>
        </p:spPr>
      </p:pic>
      <p:pic>
        <p:nvPicPr>
          <p:cNvPr id="8" name="Picture 7" descr="ecs_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5800" y="0"/>
            <a:ext cx="1678200" cy="692704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098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7444"/>
            <a:ext cx="8229600" cy="1396004"/>
          </a:xfrm>
        </p:spPr>
        <p:txBody>
          <a:bodyPr>
            <a:normAutofit fontScale="90000"/>
          </a:bodyPr>
          <a:lstStyle/>
          <a:p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Aug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2004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Joint Southampton OA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Recommendation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to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Parliamentary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Select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Committee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800" b="1" dirty="0" smtClean="0">
                <a:solidFill>
                  <a:prstClr val="black"/>
                </a:solidFill>
                <a:ea typeface="ＭＳ ゴシック"/>
              </a:rPr>
              <a:t/>
            </a:r>
            <a:br>
              <a:rPr lang="fr-FR" altLang="ja-JP" sz="2800" b="1" dirty="0" smtClean="0">
                <a:solidFill>
                  <a:prstClr val="black"/>
                </a:solidFill>
                <a:ea typeface="ＭＳ ゴシック"/>
              </a:rPr>
            </a:b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Les Carr, Dave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DeRoure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,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Stevan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 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Harnad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, Jessie Hey, Tony Hey, Steve Hitchcock (Southampton) </a:t>
            </a:r>
            <a:b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</a:b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Charles Oppenheim (</a:t>
            </a:r>
            <a:r>
              <a:rPr lang="fr-FR" altLang="ja-JP" sz="1333" b="1" dirty="0" err="1" smtClean="0">
                <a:solidFill>
                  <a:prstClr val="black"/>
                </a:solidFill>
                <a:ea typeface="ＭＳ ゴシック"/>
              </a:rPr>
              <a:t>Loughborough</a:t>
            </a:r>
            <a:r>
              <a:rPr lang="fr-FR" altLang="ja-JP" sz="1333" b="1" dirty="0" smtClean="0">
                <a:solidFill>
                  <a:prstClr val="black"/>
                </a:solidFill>
                <a:ea typeface="ＭＳ ゴシック"/>
              </a:rPr>
              <a:t>) </a:t>
            </a:r>
            <a:endParaRPr lang="fr-FR" altLang="ja-JP" sz="1333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selcom2004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25" y="1714772"/>
            <a:ext cx="8375222" cy="464157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5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25 Feb 2004 QUT</a:t>
            </a:r>
            <a:br>
              <a:rPr lang="en-US" sz="2800" b="1" dirty="0" smtClean="0"/>
            </a:br>
            <a:r>
              <a:rPr lang="en-US" sz="2800" b="1" dirty="0" smtClean="0"/>
              <a:t>World’s First Institution-Wide OA Mandate</a:t>
            </a:r>
            <a:br>
              <a:rPr lang="en-US" sz="2800" b="1" dirty="0" smtClean="0"/>
            </a:br>
            <a:r>
              <a:rPr lang="en-US" sz="2222" b="1" dirty="0" smtClean="0"/>
              <a:t>(Tom Cochrane)</a:t>
            </a:r>
            <a:endParaRPr lang="en-US" sz="2222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8" name="Picture 7" descr="qut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397"/>
            <a:ext cx="9144000" cy="2505205"/>
          </a:xfrm>
          <a:prstGeom prst="rect">
            <a:avLst/>
          </a:prstGeom>
        </p:spPr>
      </p:pic>
      <p:pic>
        <p:nvPicPr>
          <p:cNvPr id="9" name="Picture 8" descr="q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037" y="19876"/>
            <a:ext cx="1689963" cy="683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Sep 2004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OA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Advantage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Bibliography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/>
            </a:r>
            <a:b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altLang="ja-JP" sz="24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(Steve Hitchcock)</a:t>
            </a:r>
            <a:endParaRPr lang="fr-FR" altLang="ja-JP" sz="24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hitchgraph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5882"/>
            <a:ext cx="9144000" cy="4600468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2004 NIH OA Policy “Recommendation”</a:t>
            </a:r>
            <a:br>
              <a:rPr lang="en-US" sz="2800" b="1" dirty="0" smtClean="0"/>
            </a:br>
            <a:r>
              <a:rPr lang="en-US" sz="2800" b="1" dirty="0" smtClean="0"/>
              <a:t>(Upgraded to Mandate 2007)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nih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8213"/>
            <a:ext cx="9144000" cy="2901573"/>
          </a:xfrm>
          <a:prstGeom prst="rect">
            <a:avLst/>
          </a:prstGeom>
        </p:spPr>
      </p:pic>
      <p:pic>
        <p:nvPicPr>
          <p:cNvPr id="7" name="Picture 6" descr="nih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0362" y="145213"/>
            <a:ext cx="796438" cy="79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Dec 21 2004 U Minho </a:t>
            </a:r>
            <a:br>
              <a:rPr lang="en-US" sz="2800" b="1" dirty="0" smtClean="0"/>
            </a:br>
            <a:r>
              <a:rPr lang="en-US" sz="2800" b="1" dirty="0" smtClean="0"/>
              <a:t>First University-Wide OA Mandate in Europe</a:t>
            </a:r>
            <a:br>
              <a:rPr lang="en-US" sz="2800" b="1" dirty="0" smtClean="0"/>
            </a:br>
            <a:r>
              <a:rPr lang="en-US" sz="2222" b="1" dirty="0" smtClean="0"/>
              <a:t>(</a:t>
            </a:r>
            <a:r>
              <a:rPr lang="en-US" sz="2222" b="1" dirty="0" err="1" smtClean="0"/>
              <a:t>Eloy</a:t>
            </a:r>
            <a:r>
              <a:rPr lang="en-US" sz="2222" b="1" dirty="0" smtClean="0"/>
              <a:t> </a:t>
            </a:r>
            <a:r>
              <a:rPr lang="en-US" sz="2222" b="1" dirty="0" err="1" smtClean="0"/>
              <a:t>Rodrigues</a:t>
            </a:r>
            <a:r>
              <a:rPr lang="en-US" sz="2222" b="1" dirty="0" smtClean="0"/>
              <a:t>)</a:t>
            </a:r>
            <a:endParaRPr lang="en-US" sz="2222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5" name="Picture 4" descr="minhom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0651"/>
            <a:ext cx="9144000" cy="3016698"/>
          </a:xfrm>
          <a:prstGeom prst="rect">
            <a:avLst/>
          </a:prstGeom>
        </p:spPr>
      </p:pic>
      <p:pic>
        <p:nvPicPr>
          <p:cNvPr id="6" name="Picture 5" descr="minho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9963" y="148683"/>
            <a:ext cx="1077733" cy="61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Swan &amp; Brown 2005 Survey</a:t>
            </a:r>
            <a:br>
              <a:rPr lang="en-US" sz="2800" b="1" dirty="0" smtClean="0"/>
            </a:br>
            <a:r>
              <a:rPr lang="en-US" sz="2800" b="1" dirty="0" smtClean="0"/>
              <a:t>“would authors comply with Green OA mandates?”</a:t>
            </a:r>
            <a:br>
              <a:rPr lang="en-US" sz="2800" b="1" dirty="0" smtClean="0"/>
            </a:b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5908" y="2019339"/>
            <a:ext cx="6001980" cy="41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US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Mar 2005</a:t>
            </a:r>
            <a:r>
              <a:rPr lang="en-US" altLang="ja-JP" sz="20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en-US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Berlin 3 Open Access workshop, Southampton</a:t>
            </a:r>
            <a:endParaRPr lang="en-US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8" name="Picture 7" descr="berlin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375" y="1417638"/>
            <a:ext cx="6591027" cy="4333943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63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sk-SK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Jun 2006</a:t>
            </a:r>
            <a:r>
              <a:rPr lang="sk-SK" altLang="ja-JP" sz="20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sk-SK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Southampton Institutional Deposit Mandate for RAE items</a:t>
            </a:r>
            <a:br>
              <a:rPr lang="sk-SK" altLang="ja-JP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sk-SK" altLang="ja-JP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(Les Carr)</a:t>
            </a:r>
            <a:endParaRPr lang="sk-SK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sotonra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556" y="1417638"/>
            <a:ext cx="6357417" cy="439548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02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2007 U </a:t>
            </a:r>
            <a:r>
              <a:rPr lang="en-US" sz="2800" b="1" dirty="0" err="1" smtClean="0"/>
              <a:t>Liège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i="1" dirty="0" smtClean="0"/>
              <a:t>Optimal Immediate-Deposit Mandate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22" b="1" dirty="0" smtClean="0"/>
              <a:t>(Bernard </a:t>
            </a:r>
            <a:r>
              <a:rPr lang="en-US" sz="2222" b="1" dirty="0" err="1" smtClean="0"/>
              <a:t>Rentier</a:t>
            </a:r>
            <a:r>
              <a:rPr lang="en-US" sz="2222" b="1" dirty="0" smtClean="0"/>
              <a:t>)</a:t>
            </a:r>
            <a:endParaRPr lang="en-US" sz="2222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lie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9486" y="274638"/>
            <a:ext cx="1458161" cy="565064"/>
          </a:xfrm>
          <a:prstGeom prst="rect">
            <a:avLst/>
          </a:prstGeom>
        </p:spPr>
      </p:pic>
      <p:pic>
        <p:nvPicPr>
          <p:cNvPr id="6" name="Picture 5" descr="lieg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50" y="2151735"/>
            <a:ext cx="8293100" cy="35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858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Revolution </a:t>
            </a:r>
            <a:r>
              <a:rPr lang="en-US" b="1" dirty="0"/>
              <a:t>#1: 300,000 Years ago: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>
                <a:solidFill>
                  <a:srgbClr val="008000"/>
                </a:solidFill>
              </a:rPr>
              <a:t>The Advent of </a:t>
            </a:r>
            <a:r>
              <a:rPr lang="en-US" sz="3200" dirty="0" smtClean="0">
                <a:solidFill>
                  <a:srgbClr val="008000"/>
                </a:solidFill>
              </a:rPr>
              <a:t>Language (words were free)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Picture 3" descr="homota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55850"/>
            <a:ext cx="3000375" cy="400050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Jan 2008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Southampton upgrades to full </a:t>
            </a:r>
            <a:r>
              <a:rPr lang="fr-FR" altLang="ja-JP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institutional</a:t>
            </a:r>
            <a:r>
              <a:rPr lang="fr-FR" altLang="ja-JP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mandate (but a </a:t>
            </a:r>
            <a:r>
              <a:rPr lang="fr-FR" altLang="ja-JP" sz="28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very</a:t>
            </a:r>
            <a:r>
              <a:rPr lang="fr-FR" altLang="ja-JP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</a:t>
            </a:r>
            <a:r>
              <a:rPr lang="fr-FR" altLang="ja-JP" sz="2800" b="1" i="0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weak</a:t>
            </a:r>
            <a:r>
              <a:rPr lang="fr-FR" altLang="ja-JP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one)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soton,and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1866900"/>
            <a:ext cx="9093200" cy="3124200"/>
          </a:xfrm>
          <a:prstGeom prst="rect">
            <a:avLst/>
          </a:prstGeom>
        </p:spPr>
      </p:pic>
      <p:pic>
        <p:nvPicPr>
          <p:cNvPr id="7" name="Picture 6" descr="soton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184" y="55443"/>
            <a:ext cx="1406416" cy="43838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4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2008</a:t>
            </a:r>
            <a:r>
              <a:rPr lang="fr-FR" altLang="ja-JP" sz="2800" b="0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–  </a:t>
            </a:r>
            <a:r>
              <a:rPr lang="fr-FR" altLang="ja-JP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Harvard A&amp;S Mandate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3" name="Picture 2" descr="harvar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064" y="274638"/>
            <a:ext cx="856949" cy="86679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harv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24229"/>
            <a:ext cx="9144000" cy="2609541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24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Mandated (Minho, CERN, QUT, </a:t>
            </a:r>
            <a:r>
              <a:rPr lang="en-US" sz="2000" b="1" dirty="0" err="1" smtClean="0"/>
              <a:t>Soton</a:t>
            </a:r>
            <a:r>
              <a:rPr lang="en-US" sz="2000" b="1" dirty="0" smtClean="0"/>
              <a:t> ECS) </a:t>
            </a:r>
            <a:r>
              <a:rPr lang="en-US" sz="2000" b="1" dirty="0" err="1" smtClean="0"/>
              <a:t>vs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Unmandated</a:t>
            </a:r>
            <a:r>
              <a:rPr lang="en-US" sz="2000" b="1" dirty="0" smtClean="0"/>
              <a:t> OA (2002-2006)</a:t>
            </a:r>
            <a:endParaRPr lang="en-US" sz="2000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1752600" y="1676400"/>
          <a:ext cx="5848350" cy="4440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782762"/>
          </a:xfrm>
        </p:spPr>
        <p:txBody>
          <a:bodyPr>
            <a:normAutofit fontScale="90000"/>
          </a:bodyPr>
          <a:lstStyle/>
          <a:p>
            <a:pPr algn="ctr"/>
            <a:r>
              <a:rPr lang="fr-CA" sz="2400" dirty="0" smtClean="0"/>
              <a:t>% UK OA </a:t>
            </a:r>
            <a:r>
              <a:rPr lang="fr-CA" sz="2400" b="1" dirty="0" smtClean="0">
                <a:solidFill>
                  <a:srgbClr val="339933"/>
                </a:solidFill>
              </a:rPr>
              <a:t>Green (</a:t>
            </a:r>
            <a:r>
              <a:rPr lang="fr-CA" sz="2400" b="1" dirty="0" err="1" smtClean="0">
                <a:solidFill>
                  <a:srgbClr val="339933"/>
                </a:solidFill>
              </a:rPr>
              <a:t>Immediate&amp;Delayed</a:t>
            </a:r>
            <a:r>
              <a:rPr lang="fr-CA" sz="2400" b="1" dirty="0" smtClean="0">
                <a:solidFill>
                  <a:srgbClr val="339933"/>
                </a:solidFill>
              </a:rPr>
              <a:t>)</a:t>
            </a:r>
            <a:r>
              <a:rPr lang="fr-CA" sz="2400" dirty="0" smtClean="0"/>
              <a:t>, </a:t>
            </a:r>
            <a:br>
              <a:rPr lang="fr-CA" sz="2400" dirty="0" smtClean="0"/>
            </a:br>
            <a:r>
              <a:rPr lang="fr-CA" sz="2400" b="1" dirty="0" smtClean="0">
                <a:solidFill>
                  <a:srgbClr val="FFCC00"/>
                </a:solidFill>
              </a:rPr>
              <a:t>Gold (</a:t>
            </a:r>
            <a:r>
              <a:rPr lang="fr-CA" sz="2400" b="1" dirty="0" err="1" smtClean="0">
                <a:solidFill>
                  <a:srgbClr val="FFCC00"/>
                </a:solidFill>
              </a:rPr>
              <a:t>Immediate</a:t>
            </a:r>
            <a:r>
              <a:rPr lang="fr-CA" sz="2400" b="1" dirty="0" smtClean="0">
                <a:solidFill>
                  <a:srgbClr val="FFCC00"/>
                </a:solidFill>
              </a:rPr>
              <a:t>))</a:t>
            </a:r>
            <a:br>
              <a:rPr lang="fr-CA" sz="2400" b="1" dirty="0" smtClean="0">
                <a:solidFill>
                  <a:srgbClr val="FFCC00"/>
                </a:solidFill>
              </a:rPr>
            </a:br>
            <a:r>
              <a:rPr lang="fr-CA" sz="2400" b="1" dirty="0" smtClean="0">
                <a:solidFill>
                  <a:srgbClr val="FFCC00"/>
                </a:solidFill>
              </a:rPr>
              <a:t> </a:t>
            </a:r>
            <a:r>
              <a:rPr lang="fr-CA" sz="2400" dirty="0" smtClean="0"/>
              <a:t>&amp; </a:t>
            </a:r>
            <a:r>
              <a:rPr lang="fr-CA" sz="2400" b="1" dirty="0" smtClean="0">
                <a:solidFill>
                  <a:srgbClr val="F0EA00"/>
                </a:solidFill>
              </a:rPr>
              <a:t>Gold (</a:t>
            </a:r>
            <a:r>
              <a:rPr lang="fr-CA" sz="2400" b="1" dirty="0" err="1" smtClean="0">
                <a:solidFill>
                  <a:srgbClr val="F0EA00"/>
                </a:solidFill>
              </a:rPr>
              <a:t>Delayed</a:t>
            </a:r>
            <a:r>
              <a:rPr lang="fr-CA" sz="2400" b="1" dirty="0" smtClean="0">
                <a:solidFill>
                  <a:srgbClr val="F0EA00"/>
                </a:solidFill>
              </a:rPr>
              <a:t>)</a:t>
            </a:r>
            <a:br>
              <a:rPr lang="fr-CA" sz="2400" b="1" dirty="0" smtClean="0">
                <a:solidFill>
                  <a:srgbClr val="F0EA00"/>
                </a:solidFill>
              </a:rPr>
            </a:br>
            <a:r>
              <a:rPr lang="fr-CA" sz="2400" dirty="0" smtClean="0"/>
              <a:t>ISI </a:t>
            </a:r>
            <a:r>
              <a:rPr lang="fr-CA" sz="2400" dirty="0" err="1" smtClean="0"/>
              <a:t>indexed</a:t>
            </a:r>
            <a:r>
              <a:rPr lang="fr-CA" sz="2400" dirty="0" smtClean="0"/>
              <a:t> UK articles </a:t>
            </a:r>
            <a:r>
              <a:rPr lang="fr-CA" sz="2400" dirty="0" err="1" smtClean="0"/>
              <a:t>published</a:t>
            </a:r>
            <a:r>
              <a:rPr lang="fr-CA" sz="2400" dirty="0" smtClean="0"/>
              <a:t> 2007-2012</a:t>
            </a:r>
            <a:r>
              <a:rPr lang="fr-CA" dirty="0" smtClean="0"/>
              <a:t/>
            </a:r>
            <a:br>
              <a:rPr lang="fr-CA" dirty="0" smtClean="0"/>
            </a:br>
            <a:r>
              <a:rPr lang="fr-CA" sz="2200" dirty="0" smtClean="0"/>
              <a:t>(</a:t>
            </a:r>
            <a:r>
              <a:rPr lang="fr-CA" sz="2200" dirty="0" err="1" smtClean="0"/>
              <a:t>tested</a:t>
            </a:r>
            <a:r>
              <a:rPr lang="fr-CA" sz="2200" dirty="0" smtClean="0"/>
              <a:t> 2013)</a:t>
            </a:r>
            <a:endParaRPr lang="en-CA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457200" y="2060731"/>
          <a:ext cx="7936798" cy="388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fr-CA" sz="2900" dirty="0" smtClean="0"/>
              <a:t>% UK OA </a:t>
            </a:r>
            <a:r>
              <a:rPr lang="fr-CA" sz="2900" b="1" dirty="0" smtClean="0">
                <a:solidFill>
                  <a:srgbClr val="00B050"/>
                </a:solidFill>
              </a:rPr>
              <a:t>Green (</a:t>
            </a:r>
            <a:r>
              <a:rPr lang="fr-CA" sz="2900" b="1" dirty="0" err="1" smtClean="0">
                <a:solidFill>
                  <a:srgbClr val="00B050"/>
                </a:solidFill>
              </a:rPr>
              <a:t>Immediate&amp;Delayed</a:t>
            </a:r>
            <a:r>
              <a:rPr lang="fr-CA" sz="2900" b="1" dirty="0" smtClean="0">
                <a:solidFill>
                  <a:srgbClr val="00B050"/>
                </a:solidFill>
              </a:rPr>
              <a:t>)</a:t>
            </a:r>
            <a:r>
              <a:rPr lang="fr-CA" sz="2900" dirty="0" smtClean="0"/>
              <a:t>, </a:t>
            </a:r>
            <a:r>
              <a:rPr lang="fr-CA" sz="2900" b="1" dirty="0" smtClean="0">
                <a:solidFill>
                  <a:srgbClr val="FFCC00"/>
                </a:solidFill>
              </a:rPr>
              <a:t>Gold (I)</a:t>
            </a:r>
            <a:r>
              <a:rPr lang="fr-CA" sz="2900" dirty="0" smtClean="0"/>
              <a:t> &amp; </a:t>
            </a:r>
            <a:r>
              <a:rPr lang="fr-CA" sz="2900" b="1" dirty="0" smtClean="0">
                <a:solidFill>
                  <a:srgbClr val="F0EA00"/>
                </a:solidFill>
              </a:rPr>
              <a:t>Gold (D)</a:t>
            </a:r>
            <a:r>
              <a:rPr lang="fr-CA" sz="2900" b="1" dirty="0" smtClean="0"/>
              <a:t> </a:t>
            </a:r>
            <a:br>
              <a:rPr lang="fr-CA" sz="2900" b="1" dirty="0" smtClean="0"/>
            </a:br>
            <a:r>
              <a:rPr lang="fr-CA" sz="2900" dirty="0" err="1" smtClean="0"/>
              <a:t>ISI-indexed</a:t>
            </a:r>
            <a:r>
              <a:rPr lang="fr-CA" sz="2900" dirty="0" smtClean="0"/>
              <a:t> UK Articles </a:t>
            </a:r>
            <a:r>
              <a:rPr lang="fr-CA" sz="2900" dirty="0" err="1" smtClean="0"/>
              <a:t>published</a:t>
            </a:r>
            <a:r>
              <a:rPr lang="fr-CA" sz="2900" dirty="0" smtClean="0"/>
              <a:t> in 2012 </a:t>
            </a:r>
            <a:r>
              <a:rPr lang="fr-CA" sz="3200" dirty="0" smtClean="0"/>
              <a:t/>
            </a:r>
            <a:br>
              <a:rPr lang="fr-CA" sz="3200" dirty="0" smtClean="0"/>
            </a:br>
            <a:r>
              <a:rPr lang="fr-CA" sz="2400" dirty="0" smtClean="0"/>
              <a:t>(</a:t>
            </a:r>
            <a:r>
              <a:rPr lang="fr-CA" sz="2400" dirty="0" err="1" smtClean="0"/>
              <a:t>tested</a:t>
            </a:r>
            <a:r>
              <a:rPr lang="fr-CA" sz="2400" dirty="0" smtClean="0"/>
              <a:t>  in 2013)</a:t>
            </a:r>
            <a:endParaRPr lang="en-CA" sz="2400" dirty="0"/>
          </a:p>
        </p:txBody>
      </p:sp>
      <p:sp>
        <p:nvSpPr>
          <p:cNvPr id="6" name="Rectangle 5"/>
          <p:cNvSpPr/>
          <p:nvPr/>
        </p:nvSpPr>
        <p:spPr>
          <a:xfrm>
            <a:off x="3031048" y="5383945"/>
            <a:ext cx="3429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600" b="1" dirty="0" smtClean="0">
                <a:solidFill>
                  <a:srgbClr val="008000"/>
                </a:solidFill>
              </a:rPr>
              <a:t>Green OA I&amp;D:   21.1%</a:t>
            </a:r>
          </a:p>
          <a:p>
            <a:pPr algn="ctr"/>
            <a:r>
              <a:rPr lang="fr-CA" sz="1600" b="1" dirty="0" smtClean="0">
                <a:solidFill>
                  <a:srgbClr val="FFC000"/>
                </a:solidFill>
              </a:rPr>
              <a:t>Gold OA I :        6%</a:t>
            </a:r>
          </a:p>
          <a:p>
            <a:pPr algn="ctr"/>
            <a:r>
              <a:rPr lang="fr-CA" sz="1600" b="1" dirty="0" smtClean="0">
                <a:solidFill>
                  <a:srgbClr val="EEE800"/>
                </a:solidFill>
              </a:rPr>
              <a:t>Gold OA D : 10.7%</a:t>
            </a:r>
          </a:p>
          <a:p>
            <a:pPr algn="ctr"/>
            <a:r>
              <a:rPr lang="fr-CA" i="1" dirty="0" smtClean="0"/>
              <a:t>Total :  37.7% </a:t>
            </a:r>
          </a:p>
        </p:txBody>
      </p:sp>
      <p:graphicFrame>
        <p:nvGraphicFramePr>
          <p:cNvPr id="8" name="Chart 7"/>
          <p:cNvGraphicFramePr/>
          <p:nvPr/>
        </p:nvGraphicFramePr>
        <p:xfrm>
          <a:off x="8494948" y="4461733"/>
          <a:ext cx="649052" cy="864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598490" y="4788585"/>
            <a:ext cx="4577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smtClean="0"/>
              <a:t>Arts</a:t>
            </a:r>
            <a:endParaRPr lang="en-CA" sz="1200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1248849" y="4269718"/>
          <a:ext cx="1008112" cy="1080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47800" y="4648200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/>
              <a:t>Biology</a:t>
            </a:r>
            <a:endParaRPr lang="en-CA" sz="1200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3301585" y="1600200"/>
          <a:ext cx="2304256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8"/>
          <p:cNvSpPr txBox="1"/>
          <p:nvPr/>
        </p:nvSpPr>
        <p:spPr>
          <a:xfrm>
            <a:off x="3913145" y="2320280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sz="1200" dirty="0" err="1" smtClean="0"/>
              <a:t>Biomedical</a:t>
            </a:r>
            <a:r>
              <a:rPr lang="fr-CA" sz="1200" dirty="0" smtClean="0"/>
              <a:t> </a:t>
            </a:r>
          </a:p>
          <a:p>
            <a:pPr algn="ctr"/>
            <a:r>
              <a:rPr lang="fr-CA" sz="1200" dirty="0" err="1" smtClean="0"/>
              <a:t>Research</a:t>
            </a:r>
            <a:endParaRPr lang="en-CA" sz="1200" dirty="0"/>
          </a:p>
        </p:txBody>
      </p:sp>
      <p:graphicFrame>
        <p:nvGraphicFramePr>
          <p:cNvPr id="14" name="Chart 13"/>
          <p:cNvGraphicFramePr/>
          <p:nvPr/>
        </p:nvGraphicFramePr>
        <p:xfrm>
          <a:off x="4273185" y="4344484"/>
          <a:ext cx="944726" cy="930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8"/>
          <p:cNvSpPr txBox="1"/>
          <p:nvPr/>
        </p:nvSpPr>
        <p:spPr>
          <a:xfrm>
            <a:off x="4326433" y="4718929"/>
            <a:ext cx="891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Chemistry</a:t>
            </a:r>
            <a:endParaRPr lang="en-CA" dirty="0"/>
          </a:p>
        </p:txBody>
      </p:sp>
      <p:graphicFrame>
        <p:nvGraphicFramePr>
          <p:cNvPr id="16" name="Chart 15"/>
          <p:cNvGraphicFramePr/>
          <p:nvPr/>
        </p:nvGraphicFramePr>
        <p:xfrm>
          <a:off x="168729" y="1173374"/>
          <a:ext cx="317869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16"/>
          <p:cNvGraphicFramePr/>
          <p:nvPr/>
        </p:nvGraphicFramePr>
        <p:xfrm>
          <a:off x="168729" y="4235611"/>
          <a:ext cx="1080120" cy="114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21265" y="4475909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 err="1" smtClean="0"/>
              <a:t>Earth</a:t>
            </a:r>
            <a:r>
              <a:rPr lang="fr-CA" sz="1200" dirty="0" smtClean="0"/>
              <a:t>  </a:t>
            </a:r>
            <a:r>
              <a:rPr lang="fr-CA" sz="1200" dirty="0" err="1" smtClean="0"/>
              <a:t>Space</a:t>
            </a:r>
            <a:endParaRPr lang="en-CA" sz="1200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5577806" y="1804042"/>
          <a:ext cx="1816968" cy="186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/>
          <p:nvPr/>
        </p:nvGraphicFramePr>
        <p:xfrm>
          <a:off x="7557138" y="4503473"/>
          <a:ext cx="1015754" cy="720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TextBox 8"/>
          <p:cNvSpPr txBox="1"/>
          <p:nvPr/>
        </p:nvSpPr>
        <p:spPr>
          <a:xfrm>
            <a:off x="7772400" y="4724400"/>
            <a:ext cx="6130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Health</a:t>
            </a:r>
            <a:endParaRPr lang="en-CA" dirty="0"/>
          </a:p>
        </p:txBody>
      </p:sp>
      <p:graphicFrame>
        <p:nvGraphicFramePr>
          <p:cNvPr id="22" name="Chart 21"/>
          <p:cNvGraphicFramePr/>
          <p:nvPr/>
        </p:nvGraphicFramePr>
        <p:xfrm>
          <a:off x="6827067" y="4475909"/>
          <a:ext cx="959161" cy="74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23" name="TextBox 8"/>
          <p:cNvSpPr txBox="1"/>
          <p:nvPr/>
        </p:nvSpPr>
        <p:spPr>
          <a:xfrm>
            <a:off x="6894750" y="4754480"/>
            <a:ext cx="8914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err="1" smtClean="0"/>
              <a:t>Humanities</a:t>
            </a:r>
            <a:endParaRPr lang="en-CA" dirty="0"/>
          </a:p>
        </p:txBody>
      </p:sp>
      <p:graphicFrame>
        <p:nvGraphicFramePr>
          <p:cNvPr id="24" name="Chart 23"/>
          <p:cNvGraphicFramePr/>
          <p:nvPr/>
        </p:nvGraphicFramePr>
        <p:xfrm>
          <a:off x="5105400" y="4267200"/>
          <a:ext cx="1066800" cy="1116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5" name="TextBox 8"/>
          <p:cNvSpPr txBox="1"/>
          <p:nvPr/>
        </p:nvSpPr>
        <p:spPr>
          <a:xfrm>
            <a:off x="5410200" y="4648200"/>
            <a:ext cx="57606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Math.</a:t>
            </a:r>
            <a:endParaRPr lang="en-CA" dirty="0"/>
          </a:p>
        </p:txBody>
      </p:sp>
      <p:graphicFrame>
        <p:nvGraphicFramePr>
          <p:cNvPr id="26" name="Chart 25"/>
          <p:cNvGraphicFramePr/>
          <p:nvPr/>
        </p:nvGraphicFramePr>
        <p:xfrm>
          <a:off x="7394774" y="1838332"/>
          <a:ext cx="1661424" cy="1683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graphicFrame>
        <p:nvGraphicFramePr>
          <p:cNvPr id="27" name="Chart 26"/>
          <p:cNvGraphicFramePr/>
          <p:nvPr/>
        </p:nvGraphicFramePr>
        <p:xfrm>
          <a:off x="3121057" y="4341726"/>
          <a:ext cx="1152128" cy="1008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28" name="TextBox 8"/>
          <p:cNvSpPr txBox="1"/>
          <p:nvPr/>
        </p:nvSpPr>
        <p:spPr>
          <a:xfrm>
            <a:off x="3276600" y="4724400"/>
            <a:ext cx="8914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 smtClean="0"/>
              <a:t>Professional Fields</a:t>
            </a:r>
            <a:endParaRPr lang="en-CA" dirty="0"/>
          </a:p>
        </p:txBody>
      </p:sp>
      <p:graphicFrame>
        <p:nvGraphicFramePr>
          <p:cNvPr id="29" name="Chart 28"/>
          <p:cNvGraphicFramePr/>
          <p:nvPr/>
        </p:nvGraphicFramePr>
        <p:xfrm>
          <a:off x="6096000" y="4419600"/>
          <a:ext cx="880467" cy="800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0" name="TextBox 8"/>
          <p:cNvSpPr txBox="1"/>
          <p:nvPr/>
        </p:nvSpPr>
        <p:spPr>
          <a:xfrm>
            <a:off x="6121407" y="4684200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 smtClean="0"/>
              <a:t>Psycho.</a:t>
            </a:r>
            <a:endParaRPr lang="en-CA" dirty="0"/>
          </a:p>
        </p:txBody>
      </p:sp>
      <p:graphicFrame>
        <p:nvGraphicFramePr>
          <p:cNvPr id="31" name="Chart 30"/>
          <p:cNvGraphicFramePr/>
          <p:nvPr/>
        </p:nvGraphicFramePr>
        <p:xfrm>
          <a:off x="2149457" y="4366869"/>
          <a:ext cx="1152128" cy="982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2" name="TextBox 8"/>
          <p:cNvSpPr txBox="1"/>
          <p:nvPr/>
        </p:nvSpPr>
        <p:spPr>
          <a:xfrm>
            <a:off x="2328969" y="4754480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CA" dirty="0" smtClean="0"/>
              <a:t>Social </a:t>
            </a:r>
            <a:r>
              <a:rPr lang="fr-CA" dirty="0" err="1" smtClean="0"/>
              <a:t>Sc</a:t>
            </a:r>
            <a:endParaRPr lang="en-CA" dirty="0"/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-1019403" y="8739336"/>
            <a:ext cx="5832648" cy="706091"/>
          </a:xfrm>
          <a:prstGeom prst="rect">
            <a:avLst/>
          </a:prstGeom>
        </p:spPr>
        <p:txBody>
          <a:bodyPr vert="horz" lIns="91440" tIns="45719" rIns="91440" bIns="45719" rtlCol="0" anchor="ctr">
            <a:normAutofit fontScale="97500"/>
          </a:bodyPr>
          <a:lstStyle/>
          <a:p>
            <a:pPr marL="0" marR="0" lvl="0" indent="0" algn="ctr" defTabSz="45719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7166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Comparing Liege, Minho, QUT, Surrey, Lancaster, UK-mandated average &amp; UK-</a:t>
            </a:r>
            <a:r>
              <a:rPr lang="en-US" sz="2800" dirty="0" err="1" smtClean="0"/>
              <a:t>unmandated</a:t>
            </a:r>
            <a:r>
              <a:rPr lang="en-US" sz="2800" dirty="0" smtClean="0"/>
              <a:t> average</a:t>
            </a:r>
            <a:br>
              <a:rPr lang="en-US" sz="2800" dirty="0" smtClean="0"/>
            </a:br>
            <a:r>
              <a:rPr lang="en-US" sz="2800" i="1" dirty="0" smtClean="0"/>
              <a:t>Liege immediate-deposit mandate is strongest and most effective mandate</a:t>
            </a:r>
            <a:br>
              <a:rPr lang="en-US" sz="2800" i="1" dirty="0" smtClean="0"/>
            </a:br>
            <a:r>
              <a:rPr lang="en-US" sz="1778" dirty="0" smtClean="0"/>
              <a:t>(Minho &amp; QUT are now both upgrading to the Liege immediate-deposit mandate)</a:t>
            </a:r>
            <a:endParaRPr lang="en-US" sz="1778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graphicFrame>
        <p:nvGraphicFramePr>
          <p:cNvPr id="6" name="Chart 5"/>
          <p:cNvGraphicFramePr/>
          <p:nvPr/>
        </p:nvGraphicFramePr>
        <p:xfrm>
          <a:off x="457200" y="3062822"/>
          <a:ext cx="8258175" cy="256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4648200"/>
            <a:ext cx="8610600" cy="990600"/>
          </a:xfrm>
        </p:spPr>
        <p:txBody>
          <a:bodyPr>
            <a:normAutofit fontScale="90000"/>
          </a:bodyPr>
          <a:lstStyle/>
          <a:p>
            <a:pPr algn="l"/>
            <a:r>
              <a:rPr lang="fr-CA" sz="2200" dirty="0" smtClean="0"/>
              <a:t>         UK </a:t>
            </a:r>
            <a:r>
              <a:rPr lang="fr-CA" sz="2200" dirty="0" err="1" smtClean="0"/>
              <a:t>Unmandated</a:t>
            </a:r>
            <a:r>
              <a:rPr lang="fr-CA" dirty="0" smtClean="0"/>
              <a:t>           </a:t>
            </a:r>
            <a:r>
              <a:rPr lang="fr-CA" sz="2200" dirty="0" smtClean="0"/>
              <a:t>UK </a:t>
            </a:r>
            <a:r>
              <a:rPr lang="fr-CA" sz="2200" dirty="0" err="1" smtClean="0"/>
              <a:t>Mandated</a:t>
            </a:r>
            <a:r>
              <a:rPr lang="fr-CA" sz="2200" dirty="0" smtClean="0"/>
              <a:t>                              U. Liège</a:t>
            </a:r>
            <a:br>
              <a:rPr lang="fr-CA" sz="2200" dirty="0" smtClean="0"/>
            </a:br>
            <a:r>
              <a:rPr lang="fr-CA" sz="2200" dirty="0" smtClean="0"/>
              <a:t>                   </a:t>
            </a:r>
            <a:r>
              <a:rPr lang="fr-CA" sz="2000" dirty="0" smtClean="0"/>
              <a:t>(24,686)                                      (11,995)                                          (1,452)</a:t>
            </a:r>
            <a:endParaRPr lang="en-CA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04800"/>
            <a:ext cx="8991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%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Deposit</a:t>
            </a: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of</a:t>
            </a:r>
            <a:r>
              <a:rPr kumimoji="0" lang="fr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ISI-indexed</a:t>
            </a:r>
            <a:r>
              <a:rPr kumimoji="0" lang="fr-C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CA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published</a:t>
            </a:r>
            <a:r>
              <a:rPr kumimoji="0" lang="fr-CA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2600" baseline="0" dirty="0" smtClean="0">
                <a:latin typeface="+mj-lt"/>
                <a:ea typeface="+mj-ea"/>
                <a:cs typeface="+mj-cs"/>
              </a:rPr>
              <a:t>UK vs U. Liège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(2013)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6019800" y="2209800"/>
          <a:ext cx="2590800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/>
          <p:nvPr/>
        </p:nvGraphicFramePr>
        <p:xfrm>
          <a:off x="3124200" y="2209800"/>
          <a:ext cx="2819399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381000" y="1143000"/>
          <a:ext cx="8305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Deposit Timing: </a:t>
            </a:r>
            <a:r>
              <a:rPr lang="en-US" dirty="0" err="1" smtClean="0"/>
              <a:t>Liège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/>
              <a:t>(vertical line is date of publication)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graphicFrame>
        <p:nvGraphicFramePr>
          <p:cNvPr id="4" name="Chart 3"/>
          <p:cNvGraphicFramePr/>
          <p:nvPr/>
        </p:nvGraphicFramePr>
        <p:xfrm>
          <a:off x="381000" y="1905000"/>
          <a:ext cx="82296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46576"/>
            <a:ext cx="3683882" cy="1454202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2012 The Finch Fiasco</a:t>
            </a:r>
            <a:br>
              <a:rPr lang="en-US" sz="2800" b="1" dirty="0" smtClean="0"/>
            </a:br>
            <a:r>
              <a:rPr lang="en-US" sz="2800" b="1" dirty="0" smtClean="0"/>
              <a:t>The UK’s U-Turn </a:t>
            </a:r>
            <a:br>
              <a:rPr lang="en-US" sz="2800" b="1" dirty="0" smtClean="0"/>
            </a:br>
            <a:r>
              <a:rPr lang="en-US" sz="2800" b="1" dirty="0" smtClean="0"/>
              <a:t>from Cost-Free Green </a:t>
            </a:r>
            <a:br>
              <a:rPr lang="en-US" sz="2800" b="1" dirty="0" smtClean="0"/>
            </a:br>
            <a:r>
              <a:rPr lang="en-US" sz="2800" b="1" dirty="0" smtClean="0"/>
              <a:t>to Fool’s Gold</a:t>
            </a:r>
            <a:endParaRPr lang="en-US" sz="2800" b="1" dirty="0"/>
          </a:p>
        </p:txBody>
      </p:sp>
      <p:pic>
        <p:nvPicPr>
          <p:cNvPr id="6" name="Content Placeholder 5" descr="wagdo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8822" y="2195512"/>
            <a:ext cx="6034617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fincre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88921" cy="1889615"/>
          </a:xfrm>
          <a:prstGeom prst="rect">
            <a:avLst/>
          </a:prstGeom>
        </p:spPr>
      </p:pic>
      <p:pic>
        <p:nvPicPr>
          <p:cNvPr id="10" name="Picture 9" descr="foolsgol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70" y="1"/>
            <a:ext cx="2661429" cy="1889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2012: BOAI-10 OA Policy Recommendations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 smtClean="0"/>
              <a:t>1. On policy</a:t>
            </a:r>
          </a:p>
          <a:p>
            <a:pPr>
              <a:buNone/>
            </a:pPr>
            <a:r>
              <a:rPr lang="en-US" b="1" dirty="0" smtClean="0"/>
              <a:t>1.1</a:t>
            </a:r>
            <a:r>
              <a:rPr lang="en-US" dirty="0" smtClean="0"/>
              <a:t>. Every </a:t>
            </a:r>
            <a:r>
              <a:rPr lang="en-US" b="1" dirty="0" smtClean="0"/>
              <a:t>institution of higher education </a:t>
            </a:r>
            <a:r>
              <a:rPr lang="en-US" dirty="0" smtClean="0"/>
              <a:t>should have </a:t>
            </a:r>
            <a:r>
              <a:rPr lang="en-US" i="1" dirty="0" smtClean="0"/>
              <a:t>a policy assuring that peer-reviewed versions of all future scholarly articles by faculty members are deposited in the institution’s designated repository</a:t>
            </a:r>
            <a:r>
              <a:rPr lang="en-US" dirty="0" smtClean="0"/>
              <a:t>...</a:t>
            </a:r>
          </a:p>
          <a:p>
            <a:pPr>
              <a:buNone/>
            </a:pPr>
            <a:r>
              <a:rPr lang="en-US" i="1" dirty="0" smtClean="0"/>
              <a:t>Deposits should be made as early as possible, ideally at the time of acceptance, and no later than the date of formal publication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University policies </a:t>
            </a:r>
            <a:r>
              <a:rPr lang="en-US" i="1" dirty="0" smtClean="0"/>
              <a:t>should respect faculty freedom to submit new work to the journals of their choice</a:t>
            </a:r>
            <a:r>
              <a:rPr lang="en-US" dirty="0" smtClean="0"/>
              <a:t>. [emphasis added]</a:t>
            </a:r>
          </a:p>
          <a:p>
            <a:pPr>
              <a:buNone/>
            </a:pPr>
            <a:r>
              <a:rPr lang="en-US" dirty="0" smtClean="0"/>
              <a:t>University policies </a:t>
            </a:r>
            <a:r>
              <a:rPr lang="en-US" i="1" dirty="0" smtClean="0"/>
              <a:t>should encourage but not require publication in OA journals</a:t>
            </a:r>
            <a:r>
              <a:rPr lang="en-US" dirty="0" smtClean="0"/>
              <a:t> [emphasis added] ...</a:t>
            </a:r>
          </a:p>
          <a:p>
            <a:pPr>
              <a:buNone/>
            </a:pPr>
            <a:r>
              <a:rPr lang="en-US" b="1" dirty="0" smtClean="0"/>
              <a:t>1.3.</a:t>
            </a:r>
            <a:r>
              <a:rPr lang="en-US" dirty="0" smtClean="0"/>
              <a:t> Every </a:t>
            </a:r>
            <a:r>
              <a:rPr lang="en-US" b="1" dirty="0" smtClean="0"/>
              <a:t>research funding agency</a:t>
            </a:r>
            <a:r>
              <a:rPr lang="en-US" dirty="0" smtClean="0"/>
              <a:t>, public or private, should have a policy assuring that </a:t>
            </a:r>
            <a:r>
              <a:rPr lang="en-US" i="1" dirty="0" smtClean="0"/>
              <a:t>peer-reviewed versions of all future scholarly articles reporting funded research are deposited in a suitable repository and made OA as soon as practicable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i="1" dirty="0" smtClean="0"/>
              <a:t>Deposits should be made as early as possible, ideally at the time of acceptance, and no later than the date of formal publication.</a:t>
            </a:r>
            <a:r>
              <a:rPr lang="en-US" dirty="0" smtClean="0"/>
              <a:t>.</a:t>
            </a:r>
            <a:r>
              <a:rPr lang="en-US" i="1" u="sng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boai10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9903" y="0"/>
            <a:ext cx="1014097" cy="179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Revolution </a:t>
            </a:r>
            <a:r>
              <a:rPr lang="en-US" b="1" dirty="0"/>
              <a:t>#2:</a:t>
            </a:r>
            <a:r>
              <a:rPr lang="en-US" dirty="0"/>
              <a:t> </a:t>
            </a:r>
            <a:r>
              <a:rPr lang="en-US" b="1" dirty="0"/>
              <a:t>6000 years ago </a:t>
            </a:r>
            <a:r>
              <a:rPr lang="en-US" dirty="0"/>
              <a:t/>
            </a:r>
            <a:br>
              <a:rPr lang="en-US" dirty="0"/>
            </a:br>
            <a:r>
              <a:rPr lang="en-US" sz="3556" dirty="0">
                <a:solidFill>
                  <a:srgbClr val="008000"/>
                </a:solidFill>
              </a:rPr>
              <a:t>The Advent of Handwriting</a:t>
            </a:r>
          </a:p>
        </p:txBody>
      </p:sp>
      <p:pic>
        <p:nvPicPr>
          <p:cNvPr id="4" name="Content Placeholder 3" descr="cuneifor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6678" r="-86678"/>
          <a:stretch>
            <a:fillRect/>
          </a:stretch>
        </p:blipFill>
        <p:spPr>
          <a:xfrm>
            <a:off x="457200" y="1830387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800" b="1" i="0" u="none" strike="noStrike" baseline="0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Feb</a:t>
            </a: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 2013: OSTP Directive</a:t>
            </a:r>
            <a:b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sz="28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&amp;</a:t>
            </a:r>
            <a:r>
              <a:rPr lang="fr-FR" sz="28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FASTR &amp; PAPS Bills</a:t>
            </a:r>
            <a:endParaRPr lang="fr-FR" altLang="ja-JP" sz="28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pic>
        <p:nvPicPr>
          <p:cNvPr id="3" name="Picture 2" descr="ostp_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881" y="0"/>
            <a:ext cx="1538119" cy="153811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ostp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14604"/>
            <a:ext cx="9144000" cy="259605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81704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May 2013 -- FRS/FNRS Belgium</a:t>
            </a:r>
            <a:br>
              <a:rPr lang="en-US" sz="2800" b="1" dirty="0" smtClean="0"/>
            </a:br>
            <a:r>
              <a:rPr lang="en-US" sz="2800" b="1" dirty="0" smtClean="0"/>
              <a:t>Harmonized </a:t>
            </a:r>
            <a:r>
              <a:rPr lang="en-US" sz="2800" b="1" dirty="0" err="1" smtClean="0"/>
              <a:t>Funder+Institution</a:t>
            </a:r>
            <a:r>
              <a:rPr lang="en-US" sz="2800" b="1" dirty="0" smtClean="0"/>
              <a:t> Mandate</a:t>
            </a:r>
            <a:br>
              <a:rPr lang="en-US" sz="2800" b="1" dirty="0" smtClean="0"/>
            </a:br>
            <a:r>
              <a:rPr lang="en-US" sz="2800" b="1" dirty="0" smtClean="0"/>
              <a:t>(</a:t>
            </a:r>
            <a:r>
              <a:rPr lang="en-US" sz="2800" b="1" dirty="0" err="1" smtClean="0"/>
              <a:t>Liège</a:t>
            </a:r>
            <a:r>
              <a:rPr lang="en-US" sz="2800" b="1" dirty="0" smtClean="0"/>
              <a:t> Immediate-Deposit Model)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fnrssq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2387" y="0"/>
            <a:ext cx="893445" cy="893445"/>
          </a:xfrm>
          <a:prstGeom prst="rect">
            <a:avLst/>
          </a:prstGeom>
        </p:spPr>
      </p:pic>
      <p:pic>
        <p:nvPicPr>
          <p:cNvPr id="6" name="Picture 5" descr="fnrsmand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32" y="2731995"/>
            <a:ext cx="8712200" cy="317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fr-FR" sz="2000" b="1" i="0" u="none" strike="noStrike" baseline="0" dirty="0" smtClean="0">
                <a:solidFill>
                  <a:prstClr val="black"/>
                </a:solidFill>
                <a:latin typeface="Calibri"/>
                <a:ea typeface="ＭＳ ゴシック"/>
              </a:rPr>
              <a:t>May 2013:</a:t>
            </a:r>
            <a:r>
              <a:rPr lang="fr-FR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HEFCE </a:t>
            </a:r>
            <a:r>
              <a:rPr lang="fr-FR" sz="2000" b="1" i="1" u="none" strike="noStrike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Proposed</a:t>
            </a:r>
            <a:r>
              <a:rPr lang="fr-FR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  <a:t> Mandate</a:t>
            </a:r>
            <a:br>
              <a:rPr lang="fr-FR" sz="2000" b="1" i="0" u="none" strike="noStrike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sz="2000" b="1" dirty="0" err="1" smtClean="0">
                <a:solidFill>
                  <a:prstClr val="black"/>
                </a:solidFill>
                <a:latin typeface="Calibri"/>
                <a:ea typeface="ＭＳ ゴシック"/>
              </a:rPr>
              <a:t>Immediate-Deposit</a:t>
            </a:r>
            <a:r>
              <a:rPr lang="fr-FR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 for REF2020</a:t>
            </a:r>
            <a:br>
              <a:rPr lang="fr-FR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</a:br>
            <a:r>
              <a:rPr lang="fr-FR" sz="2000" b="1" dirty="0" smtClean="0">
                <a:solidFill>
                  <a:prstClr val="black"/>
                </a:solidFill>
                <a:latin typeface="Calibri"/>
                <a:ea typeface="ＭＳ ゴシック"/>
              </a:rPr>
              <a:t>(Liège/FNRS Model)</a:t>
            </a:r>
            <a:endParaRPr lang="fr-FR" altLang="ja-JP" sz="2000" b="0" i="0" u="none" strike="noStrike" baseline="0" dirty="0" smtClean="0">
              <a:solidFill>
                <a:prstClr val="black"/>
              </a:solidFill>
              <a:latin typeface="Times New Roman"/>
              <a:ea typeface="ＭＳ ゴシック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hef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23" y="0"/>
            <a:ext cx="2229477" cy="752566"/>
          </a:xfrm>
          <a:prstGeom prst="rect">
            <a:avLst/>
          </a:prstGeom>
        </p:spPr>
      </p:pic>
      <p:pic>
        <p:nvPicPr>
          <p:cNvPr id="7" name="Picture 6" descr="hefcemandpro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8791"/>
            <a:ext cx="9144000" cy="2990012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54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OA Mandates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/>
              <a:t>#1   </a:t>
            </a:r>
            <a:r>
              <a:rPr lang="en-US" b="1" i="1" u="sng" dirty="0" smtClean="0"/>
              <a:t>Who</a:t>
            </a:r>
            <a:r>
              <a:rPr lang="en-US" b="1" i="1" dirty="0" smtClean="0"/>
              <a:t> must make the paper OA? </a:t>
            </a:r>
            <a:r>
              <a:rPr lang="en-US" dirty="0" smtClean="0"/>
              <a:t>The author (not the publisher)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#2   </a:t>
            </a:r>
            <a:r>
              <a:rPr lang="en-US" b="1" i="1" u="sng" dirty="0" smtClean="0"/>
              <a:t>Where</a:t>
            </a:r>
            <a:r>
              <a:rPr lang="en-US" b="1" i="1" dirty="0" smtClean="0"/>
              <a:t> must the paper be made OA? </a:t>
            </a:r>
            <a:r>
              <a:rPr lang="en-US" dirty="0" smtClean="0"/>
              <a:t>In the author’s institutional repository (from which it can be automatically exported/harvested)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#3   </a:t>
            </a:r>
            <a:r>
              <a:rPr lang="en-US" b="1" i="1" u="sng" dirty="0" smtClean="0"/>
              <a:t>When </a:t>
            </a:r>
            <a:r>
              <a:rPr lang="en-US" b="1" i="1" dirty="0" smtClean="0"/>
              <a:t>must the paper be </a:t>
            </a:r>
            <a:r>
              <a:rPr lang="en-US" b="1" i="1" u="sng" dirty="0" smtClean="0"/>
              <a:t>deposited</a:t>
            </a:r>
            <a:r>
              <a:rPr lang="en-US" b="1" i="1" dirty="0" smtClean="0"/>
              <a:t>? </a:t>
            </a:r>
            <a:r>
              <a:rPr lang="en-US" dirty="0" smtClean="0"/>
              <a:t>Immediately upon acceptance for publication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#4 </a:t>
            </a:r>
            <a:r>
              <a:rPr lang="en-US" b="1" i="1" dirty="0" smtClean="0"/>
              <a:t>When must the paper be </a:t>
            </a:r>
            <a:r>
              <a:rPr lang="en-US" b="1" i="1" u="sng" dirty="0" smtClean="0"/>
              <a:t>made OA</a:t>
            </a:r>
            <a:r>
              <a:rPr lang="en-US" b="1" i="1" dirty="0" smtClean="0"/>
              <a:t>?</a:t>
            </a:r>
            <a:r>
              <a:rPr lang="en-US" b="1" dirty="0" smtClean="0"/>
              <a:t> </a:t>
            </a:r>
            <a:r>
              <a:rPr lang="en-US" dirty="0" smtClean="0"/>
              <a:t>Preferably immediately, otherwise after publisher embargo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ChangeArrowheads="1"/>
          </p:cNvSpPr>
          <p:nvPr/>
        </p:nvSpPr>
        <p:spPr bwMode="auto">
          <a:xfrm>
            <a:off x="304800" y="228598"/>
            <a:ext cx="795601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b="1" dirty="0">
                <a:latin typeface="Arial" charset="0"/>
              </a:rPr>
              <a:t>Open Access: How?</a:t>
            </a:r>
          </a:p>
          <a:p>
            <a:pPr algn="ctr"/>
            <a:endParaRPr lang="en-GB" sz="3600" b="1" dirty="0">
              <a:latin typeface="Arial" charset="0"/>
            </a:endParaRPr>
          </a:p>
          <a:p>
            <a:pPr algn="ctr"/>
            <a:r>
              <a:rPr lang="en-GB" sz="2400" b="1" dirty="0">
                <a:latin typeface="Arial" charset="0"/>
              </a:rPr>
              <a:t>Universities</a:t>
            </a:r>
            <a:r>
              <a:rPr lang="en-GB" sz="2400" b="1" dirty="0" smtClean="0">
                <a:latin typeface="Arial" charset="0"/>
              </a:rPr>
              <a:t> and Funders adopt </a:t>
            </a:r>
            <a:r>
              <a:rPr lang="en-GB" sz="2400" b="1" dirty="0">
                <a:latin typeface="Arial" charset="0"/>
              </a:rPr>
              <a:t>the</a:t>
            </a:r>
            <a:r>
              <a:rPr lang="en-GB" sz="2400" b="1" dirty="0" smtClean="0">
                <a:latin typeface="Arial" charset="0"/>
              </a:rPr>
              <a:t> ID/OA mandate</a:t>
            </a:r>
            <a:r>
              <a:rPr lang="en-GB" sz="2400" b="1" dirty="0">
                <a:latin typeface="Arial" charset="0"/>
              </a:rPr>
              <a:t>:</a:t>
            </a:r>
          </a:p>
          <a:p>
            <a:pPr algn="ctr"/>
            <a:endParaRPr lang="en-GB" sz="2800" b="1" dirty="0">
              <a:latin typeface="Arial" charset="0"/>
            </a:endParaRPr>
          </a:p>
          <a:p>
            <a:pPr algn="ctr"/>
            <a:r>
              <a:rPr lang="en-GB" sz="2800" b="1" dirty="0">
                <a:latin typeface="Arial" charset="0"/>
              </a:rPr>
              <a:t>Immediate </a:t>
            </a:r>
            <a:r>
              <a:rPr lang="en-GB" sz="2800" b="1" dirty="0" smtClean="0">
                <a:latin typeface="Arial" charset="0"/>
              </a:rPr>
              <a:t>Deposit</a:t>
            </a:r>
          </a:p>
          <a:p>
            <a:pPr algn="ctr"/>
            <a:r>
              <a:rPr lang="en-GB" sz="2800" b="1" dirty="0">
                <a:latin typeface="Arial" charset="0"/>
              </a:rPr>
              <a:t>+</a:t>
            </a:r>
          </a:p>
          <a:p>
            <a:pPr algn="ctr"/>
            <a:r>
              <a:rPr lang="en-GB" sz="2800" b="1" dirty="0">
                <a:latin typeface="Arial" charset="0"/>
              </a:rPr>
              <a:t>Optional Access</a:t>
            </a:r>
          </a:p>
          <a:p>
            <a:pPr algn="ctr"/>
            <a:r>
              <a:rPr lang="en-GB" sz="3200" b="1" dirty="0">
                <a:latin typeface="Arial" charset="0"/>
              </a:rPr>
              <a:t>+</a:t>
            </a:r>
          </a:p>
          <a:p>
            <a:pPr algn="ctr"/>
            <a:endParaRPr lang="en-GB" sz="3200" b="1" dirty="0">
              <a:latin typeface="Arial" charset="0"/>
            </a:endParaRPr>
          </a:p>
          <a:p>
            <a:pPr algn="ctr"/>
            <a:endParaRPr lang="en-GB" sz="3200" b="1" dirty="0">
              <a:latin typeface="Arial" charset="0"/>
            </a:endParaRPr>
          </a:p>
        </p:txBody>
      </p:sp>
      <p:pic>
        <p:nvPicPr>
          <p:cNvPr id="141315" name="Picture 3" descr="requestXbut.png                                                0039E4B7HARNDISK                       BE95F00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4008218"/>
            <a:ext cx="2362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55892" y="5479053"/>
            <a:ext cx="4460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(Sole mechanism for submitting for performance review or research funding)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92738" y="4008218"/>
            <a:ext cx="21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Button</a:t>
            </a:r>
            <a:endParaRPr lang="en-US" sz="2800" b="1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b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74" y="1353022"/>
            <a:ext cx="6730370" cy="50477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2205" y="309484"/>
            <a:ext cx="8068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For articles deposited as restricted access instead of open access, user can press the request a copy Button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b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921" y="1219200"/>
            <a:ext cx="6844925" cy="47890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5805" y="192093"/>
            <a:ext cx="867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request a copy the user just pastes in their email address (and message, optional) and clicks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142038" y="6400800"/>
            <a:ext cx="3001962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00800"/>
            <a:ext cx="4211638" cy="2746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b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841" y="1333982"/>
            <a:ext cx="6494860" cy="48711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4131" y="234781"/>
            <a:ext cx="8335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Authors receives immediate email and can click “Accept the request,” in which case repository software automatically emails copy to requestor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Optimizing and harmonizing the Green OA Mandates of funders and institutions through immediate-deposit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4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When funders mandate immediate institutional repository deposit, this in turn recruits institutions to monitor and ensure timely compliance (and to adopt complementary institutional immediate-deposit mandates of their own)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Authors must do the deposit, not publishers: funder requirements bind </a:t>
            </a:r>
            <a:r>
              <a:rPr lang="en-US" b="1" dirty="0" err="1" smtClean="0"/>
              <a:t>fundees</a:t>
            </a:r>
            <a:r>
              <a:rPr lang="en-US" b="1" dirty="0" smtClean="0"/>
              <a:t>, not publishers, who have a conflict of interest with mandate compliance.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40% of publishers who embargo Green OA are attempting to hold OA hostage to sustaining their current inflated revenue levels, whether via subscriptions or via (pre-Green) “Fool’s Gold” (over-priced, double-paid, and, if hybrid, double-dipped)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The immediate-deposit mandate + the Button maximize mandate compliance and minimize access delay and research impact loss as a result of publisher embargoes on Green OA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Immediate deposit and Green OA leave intact both the author’s freedom of journal choice and the author’s freedom to decide whether or not to pay for Gold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When immediate-deposit mandates have been adopted by institutions and funders globally, embargoes will become unsustainable, and Green OA will reach 100%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100% Green OA will in turn make subscriptions unsustainable, so post-Green peer-reviewed journal publishing will be able to cut obsolete costs (print edition, online edition, access-provision, archiving, now all provided by Green OA repositories) and downsize to just providing peer-review alone, at a much-reduced Fair-Gold price, paid by authors’ institutions out of a fraction of their windfall subscription cancellation savings.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Post-Green Fair-Gold OA publication will be affordable and sustainable, with all the re-use and license rights that users need and authors wish to provide.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But none of this will happen until and unless optimized, harmonized immediate-deposit mandates are adopted by funders and institutions worldwide.</a:t>
            </a:r>
          </a:p>
          <a:p>
            <a:endParaRPr lang="en-US" b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444"/>
            <a:ext cx="8229600" cy="6198906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(1994) </a:t>
            </a:r>
            <a:r>
              <a:rPr lang="en-US" u="sng" dirty="0" smtClean="0">
                <a:hlinkClick r:id="rId2"/>
              </a:rPr>
              <a:t>A Subversive Proposal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(2001) </a:t>
            </a:r>
            <a:r>
              <a:rPr lang="en-US" u="sng" dirty="0" smtClean="0">
                <a:hlinkClick r:id="rId3"/>
              </a:rPr>
              <a:t>The Self-Archiving Initiative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(2002) </a:t>
            </a:r>
            <a:r>
              <a:rPr lang="en-US" u="sng" dirty="0" smtClean="0">
                <a:hlinkClick r:id="rId4"/>
              </a:rPr>
              <a:t>The Budapest Open Access Initiative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(2004) </a:t>
            </a:r>
            <a:r>
              <a:rPr lang="en-US" u="sng" dirty="0" smtClean="0">
                <a:hlinkClick r:id="rId5"/>
              </a:rPr>
              <a:t>Memorandum to UK To UK Government Science and Technology Select Committee Select Committee on Science and Technology Written Evidence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(2004) </a:t>
            </a:r>
            <a:r>
              <a:rPr lang="en-US" u="sng" dirty="0" smtClean="0">
                <a:hlinkClick r:id="rId6"/>
              </a:rPr>
              <a:t>For Whom the Gate Tolls? </a:t>
            </a:r>
            <a:r>
              <a:rPr lang="en-US" i="1" u="sng" dirty="0" smtClean="0">
                <a:hlinkClick r:id="rId6"/>
              </a:rPr>
              <a:t>Select Committee on Science and Technology Written Evidence </a:t>
            </a:r>
            <a:endParaRPr lang="en-US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(2007)</a:t>
            </a:r>
            <a:r>
              <a:rPr lang="en-US" dirty="0" smtClean="0">
                <a:hlinkClick r:id="rId7"/>
              </a:rPr>
              <a:t>. </a:t>
            </a:r>
            <a:r>
              <a:rPr lang="en-US" u="sng" dirty="0" smtClean="0">
                <a:hlinkClick r:id="rId7"/>
              </a:rPr>
              <a:t>No Need for Canadian PubMed Central: CIHR Should Mandate IR Deposit.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(2011) </a:t>
            </a:r>
            <a:r>
              <a:rPr lang="en-US" u="sng" dirty="0" smtClean="0">
                <a:hlinkClick r:id="rId8"/>
              </a:rPr>
              <a:t>What Is To Be Done About U.S. Public Access to Peer-Reviewed Scholarly Publications Resulting From U.S. Federally Funded Research?  </a:t>
            </a:r>
            <a:endParaRPr lang="en-US" dirty="0" smtClean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(2011) </a:t>
            </a:r>
            <a:r>
              <a:rPr lang="en-US" u="sng" dirty="0" smtClean="0">
                <a:hlinkClick r:id="rId9"/>
              </a:rPr>
              <a:t>Comments on Open Access FAQ of German Alliance of Scientific Organisations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(2012) </a:t>
            </a:r>
            <a:r>
              <a:rPr lang="en-US" u="sng" dirty="0" smtClean="0">
                <a:hlinkClick r:id="rId10"/>
              </a:rPr>
              <a:t>Digital Research: How and Why the RCUK Open Access Policy Needs to Be Revised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1"/>
              </a:rPr>
              <a:t>Response to HEFCE REF OA Policy Consultation</a:t>
            </a:r>
            <a:r>
              <a:rPr lang="en-US" u="sng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2"/>
              </a:rPr>
              <a:t>Comments on HEFCE/REF Open Access Mandate Proposal.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u="sng" dirty="0" smtClean="0">
                <a:hlinkClick r:id="rId13"/>
              </a:rPr>
              <a:t>Evidence to House of Lords Science and Technology Select Committee on Open Access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u="sng" dirty="0" smtClean="0">
                <a:hlinkClick r:id="rId14"/>
              </a:rPr>
              <a:t>Evidence to BIS Select Committee Inquiry on Open Access.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(2013). </a:t>
            </a:r>
            <a:r>
              <a:rPr lang="en-US" u="sng" dirty="0" smtClean="0">
                <a:hlinkClick r:id="rId15"/>
              </a:rPr>
              <a:t>Follow-Up Comments for BIS Select Committee on Open Access</a:t>
            </a:r>
            <a:endParaRPr lang="en-US" i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</a:t>
            </a:r>
            <a:r>
              <a:rPr lang="en-US" u="sng" dirty="0" smtClean="0">
                <a:hlinkClick r:id="rId16"/>
              </a:rPr>
              <a:t> Recommandation au ministre québécois de l'enseignement supérieur.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(2013) </a:t>
            </a:r>
            <a:r>
              <a:rPr lang="en-US" dirty="0" smtClean="0">
                <a:hlinkClick r:id="rId17"/>
              </a:rPr>
              <a:t>Comments on Canada’s NSERC/SSHRC/CIHR Draft Tri-Agency Open Access Policy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18"/>
              </a:rPr>
              <a:t>CIHR Open Access Policy 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19"/>
              </a:rPr>
              <a:t>SSHRC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0"/>
              </a:rPr>
              <a:t>OA Progress in Canada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1"/>
              </a:rPr>
              <a:t>NIH Public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2"/>
              </a:rPr>
              <a:t>Harvard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u="sng" dirty="0" smtClean="0">
                <a:hlinkClick r:id="rId23" action="ppaction://hlinkfile"/>
              </a:rPr>
              <a:t>France/HAL Open Access Policy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Multiple Comments on </a:t>
            </a:r>
            <a:r>
              <a:rPr lang="en-US" dirty="0" smtClean="0">
                <a:hlinkClick r:id="rId24"/>
              </a:rPr>
              <a:t>Australian Open Access Policy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Comments on H. Varmus's 1999 </a:t>
            </a:r>
            <a:r>
              <a:rPr lang="en-US" u="sng" dirty="0" smtClean="0">
                <a:hlinkClick r:id="rId25" action="ppaction://hlinkfile"/>
              </a:rPr>
              <a:t>E-biomed Proposal</a:t>
            </a:r>
            <a:r>
              <a:rPr lang="en-US" u="sng" dirty="0" smtClean="0">
                <a:hlinkClick r:id="rId26"/>
              </a:rPr>
              <a:t> [</a:t>
            </a:r>
            <a:r>
              <a:rPr lang="en-US" u="sng" dirty="0" smtClean="0">
                <a:hlinkClick r:id="rId27"/>
              </a:rPr>
              <a:t>1] [</a:t>
            </a:r>
            <a:r>
              <a:rPr lang="en-US" u="sng" dirty="0" smtClean="0">
                <a:hlinkClick r:id="rId28"/>
              </a:rPr>
              <a:t>2]</a:t>
            </a:r>
            <a:endParaRPr lang="en-US" u="sng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Harnad</a:t>
            </a:r>
            <a:r>
              <a:rPr lang="en-US" dirty="0" smtClean="0"/>
              <a:t>, S. (2007) </a:t>
            </a:r>
            <a:r>
              <a:rPr lang="en-US" dirty="0" smtClean="0">
                <a:hlinkClick r:id="rId29"/>
              </a:rPr>
              <a:t>The Green Road to Open Access: A Leveraged Transition.</a:t>
            </a:r>
            <a:r>
              <a:rPr lang="en-US" dirty="0" smtClean="0"/>
              <a:t> In: Anna </a:t>
            </a:r>
            <a:r>
              <a:rPr lang="en-US" dirty="0" err="1" smtClean="0"/>
              <a:t>Gacs</a:t>
            </a:r>
            <a:r>
              <a:rPr lang="en-US" dirty="0" smtClean="0"/>
              <a:t>. </a:t>
            </a:r>
            <a:r>
              <a:rPr lang="en-US" i="1" dirty="0" smtClean="0"/>
              <a:t>The Culture of Periodicals from the Perspective of the Electronic Age</a:t>
            </a:r>
            <a:r>
              <a:rPr lang="en-US" dirty="0" smtClean="0"/>
              <a:t>. </a:t>
            </a:r>
            <a:r>
              <a:rPr lang="en-US" dirty="0" err="1" smtClean="0"/>
              <a:t>L'Harmattan</a:t>
            </a:r>
            <a:r>
              <a:rPr lang="en-US" dirty="0" smtClean="0"/>
              <a:t>. 99-106.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Harnad</a:t>
            </a:r>
            <a:r>
              <a:rPr lang="en-US" dirty="0" smtClean="0"/>
              <a:t>, S. (2010) </a:t>
            </a:r>
            <a:r>
              <a:rPr lang="en-US" dirty="0" smtClean="0">
                <a:hlinkClick r:id="rId30"/>
              </a:rPr>
              <a:t>No-Fault Peer Review Charges: The Price of Selectivity Need Not Be Access Denied or Delayed</a:t>
            </a:r>
            <a:r>
              <a:rPr lang="en-US" dirty="0" smtClean="0"/>
              <a:t>. </a:t>
            </a:r>
            <a:r>
              <a:rPr lang="en-US" i="1" dirty="0" smtClean="0"/>
              <a:t>D-Lib Magazine </a:t>
            </a:r>
            <a:r>
              <a:rPr lang="en-US" dirty="0" smtClean="0"/>
              <a:t>16 (7/8) </a:t>
            </a:r>
            <a:endParaRPr lang="en-US" u="sng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79637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Revolution #3: 600 </a:t>
            </a:r>
            <a:r>
              <a:rPr lang="en-US" b="1" dirty="0"/>
              <a:t>years ago: Print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800" dirty="0" smtClean="0">
                <a:solidFill>
                  <a:srgbClr val="008000"/>
                </a:solidFill>
              </a:rPr>
              <a:t>Spoken </a:t>
            </a:r>
            <a:r>
              <a:rPr lang="en-US" sz="2800" dirty="0">
                <a:solidFill>
                  <a:srgbClr val="008000"/>
                </a:solidFill>
              </a:rPr>
              <a:t>interactions are </a:t>
            </a:r>
            <a:r>
              <a:rPr lang="en-US" sz="2800" i="1" dirty="0">
                <a:solidFill>
                  <a:srgbClr val="008000"/>
                </a:solidFill>
              </a:rPr>
              <a:t>online cognition</a:t>
            </a:r>
            <a:r>
              <a:rPr lang="en-US" sz="2800" dirty="0">
                <a:solidFill>
                  <a:srgbClr val="008000"/>
                </a:solidFill>
              </a:rPr>
              <a:t>; written interactions are </a:t>
            </a:r>
            <a:r>
              <a:rPr lang="en-US" sz="2800" i="1" dirty="0">
                <a:solidFill>
                  <a:srgbClr val="008000"/>
                </a:solidFill>
              </a:rPr>
              <a:t>offline cognition</a:t>
            </a:r>
            <a:r>
              <a:rPr lang="en-US" sz="2800" dirty="0">
                <a:solidFill>
                  <a:srgbClr val="008000"/>
                </a:solidFill>
              </a:rPr>
              <a:t>.</a:t>
            </a:r>
          </a:p>
        </p:txBody>
      </p:sp>
      <p:pic>
        <p:nvPicPr>
          <p:cNvPr id="4" name="Content Placeholder 3" descr="printingpres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7115" r="-67115"/>
          <a:stretch>
            <a:fillRect/>
          </a:stretch>
        </p:blipFill>
        <p:spPr>
          <a:xfrm>
            <a:off x="3124200" y="1830387"/>
            <a:ext cx="8229600" cy="4525963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56839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Revolution #4: 50 yrs </a:t>
            </a:r>
            <a:r>
              <a:rPr lang="en-US" b="1" dirty="0"/>
              <a:t>ago</a:t>
            </a:r>
            <a:r>
              <a:rPr lang="en-US" b="1" dirty="0" smtClean="0"/>
              <a:t>: </a:t>
            </a:r>
            <a:r>
              <a:rPr lang="en-US" b="1" dirty="0"/>
              <a:t>Internet</a:t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sz="3200" dirty="0"/>
              <a:t/>
            </a:r>
            <a:br>
              <a:rPr lang="en-US" sz="3200" dirty="0"/>
            </a:br>
            <a:endParaRPr lang="en-US" b="1" dirty="0"/>
          </a:p>
        </p:txBody>
      </p:sp>
      <p:pic>
        <p:nvPicPr>
          <p:cNvPr id="3" name="Picture 2" descr="interne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477" y="1334903"/>
            <a:ext cx="4326523" cy="432652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7" name="Picture 6" descr="ftp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729619"/>
            <a:ext cx="701040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6800" y="335881"/>
            <a:ext cx="701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b="1" dirty="0" smtClean="0"/>
              <a:t>FTP: 1960’s</a:t>
            </a:r>
            <a:br>
              <a:rPr lang="en-US" sz="2400" b="1" dirty="0" smtClean="0"/>
            </a:br>
            <a:r>
              <a:rPr lang="en-US" b="1" dirty="0" smtClean="0"/>
              <a:t>(Computer scientists began sharing papers by depositing them in anonymous FTP archives: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1989 – 2002 </a:t>
            </a:r>
            <a:r>
              <a:rPr lang="en-US" sz="2800" b="1" dirty="0" err="1" smtClean="0"/>
              <a:t>Psycoloquy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(one of earliest Gold OA journals)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  <p:pic>
        <p:nvPicPr>
          <p:cNvPr id="6" name="Picture 5" descr="psycoloqu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1892300"/>
            <a:ext cx="2095500" cy="307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576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</a:t>
            </a:r>
            <a:r>
              <a:rPr lang="en-US" sz="2800" b="1" dirty="0" smtClean="0"/>
              <a:t>24 </a:t>
            </a:r>
            <a:r>
              <a:rPr lang="en-US" sz="2800" b="1" dirty="0"/>
              <a:t>years ago:  the Web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pic>
        <p:nvPicPr>
          <p:cNvPr id="4" name="Picture 3" descr="timbernersl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52" y="2077201"/>
            <a:ext cx="3823748" cy="265341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11/7/13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Web Science Institute Seminar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806</TotalTime>
  <Words>2514</Words>
  <Application>Microsoft Macintosh PowerPoint</Application>
  <PresentationFormat>On-screen Show (4:3)</PresentationFormat>
  <Paragraphs>248</Paragraphs>
  <Slides>49</Slides>
  <Notes>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Politics vs Technology: the Twists and Turns of Open Access</vt:lpstr>
      <vt:lpstr>Four Cognitive Revolutions:   Speaking (fast turnaround time)  Handwriting (slow turnaround time)  Print (slow turnaround time)  Skywriting (fast turnaround time)</vt:lpstr>
      <vt:lpstr>Revolution #1: 300,000 Years ago:   The Advent of Language (words were free)</vt:lpstr>
      <vt:lpstr>Revolution #2: 6000 years ago  The Advent of Handwriting</vt:lpstr>
      <vt:lpstr>Revolution #3: 600 years ago: Print Spoken interactions are online cognition; written interactions are offline cognition.</vt:lpstr>
      <vt:lpstr>Revolution #4: 50 yrs ago: Internet   </vt:lpstr>
      <vt:lpstr>  </vt:lpstr>
      <vt:lpstr>1989 – 2002 Psycoloquy (one of earliest Gold OA journals)</vt:lpstr>
      <vt:lpstr>   24 years ago:  the Web  </vt:lpstr>
      <vt:lpstr>  </vt:lpstr>
      <vt:lpstr>Jun 1994 –  Subversive Proposal (authors should self-archive the final, refereed, accepted drafts of their journal articles, free for all online = “it’s raining, boys and girls, time to put on your raincoats.”)</vt:lpstr>
      <vt:lpstr>Jan 1996 –  JISC ELiB Cogprints Project (Matt Hemus)</vt:lpstr>
      <vt:lpstr>Sep 1998 –  American Scientist Open Access Forum (Amsci) (now the Global Open Access Forum (GOAL) </vt:lpstr>
      <vt:lpstr>Oct 1999 –  EPrints announced (Rob Tansley, later Chris Gutteridge)</vt:lpstr>
      <vt:lpstr>Jan 2000 –  First EPrints repository goes live (eprints.ecs.soton.ac.uk)</vt:lpstr>
      <vt:lpstr>Dec 2001 –  Budapest Open Access Initiative (BOAI)</vt:lpstr>
      <vt:lpstr>Feb 2002 –  International meeting on  National Policies on Open Access</vt:lpstr>
      <vt:lpstr>2003 -- ROAR  Registry of Open Access Repositories (Tim Brody)</vt:lpstr>
      <vt:lpstr>2003 –  ROARMAP   Registry of Open Access Repository  Mandatory Archiving Policies</vt:lpstr>
      <vt:lpstr>Jan 2003 –  ECS Open Access mandate (world’s first OA mandate) (Wendy Hall)</vt:lpstr>
      <vt:lpstr>Aug 2004 –  Joint Southampton OA Recommendation to Parliamentary Select Committee  Les Carr, Dave DeRoure, Stevan Harnad, Jessie Hey, Tony Hey, Steve Hitchcock (Southampton)  Charles Oppenheim (Loughborough) </vt:lpstr>
      <vt:lpstr>25 Feb 2004 QUT World’s First Institution-Wide OA Mandate (Tom Cochrane)</vt:lpstr>
      <vt:lpstr>Sep 2004 –  OA Advantage Bibliography (Steve Hitchcock)</vt:lpstr>
      <vt:lpstr>2004 NIH OA Policy “Recommendation” (Upgraded to Mandate 2007)</vt:lpstr>
      <vt:lpstr>Dec 21 2004 U Minho  First University-Wide OA Mandate in Europe (Eloy Rodrigues)</vt:lpstr>
      <vt:lpstr>Swan &amp; Brown 2005 Survey “would authors comply with Green OA mandates?” </vt:lpstr>
      <vt:lpstr>Mar 2005 –  Berlin 3 Open Access workshop, Southampton</vt:lpstr>
      <vt:lpstr>Jun 2006 –  Southampton Institutional Deposit Mandate for RAE items (Les Carr)</vt:lpstr>
      <vt:lpstr>2007 U Liège Optimal Immediate-Deposit Mandate (Bernard Rentier)</vt:lpstr>
      <vt:lpstr>Jan 2008 –  Southampton upgrades to full institutional mandate (but a very weak one)</vt:lpstr>
      <vt:lpstr>Feb 2008 –  Harvard A&amp;S Mandate</vt:lpstr>
      <vt:lpstr>Mandated (Minho, CERN, QUT, Soton ECS) vs Unmandated OA (2002-2006)</vt:lpstr>
      <vt:lpstr>% UK OA Green (Immediate&amp;Delayed),  Gold (Immediate))  &amp; Gold (Delayed) ISI indexed UK articles published 2007-2012 (tested 2013)</vt:lpstr>
      <vt:lpstr>% UK OA Green (Immediate&amp;Delayed), Gold (I) &amp; Gold (D)  ISI-indexed UK Articles published in 2012  (tested  in 2013)</vt:lpstr>
      <vt:lpstr>Comparing Liege, Minho, QUT, Surrey, Lancaster, UK-mandated average &amp; UK-unmandated average Liege immediate-deposit mandate is strongest and most effective mandate (Minho &amp; QUT are now both upgrading to the Liege immediate-deposit mandate)</vt:lpstr>
      <vt:lpstr>         UK Unmandated           UK Mandated                              U. Liège                    (24,686)                                      (11,995)                                          (1,452)</vt:lpstr>
      <vt:lpstr>Deposit Timing: Liège (vertical line is date of publication) </vt:lpstr>
      <vt:lpstr>2012 The Finch Fiasco The UK’s U-Turn  from Cost-Free Green  to Fool’s Gold</vt:lpstr>
      <vt:lpstr>2012: BOAI-10 OA Policy Recommendations</vt:lpstr>
      <vt:lpstr>Feb 2013: OSTP Directive &amp; FASTR &amp; PAPS Bills</vt:lpstr>
      <vt:lpstr>May 2013 -- FRS/FNRS Belgium Harmonized Funder+Institution Mandate (Liège Immediate-Deposit Model)</vt:lpstr>
      <vt:lpstr>May 2013: HEFCE Proposed Mandate Immediate-Deposit for REF2020 (Liège/FNRS Model)</vt:lpstr>
      <vt:lpstr>Optimizing OA Mandates</vt:lpstr>
      <vt:lpstr>Slide 44</vt:lpstr>
      <vt:lpstr>Slide 45</vt:lpstr>
      <vt:lpstr>Slide 46</vt:lpstr>
      <vt:lpstr>Slide 47</vt:lpstr>
      <vt:lpstr>Optimizing and harmonizing the Green OA Mandates of funders and institutions through immediate-deposit</vt:lpstr>
      <vt:lpstr>Slide 49</vt:lpstr>
    </vt:vector>
  </TitlesOfParts>
  <Company>University of Southampton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EPrints, Repositories and Open Access</dc:title>
  <dc:creator>Leslie Carr</dc:creator>
  <cp:lastModifiedBy>Stevan Harnad</cp:lastModifiedBy>
  <cp:revision>73</cp:revision>
  <dcterms:created xsi:type="dcterms:W3CDTF">2013-11-08T19:58:01Z</dcterms:created>
  <dcterms:modified xsi:type="dcterms:W3CDTF">2013-11-08T19:59:02Z</dcterms:modified>
</cp:coreProperties>
</file>