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06" r:id="rId2"/>
    <p:sldId id="493" r:id="rId3"/>
    <p:sldId id="510" r:id="rId4"/>
    <p:sldId id="506" r:id="rId5"/>
    <p:sldId id="428" r:id="rId6"/>
    <p:sldId id="494" r:id="rId7"/>
    <p:sldId id="507" r:id="rId8"/>
    <p:sldId id="443" r:id="rId9"/>
    <p:sldId id="516" r:id="rId10"/>
    <p:sldId id="513" r:id="rId11"/>
    <p:sldId id="435" r:id="rId12"/>
    <p:sldId id="515" r:id="rId13"/>
    <p:sldId id="518" r:id="rId14"/>
    <p:sldId id="517" r:id="rId15"/>
    <p:sldId id="502" r:id="rId16"/>
    <p:sldId id="508" r:id="rId17"/>
    <p:sldId id="509" r:id="rId18"/>
    <p:sldId id="511" r:id="rId19"/>
    <p:sldId id="490" r:id="rId20"/>
    <p:sldId id="491" r:id="rId21"/>
    <p:sldId id="495" r:id="rId22"/>
    <p:sldId id="497" r:id="rId23"/>
    <p:sldId id="498" r:id="rId24"/>
    <p:sldId id="512" r:id="rId25"/>
    <p:sldId id="501" r:id="rId26"/>
  </p:sldIdLst>
  <p:sldSz cx="9144000" cy="6858000" type="screen4x3"/>
  <p:notesSz cx="6640513" cy="99044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CCECFF"/>
    <a:srgbClr val="99CCFF"/>
    <a:srgbClr val="0066CC"/>
    <a:srgbClr val="FF0066"/>
    <a:srgbClr val="23238F"/>
    <a:srgbClr val="FF3300"/>
    <a:srgbClr val="FF00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650" autoAdjust="0"/>
    <p:restoredTop sz="94097" autoAdjust="0"/>
  </p:normalViewPr>
  <p:slideViewPr>
    <p:cSldViewPr>
      <p:cViewPr>
        <p:scale>
          <a:sx n="75" d="100"/>
          <a:sy n="75" d="100"/>
        </p:scale>
        <p:origin x="-19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64"/>
    </p:cViewPr>
  </p:sorterViewPr>
  <p:notesViewPr>
    <p:cSldViewPr>
      <p:cViewPr varScale="1">
        <p:scale>
          <a:sx n="40" d="100"/>
          <a:sy n="40" d="100"/>
        </p:scale>
        <p:origin x="-1542" y="-108"/>
      </p:cViewPr>
      <p:guideLst>
        <p:guide orient="horz" pos="3119"/>
        <p:guide pos="209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375" y="0"/>
            <a:ext cx="28781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8781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375" y="9409113"/>
            <a:ext cx="28781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4E58561F-FAF6-429E-A894-1C929FE499F5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2375" y="0"/>
            <a:ext cx="28781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45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705350"/>
            <a:ext cx="4868863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8781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2375" y="9409113"/>
            <a:ext cx="28781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5CAD0163-9588-4793-91C5-C269377492BB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AFFA2A-5CCE-4CC1-9C9D-E59FD786A19C}" type="slidenum">
              <a:rPr lang="en-GB"/>
              <a:pPr/>
              <a:t>1</a:t>
            </a:fld>
            <a:endParaRPr lang="en-GB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D0163-9588-4793-91C5-C269377492BB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39DC54-1575-469B-9012-59988414A95F}" type="slidenum">
              <a:rPr lang="en-GB"/>
              <a:pPr/>
              <a:t>11</a:t>
            </a:fld>
            <a:endParaRPr lang="en-GB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FCC61-DD49-4E0D-A358-73930AD1F264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50D8-E091-417F-902F-8383F1D5DB49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D0163-9588-4793-91C5-C269377492BB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A4E2F0-1DF1-422D-9A4C-B4DD424BBBB0}" type="slidenum">
              <a:rPr lang="en-GB"/>
              <a:pPr/>
              <a:t>15</a:t>
            </a:fld>
            <a:endParaRPr lang="en-GB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D0163-9588-4793-91C5-C269377492BB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D0163-9588-4793-91C5-C269377492BB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D0163-9588-4793-91C5-C269377492BB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580E2-72CF-4FE5-BC8A-92F02C5312FE}" type="slidenum">
              <a:rPr lang="en-GB"/>
              <a:pPr/>
              <a:t>19</a:t>
            </a:fld>
            <a:endParaRPr lang="en-GB"/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1AA932-2187-485B-8A11-016D7994BD96}" type="slidenum">
              <a:rPr lang="en-GB"/>
              <a:pPr/>
              <a:t>2</a:t>
            </a:fld>
            <a:endParaRPr lang="en-GB"/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52108E-6FF3-4543-B078-DE4FA2D3E903}" type="slidenum">
              <a:rPr lang="en-GB"/>
              <a:pPr/>
              <a:t>20</a:t>
            </a:fld>
            <a:endParaRPr lang="en-GB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968676-558F-4E9D-A63F-C3F94CD5E72A}" type="slidenum">
              <a:rPr lang="en-GB"/>
              <a:pPr/>
              <a:t>21</a:t>
            </a:fld>
            <a:endParaRPr lang="en-GB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1744B-DB84-4B40-AF80-F178647D2AEE}" type="slidenum">
              <a:rPr lang="en-GB"/>
              <a:pPr/>
              <a:t>22</a:t>
            </a:fld>
            <a:endParaRPr lang="en-GB"/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1F1994-B2C5-49CF-8060-236D8B67C113}" type="slidenum">
              <a:rPr lang="en-GB"/>
              <a:pPr/>
              <a:t>23</a:t>
            </a:fld>
            <a:endParaRPr lang="en-GB"/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D0163-9588-4793-91C5-C269377492BB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4FA6AF-3DB6-41EA-9563-C0B11DBAC172}" type="slidenum">
              <a:rPr lang="en-GB"/>
              <a:pPr/>
              <a:t>25</a:t>
            </a:fld>
            <a:endParaRPr lang="en-GB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D0163-9588-4793-91C5-C269377492BB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D0163-9588-4793-91C5-C269377492BB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9571A5-C294-44A1-B6DD-52C371CD7F1B}" type="slidenum">
              <a:rPr lang="en-GB"/>
              <a:pPr/>
              <a:t>5</a:t>
            </a:fld>
            <a:endParaRPr lang="en-GB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997DD3-FA3E-4705-99A5-C20DCA1C24F0}" type="slidenum">
              <a:rPr lang="en-GB"/>
              <a:pPr/>
              <a:t>6</a:t>
            </a:fld>
            <a:endParaRPr lang="en-GB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D0163-9588-4793-91C5-C269377492BB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C9057-67BA-4ED7-BAAB-7E98DAC0C80E}" type="slidenum">
              <a:rPr lang="en-GB"/>
              <a:pPr/>
              <a:t>8</a:t>
            </a:fld>
            <a:endParaRPr lang="en-GB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C9F689-9E80-40BD-B0E2-E08B2B79C8E2}" type="slidenum">
              <a:rPr lang="en-GB"/>
              <a:pPr/>
              <a:t>9</a:t>
            </a:fld>
            <a:endParaRPr lang="en-GB"/>
          </a:p>
        </p:txBody>
      </p:sp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15063" y="115888"/>
            <a:ext cx="1771650" cy="5645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115888"/>
            <a:ext cx="5162550" cy="5645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16013" y="115888"/>
            <a:ext cx="6870700" cy="865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0113" y="1341438"/>
            <a:ext cx="34671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19613" y="1341438"/>
            <a:ext cx="34671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00113" y="3627438"/>
            <a:ext cx="34671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9613" y="3627438"/>
            <a:ext cx="34671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987675" y="6508750"/>
            <a:ext cx="32004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115888"/>
            <a:ext cx="6870700" cy="865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341438"/>
            <a:ext cx="34671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19613" y="1341438"/>
            <a:ext cx="34671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19613" y="3627438"/>
            <a:ext cx="34671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987675" y="6508750"/>
            <a:ext cx="32004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341438"/>
            <a:ext cx="34671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9613" y="1341438"/>
            <a:ext cx="34671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115888"/>
            <a:ext cx="68707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Heading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341438"/>
            <a:ext cx="7086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grpSp>
        <p:nvGrpSpPr>
          <p:cNvPr id="1072" name="Group 48"/>
          <p:cNvGrpSpPr>
            <a:grpSpLocks/>
          </p:cNvGrpSpPr>
          <p:nvPr userDrawn="1"/>
        </p:nvGrpSpPr>
        <p:grpSpPr bwMode="auto">
          <a:xfrm>
            <a:off x="2049463" y="3200400"/>
            <a:ext cx="5045075" cy="457200"/>
            <a:chOff x="0" y="0"/>
            <a:chExt cx="3178" cy="288"/>
          </a:xfrm>
        </p:grpSpPr>
        <p:sp>
          <p:nvSpPr>
            <p:cNvPr id="1069" name="Rectangle 45"/>
            <p:cNvSpPr>
              <a:spLocks noChangeArrowheads="1"/>
            </p:cNvSpPr>
            <p:nvPr userDrawn="1"/>
          </p:nvSpPr>
          <p:spPr bwMode="auto">
            <a:xfrm>
              <a:off x="0" y="0"/>
              <a:ext cx="317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070" name="Rectangle 46"/>
            <p:cNvSpPr>
              <a:spLocks noChangeArrowheads="1"/>
            </p:cNvSpPr>
            <p:nvPr userDrawn="1"/>
          </p:nvSpPr>
          <p:spPr bwMode="auto">
            <a:xfrm>
              <a:off x="0" y="0"/>
              <a:ext cx="31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GB" sz="500">
                  <a:solidFill>
                    <a:srgbClr val="000000"/>
                  </a:solidFill>
                  <a:latin typeface="Verdana" pitchFamily="34" charset="0"/>
                </a:rPr>
                <a:t>  </a:t>
              </a:r>
              <a:r>
                <a:rPr lang="en-GB" sz="1900">
                  <a:solidFill>
                    <a:srgbClr val="000000"/>
                  </a:solidFill>
                  <a:latin typeface="Verdana" pitchFamily="34" charset="0"/>
                </a:rPr>
                <a:t> </a:t>
              </a:r>
              <a:r>
                <a:rPr lang="en-GB" sz="500">
                  <a:solidFill>
                    <a:srgbClr val="000000"/>
                  </a:solidFill>
                  <a:latin typeface="Verdana" pitchFamily="34" charset="0"/>
                </a:rPr>
                <a:t>                                                            </a:t>
              </a:r>
            </a:p>
            <a:p>
              <a:pPr eaLnBrk="0" hangingPunct="0"/>
              <a:endParaRPr lang="en-GB" sz="5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109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87675" y="650875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888E2"/>
                </a:solidFill>
                <a:cs typeface="Arial" charset="0"/>
              </a:defRPr>
            </a:lvl1pPr>
          </a:lstStyle>
          <a:p>
            <a:endParaRPr lang="en-US"/>
          </a:p>
        </p:txBody>
      </p:sp>
      <p:pic>
        <p:nvPicPr>
          <p:cNvPr id="1095" name="Picture 71" descr="ncs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35825" y="188913"/>
            <a:ext cx="1728788" cy="768350"/>
          </a:xfrm>
          <a:prstGeom prst="rect">
            <a:avLst/>
          </a:prstGeom>
          <a:noFill/>
        </p:spPr>
      </p:pic>
      <p:pic>
        <p:nvPicPr>
          <p:cNvPr id="1099" name="Picture 75" descr="DolphinSmall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179388" y="188913"/>
            <a:ext cx="788987" cy="7207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3600" u="sng">
          <a:solidFill>
            <a:srgbClr val="23238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u="sng">
          <a:solidFill>
            <a:srgbClr val="23238F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u="sng">
          <a:solidFill>
            <a:srgbClr val="23238F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u="sng">
          <a:solidFill>
            <a:srgbClr val="23238F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u="sng">
          <a:solidFill>
            <a:srgbClr val="23238F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u="sng">
          <a:solidFill>
            <a:srgbClr val="23238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u="sng">
          <a:solidFill>
            <a:srgbClr val="23238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u="sng">
          <a:solidFill>
            <a:srgbClr val="23238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u="sng">
          <a:solidFill>
            <a:srgbClr val="23238F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66FCE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66FCE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66FCE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66FCE"/>
        </a:buClr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66FCE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66FCE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66FCE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66FCE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66FCE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89.png"/><Relationship Id="rId3" Type="http://schemas.openxmlformats.org/officeDocument/2006/relationships/image" Target="../media/image15.jpeg"/><Relationship Id="rId7" Type="http://schemas.openxmlformats.org/officeDocument/2006/relationships/image" Target="../media/image84.jpeg"/><Relationship Id="rId12" Type="http://schemas.openxmlformats.org/officeDocument/2006/relationships/image" Target="../media/image17.png"/><Relationship Id="rId17" Type="http://schemas.openxmlformats.org/officeDocument/2006/relationships/image" Target="../media/image68.jpe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3.jpeg"/><Relationship Id="rId11" Type="http://schemas.openxmlformats.org/officeDocument/2006/relationships/image" Target="../media/image88.jpeg"/><Relationship Id="rId5" Type="http://schemas.openxmlformats.org/officeDocument/2006/relationships/image" Target="../media/image82.png"/><Relationship Id="rId15" Type="http://schemas.openxmlformats.org/officeDocument/2006/relationships/image" Target="../media/image65.jpe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jpeg"/><Relationship Id="rId3" Type="http://schemas.openxmlformats.org/officeDocument/2006/relationships/image" Target="../media/image93.png"/><Relationship Id="rId7" Type="http://schemas.openxmlformats.org/officeDocument/2006/relationships/image" Target="../media/image97.jpeg"/><Relationship Id="rId12" Type="http://schemas.openxmlformats.org/officeDocument/2006/relationships/image" Target="../media/image10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jpeg"/><Relationship Id="rId11" Type="http://schemas.openxmlformats.org/officeDocument/2006/relationships/image" Target="../media/image101.jpeg"/><Relationship Id="rId5" Type="http://schemas.openxmlformats.org/officeDocument/2006/relationships/image" Target="../media/image95.jpeg"/><Relationship Id="rId10" Type="http://schemas.openxmlformats.org/officeDocument/2006/relationships/image" Target="../media/image100.jpeg"/><Relationship Id="rId4" Type="http://schemas.openxmlformats.org/officeDocument/2006/relationships/image" Target="../media/image94.jpeg"/><Relationship Id="rId9" Type="http://schemas.openxmlformats.org/officeDocument/2006/relationships/image" Target="../media/image9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icked.ecs.soton.ac.uk/probity/cgi-bin/probity-web.cgi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crystals.chem.soton.ac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crystals.chem.soton.ac.uk/rights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png"/><Relationship Id="rId4" Type="http://schemas.openxmlformats.org/officeDocument/2006/relationships/hyperlink" Target="http://www.ukoln.ac.uk/projects/ebank-uk/schemas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1.jpeg"/><Relationship Id="rId5" Type="http://schemas.openxmlformats.org/officeDocument/2006/relationships/hyperlink" Target="http://www.ukoln.ac.uk/projects/ebank-uk/pilot/" TargetMode="External"/><Relationship Id="rId4" Type="http://schemas.openxmlformats.org/officeDocument/2006/relationships/image" Target="../media/image1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sc.org/Publishing/Journals/ProjectProspect/index.asp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jpeg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13" Type="http://schemas.openxmlformats.org/officeDocument/2006/relationships/image" Target="../media/image126.png"/><Relationship Id="rId3" Type="http://schemas.openxmlformats.org/officeDocument/2006/relationships/image" Target="../media/image109.jpeg"/><Relationship Id="rId7" Type="http://schemas.openxmlformats.org/officeDocument/2006/relationships/image" Target="../media/image121.png"/><Relationship Id="rId12" Type="http://schemas.openxmlformats.org/officeDocument/2006/relationships/image" Target="../media/image125.png"/><Relationship Id="rId17" Type="http://schemas.openxmlformats.org/officeDocument/2006/relationships/image" Target="../media/image130.jpe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jpeg"/><Relationship Id="rId11" Type="http://schemas.openxmlformats.org/officeDocument/2006/relationships/image" Target="../media/image124.png"/><Relationship Id="rId5" Type="http://schemas.openxmlformats.org/officeDocument/2006/relationships/image" Target="../media/image119.png"/><Relationship Id="rId15" Type="http://schemas.openxmlformats.org/officeDocument/2006/relationships/image" Target="../media/image128.gif"/><Relationship Id="rId10" Type="http://schemas.openxmlformats.org/officeDocument/2006/relationships/image" Target="../media/image123.gif"/><Relationship Id="rId4" Type="http://schemas.openxmlformats.org/officeDocument/2006/relationships/image" Target="../media/image118.jpeg"/><Relationship Id="rId9" Type="http://schemas.openxmlformats.org/officeDocument/2006/relationships/image" Target="../media/image122.jpeg"/><Relationship Id="rId14" Type="http://schemas.openxmlformats.org/officeDocument/2006/relationships/image" Target="../media/image1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Work\Talks\Movies%20+%20Pictures\needles.avi" TargetMode="Externa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oleObject" Target="../embeddings/oleObject1.bin"/><Relationship Id="rId18" Type="http://schemas.openxmlformats.org/officeDocument/2006/relationships/oleObject" Target="../embeddings/oleObject6.bin"/><Relationship Id="rId26" Type="http://schemas.openxmlformats.org/officeDocument/2006/relationships/oleObject" Target="../embeddings/oleObject14.bin"/><Relationship Id="rId39" Type="http://schemas.openxmlformats.org/officeDocument/2006/relationships/image" Target="../media/image37.png"/><Relationship Id="rId3" Type="http://schemas.openxmlformats.org/officeDocument/2006/relationships/notesSlide" Target="../notesSlides/notesSlide5.xml"/><Relationship Id="rId21" Type="http://schemas.openxmlformats.org/officeDocument/2006/relationships/oleObject" Target="../embeddings/oleObject9.bin"/><Relationship Id="rId34" Type="http://schemas.openxmlformats.org/officeDocument/2006/relationships/oleObject" Target="../embeddings/oleObject22.bin"/><Relationship Id="rId42" Type="http://schemas.openxmlformats.org/officeDocument/2006/relationships/image" Target="../media/image40.png"/><Relationship Id="rId7" Type="http://schemas.openxmlformats.org/officeDocument/2006/relationships/image" Target="../media/image28.jpeg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5.bin"/><Relationship Id="rId25" Type="http://schemas.openxmlformats.org/officeDocument/2006/relationships/oleObject" Target="../embeddings/oleObject13.bin"/><Relationship Id="rId33" Type="http://schemas.openxmlformats.org/officeDocument/2006/relationships/oleObject" Target="../embeddings/oleObject21.bin"/><Relationship Id="rId38" Type="http://schemas.openxmlformats.org/officeDocument/2006/relationships/image" Target="../media/image36.jpeg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4.bin"/><Relationship Id="rId20" Type="http://schemas.openxmlformats.org/officeDocument/2006/relationships/oleObject" Target="../embeddings/oleObject8.bin"/><Relationship Id="rId29" Type="http://schemas.openxmlformats.org/officeDocument/2006/relationships/oleObject" Target="../embeddings/oleObject17.bin"/><Relationship Id="rId41" Type="http://schemas.openxmlformats.org/officeDocument/2006/relationships/image" Target="../media/image39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24" Type="http://schemas.openxmlformats.org/officeDocument/2006/relationships/oleObject" Target="../embeddings/oleObject12.bin"/><Relationship Id="rId32" Type="http://schemas.openxmlformats.org/officeDocument/2006/relationships/oleObject" Target="../embeddings/oleObject20.bin"/><Relationship Id="rId37" Type="http://schemas.openxmlformats.org/officeDocument/2006/relationships/image" Target="../media/image35.jpeg"/><Relationship Id="rId40" Type="http://schemas.openxmlformats.org/officeDocument/2006/relationships/image" Target="../media/image38.png"/><Relationship Id="rId5" Type="http://schemas.openxmlformats.org/officeDocument/2006/relationships/image" Target="../media/image26.jpeg"/><Relationship Id="rId15" Type="http://schemas.openxmlformats.org/officeDocument/2006/relationships/oleObject" Target="../embeddings/oleObject3.bin"/><Relationship Id="rId23" Type="http://schemas.openxmlformats.org/officeDocument/2006/relationships/oleObject" Target="../embeddings/oleObject11.bin"/><Relationship Id="rId28" Type="http://schemas.openxmlformats.org/officeDocument/2006/relationships/oleObject" Target="../embeddings/oleObject16.bin"/><Relationship Id="rId36" Type="http://schemas.openxmlformats.org/officeDocument/2006/relationships/image" Target="../media/image34.jpeg"/><Relationship Id="rId10" Type="http://schemas.openxmlformats.org/officeDocument/2006/relationships/image" Target="../media/image31.jpeg"/><Relationship Id="rId19" Type="http://schemas.openxmlformats.org/officeDocument/2006/relationships/oleObject" Target="../embeddings/oleObject7.bin"/><Relationship Id="rId31" Type="http://schemas.openxmlformats.org/officeDocument/2006/relationships/oleObject" Target="../embeddings/oleObject19.bin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oleObject" Target="../embeddings/oleObject2.bin"/><Relationship Id="rId22" Type="http://schemas.openxmlformats.org/officeDocument/2006/relationships/oleObject" Target="../embeddings/oleObject10.bin"/><Relationship Id="rId27" Type="http://schemas.openxmlformats.org/officeDocument/2006/relationships/oleObject" Target="../embeddings/oleObject15.bin"/><Relationship Id="rId30" Type="http://schemas.openxmlformats.org/officeDocument/2006/relationships/oleObject" Target="../embeddings/oleObject18.bin"/><Relationship Id="rId35" Type="http://schemas.openxmlformats.org/officeDocument/2006/relationships/oleObject" Target="../embeddings/oleObject23.bin"/><Relationship Id="rId43" Type="http://schemas.openxmlformats.org/officeDocument/2006/relationships/image" Target="../media/image4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11" Type="http://schemas.openxmlformats.org/officeDocument/2006/relationships/image" Target="../media/image14.png"/><Relationship Id="rId5" Type="http://schemas.openxmlformats.org/officeDocument/2006/relationships/image" Target="../media/image50.png"/><Relationship Id="rId10" Type="http://schemas.openxmlformats.org/officeDocument/2006/relationships/image" Target="../media/image55.jpe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3.jpeg"/><Relationship Id="rId18" Type="http://schemas.openxmlformats.org/officeDocument/2006/relationships/image" Target="../media/image68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jpeg"/><Relationship Id="rId12" Type="http://schemas.openxmlformats.org/officeDocument/2006/relationships/image" Target="../media/image62.jpeg"/><Relationship Id="rId17" Type="http://schemas.openxmlformats.org/officeDocument/2006/relationships/image" Target="../media/image67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video" Target="file:///C:\Work\Talks\Movies%20+%20Pictures\needles.avi" TargetMode="External"/><Relationship Id="rId6" Type="http://schemas.openxmlformats.org/officeDocument/2006/relationships/image" Target="../media/image58.jpeg"/><Relationship Id="rId11" Type="http://schemas.openxmlformats.org/officeDocument/2006/relationships/image" Target="../media/image17.png"/><Relationship Id="rId5" Type="http://schemas.openxmlformats.org/officeDocument/2006/relationships/image" Target="../media/image57.png"/><Relationship Id="rId15" Type="http://schemas.openxmlformats.org/officeDocument/2006/relationships/image" Target="../media/image65.jpeg"/><Relationship Id="rId10" Type="http://schemas.openxmlformats.org/officeDocument/2006/relationships/image" Target="../media/image61.jpeg"/><Relationship Id="rId19" Type="http://schemas.openxmlformats.org/officeDocument/2006/relationships/image" Target="../media/image69.jpeg"/><Relationship Id="rId4" Type="http://schemas.openxmlformats.org/officeDocument/2006/relationships/image" Target="../media/image56.jpeg"/><Relationship Id="rId9" Type="http://schemas.openxmlformats.org/officeDocument/2006/relationships/image" Target="../media/image60.jpeg"/><Relationship Id="rId1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60" name="Text Box 4"/>
          <p:cNvSpPr txBox="1">
            <a:spLocks noChangeArrowheads="1"/>
          </p:cNvSpPr>
          <p:nvPr/>
        </p:nvSpPr>
        <p:spPr bwMode="auto">
          <a:xfrm>
            <a:off x="1670050" y="6400800"/>
            <a:ext cx="58547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pic>
        <p:nvPicPr>
          <p:cNvPr id="275463" name="Picture 7" descr="jisc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5570538"/>
            <a:ext cx="1728788" cy="1027112"/>
          </a:xfrm>
          <a:prstGeom prst="rect">
            <a:avLst/>
          </a:prstGeom>
          <a:noFill/>
        </p:spPr>
      </p:pic>
      <p:sp>
        <p:nvSpPr>
          <p:cNvPr id="275479" name="Rectangle 23"/>
          <p:cNvSpPr>
            <a:spLocks noChangeArrowheads="1"/>
          </p:cNvSpPr>
          <p:nvPr/>
        </p:nvSpPr>
        <p:spPr bwMode="auto">
          <a:xfrm>
            <a:off x="6948488" y="260350"/>
            <a:ext cx="719137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5458" name="Rectangle 2"/>
          <p:cNvSpPr>
            <a:spLocks noChangeArrowheads="1"/>
          </p:cNvSpPr>
          <p:nvPr/>
        </p:nvSpPr>
        <p:spPr bwMode="auto">
          <a:xfrm>
            <a:off x="34925" y="1270000"/>
            <a:ext cx="856932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742950" lvl="1" indent="-285750" algn="ctr" eaLnBrk="0" hangingPunct="0">
              <a:spcBef>
                <a:spcPct val="20000"/>
              </a:spcBef>
            </a:pPr>
            <a:endParaRPr lang="en-GB" sz="800" i="1" dirty="0"/>
          </a:p>
          <a:p>
            <a:pPr marL="742950" lvl="1" indent="-285750" algn="ctr" eaLnBrk="0" hangingPunct="0">
              <a:spcBef>
                <a:spcPct val="20000"/>
              </a:spcBef>
            </a:pPr>
            <a:r>
              <a:rPr lang="en-GB" sz="3200" i="1" dirty="0" smtClean="0"/>
              <a:t>A repository based framework for capture, management, </a:t>
            </a:r>
            <a:r>
              <a:rPr lang="en-GB" sz="3200" i="1" dirty="0" err="1" smtClean="0"/>
              <a:t>curation</a:t>
            </a:r>
            <a:r>
              <a:rPr lang="en-GB" sz="3200" i="1" dirty="0" smtClean="0"/>
              <a:t> and dissemination of research data</a:t>
            </a:r>
            <a:endParaRPr lang="en-GB" i="1" dirty="0"/>
          </a:p>
          <a:p>
            <a:pPr marL="742950" lvl="1" indent="-285750" algn="ctr" eaLnBrk="0" hangingPunct="0">
              <a:spcBef>
                <a:spcPct val="20000"/>
              </a:spcBef>
            </a:pPr>
            <a:endParaRPr lang="en-GB" sz="1000" dirty="0"/>
          </a:p>
          <a:p>
            <a:pPr marL="742950" lvl="1" indent="-285750" algn="ctr" eaLnBrk="0" hangingPunct="0">
              <a:spcBef>
                <a:spcPct val="20000"/>
              </a:spcBef>
            </a:pPr>
            <a:r>
              <a:rPr lang="en-GB" sz="2800" dirty="0"/>
              <a:t>Simon Coles</a:t>
            </a:r>
          </a:p>
          <a:p>
            <a:pPr marL="742950" lvl="1" indent="-285750" algn="ctr" eaLnBrk="0" hangingPunct="0">
              <a:spcBef>
                <a:spcPct val="20000"/>
              </a:spcBef>
            </a:pPr>
            <a:endParaRPr lang="en-GB" sz="1000" dirty="0"/>
          </a:p>
          <a:p>
            <a:pPr marL="742950" lvl="1" indent="-285750" algn="ctr" eaLnBrk="0" hangingPunct="0">
              <a:spcBef>
                <a:spcPct val="20000"/>
              </a:spcBef>
            </a:pPr>
            <a:r>
              <a:rPr lang="en-GB" sz="2800" dirty="0"/>
              <a:t>School of Chemistry, </a:t>
            </a:r>
          </a:p>
          <a:p>
            <a:pPr marL="742950" lvl="1" indent="-285750" algn="ctr" eaLnBrk="0" hangingPunct="0">
              <a:spcBef>
                <a:spcPct val="20000"/>
              </a:spcBef>
            </a:pPr>
            <a:r>
              <a:rPr lang="en-GB" sz="2800" dirty="0"/>
              <a:t>University of Southampton, U.K.</a:t>
            </a:r>
          </a:p>
          <a:p>
            <a:pPr marL="742950" lvl="1" indent="-285750" algn="ctr" eaLnBrk="0" hangingPunct="0">
              <a:spcBef>
                <a:spcPct val="20000"/>
              </a:spcBef>
            </a:pPr>
            <a:r>
              <a:rPr lang="en-GB" sz="2800" dirty="0" err="1"/>
              <a:t>s.j.coles@soton.ac.uk</a:t>
            </a:r>
            <a:endParaRPr lang="en-GB" sz="2800" dirty="0"/>
          </a:p>
        </p:txBody>
      </p:sp>
      <p:pic>
        <p:nvPicPr>
          <p:cNvPr id="275480" name="Picture 24" descr="eBan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188913"/>
            <a:ext cx="1873250" cy="503237"/>
          </a:xfrm>
          <a:prstGeom prst="rect">
            <a:avLst/>
          </a:prstGeom>
          <a:noFill/>
        </p:spPr>
      </p:pic>
      <p:pic>
        <p:nvPicPr>
          <p:cNvPr id="275481" name="Picture 25" descr="r4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188913"/>
            <a:ext cx="2266950" cy="506412"/>
          </a:xfrm>
          <a:prstGeom prst="rect">
            <a:avLst/>
          </a:prstGeom>
          <a:noFill/>
        </p:spPr>
      </p:pic>
      <p:pic>
        <p:nvPicPr>
          <p:cNvPr id="275485" name="Picture 29" descr="EPSRC2RG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5730875"/>
            <a:ext cx="2232025" cy="793750"/>
          </a:xfrm>
          <a:prstGeom prst="rect">
            <a:avLst/>
          </a:prstGeom>
          <a:noFill/>
        </p:spPr>
      </p:pic>
      <p:pic>
        <p:nvPicPr>
          <p:cNvPr id="275488" name="Picture 32" descr="CombeChe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35375" y="-26988"/>
            <a:ext cx="1143000" cy="1143001"/>
          </a:xfrm>
          <a:prstGeom prst="rect">
            <a:avLst/>
          </a:prstGeom>
          <a:noFill/>
        </p:spPr>
      </p:pic>
      <p:grpSp>
        <p:nvGrpSpPr>
          <p:cNvPr id="275493" name="Group 37"/>
          <p:cNvGrpSpPr>
            <a:grpSpLocks/>
          </p:cNvGrpSpPr>
          <p:nvPr/>
        </p:nvGrpSpPr>
        <p:grpSpPr bwMode="auto">
          <a:xfrm>
            <a:off x="2868613" y="5927725"/>
            <a:ext cx="3503612" cy="798513"/>
            <a:chOff x="1807" y="3753"/>
            <a:chExt cx="2207" cy="503"/>
          </a:xfrm>
        </p:grpSpPr>
        <p:pic>
          <p:nvPicPr>
            <p:cNvPr id="275490" name="Picture 3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807" y="3801"/>
              <a:ext cx="846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5491" name="Rectangle 35"/>
            <p:cNvSpPr>
              <a:spLocks noChangeArrowheads="1"/>
            </p:cNvSpPr>
            <p:nvPr/>
          </p:nvSpPr>
          <p:spPr bwMode="auto">
            <a:xfrm>
              <a:off x="2653" y="3753"/>
              <a:ext cx="1361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en-US" sz="1100"/>
                <a:t>This work is licensed under a Creative Commons Licence</a:t>
              </a:r>
              <a:br>
                <a:rPr lang="en-US" sz="1100"/>
              </a:br>
              <a:r>
                <a:rPr lang="en-US" sz="1100"/>
                <a:t>Attribution-ShareAlike 3.0</a:t>
              </a:r>
            </a:p>
          </p:txBody>
        </p:sp>
        <p:sp>
          <p:nvSpPr>
            <p:cNvPr id="275492" name="Rectangle 36"/>
            <p:cNvSpPr>
              <a:spLocks noChangeArrowheads="1"/>
            </p:cNvSpPr>
            <p:nvPr/>
          </p:nvSpPr>
          <p:spPr bwMode="auto">
            <a:xfrm>
              <a:off x="1882" y="4092"/>
              <a:ext cx="1926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100"/>
                <a:t>http://creativecommons.org/licenses/by-sa/3.0/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GB" sz="2800" dirty="0" smtClean="0"/>
              <a:t>Workflow analysis</a:t>
            </a:r>
            <a:endParaRPr lang="en-GB" sz="2800" dirty="0"/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-71406" y="1330335"/>
            <a:ext cx="9144000" cy="3455987"/>
            <a:chOff x="657" y="2704"/>
            <a:chExt cx="4990" cy="1424"/>
          </a:xfrm>
        </p:grpSpPr>
        <p:pic>
          <p:nvPicPr>
            <p:cNvPr id="10" name="Picture 5" descr="group workflow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8" y="3158"/>
              <a:ext cx="4899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1" name="Group 6"/>
            <p:cNvGrpSpPr>
              <a:grpSpLocks/>
            </p:cNvGrpSpPr>
            <p:nvPr/>
          </p:nvGrpSpPr>
          <p:grpSpPr bwMode="auto">
            <a:xfrm>
              <a:off x="793" y="2976"/>
              <a:ext cx="4810" cy="46"/>
              <a:chOff x="340" y="1525"/>
              <a:chExt cx="5125" cy="91"/>
            </a:xfrm>
          </p:grpSpPr>
          <p:sp>
            <p:nvSpPr>
              <p:cNvPr id="17" name="AutoShape 7"/>
              <p:cNvSpPr>
                <a:spLocks/>
              </p:cNvSpPr>
              <p:nvPr/>
            </p:nvSpPr>
            <p:spPr bwMode="auto">
              <a:xfrm rot="-5400000">
                <a:off x="498" y="1367"/>
                <a:ext cx="91" cy="408"/>
              </a:xfrm>
              <a:prstGeom prst="rightBrace">
                <a:avLst>
                  <a:gd name="adj1" fmla="val 37363"/>
                  <a:gd name="adj2" fmla="val 50000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" name="AutoShape 8"/>
              <p:cNvSpPr>
                <a:spLocks/>
              </p:cNvSpPr>
              <p:nvPr/>
            </p:nvSpPr>
            <p:spPr bwMode="auto">
              <a:xfrm rot="5400000">
                <a:off x="1860" y="685"/>
                <a:ext cx="67" cy="1747"/>
              </a:xfrm>
              <a:prstGeom prst="leftBrace">
                <a:avLst>
                  <a:gd name="adj1" fmla="val 217289"/>
                  <a:gd name="adj2" fmla="val 50000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" name="AutoShape 9"/>
              <p:cNvSpPr>
                <a:spLocks/>
              </p:cNvSpPr>
              <p:nvPr/>
            </p:nvSpPr>
            <p:spPr bwMode="auto">
              <a:xfrm rot="-5400000">
                <a:off x="4196" y="345"/>
                <a:ext cx="90" cy="2449"/>
              </a:xfrm>
              <a:prstGeom prst="rightBrace">
                <a:avLst>
                  <a:gd name="adj1" fmla="val 226759"/>
                  <a:gd name="adj2" fmla="val 50000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657" y="2704"/>
              <a:ext cx="988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800"/>
                <a:t>RAW DATA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1701" y="2704"/>
              <a:ext cx="1056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800"/>
                <a:t>DERIVED DATA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3742" y="2704"/>
              <a:ext cx="1056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800" dirty="0"/>
                <a:t>RESULTS DATA</a:t>
              </a: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1383" y="2795"/>
              <a:ext cx="23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2744" y="2795"/>
              <a:ext cx="85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219236" y="4572008"/>
            <a:ext cx="735329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z="2000" b="1" dirty="0" smtClean="0"/>
              <a:t>Data Collection</a:t>
            </a:r>
            <a:r>
              <a:rPr lang="en-GB" sz="2000" dirty="0" smtClean="0"/>
              <a:t>: collect data</a:t>
            </a:r>
          </a:p>
          <a:p>
            <a:pPr lvl="0"/>
            <a:r>
              <a:rPr lang="en-GB" sz="2000" b="1" dirty="0" smtClean="0"/>
              <a:t>Processing</a:t>
            </a:r>
            <a:r>
              <a:rPr lang="en-GB" sz="2000" dirty="0" smtClean="0"/>
              <a:t>: process and correct images</a:t>
            </a:r>
          </a:p>
          <a:p>
            <a:pPr lvl="0"/>
            <a:r>
              <a:rPr lang="en-GB" sz="2000" b="1" dirty="0" smtClean="0"/>
              <a:t>Solution</a:t>
            </a:r>
            <a:r>
              <a:rPr lang="en-GB" sz="2000" dirty="0" smtClean="0"/>
              <a:t>: solve structure</a:t>
            </a:r>
          </a:p>
          <a:p>
            <a:pPr lvl="0"/>
            <a:r>
              <a:rPr lang="en-GB" sz="2000" b="1" dirty="0" smtClean="0"/>
              <a:t>Refinement</a:t>
            </a:r>
            <a:r>
              <a:rPr lang="en-GB" sz="2000" dirty="0" smtClean="0"/>
              <a:t>: refine structure</a:t>
            </a:r>
          </a:p>
          <a:p>
            <a:pPr lvl="0"/>
            <a:r>
              <a:rPr lang="en-GB" sz="2000" b="1" dirty="0" smtClean="0"/>
              <a:t>Validation: </a:t>
            </a:r>
            <a:r>
              <a:rPr lang="en-GB" sz="2000" dirty="0" smtClean="0"/>
              <a:t>generate report from structure checks </a:t>
            </a:r>
          </a:p>
          <a:p>
            <a:pPr lvl="0"/>
            <a:r>
              <a:rPr lang="en-GB" sz="2000" b="1" dirty="0" smtClean="0"/>
              <a:t>Final Result:</a:t>
            </a:r>
            <a:r>
              <a:rPr lang="en-GB" sz="2000" dirty="0" smtClean="0"/>
              <a:t> Completed structure files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66FCE"/>
              </a:buClr>
              <a:buSzTx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The eCrystals Public Data Archive</a:t>
            </a:r>
            <a:endParaRPr lang="en-US" sz="2800"/>
          </a:p>
        </p:txBody>
      </p:sp>
      <p:pic>
        <p:nvPicPr>
          <p:cNvPr id="338953" name="Picture 9" descr="ecrystals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908050"/>
            <a:ext cx="4995862" cy="3371850"/>
          </a:xfrm>
          <a:prstGeom prst="rect">
            <a:avLst/>
          </a:prstGeom>
          <a:noFill/>
        </p:spPr>
      </p:pic>
      <p:pic>
        <p:nvPicPr>
          <p:cNvPr id="338954" name="Picture 10" descr="ecrystal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700213"/>
            <a:ext cx="4467225" cy="2947987"/>
          </a:xfrm>
          <a:prstGeom prst="rect">
            <a:avLst/>
          </a:prstGeom>
          <a:noFill/>
        </p:spPr>
      </p:pic>
      <p:pic>
        <p:nvPicPr>
          <p:cNvPr id="338956" name="Picture 12" descr="ecrystals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4581525"/>
            <a:ext cx="4419600" cy="2116138"/>
          </a:xfrm>
          <a:prstGeom prst="rect">
            <a:avLst/>
          </a:prstGeom>
          <a:noFill/>
        </p:spPr>
      </p:pic>
      <p:sp>
        <p:nvSpPr>
          <p:cNvPr id="338957" name="Text Box 13"/>
          <p:cNvSpPr txBox="1">
            <a:spLocks noChangeArrowheads="1"/>
          </p:cNvSpPr>
          <p:nvPr/>
        </p:nvSpPr>
        <p:spPr bwMode="auto">
          <a:xfrm>
            <a:off x="144463" y="5233988"/>
            <a:ext cx="44275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>
                <a:solidFill>
                  <a:srgbClr val="FF0000"/>
                </a:solidFill>
              </a:rPr>
              <a:t>http://ecrystals.chem.soton.ac.uk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971550" y="0"/>
            <a:ext cx="6769100" cy="990600"/>
          </a:xfrm>
        </p:spPr>
        <p:txBody>
          <a:bodyPr/>
          <a:lstStyle/>
          <a:p>
            <a:r>
              <a:rPr lang="en-GB" sz="2800" dirty="0"/>
              <a:t>Access </a:t>
            </a:r>
            <a:r>
              <a:rPr lang="en-GB" sz="2800" dirty="0" smtClean="0"/>
              <a:t>to ALL </a:t>
            </a:r>
            <a:r>
              <a:rPr lang="en-GB" sz="2800" dirty="0"/>
              <a:t>the underlying data</a:t>
            </a:r>
            <a:endParaRPr lang="en-US" sz="2800" dirty="0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11188" y="1125538"/>
            <a:ext cx="7777162" cy="5348287"/>
            <a:chOff x="703" y="572"/>
            <a:chExt cx="4899" cy="3369"/>
          </a:xfrm>
        </p:grpSpPr>
        <p:pic>
          <p:nvPicPr>
            <p:cNvPr id="297988" name="Picture 4" descr="screen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3" y="572"/>
              <a:ext cx="2404" cy="2050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</p:pic>
        <p:pic>
          <p:nvPicPr>
            <p:cNvPr id="29799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30" y="2886"/>
              <a:ext cx="1406" cy="105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</p:pic>
        <p:pic>
          <p:nvPicPr>
            <p:cNvPr id="297994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16" y="2886"/>
              <a:ext cx="1406" cy="105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</p:pic>
        <p:pic>
          <p:nvPicPr>
            <p:cNvPr id="297992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95" y="618"/>
              <a:ext cx="1406" cy="1055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</p:pic>
        <p:sp>
          <p:nvSpPr>
            <p:cNvPr id="298002" name="Line 18"/>
            <p:cNvSpPr>
              <a:spLocks noChangeShapeType="1"/>
            </p:cNvSpPr>
            <p:nvPr/>
          </p:nvSpPr>
          <p:spPr bwMode="auto">
            <a:xfrm flipH="1">
              <a:off x="1837" y="1933"/>
              <a:ext cx="499" cy="90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98003" name="Line 19"/>
            <p:cNvSpPr>
              <a:spLocks noChangeShapeType="1"/>
            </p:cNvSpPr>
            <p:nvPr/>
          </p:nvSpPr>
          <p:spPr bwMode="auto">
            <a:xfrm>
              <a:off x="3061" y="2115"/>
              <a:ext cx="1089" cy="72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98004" name="Line 20"/>
            <p:cNvSpPr>
              <a:spLocks noChangeShapeType="1"/>
            </p:cNvSpPr>
            <p:nvPr/>
          </p:nvSpPr>
          <p:spPr bwMode="auto">
            <a:xfrm>
              <a:off x="3061" y="981"/>
              <a:ext cx="1089" cy="13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pic>
          <p:nvPicPr>
            <p:cNvPr id="298005" name="Picture 2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95" y="2772"/>
              <a:ext cx="1407" cy="1056"/>
            </a:xfrm>
            <a:prstGeom prst="rect">
              <a:avLst/>
            </a:prstGeom>
            <a:noFill/>
            <a:ln w="12700">
              <a:solidFill>
                <a:srgbClr val="000099"/>
              </a:solidFill>
              <a:miter lim="800000"/>
              <a:headEnd/>
              <a:tailEnd/>
            </a:ln>
          </p:spPr>
        </p:pic>
        <p:pic>
          <p:nvPicPr>
            <p:cNvPr id="298000" name="Picture 16" descr="checkcif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513" y="1480"/>
              <a:ext cx="1078" cy="1180"/>
            </a:xfrm>
            <a:prstGeom prst="rect">
              <a:avLst/>
            </a:prstGeom>
            <a:noFill/>
            <a:ln w="12700">
              <a:solidFill>
                <a:srgbClr val="000099"/>
              </a:solidFill>
              <a:miter lim="800000"/>
              <a:headEnd/>
              <a:tailEnd/>
            </a:ln>
          </p:spPr>
        </p:pic>
        <p:sp>
          <p:nvSpPr>
            <p:cNvPr id="298006" name="Line 22"/>
            <p:cNvSpPr>
              <a:spLocks noChangeShapeType="1"/>
            </p:cNvSpPr>
            <p:nvPr/>
          </p:nvSpPr>
          <p:spPr bwMode="auto">
            <a:xfrm>
              <a:off x="3061" y="1162"/>
              <a:ext cx="1407" cy="95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095" name="Picture 23" descr="flyer arr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379474">
            <a:off x="1619250" y="1514923"/>
            <a:ext cx="2376488" cy="874713"/>
          </a:xfrm>
          <a:prstGeom prst="rect">
            <a:avLst/>
          </a:prstGeom>
          <a:noFill/>
        </p:spPr>
      </p:pic>
      <p:pic>
        <p:nvPicPr>
          <p:cNvPr id="387096" name="Picture 24" descr="flyer arr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74323">
            <a:off x="5219700" y="1254445"/>
            <a:ext cx="2376488" cy="874713"/>
          </a:xfrm>
          <a:prstGeom prst="rect">
            <a:avLst/>
          </a:prstGeom>
          <a:noFill/>
        </p:spPr>
      </p:pic>
      <p:pic>
        <p:nvPicPr>
          <p:cNvPr id="387094" name="Picture 2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04025" y="3846833"/>
            <a:ext cx="1368425" cy="1027112"/>
          </a:xfrm>
          <a:noFill/>
          <a:ln w="12700">
            <a:solidFill>
              <a:schemeClr val="accent2"/>
            </a:solidFill>
          </a:ln>
        </p:spPr>
      </p:pic>
      <p:sp>
        <p:nvSpPr>
          <p:cNvPr id="387078" name="Rectangle 6"/>
          <p:cNvSpPr>
            <a:spLocks noChangeArrowheads="1"/>
          </p:cNvSpPr>
          <p:nvPr/>
        </p:nvSpPr>
        <p:spPr bwMode="auto">
          <a:xfrm>
            <a:off x="323850" y="44450"/>
            <a:ext cx="84248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066FCE"/>
              </a:buClr>
            </a:pPr>
            <a:r>
              <a:rPr lang="en-GB" sz="2800" u="sng" dirty="0" smtClean="0">
                <a:solidFill>
                  <a:srgbClr val="23238F"/>
                </a:solidFill>
              </a:rPr>
              <a:t>Interactions and </a:t>
            </a:r>
            <a:r>
              <a:rPr lang="en-GB" sz="2800" u="sng" dirty="0" err="1" smtClean="0">
                <a:solidFill>
                  <a:srgbClr val="23238F"/>
                </a:solidFill>
              </a:rPr>
              <a:t>Curation</a:t>
            </a:r>
            <a:r>
              <a:rPr lang="en-GB" sz="2800" u="sng" dirty="0" smtClean="0">
                <a:solidFill>
                  <a:srgbClr val="23238F"/>
                </a:solidFill>
              </a:rPr>
              <a:t> Issues  </a:t>
            </a:r>
            <a:endParaRPr lang="en-GB" sz="2800" u="sng" dirty="0">
              <a:solidFill>
                <a:srgbClr val="23238F"/>
              </a:solidFill>
            </a:endParaRPr>
          </a:p>
        </p:txBody>
      </p:sp>
      <p:pic>
        <p:nvPicPr>
          <p:cNvPr id="38708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6188" y="5070795"/>
            <a:ext cx="10080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7087" name="Picture 15" descr="brun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2478408"/>
            <a:ext cx="1871663" cy="1323975"/>
          </a:xfrm>
          <a:prstGeom prst="rect">
            <a:avLst/>
          </a:prstGeom>
          <a:noFill/>
        </p:spPr>
      </p:pic>
      <p:pic>
        <p:nvPicPr>
          <p:cNvPr id="387089" name="Picture 17" descr="2006src0716_hk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67175" y="1638292"/>
            <a:ext cx="1219205" cy="1219204"/>
          </a:xfrm>
          <a:prstGeom prst="rect">
            <a:avLst/>
          </a:prstGeom>
          <a:noFill/>
        </p:spPr>
      </p:pic>
      <p:pic>
        <p:nvPicPr>
          <p:cNvPr id="387090" name="Picture 1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76375" y="5637233"/>
            <a:ext cx="1662113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7092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688" y="2549845"/>
            <a:ext cx="1296987" cy="974725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387091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2950" y="1975170"/>
            <a:ext cx="1296988" cy="9731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387093" name="Picture 21" descr="checkc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35838" y="3126108"/>
            <a:ext cx="1052512" cy="1150937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387099" name="Text Box 27"/>
          <p:cNvSpPr txBox="1">
            <a:spLocks noChangeArrowheads="1"/>
          </p:cNvSpPr>
          <p:nvPr/>
        </p:nvSpPr>
        <p:spPr bwMode="auto">
          <a:xfrm>
            <a:off x="2268538" y="2046608"/>
            <a:ext cx="1296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</a:rPr>
              <a:t>G bytes</a:t>
            </a:r>
          </a:p>
        </p:txBody>
      </p:sp>
      <p:sp>
        <p:nvSpPr>
          <p:cNvPr id="387100" name="Text Box 28"/>
          <p:cNvSpPr txBox="1">
            <a:spLocks noChangeArrowheads="1"/>
          </p:cNvSpPr>
          <p:nvPr/>
        </p:nvSpPr>
        <p:spPr bwMode="auto">
          <a:xfrm>
            <a:off x="5581650" y="173387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</a:rPr>
              <a:t>M bytes</a:t>
            </a:r>
          </a:p>
        </p:txBody>
      </p:sp>
      <p:pic>
        <p:nvPicPr>
          <p:cNvPr id="387088" name="Picture 1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03575" y="5297509"/>
            <a:ext cx="12954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7103" name="Picture 31" descr="Digital Curation Centr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00430" y="2928934"/>
            <a:ext cx="1944688" cy="550863"/>
          </a:xfrm>
          <a:prstGeom prst="rect">
            <a:avLst/>
          </a:prstGeom>
          <a:noFill/>
        </p:spPr>
      </p:pic>
      <p:sp>
        <p:nvSpPr>
          <p:cNvPr id="387107" name="Line 35"/>
          <p:cNvSpPr>
            <a:spLocks noChangeShapeType="1"/>
          </p:cNvSpPr>
          <p:nvPr/>
        </p:nvSpPr>
        <p:spPr bwMode="auto">
          <a:xfrm>
            <a:off x="107950" y="4494533"/>
            <a:ext cx="8964613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7108" name="Text Box 36"/>
          <p:cNvSpPr txBox="1">
            <a:spLocks noChangeArrowheads="1"/>
          </p:cNvSpPr>
          <p:nvPr/>
        </p:nvSpPr>
        <p:spPr bwMode="auto">
          <a:xfrm>
            <a:off x="179388" y="3991295"/>
            <a:ext cx="280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</a:rPr>
              <a:t>Lab / Institution</a:t>
            </a:r>
          </a:p>
        </p:txBody>
      </p:sp>
      <p:sp>
        <p:nvSpPr>
          <p:cNvPr id="387109" name="Text Box 37"/>
          <p:cNvSpPr txBox="1">
            <a:spLocks noChangeArrowheads="1"/>
          </p:cNvSpPr>
          <p:nvPr/>
        </p:nvSpPr>
        <p:spPr bwMode="auto">
          <a:xfrm>
            <a:off x="179388" y="4567558"/>
            <a:ext cx="45370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FF0000"/>
                </a:solidFill>
              </a:rPr>
              <a:t>Subject Repository / Data </a:t>
            </a:r>
            <a:r>
              <a:rPr lang="en-GB" dirty="0">
                <a:solidFill>
                  <a:srgbClr val="FF0000"/>
                </a:solidFill>
              </a:rPr>
              <a:t>Centre / Public Domain</a:t>
            </a:r>
          </a:p>
        </p:txBody>
      </p:sp>
      <p:pic>
        <p:nvPicPr>
          <p:cNvPr id="387097" name="Picture 25" descr="flyer arrow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9222155">
            <a:off x="4149242" y="5540236"/>
            <a:ext cx="2376487" cy="874712"/>
          </a:xfrm>
          <a:prstGeom prst="rect">
            <a:avLst/>
          </a:prstGeom>
          <a:noFill/>
        </p:spPr>
      </p:pic>
      <p:sp>
        <p:nvSpPr>
          <p:cNvPr id="387101" name="Text Box 29"/>
          <p:cNvSpPr txBox="1">
            <a:spLocks noChangeArrowheads="1"/>
          </p:cNvSpPr>
          <p:nvPr/>
        </p:nvSpPr>
        <p:spPr bwMode="auto">
          <a:xfrm>
            <a:off x="4786314" y="5400692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err="1">
                <a:solidFill>
                  <a:srgbClr val="FF0000"/>
                </a:solidFill>
              </a:rPr>
              <a:t>k</a:t>
            </a:r>
            <a:r>
              <a:rPr lang="en-GB" dirty="0">
                <a:solidFill>
                  <a:srgbClr val="FF0000"/>
                </a:solidFill>
              </a:rPr>
              <a:t> bytes</a:t>
            </a:r>
          </a:p>
        </p:txBody>
      </p:sp>
      <p:pic>
        <p:nvPicPr>
          <p:cNvPr id="387106" name="Picture 34" descr="040909coversmal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5"/>
          <a:srcRect/>
          <a:stretch>
            <a:fillRect/>
          </a:stretch>
        </p:blipFill>
        <p:spPr>
          <a:xfrm>
            <a:off x="6443663" y="5070795"/>
            <a:ext cx="919162" cy="1222375"/>
          </a:xfrm>
          <a:noFill/>
          <a:ln w="12700">
            <a:solidFill>
              <a:schemeClr val="tx1"/>
            </a:solidFill>
          </a:ln>
        </p:spPr>
      </p:pic>
      <p:sp>
        <p:nvSpPr>
          <p:cNvPr id="25" name="Rectangle 24"/>
          <p:cNvSpPr/>
          <p:nvPr/>
        </p:nvSpPr>
        <p:spPr>
          <a:xfrm>
            <a:off x="2643174" y="3364056"/>
            <a:ext cx="3714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http://www.ukoln.ac.uk/projects/ebank-uk/curation/</a:t>
            </a:r>
            <a:endParaRPr lang="en-GB" sz="2000" dirty="0"/>
          </a:p>
        </p:txBody>
      </p:sp>
      <p:pic>
        <p:nvPicPr>
          <p:cNvPr id="489474" name="Picture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71472" y="1428736"/>
            <a:ext cx="171451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9" descr="phi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776665" y="714356"/>
            <a:ext cx="1223963" cy="1127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GB" sz="2800" dirty="0" smtClean="0"/>
              <a:t>Socio-Political Issues &amp; Lessons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06" y="1071546"/>
            <a:ext cx="9144032" cy="4643470"/>
          </a:xfrm>
        </p:spPr>
        <p:txBody>
          <a:bodyPr/>
          <a:lstStyle/>
          <a:p>
            <a:r>
              <a:rPr lang="en-GB" sz="2400" dirty="0" smtClean="0"/>
              <a:t>Need to address every aspect of the lifecycle and engage all stakeholders – archivists, librarians, subject repositories, data centres, publishers, information providers and data/knowledge miners </a:t>
            </a:r>
          </a:p>
          <a:p>
            <a:r>
              <a:rPr lang="en-GB" sz="2400" dirty="0" smtClean="0"/>
              <a:t>IPR, copyright and jeopardising publication</a:t>
            </a:r>
          </a:p>
          <a:p>
            <a:r>
              <a:rPr lang="en-GB" sz="2400" dirty="0" smtClean="0"/>
              <a:t>Public / private archives and embargo mechanisms</a:t>
            </a:r>
          </a:p>
          <a:p>
            <a:r>
              <a:rPr lang="en-GB" sz="2400" dirty="0" smtClean="0"/>
              <a:t>Minimum impact on current lab working practice</a:t>
            </a:r>
          </a:p>
          <a:p>
            <a:r>
              <a:rPr lang="en-GB" sz="2400" dirty="0" smtClean="0"/>
              <a:t>What data is </a:t>
            </a:r>
            <a:r>
              <a:rPr lang="en-GB" sz="2400" i="1" dirty="0" smtClean="0"/>
              <a:t>worth</a:t>
            </a:r>
            <a:r>
              <a:rPr lang="en-GB" sz="2400" dirty="0" smtClean="0"/>
              <a:t> storing?</a:t>
            </a:r>
          </a:p>
          <a:p>
            <a:r>
              <a:rPr lang="en-GB" sz="2400" dirty="0" smtClean="0"/>
              <a:t>Complexity and specialisation of data creates huge problems for preservation </a:t>
            </a:r>
          </a:p>
          <a:p>
            <a:r>
              <a:rPr lang="en-GB" sz="2400" dirty="0" smtClean="0"/>
              <a:t>How to account for different lab working practices?</a:t>
            </a:r>
          </a:p>
          <a:p>
            <a:r>
              <a:rPr lang="en-GB" sz="2400" dirty="0" smtClean="0"/>
              <a:t>Provenance and workflow</a:t>
            </a:r>
          </a:p>
          <a:p>
            <a:r>
              <a:rPr lang="en-GB" sz="2400" dirty="0" smtClean="0"/>
              <a:t>The need for peer review?!</a:t>
            </a:r>
            <a:endParaRPr lang="en-GB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Laboratory IRs and Data Management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8976" y="785794"/>
            <a:ext cx="664917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UVVisworkflow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5878" y="714380"/>
            <a:ext cx="1722982" cy="2214554"/>
          </a:xfrm>
          <a:prstGeom prst="rect">
            <a:avLst/>
          </a:prstGeom>
        </p:spPr>
      </p:pic>
      <p:pic>
        <p:nvPicPr>
          <p:cNvPr id="20" name="Picture 7" descr="flyer arro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7459586" flipH="1">
            <a:off x="3400402" y="3224474"/>
            <a:ext cx="555625" cy="139191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The R4L Repository</a:t>
            </a:r>
            <a:endParaRPr lang="en-GB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785786" y="5286388"/>
            <a:ext cx="7391422" cy="1392226"/>
            <a:chOff x="250825" y="4149725"/>
            <a:chExt cx="8569325" cy="2386013"/>
          </a:xfrm>
        </p:grpSpPr>
        <p:pic>
          <p:nvPicPr>
            <p:cNvPr id="5" name="Picture 2" descr="flyer arrow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327419">
              <a:off x="2819745" y="5661026"/>
              <a:ext cx="2376487" cy="874712"/>
            </a:xfrm>
            <a:prstGeom prst="rect">
              <a:avLst/>
            </a:prstGeom>
            <a:noFill/>
          </p:spPr>
        </p:pic>
        <p:pic>
          <p:nvPicPr>
            <p:cNvPr id="6" name="Picture 5" descr="r4l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43438" y="4149725"/>
              <a:ext cx="2305050" cy="1922463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</p:spPr>
        </p:pic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6372225" y="4600575"/>
              <a:ext cx="2447925" cy="1924050"/>
              <a:chOff x="4014" y="2568"/>
              <a:chExt cx="1542" cy="1212"/>
            </a:xfrm>
          </p:grpSpPr>
          <p:pic>
            <p:nvPicPr>
              <p:cNvPr id="10" name="Picture 7" descr="r4l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014" y="2568"/>
                <a:ext cx="1542" cy="12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</p:pic>
          <p:pic>
            <p:nvPicPr>
              <p:cNvPr id="11" name="Picture 8" descr="powder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558" y="2840"/>
                <a:ext cx="544" cy="358"/>
              </a:xfrm>
              <a:prstGeom prst="rect">
                <a:avLst/>
              </a:prstGeom>
              <a:noFill/>
            </p:spPr>
          </p:pic>
        </p:grpSp>
        <p:pic>
          <p:nvPicPr>
            <p:cNvPr id="8" name="Picture 9" descr="r4l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50825" y="4221163"/>
              <a:ext cx="3529013" cy="1366837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395288" y="5949950"/>
              <a:ext cx="32400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0066CC"/>
                  </a:solidFill>
                </a:rPr>
                <a:t>Search / Browse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0034" y="2857496"/>
            <a:ext cx="8035951" cy="2643206"/>
            <a:chOff x="250825" y="1016000"/>
            <a:chExt cx="8893175" cy="3276600"/>
          </a:xfrm>
        </p:grpSpPr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3132138" y="2611438"/>
              <a:ext cx="2520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0066CC"/>
                  </a:solidFill>
                </a:rPr>
                <a:t>Deposit</a:t>
              </a:r>
            </a:p>
          </p:txBody>
        </p:sp>
        <p:pic>
          <p:nvPicPr>
            <p:cNvPr id="14" name="Picture 17" descr="r4lnew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50825" y="1482725"/>
              <a:ext cx="2808288" cy="2017713"/>
            </a:xfrm>
            <a:prstGeom prst="rect">
              <a:avLst/>
            </a:prstGeom>
            <a:noFill/>
          </p:spPr>
        </p:pic>
        <p:pic>
          <p:nvPicPr>
            <p:cNvPr id="15" name="Picture 18" descr="r4lnew2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427538" y="1449388"/>
              <a:ext cx="2232025" cy="1835150"/>
            </a:xfrm>
            <a:prstGeom prst="rect">
              <a:avLst/>
            </a:prstGeom>
            <a:noFill/>
          </p:spPr>
        </p:pic>
        <p:pic>
          <p:nvPicPr>
            <p:cNvPr id="16" name="Picture 19" descr="r4lnew3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804025" y="1443038"/>
              <a:ext cx="1873250" cy="1554162"/>
            </a:xfrm>
            <a:prstGeom prst="rect">
              <a:avLst/>
            </a:prstGeom>
            <a:noFill/>
          </p:spPr>
        </p:pic>
        <p:pic>
          <p:nvPicPr>
            <p:cNvPr id="17" name="Picture 20" descr="r4lnew4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7556500" y="2276475"/>
              <a:ext cx="1552575" cy="2016125"/>
            </a:xfrm>
            <a:prstGeom prst="rect">
              <a:avLst/>
            </a:prstGeom>
            <a:noFill/>
          </p:spPr>
        </p:pic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>
              <a:off x="250825" y="1016000"/>
              <a:ext cx="3478576" cy="495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dirty="0"/>
                <a:t>Create new compound</a:t>
              </a: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4500563" y="1016000"/>
              <a:ext cx="464343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/>
                <a:t>Add experiment data and metadata 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2286016" y="1071546"/>
            <a:ext cx="69294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First design ‘mash up’ / build one to throw away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Population informed design of actual repository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Population informed workflow capture and analysis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The ‘Probity’ Service</a:t>
            </a:r>
            <a:endParaRPr lang="en-GB" sz="2800" dirty="0"/>
          </a:p>
        </p:txBody>
      </p:sp>
      <p:pic>
        <p:nvPicPr>
          <p:cNvPr id="4" name="Picture 112" descr="probity service overview.jpg">
            <a:hlinkClick r:id="rId3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857232"/>
            <a:ext cx="4429156" cy="590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0" descr="probity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92" y="2143116"/>
            <a:ext cx="389329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282" y="3514555"/>
            <a:ext cx="4572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Process to assert originality of work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Incorporation into </a:t>
            </a:r>
            <a:r>
              <a:rPr lang="en-GB" dirty="0" err="1" smtClean="0"/>
              <a:t>ePrints</a:t>
            </a:r>
            <a:r>
              <a:rPr lang="en-GB" dirty="0" smtClean="0"/>
              <a:t> software?</a:t>
            </a:r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The </a:t>
            </a:r>
            <a:r>
              <a:rPr lang="en-GB" sz="2800" dirty="0" err="1" smtClean="0"/>
              <a:t>eCrystals</a:t>
            </a:r>
            <a:r>
              <a:rPr lang="en-GB" sz="2800" dirty="0" smtClean="0"/>
              <a:t> Federation</a:t>
            </a:r>
            <a:endParaRPr lang="en-GB" sz="2800" dirty="0"/>
          </a:p>
        </p:txBody>
      </p:sp>
      <p:graphicFrame>
        <p:nvGraphicFramePr>
          <p:cNvPr id="471042" name="Object 1"/>
          <p:cNvGraphicFramePr>
            <a:graphicFrameLocks noChangeAspect="1"/>
          </p:cNvGraphicFramePr>
          <p:nvPr/>
        </p:nvGraphicFramePr>
        <p:xfrm>
          <a:off x="642910" y="928670"/>
          <a:ext cx="7810073" cy="5843706"/>
        </p:xfrm>
        <a:graphic>
          <a:graphicData uri="http://schemas.openxmlformats.org/presentationml/2006/ole">
            <p:oleObj spid="_x0000_s471042" name="Slide" r:id="rId4" imgW="4572000" imgH="3429000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Metadata Publication</a:t>
            </a:r>
          </a:p>
        </p:txBody>
      </p:sp>
      <p:pic>
        <p:nvPicPr>
          <p:cNvPr id="4423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981075"/>
            <a:ext cx="662463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2372" name="Rectangle 4"/>
          <p:cNvSpPr>
            <a:spLocks noChangeArrowheads="1"/>
          </p:cNvSpPr>
          <p:nvPr/>
        </p:nvSpPr>
        <p:spPr bwMode="auto">
          <a:xfrm>
            <a:off x="1908175" y="6021388"/>
            <a:ext cx="568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u="sng">
                <a:solidFill>
                  <a:schemeClr val="folHlink"/>
                </a:solidFill>
                <a:hlinkClick r:id="rId4"/>
              </a:rPr>
              <a:t>ecrystals.chem.soton.ac.uk</a:t>
            </a:r>
            <a:r>
              <a:rPr lang="en-GB" u="sng">
                <a:solidFill>
                  <a:schemeClr val="folHlink"/>
                </a:solidFill>
              </a:rPr>
              <a:t>/perl/oai2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44450"/>
            <a:ext cx="6870700" cy="865188"/>
          </a:xfrm>
        </p:spPr>
        <p:txBody>
          <a:bodyPr/>
          <a:lstStyle/>
          <a:p>
            <a:r>
              <a:rPr lang="en-GB" sz="2800"/>
              <a:t>The Research Data Lifecycle</a:t>
            </a:r>
          </a:p>
        </p:txBody>
      </p:sp>
      <p:grpSp>
        <p:nvGrpSpPr>
          <p:cNvPr id="448516" name="Group 4"/>
          <p:cNvGrpSpPr>
            <a:grpSpLocks/>
          </p:cNvGrpSpPr>
          <p:nvPr/>
        </p:nvGrpSpPr>
        <p:grpSpPr bwMode="auto">
          <a:xfrm>
            <a:off x="71406" y="785794"/>
            <a:ext cx="7848600" cy="5964237"/>
            <a:chOff x="0" y="48"/>
            <a:chExt cx="4944" cy="4140"/>
          </a:xfrm>
        </p:grpSpPr>
        <p:sp>
          <p:nvSpPr>
            <p:cNvPr id="448517" name="AutoShape 5"/>
            <p:cNvSpPr>
              <a:spLocks noChangeArrowheads="1"/>
            </p:cNvSpPr>
            <p:nvPr/>
          </p:nvSpPr>
          <p:spPr bwMode="auto">
            <a:xfrm>
              <a:off x="2592" y="3360"/>
              <a:ext cx="288" cy="336"/>
            </a:xfrm>
            <a:prstGeom prst="flowChartMagneticDisk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8518" name="AutoShape 6"/>
            <p:cNvSpPr>
              <a:spLocks noChangeArrowheads="1"/>
            </p:cNvSpPr>
            <p:nvPr/>
          </p:nvSpPr>
          <p:spPr bwMode="auto">
            <a:xfrm>
              <a:off x="384" y="3504"/>
              <a:ext cx="288" cy="288"/>
            </a:xfrm>
            <a:prstGeom prst="flowChartMagneticDisk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8519" name="AutoShape 7"/>
            <p:cNvSpPr>
              <a:spLocks noChangeArrowheads="1"/>
            </p:cNvSpPr>
            <p:nvPr/>
          </p:nvSpPr>
          <p:spPr bwMode="auto">
            <a:xfrm rot="10872202" flipH="1">
              <a:off x="912" y="2016"/>
              <a:ext cx="1344" cy="864"/>
            </a:xfrm>
            <a:custGeom>
              <a:avLst/>
              <a:gdLst>
                <a:gd name="G0" fmla="+- -200597 0 0"/>
                <a:gd name="G1" fmla="+- -11796480 0 0"/>
                <a:gd name="G2" fmla="+- -200597 0 -11796480"/>
                <a:gd name="G3" fmla="+- 10800 0 0"/>
                <a:gd name="G4" fmla="+- 0 0 -200597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49 0 0"/>
                <a:gd name="G9" fmla="+- 0 0 -11796480"/>
                <a:gd name="G10" fmla="+- 5449 0 2700"/>
                <a:gd name="G11" fmla="cos G10 -200597"/>
                <a:gd name="G12" fmla="sin G10 -200597"/>
                <a:gd name="G13" fmla="cos 13500 -200597"/>
                <a:gd name="G14" fmla="sin 13500 -200597"/>
                <a:gd name="G15" fmla="+- G11 10800 0"/>
                <a:gd name="G16" fmla="+- G12 10800 0"/>
                <a:gd name="G17" fmla="+- G13 10800 0"/>
                <a:gd name="G18" fmla="+- G14 10800 0"/>
                <a:gd name="G19" fmla="*/ 5449 1 2"/>
                <a:gd name="G20" fmla="+- G19 5400 0"/>
                <a:gd name="G21" fmla="cos G20 -200597"/>
                <a:gd name="G22" fmla="sin G20 -200597"/>
                <a:gd name="G23" fmla="+- G21 10800 0"/>
                <a:gd name="G24" fmla="+- G12 G23 G22"/>
                <a:gd name="G25" fmla="+- G22 G23 G11"/>
                <a:gd name="G26" fmla="cos 10800 -200597"/>
                <a:gd name="G27" fmla="sin 10800 -200597"/>
                <a:gd name="G28" fmla="cos 5449 -200597"/>
                <a:gd name="G29" fmla="sin 5449 -200597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-200597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49 G39"/>
                <a:gd name="G43" fmla="sin 544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511 w 21600"/>
                <a:gd name="T5" fmla="*/ 3 h 21600"/>
                <a:gd name="T6" fmla="*/ 2675 w 21600"/>
                <a:gd name="T7" fmla="*/ 10800 h 21600"/>
                <a:gd name="T8" fmla="*/ 10654 w 21600"/>
                <a:gd name="T9" fmla="*/ 5352 h 21600"/>
                <a:gd name="T10" fmla="*/ 24280 w 21600"/>
                <a:gd name="T11" fmla="*/ 10079 h 21600"/>
                <a:gd name="T12" fmla="*/ 19200 w 21600"/>
                <a:gd name="T13" fmla="*/ 15734 h 21600"/>
                <a:gd name="T14" fmla="*/ 13545 w 21600"/>
                <a:gd name="T15" fmla="*/ 1065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41" y="10509"/>
                  </a:moveTo>
                  <a:cubicBezTo>
                    <a:pt x="16086" y="7616"/>
                    <a:pt x="13696" y="5351"/>
                    <a:pt x="10800" y="5351"/>
                  </a:cubicBezTo>
                  <a:cubicBezTo>
                    <a:pt x="7790" y="5351"/>
                    <a:pt x="5351" y="7790"/>
                    <a:pt x="5351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540" y="0"/>
                    <a:pt x="21278" y="4490"/>
                    <a:pt x="21584" y="10223"/>
                  </a:cubicBezTo>
                  <a:lnTo>
                    <a:pt x="24280" y="10079"/>
                  </a:lnTo>
                  <a:lnTo>
                    <a:pt x="19200" y="15734"/>
                  </a:lnTo>
                  <a:lnTo>
                    <a:pt x="13545" y="10653"/>
                  </a:lnTo>
                  <a:lnTo>
                    <a:pt x="16241" y="105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8520" name="AutoShape 8"/>
            <p:cNvSpPr>
              <a:spLocks noChangeArrowheads="1"/>
            </p:cNvSpPr>
            <p:nvPr/>
          </p:nvSpPr>
          <p:spPr bwMode="auto">
            <a:xfrm flipH="1">
              <a:off x="960" y="1392"/>
              <a:ext cx="1344" cy="864"/>
            </a:xfrm>
            <a:custGeom>
              <a:avLst/>
              <a:gdLst>
                <a:gd name="G0" fmla="+- 0 0 0"/>
                <a:gd name="G1" fmla="+- 11545136 0 0"/>
                <a:gd name="G2" fmla="+- 0 0 11545136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11545136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11545136"/>
                <a:gd name="G36" fmla="sin G34 11545136"/>
                <a:gd name="G37" fmla="+/ 11545136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438 w 21600"/>
                <a:gd name="T5" fmla="*/ 6 h 21600"/>
                <a:gd name="T6" fmla="*/ 2718 w 21600"/>
                <a:gd name="T7" fmla="*/ 11341 h 21600"/>
                <a:gd name="T8" fmla="*/ 10619 w 21600"/>
                <a:gd name="T9" fmla="*/ 5403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cubicBezTo>
                    <a:pt x="5399" y="10920"/>
                    <a:pt x="5404" y="11040"/>
                    <a:pt x="5412" y="11161"/>
                  </a:cubicBezTo>
                  <a:lnTo>
                    <a:pt x="24" y="11522"/>
                  </a:lnTo>
                  <a:cubicBezTo>
                    <a:pt x="8" y="11281"/>
                    <a:pt x="0" y="11040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8521" name="Text Box 9"/>
            <p:cNvSpPr txBox="1">
              <a:spLocks noChangeArrowheads="1"/>
            </p:cNvSpPr>
            <p:nvPr/>
          </p:nvSpPr>
          <p:spPr bwMode="auto">
            <a:xfrm>
              <a:off x="1248" y="1968"/>
              <a:ext cx="672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b="1"/>
                <a:t>Research &amp; e-Science workflows</a:t>
              </a:r>
              <a:endParaRPr lang="en-US" sz="1200" b="1"/>
            </a:p>
          </p:txBody>
        </p:sp>
        <p:sp>
          <p:nvSpPr>
            <p:cNvPr id="448522" name="Text Box 10"/>
            <p:cNvSpPr txBox="1">
              <a:spLocks noChangeArrowheads="1"/>
            </p:cNvSpPr>
            <p:nvPr/>
          </p:nvSpPr>
          <p:spPr bwMode="auto">
            <a:xfrm>
              <a:off x="2256" y="1008"/>
              <a:ext cx="1008" cy="44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b="1" dirty="0"/>
                <a:t>Aggregator services: national, commercial</a:t>
              </a:r>
              <a:endParaRPr lang="en-US" sz="1200" b="1" dirty="0"/>
            </a:p>
          </p:txBody>
        </p:sp>
        <p:sp>
          <p:nvSpPr>
            <p:cNvPr id="448523" name="Text Box 11"/>
            <p:cNvSpPr txBox="1">
              <a:spLocks noChangeArrowheads="1"/>
            </p:cNvSpPr>
            <p:nvPr/>
          </p:nvSpPr>
          <p:spPr bwMode="auto">
            <a:xfrm>
              <a:off x="2400" y="2256"/>
              <a:ext cx="1152" cy="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b="1"/>
                <a:t>Repositories : institutional,                 e-prints, subject,  data, learning objects</a:t>
              </a:r>
              <a:endParaRPr lang="en-US" sz="1200" b="1"/>
            </a:p>
          </p:txBody>
        </p:sp>
        <p:sp>
          <p:nvSpPr>
            <p:cNvPr id="448524" name="Text Box 12"/>
            <p:cNvSpPr txBox="1">
              <a:spLocks noChangeArrowheads="1"/>
            </p:cNvSpPr>
            <p:nvPr/>
          </p:nvSpPr>
          <p:spPr bwMode="auto">
            <a:xfrm>
              <a:off x="576" y="3840"/>
              <a:ext cx="1200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b="1"/>
                <a:t>Data curation: databases &amp; databanks</a:t>
              </a:r>
              <a:endParaRPr lang="en-US" sz="1200" b="1"/>
            </a:p>
          </p:txBody>
        </p:sp>
        <p:sp>
          <p:nvSpPr>
            <p:cNvPr id="448525" name="Line 13"/>
            <p:cNvSpPr>
              <a:spLocks noChangeShapeType="1"/>
            </p:cNvSpPr>
            <p:nvPr/>
          </p:nvSpPr>
          <p:spPr bwMode="auto">
            <a:xfrm rot="2717236">
              <a:off x="336" y="2832"/>
              <a:ext cx="528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48526" name="Line 14"/>
            <p:cNvSpPr>
              <a:spLocks noChangeShapeType="1"/>
            </p:cNvSpPr>
            <p:nvPr/>
          </p:nvSpPr>
          <p:spPr bwMode="auto">
            <a:xfrm flipV="1">
              <a:off x="2736" y="1392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48527" name="Text Box 15"/>
            <p:cNvSpPr txBox="1">
              <a:spLocks noChangeArrowheads="1"/>
            </p:cNvSpPr>
            <p:nvPr/>
          </p:nvSpPr>
          <p:spPr bwMode="auto">
            <a:xfrm>
              <a:off x="576" y="2976"/>
              <a:ext cx="576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i="1"/>
                <a:t>Validation</a:t>
              </a:r>
              <a:endParaRPr lang="en-US" sz="1200" i="1"/>
            </a:p>
          </p:txBody>
        </p:sp>
        <p:sp>
          <p:nvSpPr>
            <p:cNvPr id="448528" name="Text Box 16"/>
            <p:cNvSpPr txBox="1">
              <a:spLocks noChangeArrowheads="1"/>
            </p:cNvSpPr>
            <p:nvPr/>
          </p:nvSpPr>
          <p:spPr bwMode="auto">
            <a:xfrm>
              <a:off x="2784" y="1536"/>
              <a:ext cx="57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i="1"/>
                <a:t>Harvestingmetadata</a:t>
              </a:r>
              <a:endParaRPr lang="en-US" sz="1200" i="1"/>
            </a:p>
          </p:txBody>
        </p:sp>
        <p:sp>
          <p:nvSpPr>
            <p:cNvPr id="448529" name="Text Box 17"/>
            <p:cNvSpPr txBox="1">
              <a:spLocks noChangeArrowheads="1"/>
            </p:cNvSpPr>
            <p:nvPr/>
          </p:nvSpPr>
          <p:spPr bwMode="auto">
            <a:xfrm>
              <a:off x="384" y="575"/>
              <a:ext cx="864" cy="1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b="1"/>
                <a:t>Data creation / capture / gathering: laboratory experiments, Grids, fieldwork, surveys, media</a:t>
              </a:r>
              <a:endParaRPr lang="en-US" sz="1200" b="1"/>
            </a:p>
          </p:txBody>
        </p:sp>
        <p:sp>
          <p:nvSpPr>
            <p:cNvPr id="448530" name="Text Box 18"/>
            <p:cNvSpPr txBox="1">
              <a:spLocks noChangeArrowheads="1"/>
            </p:cNvSpPr>
            <p:nvPr/>
          </p:nvSpPr>
          <p:spPr bwMode="auto">
            <a:xfrm>
              <a:off x="1344" y="2880"/>
              <a:ext cx="81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i="1"/>
                <a:t>Deposit / self-archiving</a:t>
              </a:r>
              <a:endParaRPr lang="en-US" sz="1200" i="1"/>
            </a:p>
          </p:txBody>
        </p:sp>
        <p:sp>
          <p:nvSpPr>
            <p:cNvPr id="448531" name="Text Box 19"/>
            <p:cNvSpPr txBox="1">
              <a:spLocks noChangeArrowheads="1"/>
            </p:cNvSpPr>
            <p:nvPr/>
          </p:nvSpPr>
          <p:spPr bwMode="auto">
            <a:xfrm>
              <a:off x="2400" y="3744"/>
              <a:ext cx="1296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b="1"/>
                <a:t>Peer-reviewed publications: journals, conference proceedings </a:t>
              </a:r>
              <a:endParaRPr lang="en-US" sz="1200" b="1"/>
            </a:p>
          </p:txBody>
        </p:sp>
        <p:sp>
          <p:nvSpPr>
            <p:cNvPr id="448532" name="Line 20"/>
            <p:cNvSpPr>
              <a:spLocks noChangeShapeType="1"/>
            </p:cNvSpPr>
            <p:nvPr/>
          </p:nvSpPr>
          <p:spPr bwMode="auto">
            <a:xfrm rot="-415295">
              <a:off x="816" y="2688"/>
              <a:ext cx="1584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48533" name="Text Box 21"/>
            <p:cNvSpPr txBox="1">
              <a:spLocks noChangeArrowheads="1"/>
            </p:cNvSpPr>
            <p:nvPr/>
          </p:nvSpPr>
          <p:spPr bwMode="auto">
            <a:xfrm>
              <a:off x="1200" y="3312"/>
              <a:ext cx="67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i="1"/>
                <a:t>Publication</a:t>
              </a:r>
              <a:endParaRPr lang="en-US" sz="1200" i="1"/>
            </a:p>
          </p:txBody>
        </p:sp>
        <p:sp>
          <p:nvSpPr>
            <p:cNvPr id="448534" name="Text Box 22"/>
            <p:cNvSpPr txBox="1">
              <a:spLocks noChangeArrowheads="1"/>
            </p:cNvSpPr>
            <p:nvPr/>
          </p:nvSpPr>
          <p:spPr bwMode="auto">
            <a:xfrm>
              <a:off x="2736" y="2928"/>
              <a:ext cx="62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i="1"/>
                <a:t>Validation</a:t>
              </a:r>
              <a:endParaRPr lang="en-US" sz="1200" i="1"/>
            </a:p>
          </p:txBody>
        </p:sp>
        <p:sp>
          <p:nvSpPr>
            <p:cNvPr id="448535" name="Text Box 23"/>
            <p:cNvSpPr txBox="1">
              <a:spLocks noChangeArrowheads="1"/>
            </p:cNvSpPr>
            <p:nvPr/>
          </p:nvSpPr>
          <p:spPr bwMode="auto">
            <a:xfrm>
              <a:off x="1200" y="1008"/>
              <a:ext cx="912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i="1"/>
                <a:t>Data analysis, transformation, mining, modelling</a:t>
              </a:r>
              <a:endParaRPr lang="en-US" sz="1200" i="1"/>
            </a:p>
          </p:txBody>
        </p:sp>
        <p:sp>
          <p:nvSpPr>
            <p:cNvPr id="448536" name="Line 24"/>
            <p:cNvSpPr>
              <a:spLocks noChangeShapeType="1"/>
            </p:cNvSpPr>
            <p:nvPr/>
          </p:nvSpPr>
          <p:spPr bwMode="auto">
            <a:xfrm>
              <a:off x="2736" y="2784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48537" name="Text Box 25"/>
            <p:cNvSpPr txBox="1">
              <a:spLocks noChangeArrowheads="1"/>
            </p:cNvSpPr>
            <p:nvPr/>
          </p:nvSpPr>
          <p:spPr bwMode="auto">
            <a:xfrm>
              <a:off x="2880" y="288"/>
              <a:ext cx="624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i="1"/>
                <a:t>Searching , harvesting, embedding</a:t>
              </a:r>
              <a:endParaRPr lang="en-US" sz="1200" i="1"/>
            </a:p>
          </p:txBody>
        </p:sp>
        <p:pic>
          <p:nvPicPr>
            <p:cNvPr id="448538" name="Picture 26" descr="j023826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1632"/>
              <a:ext cx="672" cy="595"/>
            </a:xfrm>
            <a:prstGeom prst="rect">
              <a:avLst/>
            </a:prstGeom>
            <a:noFill/>
          </p:spPr>
        </p:pic>
        <p:pic>
          <p:nvPicPr>
            <p:cNvPr id="448539" name="Picture 27" descr="j025029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920"/>
              <a:ext cx="864" cy="849"/>
            </a:xfrm>
            <a:prstGeom prst="rect">
              <a:avLst/>
            </a:prstGeom>
            <a:noFill/>
          </p:spPr>
        </p:pic>
        <p:sp>
          <p:nvSpPr>
            <p:cNvPr id="448540" name="AutoShape 28"/>
            <p:cNvSpPr>
              <a:spLocks noChangeArrowheads="1"/>
            </p:cNvSpPr>
            <p:nvPr/>
          </p:nvSpPr>
          <p:spPr bwMode="auto">
            <a:xfrm>
              <a:off x="2544" y="672"/>
              <a:ext cx="288" cy="336"/>
            </a:xfrm>
            <a:prstGeom prst="flowChartMagneticDisk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8541" name="AutoShape 29"/>
            <p:cNvSpPr>
              <a:spLocks noChangeArrowheads="1"/>
            </p:cNvSpPr>
            <p:nvPr/>
          </p:nvSpPr>
          <p:spPr bwMode="auto">
            <a:xfrm>
              <a:off x="2544" y="1824"/>
              <a:ext cx="288" cy="336"/>
            </a:xfrm>
            <a:prstGeom prst="flowChartMagneticDisk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8542" name="AutoShape 30"/>
            <p:cNvSpPr>
              <a:spLocks noChangeArrowheads="1"/>
            </p:cNvSpPr>
            <p:nvPr/>
          </p:nvSpPr>
          <p:spPr bwMode="auto">
            <a:xfrm>
              <a:off x="2640" y="1872"/>
              <a:ext cx="288" cy="336"/>
            </a:xfrm>
            <a:prstGeom prst="flowChartMagneticDisk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8543" name="AutoShape 31"/>
            <p:cNvSpPr>
              <a:spLocks noChangeArrowheads="1"/>
            </p:cNvSpPr>
            <p:nvPr/>
          </p:nvSpPr>
          <p:spPr bwMode="auto">
            <a:xfrm>
              <a:off x="2736" y="1920"/>
              <a:ext cx="288" cy="336"/>
            </a:xfrm>
            <a:prstGeom prst="flowChartMagneticDisk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8544" name="Text Box 32"/>
            <p:cNvSpPr txBox="1">
              <a:spLocks noChangeArrowheads="1"/>
            </p:cNvSpPr>
            <p:nvPr/>
          </p:nvSpPr>
          <p:spPr bwMode="auto">
            <a:xfrm>
              <a:off x="1488" y="48"/>
              <a:ext cx="3456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b="1"/>
                <a:t>Presentation services: subject, media-specific, data, commercial portals</a:t>
              </a:r>
              <a:endParaRPr lang="en-US" sz="1600" b="1">
                <a:latin typeface="Times New Roman" pitchFamily="18" charset="0"/>
              </a:endParaRPr>
            </a:p>
          </p:txBody>
        </p:sp>
        <p:sp>
          <p:nvSpPr>
            <p:cNvPr id="448545" name="Line 33"/>
            <p:cNvSpPr>
              <a:spLocks noChangeShapeType="1"/>
            </p:cNvSpPr>
            <p:nvPr/>
          </p:nvSpPr>
          <p:spPr bwMode="auto">
            <a:xfrm flipV="1">
              <a:off x="2688" y="240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48546" name="Line 34"/>
            <p:cNvSpPr>
              <a:spLocks noChangeShapeType="1"/>
            </p:cNvSpPr>
            <p:nvPr/>
          </p:nvSpPr>
          <p:spPr bwMode="auto">
            <a:xfrm flipV="1">
              <a:off x="1104" y="288"/>
              <a:ext cx="72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48547" name="Text Box 35"/>
            <p:cNvSpPr txBox="1">
              <a:spLocks noChangeArrowheads="1"/>
            </p:cNvSpPr>
            <p:nvPr/>
          </p:nvSpPr>
          <p:spPr bwMode="auto">
            <a:xfrm>
              <a:off x="1680" y="480"/>
              <a:ext cx="912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i="1"/>
                <a:t>Resource discovery, linking, embedding</a:t>
              </a:r>
              <a:endParaRPr lang="en-US" sz="1200" i="1"/>
            </a:p>
          </p:txBody>
        </p:sp>
        <p:sp>
          <p:nvSpPr>
            <p:cNvPr id="448548" name="Line 36"/>
            <p:cNvSpPr>
              <a:spLocks noChangeShapeType="1"/>
            </p:cNvSpPr>
            <p:nvPr/>
          </p:nvSpPr>
          <p:spPr bwMode="auto">
            <a:xfrm>
              <a:off x="672" y="3792"/>
              <a:ext cx="16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48549" name="Text Box 37"/>
            <p:cNvSpPr txBox="1">
              <a:spLocks noChangeArrowheads="1"/>
            </p:cNvSpPr>
            <p:nvPr/>
          </p:nvSpPr>
          <p:spPr bwMode="auto">
            <a:xfrm>
              <a:off x="1536" y="3600"/>
              <a:ext cx="72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i="1"/>
                <a:t>Linking</a:t>
              </a:r>
              <a:endParaRPr lang="en-US" sz="1200" i="1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929322" y="2000240"/>
            <a:ext cx="30718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Liz Lyon, </a:t>
            </a:r>
            <a:r>
              <a:rPr lang="en-GB" sz="2000" dirty="0" err="1" smtClean="0"/>
              <a:t>Ariadne</a:t>
            </a:r>
            <a:r>
              <a:rPr lang="en-GB" sz="2000" dirty="0" smtClean="0"/>
              <a:t>, 2003</a:t>
            </a:r>
          </a:p>
          <a:p>
            <a:endParaRPr lang="en-GB" sz="2000" dirty="0" smtClean="0"/>
          </a:p>
          <a:p>
            <a:r>
              <a:rPr lang="en-GB" sz="2000" dirty="0" smtClean="0"/>
              <a:t>Design a generic architecture, based on the institutional repository model to effectively:  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Capture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Manage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Preserve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Publish</a:t>
            </a:r>
          </a:p>
          <a:p>
            <a:r>
              <a:rPr lang="en-GB" sz="2000" dirty="0" smtClean="0"/>
              <a:t>research data</a:t>
            </a:r>
            <a:endParaRPr lang="en-GB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Metadata Publication</a:t>
            </a:r>
            <a:endParaRPr lang="en-US" sz="2800"/>
          </a:p>
        </p:txBody>
      </p:sp>
      <p:sp>
        <p:nvSpPr>
          <p:cNvPr id="444419" name="Text Box 3"/>
          <p:cNvSpPr txBox="1">
            <a:spLocks noChangeArrowheads="1"/>
          </p:cNvSpPr>
          <p:nvPr/>
        </p:nvSpPr>
        <p:spPr bwMode="auto">
          <a:xfrm>
            <a:off x="250825" y="908050"/>
            <a:ext cx="8893175" cy="616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/>
              <a:t> Using simple Dublin Core </a:t>
            </a:r>
          </a:p>
          <a:p>
            <a:pPr lvl="2">
              <a:buFontTx/>
              <a:buChar char="•"/>
            </a:pPr>
            <a:r>
              <a:rPr lang="en-GB"/>
              <a:t> Crystal structure</a:t>
            </a:r>
          </a:p>
          <a:p>
            <a:pPr lvl="2">
              <a:buFontTx/>
              <a:buChar char="•"/>
            </a:pPr>
            <a:r>
              <a:rPr lang="en-GB"/>
              <a:t> Title (Systematic IUPAC Name)</a:t>
            </a:r>
          </a:p>
          <a:p>
            <a:pPr lvl="2">
              <a:buFontTx/>
              <a:buChar char="•"/>
            </a:pPr>
            <a:r>
              <a:rPr lang="en-GB"/>
              <a:t> Authors</a:t>
            </a:r>
          </a:p>
          <a:p>
            <a:pPr lvl="2">
              <a:buFontTx/>
              <a:buChar char="•"/>
            </a:pPr>
            <a:r>
              <a:rPr lang="en-GB"/>
              <a:t> Affiliation</a:t>
            </a:r>
          </a:p>
          <a:p>
            <a:pPr lvl="2">
              <a:buFontTx/>
              <a:buChar char="•"/>
            </a:pPr>
            <a:r>
              <a:rPr lang="en-GB"/>
              <a:t> Creation Date</a:t>
            </a:r>
          </a:p>
          <a:p>
            <a:pPr>
              <a:buFontTx/>
              <a:buChar char="•"/>
            </a:pPr>
            <a:r>
              <a:rPr lang="en-GB"/>
              <a:t> Additional </a:t>
            </a:r>
            <a:r>
              <a:rPr lang="en-GB">
                <a:solidFill>
                  <a:srgbClr val="FF0000"/>
                </a:solidFill>
              </a:rPr>
              <a:t>chemical</a:t>
            </a:r>
            <a:r>
              <a:rPr lang="en-GB"/>
              <a:t> information through Qualified Dublin Core</a:t>
            </a:r>
          </a:p>
          <a:p>
            <a:pPr lvl="2">
              <a:buFontTx/>
              <a:buChar char="•"/>
            </a:pPr>
            <a:r>
              <a:rPr lang="en-GB"/>
              <a:t> Empirical formula</a:t>
            </a:r>
          </a:p>
          <a:p>
            <a:pPr lvl="2">
              <a:buFontTx/>
              <a:buChar char="•"/>
            </a:pPr>
            <a:r>
              <a:rPr lang="en-GB"/>
              <a:t> International Chemical Identifier (InChI)</a:t>
            </a:r>
          </a:p>
          <a:p>
            <a:pPr lvl="2">
              <a:buFontTx/>
              <a:buChar char="•"/>
            </a:pPr>
            <a:r>
              <a:rPr lang="en-GB"/>
              <a:t> Compound Class &amp; Keywords</a:t>
            </a:r>
          </a:p>
          <a:p>
            <a:pPr>
              <a:buFontTx/>
              <a:buChar char="•"/>
            </a:pPr>
            <a:r>
              <a:rPr lang="en-GB"/>
              <a:t> Specifies which ‘datasets’ are present in an entry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/>
              <a:t> DOI </a:t>
            </a:r>
            <a:r>
              <a:rPr lang="en-GB" sz="1800" i="1">
                <a:solidFill>
                  <a:srgbClr val="FF0000"/>
                </a:solidFill>
              </a:rPr>
              <a:t>http://dx.doi.org/10.1594/ecrystals.chem.soton.ac.uk/145</a:t>
            </a:r>
            <a:endParaRPr lang="en-GB" sz="180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/>
              <a:t> Rights &amp; Citation </a:t>
            </a:r>
            <a:r>
              <a:rPr lang="en-GB" sz="1800" i="1">
                <a:solidFill>
                  <a:srgbClr val="FF0000"/>
                </a:solidFill>
                <a:hlinkClick r:id="rId3"/>
              </a:rPr>
              <a:t>http://ecrystals.chem.soton.ac.uk/rights.html</a:t>
            </a:r>
            <a:endParaRPr lang="en-GB" sz="180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/>
              <a:t> Application Profile </a:t>
            </a:r>
            <a:r>
              <a:rPr lang="en-GB" sz="1800" i="1">
                <a:solidFill>
                  <a:srgbClr val="FF0000"/>
                </a:solidFill>
                <a:hlinkClick r:id="rId4"/>
              </a:rPr>
              <a:t>http://www.ukoln.ac.uk/projects/ebank-uk/schemas/</a:t>
            </a:r>
            <a:endParaRPr lang="en-GB" sz="180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sz="1800"/>
          </a:p>
        </p:txBody>
      </p:sp>
      <p:pic>
        <p:nvPicPr>
          <p:cNvPr id="444420" name="Picture 4" descr="iucr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7019925" y="1412875"/>
            <a:ext cx="1223963" cy="1223963"/>
          </a:xfrm>
          <a:noFill/>
          <a:ln w="254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610" name="Picture 2" descr="flyer arr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503192">
            <a:off x="2124075" y="4067175"/>
            <a:ext cx="2376488" cy="874713"/>
          </a:xfrm>
          <a:prstGeom prst="rect">
            <a:avLst/>
          </a:prstGeom>
          <a:noFill/>
        </p:spPr>
      </p:pic>
      <p:sp>
        <p:nvSpPr>
          <p:cNvPr id="452611" name="Text Box 3"/>
          <p:cNvSpPr txBox="1">
            <a:spLocks noChangeArrowheads="1"/>
          </p:cNvSpPr>
          <p:nvPr/>
        </p:nvSpPr>
        <p:spPr bwMode="auto">
          <a:xfrm>
            <a:off x="1258888" y="173038"/>
            <a:ext cx="59769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u="sng">
                <a:solidFill>
                  <a:srgbClr val="23238F"/>
                </a:solidFill>
              </a:rPr>
              <a:t>Linking Data and Publications</a:t>
            </a:r>
            <a:endParaRPr lang="en-US" sz="2800" u="sng">
              <a:solidFill>
                <a:srgbClr val="23238F"/>
              </a:solidFill>
            </a:endParaRPr>
          </a:p>
        </p:txBody>
      </p:sp>
      <p:pic>
        <p:nvPicPr>
          <p:cNvPr id="452612" name="Picture 4" descr="colesresult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211638" y="3860800"/>
            <a:ext cx="4681537" cy="2768600"/>
          </a:xfrm>
          <a:noFill/>
          <a:ln w="12700">
            <a:solidFill>
              <a:schemeClr val="accent2"/>
            </a:solidFill>
          </a:ln>
        </p:spPr>
      </p:pic>
      <p:sp>
        <p:nvSpPr>
          <p:cNvPr id="452613" name="Text Box 5"/>
          <p:cNvSpPr txBox="1">
            <a:spLocks noChangeArrowheads="1"/>
          </p:cNvSpPr>
          <p:nvPr/>
        </p:nvSpPr>
        <p:spPr bwMode="auto">
          <a:xfrm>
            <a:off x="5003800" y="981075"/>
            <a:ext cx="38163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66CC"/>
              </a:buClr>
              <a:buFontTx/>
              <a:buChar char="•"/>
            </a:pPr>
            <a:r>
              <a:rPr lang="en-GB"/>
              <a:t> Link data and associated ‘publications’</a:t>
            </a:r>
          </a:p>
          <a:p>
            <a:pPr>
              <a:spcBef>
                <a:spcPct val="50000"/>
              </a:spcBef>
              <a:buClr>
                <a:srgbClr val="0066CC"/>
              </a:buClr>
              <a:buFontTx/>
              <a:buChar char="•"/>
            </a:pPr>
            <a:r>
              <a:rPr lang="en-GB"/>
              <a:t> Dataset annotated with metadata</a:t>
            </a:r>
          </a:p>
          <a:p>
            <a:pPr>
              <a:spcBef>
                <a:spcPct val="50000"/>
              </a:spcBef>
              <a:buClr>
                <a:srgbClr val="0066CC"/>
              </a:buClr>
              <a:buFontTx/>
              <a:buChar char="•"/>
            </a:pPr>
            <a:r>
              <a:rPr lang="en-GB"/>
              <a:t> Semantic publishing on WWW and in journals</a:t>
            </a:r>
          </a:p>
        </p:txBody>
      </p:sp>
      <p:sp>
        <p:nvSpPr>
          <p:cNvPr id="452615" name="Rectangle 7"/>
          <p:cNvSpPr>
            <a:spLocks noChangeArrowheads="1"/>
          </p:cNvSpPr>
          <p:nvPr/>
        </p:nvSpPr>
        <p:spPr bwMode="auto">
          <a:xfrm>
            <a:off x="179388" y="5932488"/>
            <a:ext cx="3887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000">
                <a:hlinkClick r:id="rId5"/>
              </a:rPr>
              <a:t>http://www.ukoln.ac.uk/projects/ebank-uk/pilot/</a:t>
            </a:r>
            <a:endParaRPr lang="en-GB" sz="2000"/>
          </a:p>
        </p:txBody>
      </p:sp>
      <p:pic>
        <p:nvPicPr>
          <p:cNvPr id="452616" name="Picture 8" descr="aggregat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993775"/>
            <a:ext cx="4537075" cy="2651125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Search and Discovery</a:t>
            </a:r>
          </a:p>
        </p:txBody>
      </p:sp>
      <p:pic>
        <p:nvPicPr>
          <p:cNvPr id="456709" name="Picture 5" descr="chemrefer scre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052513"/>
            <a:ext cx="7272338" cy="4125912"/>
          </a:xfrm>
          <a:prstGeom prst="rect">
            <a:avLst/>
          </a:prstGeom>
          <a:noFill/>
        </p:spPr>
      </p:pic>
      <p:pic>
        <p:nvPicPr>
          <p:cNvPr id="456710" name="Picture 6" descr="chemrefer screen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3213100"/>
            <a:ext cx="3505200" cy="3214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7" name="Rectangle 5"/>
          <p:cNvSpPr>
            <a:spLocks noChangeArrowheads="1"/>
          </p:cNvSpPr>
          <p:nvPr/>
        </p:nvSpPr>
        <p:spPr bwMode="auto">
          <a:xfrm>
            <a:off x="34925" y="5157788"/>
            <a:ext cx="3960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000">
                <a:hlinkClick r:id="rId3"/>
              </a:rPr>
              <a:t>http://www.rsc.org/Publishing/Journals/ProjectProspect/index.asp</a:t>
            </a:r>
            <a:endParaRPr lang="en-GB" sz="2000"/>
          </a:p>
        </p:txBody>
      </p:sp>
      <p:pic>
        <p:nvPicPr>
          <p:cNvPr id="458758" name="Picture 6" descr="prospec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4051300"/>
            <a:ext cx="5040313" cy="2690813"/>
          </a:xfrm>
          <a:prstGeom prst="rect">
            <a:avLst/>
          </a:prstGeom>
          <a:noFill/>
        </p:spPr>
      </p:pic>
      <p:pic>
        <p:nvPicPr>
          <p:cNvPr id="458759" name="Picture 7" descr="prospect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838200"/>
            <a:ext cx="6607175" cy="3671888"/>
          </a:xfrm>
          <a:prstGeom prst="rect">
            <a:avLst/>
          </a:prstGeom>
          <a:noFill/>
        </p:spPr>
      </p:pic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44450"/>
            <a:ext cx="6870700" cy="865188"/>
          </a:xfrm>
        </p:spPr>
        <p:txBody>
          <a:bodyPr/>
          <a:lstStyle/>
          <a:p>
            <a:r>
              <a:rPr lang="en-GB" sz="2800"/>
              <a:t>Controlled Vocabulary and Semantics</a:t>
            </a:r>
          </a:p>
        </p:txBody>
      </p:sp>
      <p:pic>
        <p:nvPicPr>
          <p:cNvPr id="458760" name="Picture 8" descr="RS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96188" y="2133600"/>
            <a:ext cx="1079500" cy="549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The importance of workflows</a:t>
            </a:r>
            <a:endParaRPr lang="en-GB" sz="2800" dirty="0"/>
          </a:p>
        </p:txBody>
      </p:sp>
      <p:pic>
        <p:nvPicPr>
          <p:cNvPr id="4884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769117"/>
            <a:ext cx="5572164" cy="4874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1406" y="989942"/>
            <a:ext cx="72152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Web2.0 Virtual Research Environment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Encapsulated my experiment objects (</a:t>
            </a:r>
            <a:r>
              <a:rPr lang="en-GB" dirty="0" err="1" smtClean="0"/>
              <a:t>EMO’s</a:t>
            </a:r>
            <a:r>
              <a:rPr lang="en-GB" dirty="0" smtClean="0"/>
              <a:t>)…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Validation &amp; Provenance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Re-running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Re-use with different data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Incorporation into new studies</a:t>
            </a:r>
            <a:endParaRPr lang="en-GB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The </a:t>
            </a:r>
            <a:r>
              <a:rPr lang="en-GB" sz="2800" dirty="0" smtClean="0"/>
              <a:t> </a:t>
            </a:r>
            <a:r>
              <a:rPr lang="en-GB" sz="2800" dirty="0" err="1" smtClean="0"/>
              <a:t>eChemistry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464903" name="Picture 7" descr="flyer arr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819135" flipH="1">
            <a:off x="516829" y="3090053"/>
            <a:ext cx="2376488" cy="874712"/>
          </a:xfrm>
          <a:prstGeom prst="rect">
            <a:avLst/>
          </a:prstGeom>
          <a:noFill/>
        </p:spPr>
      </p:pic>
      <p:pic>
        <p:nvPicPr>
          <p:cNvPr id="464905" name="Picture 9" descr="flyer arro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7759645" flipH="1">
            <a:off x="6440791" y="3036922"/>
            <a:ext cx="2376487" cy="874712"/>
          </a:xfrm>
          <a:prstGeom prst="rect">
            <a:avLst/>
          </a:prstGeom>
          <a:noFill/>
        </p:spPr>
      </p:pic>
      <p:pic>
        <p:nvPicPr>
          <p:cNvPr id="464912" name="Picture 16" descr="citese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081" y="1285860"/>
            <a:ext cx="2799845" cy="500066"/>
          </a:xfrm>
          <a:prstGeom prst="rect">
            <a:avLst/>
          </a:prstGeom>
          <a:noFill/>
        </p:spPr>
      </p:pic>
      <p:grpSp>
        <p:nvGrpSpPr>
          <p:cNvPr id="19" name="Group 6"/>
          <p:cNvGrpSpPr>
            <a:grpSpLocks/>
          </p:cNvGrpSpPr>
          <p:nvPr/>
        </p:nvGrpSpPr>
        <p:grpSpPr bwMode="auto">
          <a:xfrm>
            <a:off x="1428728" y="4857760"/>
            <a:ext cx="2428892" cy="1785950"/>
            <a:chOff x="4014" y="2568"/>
            <a:chExt cx="1542" cy="1212"/>
          </a:xfrm>
        </p:grpSpPr>
        <p:pic>
          <p:nvPicPr>
            <p:cNvPr id="20" name="Picture 7" descr="r4l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14" y="2568"/>
              <a:ext cx="1542" cy="12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  <p:pic>
          <p:nvPicPr>
            <p:cNvPr id="21" name="Picture 8" descr="powder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58" y="2840"/>
              <a:ext cx="544" cy="358"/>
            </a:xfrm>
            <a:prstGeom prst="rect">
              <a:avLst/>
            </a:prstGeom>
            <a:noFill/>
          </p:spPr>
        </p:pic>
      </p:grpSp>
      <p:pic>
        <p:nvPicPr>
          <p:cNvPr id="464906" name="Picture 10" descr="ecrystals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3372" y="4857760"/>
            <a:ext cx="2619375" cy="1768475"/>
          </a:xfrm>
          <a:prstGeom prst="rect">
            <a:avLst/>
          </a:prstGeom>
          <a:noFill/>
        </p:spPr>
      </p:pic>
      <p:pic>
        <p:nvPicPr>
          <p:cNvPr id="25" name="Picture 24" descr="Microsoft logo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4546" y="-142900"/>
            <a:ext cx="1781179" cy="1430553"/>
          </a:xfrm>
          <a:prstGeom prst="rect">
            <a:avLst/>
          </a:prstGeom>
        </p:spPr>
      </p:pic>
      <p:pic>
        <p:nvPicPr>
          <p:cNvPr id="29" name="Picture 28" descr="Unilever centre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50494" y="2000240"/>
            <a:ext cx="1621836" cy="689746"/>
          </a:xfrm>
          <a:prstGeom prst="rect">
            <a:avLst/>
          </a:prstGeom>
        </p:spPr>
      </p:pic>
      <p:pic>
        <p:nvPicPr>
          <p:cNvPr id="487428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57752" y="3167056"/>
            <a:ext cx="13620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7429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71802" y="3095618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7430" name="Picture 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29058" y="3071810"/>
            <a:ext cx="9525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Rectangle 32"/>
          <p:cNvSpPr/>
          <p:nvPr/>
        </p:nvSpPr>
        <p:spPr>
          <a:xfrm>
            <a:off x="2928926" y="3738560"/>
            <a:ext cx="3448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/>
              <a:t>Object Reuse and Exchange</a:t>
            </a:r>
            <a:endParaRPr lang="en-GB" sz="2000" dirty="0"/>
          </a:p>
        </p:txBody>
      </p:sp>
      <p:pic>
        <p:nvPicPr>
          <p:cNvPr id="487426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071802" y="1218875"/>
            <a:ext cx="2643206" cy="63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7" descr="IU Informatics.gi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14480" y="2033967"/>
            <a:ext cx="2214578" cy="609215"/>
          </a:xfrm>
          <a:prstGeom prst="rect">
            <a:avLst/>
          </a:prstGeom>
        </p:spPr>
      </p:pic>
      <p:pic>
        <p:nvPicPr>
          <p:cNvPr id="487427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858016" y="5214950"/>
            <a:ext cx="1225663" cy="95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6" descr="pubchem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04963" y="1214421"/>
            <a:ext cx="3024755" cy="642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The Problem: Data Generation</a:t>
            </a:r>
            <a:endParaRPr lang="en-GB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250825" y="1089034"/>
            <a:ext cx="8569325" cy="5697552"/>
            <a:chOff x="250825" y="971536"/>
            <a:chExt cx="8569325" cy="5697552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971550" y="971536"/>
              <a:ext cx="2089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/>
                <a:t>Synthesis</a:t>
              </a: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6011863" y="981075"/>
              <a:ext cx="25923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Characterisation</a:t>
              </a:r>
            </a:p>
          </p:txBody>
        </p:sp>
        <p:pic>
          <p:nvPicPr>
            <p:cNvPr id="7" name="Picture 6" descr="fumeCupboar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3850" y="1773238"/>
              <a:ext cx="2735263" cy="2074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7" descr="labbook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0825" y="4221163"/>
              <a:ext cx="2808288" cy="181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451725" y="4418013"/>
              <a:ext cx="1368425" cy="1027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795963" y="4341813"/>
              <a:ext cx="1584325" cy="1103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11" descr="flyer arrow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19220526">
              <a:off x="3203575" y="3644900"/>
              <a:ext cx="2376488" cy="874713"/>
            </a:xfrm>
            <a:prstGeom prst="rect">
              <a:avLst/>
            </a:prstGeom>
            <a:noFill/>
          </p:spPr>
        </p:pic>
        <p:pic>
          <p:nvPicPr>
            <p:cNvPr id="12" name="Picture 8" descr="Submission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635375" y="981075"/>
              <a:ext cx="1577975" cy="22320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13" name="Picture 1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940425" y="5465763"/>
              <a:ext cx="1295400" cy="1203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needles.avi">
              <a:hlinkClick r:id="" action="ppaction://media"/>
            </p:cNvPr>
            <p:cNvPicPr>
              <a:picLocks noRot="1" noChangeAspect="1" noChangeArrowheads="1"/>
            </p:cNvPicPr>
            <p:nvPr>
              <a:videoFile r:link="rId1"/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451725" y="5570538"/>
              <a:ext cx="1368425" cy="10271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15" name="Picture 15" descr="bruno+diffy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729288" y="1484313"/>
              <a:ext cx="1938337" cy="1454150"/>
            </a:xfrm>
            <a:prstGeom prst="rect">
              <a:avLst/>
            </a:prstGeom>
            <a:noFill/>
          </p:spPr>
        </p:pic>
        <p:pic>
          <p:nvPicPr>
            <p:cNvPr id="16" name="Picture 16" descr="c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946900" y="2887663"/>
              <a:ext cx="1873250" cy="140493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GB" sz="2800" dirty="0" smtClean="0"/>
              <a:t>The Problem: Data Management</a:t>
            </a:r>
            <a:endParaRPr lang="en-GB" sz="28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85720" y="1142984"/>
            <a:ext cx="8569325" cy="540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dirty="0"/>
              <a:t>“Data from experiments conducted as recently as six months ago might be suddenly deemed important, but those researchers may never find those numbers – or if they did might not know what those numbers meant”</a:t>
            </a:r>
          </a:p>
          <a:p>
            <a:pPr>
              <a:spcBef>
                <a:spcPct val="50000"/>
              </a:spcBef>
            </a:pPr>
            <a:r>
              <a:rPr lang="en-GB" sz="2200" dirty="0"/>
              <a:t>“Lost in some research assistant’s computer, the data are often irretrievable or an undecipherable string of digits”</a:t>
            </a:r>
          </a:p>
          <a:p>
            <a:pPr>
              <a:spcBef>
                <a:spcPct val="50000"/>
              </a:spcBef>
            </a:pPr>
            <a:r>
              <a:rPr lang="en-GB" sz="2200" dirty="0"/>
              <a:t>“To vet experiments, correct errors, or find new breakthroughs, scientists desperately need better ways to store and retrieve research data”</a:t>
            </a:r>
          </a:p>
          <a:p>
            <a:pPr>
              <a:spcBef>
                <a:spcPct val="50000"/>
              </a:spcBef>
            </a:pPr>
            <a:r>
              <a:rPr lang="en-GB" sz="2200" dirty="0"/>
              <a:t>“Data from Big Science is … easier to handle, understand and archive. Small Science is horribly heterogeneous and far more vast. In time Small Science will generate 2-3 times more data than Big Science.”  </a:t>
            </a:r>
          </a:p>
          <a:p>
            <a:pPr>
              <a:spcBef>
                <a:spcPct val="50000"/>
              </a:spcBef>
            </a:pPr>
            <a:r>
              <a:rPr lang="en-GB" sz="1600" dirty="0"/>
              <a:t>‘Lost in a Sea of Science Data’ </a:t>
            </a:r>
            <a:r>
              <a:rPr lang="en-GB" sz="1600" dirty="0" err="1"/>
              <a:t>S.Carlson</a:t>
            </a:r>
            <a:r>
              <a:rPr lang="en-GB" sz="1600" dirty="0"/>
              <a:t>, The Chronicle of Higher Education (23/06/2006)</a:t>
            </a:r>
            <a:r>
              <a:rPr lang="en-GB" sz="2000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70" name="Rectangle 90"/>
          <p:cNvSpPr>
            <a:spLocks noChangeArrowheads="1"/>
          </p:cNvSpPr>
          <p:nvPr/>
        </p:nvSpPr>
        <p:spPr bwMode="auto">
          <a:xfrm>
            <a:off x="7380288" y="5661025"/>
            <a:ext cx="863600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827088" y="42863"/>
            <a:ext cx="6696075" cy="865187"/>
          </a:xfrm>
        </p:spPr>
        <p:txBody>
          <a:bodyPr/>
          <a:lstStyle/>
          <a:p>
            <a:r>
              <a:rPr lang="en-GB" sz="2800" dirty="0" smtClean="0"/>
              <a:t>The Problem: </a:t>
            </a:r>
            <a:r>
              <a:rPr lang="en-GB" sz="2800" dirty="0"/>
              <a:t>Data Deluge</a:t>
            </a:r>
            <a:endParaRPr lang="en-US" sz="2800" dirty="0"/>
          </a:p>
        </p:txBody>
      </p:sp>
      <p:pic>
        <p:nvPicPr>
          <p:cNvPr id="327689" name="Picture 9" descr="distil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971550" y="981075"/>
            <a:ext cx="7632700" cy="4900613"/>
          </a:xfrm>
          <a:solidFill>
            <a:schemeClr val="bg1"/>
          </a:solidFill>
          <a:ln/>
        </p:spPr>
      </p:pic>
      <p:sp>
        <p:nvSpPr>
          <p:cNvPr id="327686" name="Rectangle 6"/>
          <p:cNvSpPr>
            <a:spLocks noChangeArrowheads="1"/>
          </p:cNvSpPr>
          <p:nvPr/>
        </p:nvSpPr>
        <p:spPr bwMode="auto">
          <a:xfrm>
            <a:off x="6372225" y="3429000"/>
            <a:ext cx="7921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7687" name="Rectangle 7"/>
          <p:cNvSpPr>
            <a:spLocks noChangeArrowheads="1"/>
          </p:cNvSpPr>
          <p:nvPr/>
        </p:nvSpPr>
        <p:spPr bwMode="auto">
          <a:xfrm>
            <a:off x="6443663" y="3357563"/>
            <a:ext cx="8651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27769" name="Group 89"/>
          <p:cNvGrpSpPr>
            <a:grpSpLocks/>
          </p:cNvGrpSpPr>
          <p:nvPr/>
        </p:nvGrpSpPr>
        <p:grpSpPr bwMode="auto">
          <a:xfrm>
            <a:off x="2700338" y="1916113"/>
            <a:ext cx="3814762" cy="1222375"/>
            <a:chOff x="1701" y="1207"/>
            <a:chExt cx="2403" cy="770"/>
          </a:xfrm>
        </p:grpSpPr>
        <p:pic>
          <p:nvPicPr>
            <p:cNvPr id="327700" name="Picture 20" descr="molecule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3" y="1253"/>
              <a:ext cx="317" cy="225"/>
            </a:xfrm>
            <a:prstGeom prst="rect">
              <a:avLst/>
            </a:prstGeom>
            <a:noFill/>
          </p:spPr>
        </p:pic>
        <p:pic>
          <p:nvPicPr>
            <p:cNvPr id="327701" name="Picture 21" descr="molecule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90" y="1344"/>
              <a:ext cx="318" cy="227"/>
            </a:xfrm>
            <a:prstGeom prst="rect">
              <a:avLst/>
            </a:prstGeom>
            <a:noFill/>
          </p:spPr>
        </p:pic>
        <p:pic>
          <p:nvPicPr>
            <p:cNvPr id="327702" name="Picture 22" descr="molecule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01" y="1207"/>
              <a:ext cx="272" cy="193"/>
            </a:xfrm>
            <a:prstGeom prst="rect">
              <a:avLst/>
            </a:prstGeom>
            <a:noFill/>
          </p:spPr>
        </p:pic>
        <p:pic>
          <p:nvPicPr>
            <p:cNvPr id="327727" name="Picture 47" descr="molecule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70" y="1675"/>
              <a:ext cx="317" cy="225"/>
            </a:xfrm>
            <a:prstGeom prst="rect">
              <a:avLst/>
            </a:prstGeom>
            <a:noFill/>
          </p:spPr>
        </p:pic>
        <p:pic>
          <p:nvPicPr>
            <p:cNvPr id="327733" name="Picture 53" descr="molecule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08" y="1434"/>
              <a:ext cx="318" cy="226"/>
            </a:xfrm>
            <a:prstGeom prst="rect">
              <a:avLst/>
            </a:prstGeom>
            <a:noFill/>
          </p:spPr>
        </p:pic>
        <p:pic>
          <p:nvPicPr>
            <p:cNvPr id="327734" name="Picture 54" descr="molecule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925" y="1525"/>
              <a:ext cx="281" cy="199"/>
            </a:xfrm>
            <a:prstGeom prst="rect">
              <a:avLst/>
            </a:prstGeom>
            <a:noFill/>
          </p:spPr>
        </p:pic>
        <p:pic>
          <p:nvPicPr>
            <p:cNvPr id="327735" name="Picture 55" descr="molecule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198" y="1616"/>
              <a:ext cx="272" cy="193"/>
            </a:xfrm>
            <a:prstGeom prst="rect">
              <a:avLst/>
            </a:prstGeom>
            <a:noFill/>
          </p:spPr>
        </p:pic>
        <p:pic>
          <p:nvPicPr>
            <p:cNvPr id="327736" name="Picture 56" descr="molecule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87" y="1752"/>
              <a:ext cx="317" cy="225"/>
            </a:xfrm>
            <a:prstGeom prst="rect">
              <a:avLst/>
            </a:prstGeom>
            <a:noFill/>
          </p:spPr>
        </p:pic>
      </p:grpSp>
      <p:sp>
        <p:nvSpPr>
          <p:cNvPr id="327738" name="Rectangle 58"/>
          <p:cNvSpPr>
            <a:spLocks noChangeArrowheads="1"/>
          </p:cNvSpPr>
          <p:nvPr/>
        </p:nvSpPr>
        <p:spPr bwMode="auto">
          <a:xfrm>
            <a:off x="6804025" y="4221163"/>
            <a:ext cx="792163" cy="18716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7739" name="Rectangle 59"/>
          <p:cNvSpPr>
            <a:spLocks noChangeArrowheads="1"/>
          </p:cNvSpPr>
          <p:nvPr/>
        </p:nvSpPr>
        <p:spPr bwMode="auto">
          <a:xfrm>
            <a:off x="7885113" y="4292600"/>
            <a:ext cx="792162" cy="1871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7740" name="Infopage"/>
          <p:cNvSpPr>
            <a:spLocks noEditPoints="1" noChangeArrowheads="1"/>
          </p:cNvSpPr>
          <p:nvPr/>
        </p:nvSpPr>
        <p:spPr bwMode="auto">
          <a:xfrm>
            <a:off x="7507288" y="3089275"/>
            <a:ext cx="344487" cy="639763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99 w 21600"/>
              <a:gd name="T17" fmla="*/ 12174 h 21600"/>
              <a:gd name="T18" fmla="*/ 20813 w 21600"/>
              <a:gd name="T19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8333" y="4025"/>
                </a:moveTo>
                <a:lnTo>
                  <a:pt x="12500" y="4025"/>
                </a:lnTo>
                <a:lnTo>
                  <a:pt x="12500" y="11094"/>
                </a:lnTo>
                <a:lnTo>
                  <a:pt x="13903" y="11094"/>
                </a:lnTo>
                <a:lnTo>
                  <a:pt x="13903" y="11618"/>
                </a:lnTo>
                <a:lnTo>
                  <a:pt x="7908" y="11618"/>
                </a:lnTo>
                <a:lnTo>
                  <a:pt x="7908" y="11078"/>
                </a:lnTo>
                <a:lnTo>
                  <a:pt x="9418" y="11078"/>
                </a:lnTo>
                <a:lnTo>
                  <a:pt x="9418" y="4549"/>
                </a:lnTo>
                <a:lnTo>
                  <a:pt x="8333" y="4549"/>
                </a:lnTo>
                <a:lnTo>
                  <a:pt x="8333" y="4025"/>
                </a:lnTo>
                <a:close/>
              </a:path>
              <a:path w="21600" h="21600" extrusionOk="0">
                <a:moveTo>
                  <a:pt x="9120" y="2127"/>
                </a:moveTo>
                <a:lnTo>
                  <a:pt x="9120" y="1783"/>
                </a:lnTo>
                <a:lnTo>
                  <a:pt x="9269" y="1538"/>
                </a:lnTo>
                <a:lnTo>
                  <a:pt x="9588" y="1194"/>
                </a:lnTo>
                <a:lnTo>
                  <a:pt x="10013" y="998"/>
                </a:lnTo>
                <a:lnTo>
                  <a:pt x="10396" y="850"/>
                </a:lnTo>
                <a:lnTo>
                  <a:pt x="10906" y="801"/>
                </a:lnTo>
                <a:lnTo>
                  <a:pt x="11480" y="900"/>
                </a:lnTo>
                <a:lnTo>
                  <a:pt x="11926" y="1047"/>
                </a:lnTo>
                <a:lnTo>
                  <a:pt x="12266" y="1292"/>
                </a:lnTo>
                <a:lnTo>
                  <a:pt x="12500" y="1587"/>
                </a:lnTo>
                <a:lnTo>
                  <a:pt x="12649" y="1832"/>
                </a:lnTo>
                <a:lnTo>
                  <a:pt x="12692" y="2143"/>
                </a:lnTo>
                <a:lnTo>
                  <a:pt x="12649" y="2421"/>
                </a:lnTo>
                <a:lnTo>
                  <a:pt x="12500" y="2781"/>
                </a:lnTo>
                <a:lnTo>
                  <a:pt x="12330" y="3060"/>
                </a:lnTo>
                <a:lnTo>
                  <a:pt x="11884" y="3305"/>
                </a:lnTo>
                <a:lnTo>
                  <a:pt x="11501" y="3452"/>
                </a:lnTo>
                <a:lnTo>
                  <a:pt x="10863" y="3550"/>
                </a:lnTo>
                <a:lnTo>
                  <a:pt x="10396" y="3518"/>
                </a:lnTo>
                <a:lnTo>
                  <a:pt x="9949" y="3321"/>
                </a:lnTo>
                <a:lnTo>
                  <a:pt x="9524" y="3125"/>
                </a:lnTo>
                <a:lnTo>
                  <a:pt x="9311" y="2765"/>
                </a:lnTo>
                <a:lnTo>
                  <a:pt x="9184" y="2438"/>
                </a:lnTo>
                <a:lnTo>
                  <a:pt x="9120" y="2127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27741" name="Line 61"/>
          <p:cNvSpPr>
            <a:spLocks noChangeShapeType="1"/>
          </p:cNvSpPr>
          <p:nvPr/>
        </p:nvSpPr>
        <p:spPr bwMode="auto">
          <a:xfrm flipV="1">
            <a:off x="7380288" y="3228975"/>
            <a:ext cx="636587" cy="487363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7742" name="Line 62"/>
          <p:cNvSpPr>
            <a:spLocks noChangeShapeType="1"/>
          </p:cNvSpPr>
          <p:nvPr/>
        </p:nvSpPr>
        <p:spPr bwMode="auto">
          <a:xfrm rot="16200000" flipV="1">
            <a:off x="7253288" y="3216275"/>
            <a:ext cx="698500" cy="4445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7747" name="Rectangle 67"/>
          <p:cNvSpPr>
            <a:spLocks noChangeArrowheads="1"/>
          </p:cNvSpPr>
          <p:nvPr/>
        </p:nvSpPr>
        <p:spPr bwMode="auto">
          <a:xfrm>
            <a:off x="2555875" y="1916113"/>
            <a:ext cx="144463" cy="217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7748" name="Rectangle 68"/>
          <p:cNvSpPr>
            <a:spLocks noChangeArrowheads="1"/>
          </p:cNvSpPr>
          <p:nvPr/>
        </p:nvSpPr>
        <p:spPr bwMode="auto">
          <a:xfrm>
            <a:off x="2916238" y="2205038"/>
            <a:ext cx="2159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7749" name="Rectangle 69"/>
          <p:cNvSpPr>
            <a:spLocks noChangeArrowheads="1"/>
          </p:cNvSpPr>
          <p:nvPr/>
        </p:nvSpPr>
        <p:spPr bwMode="auto">
          <a:xfrm>
            <a:off x="2916238" y="2205038"/>
            <a:ext cx="287337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7750" name="Rectangle 70"/>
          <p:cNvSpPr>
            <a:spLocks noChangeArrowheads="1"/>
          </p:cNvSpPr>
          <p:nvPr/>
        </p:nvSpPr>
        <p:spPr bwMode="auto">
          <a:xfrm>
            <a:off x="3419475" y="2349500"/>
            <a:ext cx="287338" cy="7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7751" name="Rectangle 71"/>
          <p:cNvSpPr>
            <a:spLocks noChangeArrowheads="1"/>
          </p:cNvSpPr>
          <p:nvPr/>
        </p:nvSpPr>
        <p:spPr bwMode="auto">
          <a:xfrm>
            <a:off x="3924300" y="2492375"/>
            <a:ext cx="287338" cy="7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7752" name="Rectangle 72"/>
          <p:cNvSpPr>
            <a:spLocks noChangeArrowheads="1"/>
          </p:cNvSpPr>
          <p:nvPr/>
        </p:nvSpPr>
        <p:spPr bwMode="auto">
          <a:xfrm>
            <a:off x="4427538" y="2636838"/>
            <a:ext cx="287337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7753" name="Rectangle 73"/>
          <p:cNvSpPr>
            <a:spLocks noChangeArrowheads="1"/>
          </p:cNvSpPr>
          <p:nvPr/>
        </p:nvSpPr>
        <p:spPr bwMode="auto">
          <a:xfrm>
            <a:off x="4787900" y="2708275"/>
            <a:ext cx="288925" cy="73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7754" name="Rectangle 74"/>
          <p:cNvSpPr>
            <a:spLocks noChangeArrowheads="1"/>
          </p:cNvSpPr>
          <p:nvPr/>
        </p:nvSpPr>
        <p:spPr bwMode="auto">
          <a:xfrm>
            <a:off x="5076825" y="2492375"/>
            <a:ext cx="287338" cy="7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7755" name="Rectangle 75"/>
          <p:cNvSpPr>
            <a:spLocks noChangeArrowheads="1"/>
          </p:cNvSpPr>
          <p:nvPr/>
        </p:nvSpPr>
        <p:spPr bwMode="auto">
          <a:xfrm>
            <a:off x="5364163" y="2852738"/>
            <a:ext cx="144462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7756" name="Rectangle 76"/>
          <p:cNvSpPr>
            <a:spLocks noChangeArrowheads="1"/>
          </p:cNvSpPr>
          <p:nvPr/>
        </p:nvSpPr>
        <p:spPr bwMode="auto">
          <a:xfrm>
            <a:off x="5795963" y="2997200"/>
            <a:ext cx="287337" cy="7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7757" name="Rectangle 77"/>
          <p:cNvSpPr>
            <a:spLocks noChangeArrowheads="1"/>
          </p:cNvSpPr>
          <p:nvPr/>
        </p:nvSpPr>
        <p:spPr bwMode="auto">
          <a:xfrm>
            <a:off x="6443663" y="2924175"/>
            <a:ext cx="433387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7758" name="Rectangle 78"/>
          <p:cNvSpPr>
            <a:spLocks noChangeArrowheads="1"/>
          </p:cNvSpPr>
          <p:nvPr/>
        </p:nvSpPr>
        <p:spPr bwMode="auto">
          <a:xfrm>
            <a:off x="6300788" y="3141663"/>
            <a:ext cx="576262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7759" name="Rectangle 79"/>
          <p:cNvSpPr>
            <a:spLocks noChangeArrowheads="1"/>
          </p:cNvSpPr>
          <p:nvPr/>
        </p:nvSpPr>
        <p:spPr bwMode="auto">
          <a:xfrm>
            <a:off x="6516688" y="3213100"/>
            <a:ext cx="287337" cy="7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7762" name="Rectangle 82"/>
          <p:cNvSpPr>
            <a:spLocks noChangeArrowheads="1"/>
          </p:cNvSpPr>
          <p:nvPr/>
        </p:nvSpPr>
        <p:spPr bwMode="auto">
          <a:xfrm>
            <a:off x="2627313" y="1844675"/>
            <a:ext cx="288925" cy="7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7771" name="Rectangle 91"/>
          <p:cNvSpPr>
            <a:spLocks noChangeArrowheads="1"/>
          </p:cNvSpPr>
          <p:nvPr/>
        </p:nvSpPr>
        <p:spPr bwMode="auto">
          <a:xfrm>
            <a:off x="7451725" y="5661025"/>
            <a:ext cx="649288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327703" name="Picture 23" descr="j029435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84888" y="5013325"/>
            <a:ext cx="1814512" cy="1660525"/>
          </a:xfrm>
          <a:prstGeom prst="rect">
            <a:avLst/>
          </a:prstGeom>
          <a:noFill/>
        </p:spPr>
      </p:pic>
      <p:grpSp>
        <p:nvGrpSpPr>
          <p:cNvPr id="327784" name="Group 104"/>
          <p:cNvGrpSpPr>
            <a:grpSpLocks/>
          </p:cNvGrpSpPr>
          <p:nvPr/>
        </p:nvGrpSpPr>
        <p:grpSpPr bwMode="auto">
          <a:xfrm>
            <a:off x="1187450" y="2997200"/>
            <a:ext cx="1335088" cy="1296988"/>
            <a:chOff x="748" y="1888"/>
            <a:chExt cx="841" cy="817"/>
          </a:xfrm>
        </p:grpSpPr>
        <p:graphicFrame>
          <p:nvGraphicFramePr>
            <p:cNvPr id="327693" name="Object 13"/>
            <p:cNvGraphicFramePr>
              <a:graphicFrameLocks noChangeAspect="1"/>
            </p:cNvGraphicFramePr>
            <p:nvPr/>
          </p:nvGraphicFramePr>
          <p:xfrm>
            <a:off x="930" y="2432"/>
            <a:ext cx="115" cy="181"/>
          </p:xfrm>
          <a:graphic>
            <a:graphicData uri="http://schemas.openxmlformats.org/presentationml/2006/ole">
              <p:oleObj spid="_x0000_s327693" name="ISIS/Draw Sketch" r:id="rId13" imgW="580680" imgH="914400" progId="ISISServer">
                <p:embed/>
              </p:oleObj>
            </a:graphicData>
          </a:graphic>
        </p:graphicFrame>
        <p:graphicFrame>
          <p:nvGraphicFramePr>
            <p:cNvPr id="327695" name="Object 15"/>
            <p:cNvGraphicFramePr>
              <a:graphicFrameLocks noChangeAspect="1"/>
            </p:cNvGraphicFramePr>
            <p:nvPr/>
          </p:nvGraphicFramePr>
          <p:xfrm>
            <a:off x="1383" y="2387"/>
            <a:ext cx="109" cy="171"/>
          </p:xfrm>
          <a:graphic>
            <a:graphicData uri="http://schemas.openxmlformats.org/presentationml/2006/ole">
              <p:oleObj spid="_x0000_s327695" name="ISIS/Draw Sketch" r:id="rId14" imgW="580680" imgH="914400" progId="ISISServer">
                <p:embed/>
              </p:oleObj>
            </a:graphicData>
          </a:graphic>
        </p:graphicFrame>
        <p:graphicFrame>
          <p:nvGraphicFramePr>
            <p:cNvPr id="327699" name="Object 19"/>
            <p:cNvGraphicFramePr>
              <a:graphicFrameLocks noChangeAspect="1"/>
            </p:cNvGraphicFramePr>
            <p:nvPr/>
          </p:nvGraphicFramePr>
          <p:xfrm>
            <a:off x="884" y="2341"/>
            <a:ext cx="105" cy="166"/>
          </p:xfrm>
          <a:graphic>
            <a:graphicData uri="http://schemas.openxmlformats.org/presentationml/2006/ole">
              <p:oleObj spid="_x0000_s327699" name="ISIS/Draw Sketch" r:id="rId15" imgW="580680" imgH="914400" progId="ISISServer">
                <p:embed/>
              </p:oleObj>
            </a:graphicData>
          </a:graphic>
        </p:graphicFrame>
        <p:graphicFrame>
          <p:nvGraphicFramePr>
            <p:cNvPr id="327709" name="Object 29"/>
            <p:cNvGraphicFramePr>
              <a:graphicFrameLocks noChangeAspect="1"/>
            </p:cNvGraphicFramePr>
            <p:nvPr/>
          </p:nvGraphicFramePr>
          <p:xfrm>
            <a:off x="1111" y="2478"/>
            <a:ext cx="109" cy="171"/>
          </p:xfrm>
          <a:graphic>
            <a:graphicData uri="http://schemas.openxmlformats.org/presentationml/2006/ole">
              <p:oleObj spid="_x0000_s327709" name="ISIS/Draw Sketch" r:id="rId16" imgW="580680" imgH="914400" progId="ISISServer">
                <p:embed/>
              </p:oleObj>
            </a:graphicData>
          </a:graphic>
        </p:graphicFrame>
        <p:graphicFrame>
          <p:nvGraphicFramePr>
            <p:cNvPr id="327711" name="Object 31"/>
            <p:cNvGraphicFramePr>
              <a:graphicFrameLocks noChangeAspect="1"/>
            </p:cNvGraphicFramePr>
            <p:nvPr/>
          </p:nvGraphicFramePr>
          <p:xfrm>
            <a:off x="1066" y="2341"/>
            <a:ext cx="109" cy="171"/>
          </p:xfrm>
          <a:graphic>
            <a:graphicData uri="http://schemas.openxmlformats.org/presentationml/2006/ole">
              <p:oleObj spid="_x0000_s327711" name="ISIS/Draw Sketch" r:id="rId17" imgW="580680" imgH="914400" progId="ISISServer">
                <p:embed/>
              </p:oleObj>
            </a:graphicData>
          </a:graphic>
        </p:graphicFrame>
        <p:graphicFrame>
          <p:nvGraphicFramePr>
            <p:cNvPr id="327715" name="Object 35"/>
            <p:cNvGraphicFramePr>
              <a:graphicFrameLocks noChangeAspect="1"/>
            </p:cNvGraphicFramePr>
            <p:nvPr/>
          </p:nvGraphicFramePr>
          <p:xfrm>
            <a:off x="1247" y="2115"/>
            <a:ext cx="115" cy="181"/>
          </p:xfrm>
          <a:graphic>
            <a:graphicData uri="http://schemas.openxmlformats.org/presentationml/2006/ole">
              <p:oleObj spid="_x0000_s327715" name="ISIS/Draw Sketch" r:id="rId18" imgW="580680" imgH="914400" progId="ISISServer">
                <p:embed/>
              </p:oleObj>
            </a:graphicData>
          </a:graphic>
        </p:graphicFrame>
        <p:graphicFrame>
          <p:nvGraphicFramePr>
            <p:cNvPr id="327718" name="Object 38"/>
            <p:cNvGraphicFramePr>
              <a:graphicFrameLocks noChangeAspect="1"/>
            </p:cNvGraphicFramePr>
            <p:nvPr/>
          </p:nvGraphicFramePr>
          <p:xfrm>
            <a:off x="884" y="2205"/>
            <a:ext cx="115" cy="181"/>
          </p:xfrm>
          <a:graphic>
            <a:graphicData uri="http://schemas.openxmlformats.org/presentationml/2006/ole">
              <p:oleObj spid="_x0000_s327718" name="ISIS/Draw Sketch" r:id="rId19" imgW="580680" imgH="914400" progId="ISISServer">
                <p:embed/>
              </p:oleObj>
            </a:graphicData>
          </a:graphic>
        </p:graphicFrame>
        <p:graphicFrame>
          <p:nvGraphicFramePr>
            <p:cNvPr id="327719" name="Object 39"/>
            <p:cNvGraphicFramePr>
              <a:graphicFrameLocks noChangeAspect="1"/>
            </p:cNvGraphicFramePr>
            <p:nvPr/>
          </p:nvGraphicFramePr>
          <p:xfrm>
            <a:off x="748" y="2205"/>
            <a:ext cx="115" cy="181"/>
          </p:xfrm>
          <a:graphic>
            <a:graphicData uri="http://schemas.openxmlformats.org/presentationml/2006/ole">
              <p:oleObj spid="_x0000_s327719" name="ISIS/Draw Sketch" r:id="rId20" imgW="580680" imgH="914400" progId="ISISServer">
                <p:embed/>
              </p:oleObj>
            </a:graphicData>
          </a:graphic>
        </p:graphicFrame>
        <p:graphicFrame>
          <p:nvGraphicFramePr>
            <p:cNvPr id="327721" name="Object 41"/>
            <p:cNvGraphicFramePr>
              <a:graphicFrameLocks noChangeAspect="1"/>
            </p:cNvGraphicFramePr>
            <p:nvPr/>
          </p:nvGraphicFramePr>
          <p:xfrm>
            <a:off x="1474" y="2205"/>
            <a:ext cx="115" cy="181"/>
          </p:xfrm>
          <a:graphic>
            <a:graphicData uri="http://schemas.openxmlformats.org/presentationml/2006/ole">
              <p:oleObj spid="_x0000_s327721" name="ISIS/Draw Sketch" r:id="rId21" imgW="580680" imgH="914400" progId="ISISServer">
                <p:embed/>
              </p:oleObj>
            </a:graphicData>
          </a:graphic>
        </p:graphicFrame>
        <p:graphicFrame>
          <p:nvGraphicFramePr>
            <p:cNvPr id="327724" name="Object 44"/>
            <p:cNvGraphicFramePr>
              <a:graphicFrameLocks noChangeAspect="1"/>
            </p:cNvGraphicFramePr>
            <p:nvPr/>
          </p:nvGraphicFramePr>
          <p:xfrm>
            <a:off x="975" y="2069"/>
            <a:ext cx="115" cy="181"/>
          </p:xfrm>
          <a:graphic>
            <a:graphicData uri="http://schemas.openxmlformats.org/presentationml/2006/ole">
              <p:oleObj spid="_x0000_s327724" name="ISIS/Draw Sketch" r:id="rId22" imgW="580680" imgH="914400" progId="ISISServer">
                <p:embed/>
              </p:oleObj>
            </a:graphicData>
          </a:graphic>
        </p:graphicFrame>
        <p:graphicFrame>
          <p:nvGraphicFramePr>
            <p:cNvPr id="327725" name="Object 45"/>
            <p:cNvGraphicFramePr>
              <a:graphicFrameLocks noChangeAspect="1"/>
            </p:cNvGraphicFramePr>
            <p:nvPr/>
          </p:nvGraphicFramePr>
          <p:xfrm>
            <a:off x="1111" y="2024"/>
            <a:ext cx="115" cy="181"/>
          </p:xfrm>
          <a:graphic>
            <a:graphicData uri="http://schemas.openxmlformats.org/presentationml/2006/ole">
              <p:oleObj spid="_x0000_s327725" name="ISIS/Draw Sketch" r:id="rId23" imgW="580680" imgH="914400" progId="ISISServer">
                <p:embed/>
              </p:oleObj>
            </a:graphicData>
          </a:graphic>
        </p:graphicFrame>
        <p:graphicFrame>
          <p:nvGraphicFramePr>
            <p:cNvPr id="327729" name="Object 49"/>
            <p:cNvGraphicFramePr>
              <a:graphicFrameLocks noChangeAspect="1"/>
            </p:cNvGraphicFramePr>
            <p:nvPr/>
          </p:nvGraphicFramePr>
          <p:xfrm>
            <a:off x="1292" y="1933"/>
            <a:ext cx="115" cy="181"/>
          </p:xfrm>
          <a:graphic>
            <a:graphicData uri="http://schemas.openxmlformats.org/presentationml/2006/ole">
              <p:oleObj spid="_x0000_s327729" name="ISIS/Draw Sketch" r:id="rId24" imgW="580680" imgH="914400" progId="ISISServer">
                <p:embed/>
              </p:oleObj>
            </a:graphicData>
          </a:graphic>
        </p:graphicFrame>
        <p:graphicFrame>
          <p:nvGraphicFramePr>
            <p:cNvPr id="327730" name="Object 50"/>
            <p:cNvGraphicFramePr>
              <a:graphicFrameLocks noChangeAspect="1"/>
            </p:cNvGraphicFramePr>
            <p:nvPr/>
          </p:nvGraphicFramePr>
          <p:xfrm>
            <a:off x="1020" y="1933"/>
            <a:ext cx="115" cy="181"/>
          </p:xfrm>
          <a:graphic>
            <a:graphicData uri="http://schemas.openxmlformats.org/presentationml/2006/ole">
              <p:oleObj spid="_x0000_s327730" name="ISIS/Draw Sketch" r:id="rId25" imgW="580680" imgH="914400" progId="ISISServer">
                <p:embed/>
              </p:oleObj>
            </a:graphicData>
          </a:graphic>
        </p:graphicFrame>
        <p:graphicFrame>
          <p:nvGraphicFramePr>
            <p:cNvPr id="327772" name="Object 92"/>
            <p:cNvGraphicFramePr>
              <a:graphicFrameLocks noChangeAspect="1"/>
            </p:cNvGraphicFramePr>
            <p:nvPr/>
          </p:nvGraphicFramePr>
          <p:xfrm>
            <a:off x="839" y="1933"/>
            <a:ext cx="227" cy="173"/>
          </p:xfrm>
          <a:graphic>
            <a:graphicData uri="http://schemas.openxmlformats.org/presentationml/2006/ole">
              <p:oleObj spid="_x0000_s327772" name="ISIS/Draw Sketch" r:id="rId26" imgW="1019160" imgH="571320" progId="ISISServer">
                <p:embed/>
              </p:oleObj>
            </a:graphicData>
          </a:graphic>
        </p:graphicFrame>
        <p:graphicFrame>
          <p:nvGraphicFramePr>
            <p:cNvPr id="327773" name="Object 93"/>
            <p:cNvGraphicFramePr>
              <a:graphicFrameLocks noChangeAspect="1"/>
            </p:cNvGraphicFramePr>
            <p:nvPr/>
          </p:nvGraphicFramePr>
          <p:xfrm>
            <a:off x="1020" y="2205"/>
            <a:ext cx="227" cy="127"/>
          </p:xfrm>
          <a:graphic>
            <a:graphicData uri="http://schemas.openxmlformats.org/presentationml/2006/ole">
              <p:oleObj spid="_x0000_s327773" name="ISIS/Draw Sketch" r:id="rId27" imgW="1019160" imgH="571320" progId="ISISServer">
                <p:embed/>
              </p:oleObj>
            </a:graphicData>
          </a:graphic>
        </p:graphicFrame>
        <p:graphicFrame>
          <p:nvGraphicFramePr>
            <p:cNvPr id="327774" name="Object 94"/>
            <p:cNvGraphicFramePr>
              <a:graphicFrameLocks noChangeAspect="1"/>
            </p:cNvGraphicFramePr>
            <p:nvPr/>
          </p:nvGraphicFramePr>
          <p:xfrm>
            <a:off x="1338" y="2115"/>
            <a:ext cx="227" cy="127"/>
          </p:xfrm>
          <a:graphic>
            <a:graphicData uri="http://schemas.openxmlformats.org/presentationml/2006/ole">
              <p:oleObj spid="_x0000_s327774" name="ISIS/Draw Sketch" r:id="rId28" imgW="1019160" imgH="571320" progId="ISISServer">
                <p:embed/>
              </p:oleObj>
            </a:graphicData>
          </a:graphic>
        </p:graphicFrame>
        <p:graphicFrame>
          <p:nvGraphicFramePr>
            <p:cNvPr id="327775" name="Object 95"/>
            <p:cNvGraphicFramePr>
              <a:graphicFrameLocks noChangeAspect="1"/>
            </p:cNvGraphicFramePr>
            <p:nvPr/>
          </p:nvGraphicFramePr>
          <p:xfrm>
            <a:off x="1247" y="2523"/>
            <a:ext cx="227" cy="127"/>
          </p:xfrm>
          <a:graphic>
            <a:graphicData uri="http://schemas.openxmlformats.org/presentationml/2006/ole">
              <p:oleObj spid="_x0000_s327775" name="ISIS/Draw Sketch" r:id="rId29" imgW="1019160" imgH="571320" progId="ISISServer">
                <p:embed/>
              </p:oleObj>
            </a:graphicData>
          </a:graphic>
        </p:graphicFrame>
        <p:graphicFrame>
          <p:nvGraphicFramePr>
            <p:cNvPr id="327776" name="Object 96"/>
            <p:cNvGraphicFramePr>
              <a:graphicFrameLocks noChangeAspect="1"/>
            </p:cNvGraphicFramePr>
            <p:nvPr/>
          </p:nvGraphicFramePr>
          <p:xfrm>
            <a:off x="1202" y="2341"/>
            <a:ext cx="128" cy="137"/>
          </p:xfrm>
          <a:graphic>
            <a:graphicData uri="http://schemas.openxmlformats.org/presentationml/2006/ole">
              <p:oleObj spid="_x0000_s327776" name="ISIS/Draw Sketch" r:id="rId30" imgW="552240" imgH="590400" progId="ISISServer">
                <p:embed/>
              </p:oleObj>
            </a:graphicData>
          </a:graphic>
        </p:graphicFrame>
        <p:graphicFrame>
          <p:nvGraphicFramePr>
            <p:cNvPr id="327778" name="Object 98"/>
            <p:cNvGraphicFramePr>
              <a:graphicFrameLocks noChangeAspect="1"/>
            </p:cNvGraphicFramePr>
            <p:nvPr/>
          </p:nvGraphicFramePr>
          <p:xfrm>
            <a:off x="748" y="2387"/>
            <a:ext cx="139" cy="149"/>
          </p:xfrm>
          <a:graphic>
            <a:graphicData uri="http://schemas.openxmlformats.org/presentationml/2006/ole">
              <p:oleObj spid="_x0000_s327778" name="ISIS/Draw Sketch" r:id="rId31" imgW="552240" imgH="590400" progId="ISISServer">
                <p:embed/>
              </p:oleObj>
            </a:graphicData>
          </a:graphic>
        </p:graphicFrame>
        <p:graphicFrame>
          <p:nvGraphicFramePr>
            <p:cNvPr id="327780" name="Object 100"/>
            <p:cNvGraphicFramePr>
              <a:graphicFrameLocks noChangeAspect="1"/>
            </p:cNvGraphicFramePr>
            <p:nvPr/>
          </p:nvGraphicFramePr>
          <p:xfrm>
            <a:off x="1020" y="2568"/>
            <a:ext cx="128" cy="137"/>
          </p:xfrm>
          <a:graphic>
            <a:graphicData uri="http://schemas.openxmlformats.org/presentationml/2006/ole">
              <p:oleObj spid="_x0000_s327780" name="ISIS/Draw Sketch" r:id="rId32" imgW="552240" imgH="590400" progId="ISISServer">
                <p:embed/>
              </p:oleObj>
            </a:graphicData>
          </a:graphic>
        </p:graphicFrame>
        <p:graphicFrame>
          <p:nvGraphicFramePr>
            <p:cNvPr id="327781" name="Object 101"/>
            <p:cNvGraphicFramePr>
              <a:graphicFrameLocks noChangeAspect="1"/>
            </p:cNvGraphicFramePr>
            <p:nvPr/>
          </p:nvGraphicFramePr>
          <p:xfrm>
            <a:off x="1156" y="1888"/>
            <a:ext cx="128" cy="137"/>
          </p:xfrm>
          <a:graphic>
            <a:graphicData uri="http://schemas.openxmlformats.org/presentationml/2006/ole">
              <p:oleObj spid="_x0000_s327781" name="ISIS/Draw Sketch" r:id="rId33" imgW="552240" imgH="590400" progId="ISISServer">
                <p:embed/>
              </p:oleObj>
            </a:graphicData>
          </a:graphic>
        </p:graphicFrame>
        <p:graphicFrame>
          <p:nvGraphicFramePr>
            <p:cNvPr id="327782" name="Object 102"/>
            <p:cNvGraphicFramePr>
              <a:graphicFrameLocks noChangeAspect="1"/>
            </p:cNvGraphicFramePr>
            <p:nvPr/>
          </p:nvGraphicFramePr>
          <p:xfrm>
            <a:off x="1338" y="2251"/>
            <a:ext cx="140" cy="181"/>
          </p:xfrm>
          <a:graphic>
            <a:graphicData uri="http://schemas.openxmlformats.org/presentationml/2006/ole">
              <p:oleObj spid="_x0000_s327782" name="ISIS/Draw Sketch" r:id="rId34" imgW="542880" imgH="704520" progId="ISISServer">
                <p:embed/>
              </p:oleObj>
            </a:graphicData>
          </a:graphic>
        </p:graphicFrame>
        <p:graphicFrame>
          <p:nvGraphicFramePr>
            <p:cNvPr id="327783" name="Object 103"/>
            <p:cNvGraphicFramePr>
              <a:graphicFrameLocks noChangeAspect="1"/>
            </p:cNvGraphicFramePr>
            <p:nvPr/>
          </p:nvGraphicFramePr>
          <p:xfrm>
            <a:off x="748" y="2024"/>
            <a:ext cx="175" cy="227"/>
          </p:xfrm>
          <a:graphic>
            <a:graphicData uri="http://schemas.openxmlformats.org/presentationml/2006/ole">
              <p:oleObj spid="_x0000_s327783" name="ISIS/Draw Sketch" r:id="rId35" imgW="542880" imgH="704520" progId="ISISServer">
                <p:embed/>
              </p:oleObj>
            </a:graphicData>
          </a:graphic>
        </p:graphicFrame>
      </p:grpSp>
      <p:pic>
        <p:nvPicPr>
          <p:cNvPr id="327785" name="Picture 105" descr="drop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7323138" y="4437063"/>
            <a:ext cx="868362" cy="1079500"/>
          </a:xfrm>
          <a:prstGeom prst="rect">
            <a:avLst/>
          </a:prstGeom>
          <a:noFill/>
        </p:spPr>
      </p:pic>
      <p:pic>
        <p:nvPicPr>
          <p:cNvPr id="327743" name="Picture 63" descr="molecule7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7596188" y="4724400"/>
            <a:ext cx="358775" cy="504825"/>
          </a:xfrm>
          <a:prstGeom prst="rect">
            <a:avLst/>
          </a:prstGeom>
          <a:noFill/>
        </p:spPr>
      </p:pic>
      <p:pic>
        <p:nvPicPr>
          <p:cNvPr id="327788" name="Picture 108" descr="flame"/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1619250" y="4437063"/>
            <a:ext cx="450850" cy="863600"/>
          </a:xfrm>
          <a:prstGeom prst="rect">
            <a:avLst/>
          </a:prstGeom>
          <a:noFill/>
        </p:spPr>
      </p:pic>
      <p:grpSp>
        <p:nvGrpSpPr>
          <p:cNvPr id="327705" name="Group 25"/>
          <p:cNvGrpSpPr>
            <a:grpSpLocks/>
          </p:cNvGrpSpPr>
          <p:nvPr/>
        </p:nvGrpSpPr>
        <p:grpSpPr bwMode="auto">
          <a:xfrm>
            <a:off x="539750" y="5229225"/>
            <a:ext cx="2447925" cy="1295400"/>
            <a:chOff x="744" y="965"/>
            <a:chExt cx="4901" cy="3002"/>
          </a:xfrm>
        </p:grpSpPr>
        <p:pic>
          <p:nvPicPr>
            <p:cNvPr id="327706" name="Picture 26" descr="robot_well_view"/>
            <p:cNvPicPr>
              <a:picLocks noChangeAspect="1" noChangeArrowheads="1"/>
            </p:cNvPicPr>
            <p:nvPr/>
          </p:nvPicPr>
          <p:blipFill>
            <a:blip r:embed="rId39"/>
            <a:srcRect/>
            <a:stretch>
              <a:fillRect/>
            </a:stretch>
          </p:blipFill>
          <p:spPr bwMode="auto">
            <a:xfrm>
              <a:off x="2640" y="1014"/>
              <a:ext cx="3005" cy="2953"/>
            </a:xfrm>
            <a:prstGeom prst="rect">
              <a:avLst/>
            </a:prstGeom>
            <a:noFill/>
          </p:spPr>
        </p:pic>
        <p:pic>
          <p:nvPicPr>
            <p:cNvPr id="327707" name="Picture 27" descr="plate"/>
            <p:cNvPicPr>
              <a:picLocks noChangeAspect="1" noChangeArrowheads="1"/>
            </p:cNvPicPr>
            <p:nvPr/>
          </p:nvPicPr>
          <p:blipFill>
            <a:blip r:embed="rId40"/>
            <a:srcRect/>
            <a:stretch>
              <a:fillRect/>
            </a:stretch>
          </p:blipFill>
          <p:spPr bwMode="auto">
            <a:xfrm>
              <a:off x="744" y="965"/>
              <a:ext cx="2022" cy="1247"/>
            </a:xfrm>
            <a:prstGeom prst="rect">
              <a:avLst/>
            </a:prstGeom>
            <a:noFill/>
          </p:spPr>
        </p:pic>
      </p:grpSp>
      <p:sp>
        <p:nvSpPr>
          <p:cNvPr id="327790" name="Text Box 110"/>
          <p:cNvSpPr txBox="1">
            <a:spLocks noChangeArrowheads="1"/>
          </p:cNvSpPr>
          <p:nvPr/>
        </p:nvSpPr>
        <p:spPr bwMode="auto">
          <a:xfrm>
            <a:off x="2627313" y="3357563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27791" name="Text Box 111"/>
          <p:cNvSpPr txBox="1">
            <a:spLocks noChangeArrowheads="1"/>
          </p:cNvSpPr>
          <p:nvPr/>
        </p:nvSpPr>
        <p:spPr bwMode="auto">
          <a:xfrm>
            <a:off x="2195513" y="4292600"/>
            <a:ext cx="1728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</a:rPr>
              <a:t>30,000,000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27792" name="Line 112"/>
          <p:cNvSpPr>
            <a:spLocks noChangeShapeType="1"/>
          </p:cNvSpPr>
          <p:nvPr/>
        </p:nvSpPr>
        <p:spPr bwMode="auto">
          <a:xfrm flipH="1" flipV="1">
            <a:off x="2268538" y="4076700"/>
            <a:ext cx="215900" cy="288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7794" name="Text Box 114"/>
          <p:cNvSpPr txBox="1">
            <a:spLocks noChangeArrowheads="1"/>
          </p:cNvSpPr>
          <p:nvPr/>
        </p:nvSpPr>
        <p:spPr bwMode="auto">
          <a:xfrm>
            <a:off x="5003800" y="1773238"/>
            <a:ext cx="194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</a:rPr>
              <a:t>2,000,000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27796" name="Line 116"/>
          <p:cNvSpPr>
            <a:spLocks noChangeShapeType="1"/>
          </p:cNvSpPr>
          <p:nvPr/>
        </p:nvSpPr>
        <p:spPr bwMode="auto">
          <a:xfrm flipH="1">
            <a:off x="4500563" y="2060575"/>
            <a:ext cx="576262" cy="288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7797" name="Text Box 117"/>
          <p:cNvSpPr txBox="1">
            <a:spLocks noChangeArrowheads="1"/>
          </p:cNvSpPr>
          <p:nvPr/>
        </p:nvSpPr>
        <p:spPr bwMode="auto">
          <a:xfrm>
            <a:off x="7812088" y="5734050"/>
            <a:ext cx="1476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</a:rPr>
              <a:t>450,000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27798" name="Line 118"/>
          <p:cNvSpPr>
            <a:spLocks noChangeShapeType="1"/>
          </p:cNvSpPr>
          <p:nvPr/>
        </p:nvSpPr>
        <p:spPr bwMode="auto">
          <a:xfrm flipH="1" flipV="1">
            <a:off x="7380288" y="5805488"/>
            <a:ext cx="504825" cy="144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327800" name="Picture 120" descr="elsevier"/>
          <p:cNvPicPr>
            <a:picLocks noChangeAspect="1" noChangeArrowheads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7092950" y="960438"/>
            <a:ext cx="1512888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801" name="Picture 121" descr="tandf"/>
          <p:cNvPicPr>
            <a:picLocks noChangeAspect="1" noChangeArrowheads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6877050" y="2060575"/>
            <a:ext cx="19431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802" name="Picture 122" descr="logo"/>
          <p:cNvPicPr>
            <a:picLocks noChangeAspect="1" noChangeArrowheads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6732588" y="2492375"/>
            <a:ext cx="22479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0" grpId="0" animBg="1"/>
      <p:bldP spid="327741" grpId="0" animBg="1"/>
      <p:bldP spid="327742" grpId="0" animBg="1"/>
      <p:bldP spid="327794" grpId="0"/>
      <p:bldP spid="327796" grpId="0" animBg="1"/>
      <p:bldP spid="327797" grpId="0"/>
      <p:bldP spid="3277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The Problem: </a:t>
            </a:r>
            <a:r>
              <a:rPr lang="en-GB" sz="2800" dirty="0"/>
              <a:t>Data and Publishing</a:t>
            </a:r>
          </a:p>
        </p:txBody>
      </p:sp>
      <p:pic>
        <p:nvPicPr>
          <p:cNvPr id="4505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5275" y="1989138"/>
            <a:ext cx="4859338" cy="36480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50564" name="Picture 4" descr="nm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125538"/>
            <a:ext cx="2879725" cy="2532062"/>
          </a:xfrm>
          <a:prstGeom prst="rect">
            <a:avLst/>
          </a:prstGeom>
          <a:noFill/>
        </p:spPr>
      </p:pic>
      <p:sp>
        <p:nvSpPr>
          <p:cNvPr id="450565" name="Line 5"/>
          <p:cNvSpPr>
            <a:spLocks noChangeShapeType="1"/>
          </p:cNvSpPr>
          <p:nvPr/>
        </p:nvSpPr>
        <p:spPr bwMode="auto">
          <a:xfrm>
            <a:off x="6588125" y="3933825"/>
            <a:ext cx="19446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0566" name="Line 6"/>
          <p:cNvSpPr>
            <a:spLocks noChangeShapeType="1"/>
          </p:cNvSpPr>
          <p:nvPr/>
        </p:nvSpPr>
        <p:spPr bwMode="auto">
          <a:xfrm>
            <a:off x="6588125" y="4076700"/>
            <a:ext cx="1584325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45056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4149725"/>
            <a:ext cx="345757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568" name="Line 8"/>
          <p:cNvSpPr>
            <a:spLocks noChangeShapeType="1"/>
          </p:cNvSpPr>
          <p:nvPr/>
        </p:nvSpPr>
        <p:spPr bwMode="auto">
          <a:xfrm>
            <a:off x="7524750" y="3860800"/>
            <a:ext cx="431800" cy="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0569" name="Line 9"/>
          <p:cNvSpPr>
            <a:spLocks noChangeShapeType="1"/>
          </p:cNvSpPr>
          <p:nvPr/>
        </p:nvSpPr>
        <p:spPr bwMode="auto">
          <a:xfrm>
            <a:off x="3635375" y="2276475"/>
            <a:ext cx="3889375" cy="1584325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0570" name="Line 10"/>
          <p:cNvSpPr>
            <a:spLocks noChangeShapeType="1"/>
          </p:cNvSpPr>
          <p:nvPr/>
        </p:nvSpPr>
        <p:spPr bwMode="auto">
          <a:xfrm flipV="1">
            <a:off x="3708400" y="4005263"/>
            <a:ext cx="2879725" cy="1295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GB" sz="2800" dirty="0" smtClean="0"/>
              <a:t>The Problem: Validation &amp; Peer Review</a:t>
            </a:r>
            <a:endParaRPr lang="en-GB" sz="2800" dirty="0"/>
          </a:p>
        </p:txBody>
      </p:sp>
      <p:pic>
        <p:nvPicPr>
          <p:cNvPr id="7" name="Picture 6" descr="science retracti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901" y="3357562"/>
            <a:ext cx="4667255" cy="3328934"/>
          </a:xfrm>
          <a:prstGeom prst="rect">
            <a:avLst/>
          </a:prstGeom>
        </p:spPr>
      </p:pic>
      <p:pic>
        <p:nvPicPr>
          <p:cNvPr id="4833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5524" y="982912"/>
            <a:ext cx="2452690" cy="2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science retraction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1072494"/>
            <a:ext cx="5072098" cy="37138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271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133600"/>
            <a:ext cx="2449512" cy="1838325"/>
          </a:xfrm>
          <a:prstGeom prst="rect">
            <a:avLst/>
          </a:prstGeom>
          <a:noFill/>
          <a:ln w="12700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35225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116013" y="44450"/>
            <a:ext cx="6870700" cy="865188"/>
          </a:xfrm>
        </p:spPr>
        <p:txBody>
          <a:bodyPr/>
          <a:lstStyle/>
          <a:p>
            <a:r>
              <a:rPr lang="en-GB" sz="2800"/>
              <a:t>Separating Data from Interpretations</a:t>
            </a:r>
            <a:r>
              <a:rPr lang="en-GB" sz="4000"/>
              <a:t> </a:t>
            </a:r>
            <a:endParaRPr lang="en-US" sz="4000"/>
          </a:p>
        </p:txBody>
      </p:sp>
      <p:pic>
        <p:nvPicPr>
          <p:cNvPr id="352260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6388" y="4446588"/>
            <a:ext cx="2865437" cy="2149475"/>
          </a:xfrm>
          <a:noFill/>
          <a:ln>
            <a:solidFill>
              <a:schemeClr val="accent2"/>
            </a:solidFill>
          </a:ln>
        </p:spPr>
      </p:pic>
      <p:pic>
        <p:nvPicPr>
          <p:cNvPr id="35226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4076700"/>
            <a:ext cx="2906712" cy="2184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352264" name="Picture 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372225" y="1096963"/>
            <a:ext cx="2628900" cy="1971675"/>
          </a:xfrm>
          <a:noFill/>
          <a:ln>
            <a:solidFill>
              <a:schemeClr val="accent2"/>
            </a:solidFill>
          </a:ln>
        </p:spPr>
      </p:pic>
      <p:sp>
        <p:nvSpPr>
          <p:cNvPr id="352265" name="Line 9"/>
          <p:cNvSpPr>
            <a:spLocks noChangeShapeType="1"/>
          </p:cNvSpPr>
          <p:nvPr/>
        </p:nvSpPr>
        <p:spPr bwMode="auto">
          <a:xfrm>
            <a:off x="4546600" y="965200"/>
            <a:ext cx="25400" cy="5435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2266" name="Text Box 10"/>
          <p:cNvSpPr txBox="1">
            <a:spLocks noChangeArrowheads="1"/>
          </p:cNvSpPr>
          <p:nvPr/>
        </p:nvSpPr>
        <p:spPr bwMode="auto">
          <a:xfrm>
            <a:off x="4572000" y="1000125"/>
            <a:ext cx="18002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>
                <a:solidFill>
                  <a:srgbClr val="FF0000"/>
                </a:solidFill>
              </a:rPr>
              <a:t>Underlying data (Institutional data repository)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352267" name="Text Box 11"/>
          <p:cNvSpPr txBox="1">
            <a:spLocks noChangeArrowheads="1"/>
          </p:cNvSpPr>
          <p:nvPr/>
        </p:nvSpPr>
        <p:spPr bwMode="auto">
          <a:xfrm>
            <a:off x="2771775" y="954088"/>
            <a:ext cx="17145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>
                <a:solidFill>
                  <a:srgbClr val="FF0000"/>
                </a:solidFill>
              </a:rPr>
              <a:t>Intellect &amp; Interpretation (Journal article, report, etc)</a:t>
            </a:r>
            <a:r>
              <a:rPr lang="en-GB" sz="1800"/>
              <a:t> </a:t>
            </a:r>
            <a:endParaRPr lang="en-US" sz="1800"/>
          </a:p>
        </p:txBody>
      </p:sp>
      <p:pic>
        <p:nvPicPr>
          <p:cNvPr id="352270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813" y="2708275"/>
            <a:ext cx="2881312" cy="2162175"/>
          </a:xfrm>
          <a:prstGeom prst="rect">
            <a:avLst/>
          </a:prstGeom>
          <a:noFill/>
          <a:ln w="1270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352268" name="Picture 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323850" y="1052513"/>
            <a:ext cx="2509838" cy="2135187"/>
          </a:xfrm>
          <a:noFill/>
          <a:ln>
            <a:solidFill>
              <a:schemeClr val="accent2"/>
            </a:solidFill>
          </a:ln>
        </p:spPr>
      </p:pic>
      <p:pic>
        <p:nvPicPr>
          <p:cNvPr id="352261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95963" y="4581525"/>
            <a:ext cx="2619375" cy="19685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352263" name="Picture 7" descr="2005src0254_hk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04025" y="4437063"/>
            <a:ext cx="2178050" cy="21780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352272" name="Picture 1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92950" y="3068638"/>
            <a:ext cx="187325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3" name="Picture 33" descr="flyer arro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943511">
            <a:off x="1692275" y="5661025"/>
            <a:ext cx="2376488" cy="874713"/>
          </a:xfrm>
          <a:prstGeom prst="rect">
            <a:avLst/>
          </a:prstGeom>
          <a:noFill/>
        </p:spPr>
      </p:pic>
      <p:pic>
        <p:nvPicPr>
          <p:cNvPr id="389143" name="Picture 23" descr="20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36663" y="4581525"/>
            <a:ext cx="1031875" cy="1368425"/>
          </a:xfrm>
          <a:prstGeom prst="rect">
            <a:avLst/>
          </a:prstGeom>
          <a:noFill/>
        </p:spPr>
      </p:pic>
      <p:pic>
        <p:nvPicPr>
          <p:cNvPr id="389152" name="Picture 32" descr="flyer arro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943511">
            <a:off x="4356100" y="5661025"/>
            <a:ext cx="2376488" cy="874713"/>
          </a:xfrm>
          <a:prstGeom prst="rect">
            <a:avLst/>
          </a:prstGeom>
          <a:noFill/>
        </p:spPr>
      </p:pic>
      <p:pic>
        <p:nvPicPr>
          <p:cNvPr id="389147" name="Picture 27" descr="flyer arro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2344246">
            <a:off x="7800975" y="2924175"/>
            <a:ext cx="874713" cy="2376488"/>
          </a:xfrm>
          <a:prstGeom prst="rect">
            <a:avLst/>
          </a:prstGeom>
          <a:noFill/>
        </p:spPr>
      </p:pic>
      <p:pic>
        <p:nvPicPr>
          <p:cNvPr id="389145" name="Picture 25" descr="flyer arro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2192504">
            <a:off x="5148263" y="1916113"/>
            <a:ext cx="2376487" cy="874712"/>
          </a:xfrm>
          <a:prstGeom prst="rect">
            <a:avLst/>
          </a:prstGeom>
          <a:noFill/>
        </p:spPr>
      </p:pic>
      <p:pic>
        <p:nvPicPr>
          <p:cNvPr id="389131" name="Picture 11" descr="flyer arro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503582">
            <a:off x="1908175" y="1052513"/>
            <a:ext cx="2376488" cy="874712"/>
          </a:xfrm>
          <a:prstGeom prst="rect">
            <a:avLst/>
          </a:prstGeom>
          <a:noFill/>
        </p:spPr>
      </p:pic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Research Study Workflow</a:t>
            </a:r>
            <a:endParaRPr lang="en-GB" sz="2800" dirty="0"/>
          </a:p>
        </p:txBody>
      </p:sp>
      <p:sp>
        <p:nvSpPr>
          <p:cNvPr id="389124" name="Text Box 4"/>
          <p:cNvSpPr txBox="1">
            <a:spLocks noChangeArrowheads="1"/>
          </p:cNvSpPr>
          <p:nvPr/>
        </p:nvSpPr>
        <p:spPr bwMode="auto">
          <a:xfrm>
            <a:off x="466725" y="1052513"/>
            <a:ext cx="208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Synthesis</a:t>
            </a:r>
          </a:p>
        </p:txBody>
      </p:sp>
      <p:sp>
        <p:nvSpPr>
          <p:cNvPr id="389125" name="Text Box 5"/>
          <p:cNvSpPr txBox="1">
            <a:spLocks noChangeArrowheads="1"/>
          </p:cNvSpPr>
          <p:nvPr/>
        </p:nvSpPr>
        <p:spPr bwMode="auto">
          <a:xfrm>
            <a:off x="6659563" y="1027113"/>
            <a:ext cx="2376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Data Collection</a:t>
            </a:r>
          </a:p>
        </p:txBody>
      </p:sp>
      <p:pic>
        <p:nvPicPr>
          <p:cNvPr id="389126" name="Picture 6" descr="fumeCupboar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0113" y="1577975"/>
            <a:ext cx="1439862" cy="109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89127" name="Picture 7" descr="labbook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3850" y="2636838"/>
            <a:ext cx="1584325" cy="1020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89128" name="Picture 8" descr="Submission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775" y="1700213"/>
            <a:ext cx="865188" cy="12239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89133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84438" y="5229225"/>
            <a:ext cx="792162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35" name="Picture 15" descr="bruno+diffy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08850" y="1557338"/>
            <a:ext cx="1584325" cy="11890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9138" name="Text Box 18"/>
          <p:cNvSpPr txBox="1">
            <a:spLocks noChangeArrowheads="1"/>
          </p:cNvSpPr>
          <p:nvPr/>
        </p:nvSpPr>
        <p:spPr bwMode="auto">
          <a:xfrm>
            <a:off x="4067175" y="1052513"/>
            <a:ext cx="259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Preparation</a:t>
            </a:r>
          </a:p>
        </p:txBody>
      </p:sp>
      <p:pic>
        <p:nvPicPr>
          <p:cNvPr id="389139" name="Picture 19" descr="preparation 0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67175" y="1557338"/>
            <a:ext cx="1512888" cy="1135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89140" name="Picture 2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08400" y="4762500"/>
            <a:ext cx="1582738" cy="1187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89141" name="Text Box 21"/>
          <p:cNvSpPr txBox="1">
            <a:spLocks noChangeArrowheads="1"/>
          </p:cNvSpPr>
          <p:nvPr/>
        </p:nvSpPr>
        <p:spPr bwMode="auto">
          <a:xfrm>
            <a:off x="3203575" y="4195763"/>
            <a:ext cx="280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Structure Solution</a:t>
            </a:r>
          </a:p>
        </p:txBody>
      </p:sp>
      <p:pic>
        <p:nvPicPr>
          <p:cNvPr id="389142" name="Picture 22" descr="040909coversmal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23850" y="4868863"/>
            <a:ext cx="974725" cy="12969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89144" name="Text Box 24"/>
          <p:cNvSpPr txBox="1">
            <a:spLocks noChangeArrowheads="1"/>
          </p:cNvSpPr>
          <p:nvPr/>
        </p:nvSpPr>
        <p:spPr bwMode="auto">
          <a:xfrm>
            <a:off x="6372225" y="6356350"/>
            <a:ext cx="259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Data Processing</a:t>
            </a:r>
          </a:p>
        </p:txBody>
      </p:sp>
      <p:pic>
        <p:nvPicPr>
          <p:cNvPr id="389134" name="needles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356100" y="2565400"/>
            <a:ext cx="1439863" cy="1081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89148" name="Picture 28" descr="select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588125" y="4149725"/>
            <a:ext cx="1441450" cy="1295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89149" name="Picture 29" descr="phi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804025" y="2538413"/>
            <a:ext cx="1223963" cy="1127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9150" name="Picture 30" descr="makeshoe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586663" y="5013325"/>
            <a:ext cx="1377950" cy="13065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9151" name="Picture 31" descr="split_twin3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137275" y="5300663"/>
            <a:ext cx="835025" cy="1008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9154" name="Text Box 34"/>
          <p:cNvSpPr txBox="1">
            <a:spLocks noChangeArrowheads="1"/>
          </p:cNvSpPr>
          <p:nvPr/>
        </p:nvSpPr>
        <p:spPr bwMode="auto">
          <a:xfrm>
            <a:off x="539750" y="4195763"/>
            <a:ext cx="280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Publication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9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891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3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8913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10972</TotalTime>
  <Words>781</Words>
  <Application>Microsoft PowerPoint</Application>
  <PresentationFormat>On-screen Show (4:3)</PresentationFormat>
  <Paragraphs>162</Paragraphs>
  <Slides>25</Slides>
  <Notes>25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Default Design</vt:lpstr>
      <vt:lpstr>ISIS/Draw Sketch</vt:lpstr>
      <vt:lpstr>Slide</vt:lpstr>
      <vt:lpstr>Slide 1</vt:lpstr>
      <vt:lpstr>The Research Data Lifecycle</vt:lpstr>
      <vt:lpstr>The Problem: Data Generation</vt:lpstr>
      <vt:lpstr>The Problem: Data Management</vt:lpstr>
      <vt:lpstr>The Problem: Data Deluge</vt:lpstr>
      <vt:lpstr>The Problem: Data and Publishing</vt:lpstr>
      <vt:lpstr>The Problem: Validation &amp; Peer Review</vt:lpstr>
      <vt:lpstr>Separating Data from Interpretations </vt:lpstr>
      <vt:lpstr>Research Study Workflow</vt:lpstr>
      <vt:lpstr>Workflow analysis</vt:lpstr>
      <vt:lpstr>The eCrystals Public Data Archive</vt:lpstr>
      <vt:lpstr>Access to ALL the underlying data</vt:lpstr>
      <vt:lpstr>Slide 13</vt:lpstr>
      <vt:lpstr>Socio-Political Issues &amp; Lessons</vt:lpstr>
      <vt:lpstr>Laboratory IRs and Data Management</vt:lpstr>
      <vt:lpstr>The R4L Repository</vt:lpstr>
      <vt:lpstr>The ‘Probity’ Service</vt:lpstr>
      <vt:lpstr>The eCrystals Federation</vt:lpstr>
      <vt:lpstr>Metadata Publication</vt:lpstr>
      <vt:lpstr>Metadata Publication</vt:lpstr>
      <vt:lpstr>Slide 21</vt:lpstr>
      <vt:lpstr>Search and Discovery</vt:lpstr>
      <vt:lpstr>Controlled Vocabulary and Semantics</vt:lpstr>
      <vt:lpstr>The importance of workflows</vt:lpstr>
      <vt:lpstr>The  eChemistry</vt:lpstr>
    </vt:vector>
  </TitlesOfParts>
  <Company>School of Chemistry, University of Southampton, UK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SJC CGW2</dc:title>
  <dc:creator>Simon Coles</dc:creator>
  <cp:lastModifiedBy>Simon Coles</cp:lastModifiedBy>
  <cp:revision>575</cp:revision>
  <dcterms:created xsi:type="dcterms:W3CDTF">2002-04-26T19:42:16Z</dcterms:created>
  <dcterms:modified xsi:type="dcterms:W3CDTF">2007-10-22T17:43:37Z</dcterms:modified>
</cp:coreProperties>
</file>