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59" r:id="rId4"/>
    <p:sldId id="277" r:id="rId5"/>
    <p:sldId id="278" r:id="rId6"/>
    <p:sldId id="279" r:id="rId7"/>
    <p:sldId id="257" r:id="rId8"/>
    <p:sldId id="274" r:id="rId9"/>
    <p:sldId id="258" r:id="rId10"/>
    <p:sldId id="275" r:id="rId11"/>
    <p:sldId id="260" r:id="rId12"/>
    <p:sldId id="284" r:id="rId13"/>
    <p:sldId id="282" r:id="rId14"/>
    <p:sldId id="264" r:id="rId15"/>
    <p:sldId id="266" r:id="rId16"/>
    <p:sldId id="283" r:id="rId17"/>
    <p:sldId id="261" r:id="rId18"/>
    <p:sldId id="271" r:id="rId19"/>
    <p:sldId id="280" r:id="rId20"/>
    <p:sldId id="262" r:id="rId21"/>
    <p:sldId id="281"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75" d="100"/>
          <a:sy n="75" d="100"/>
        </p:scale>
        <p:origin x="-744"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AFABCC-F254-2A4B-A5BA-3F5CE9260CF4}" type="doc">
      <dgm:prSet loTypeId="urn:microsoft.com/office/officeart/2005/8/layout/cycle5" loCatId="cycle" qsTypeId="urn:microsoft.com/office/officeart/2005/8/quickstyle/simple4" qsCatId="simple" csTypeId="urn:microsoft.com/office/officeart/2005/8/colors/accent0_2" csCatId="mainScheme" phldr="1"/>
      <dgm:spPr/>
      <dgm:t>
        <a:bodyPr/>
        <a:lstStyle/>
        <a:p>
          <a:endParaRPr lang="en-US"/>
        </a:p>
      </dgm:t>
    </dgm:pt>
    <dgm:pt modelId="{7C1EA419-EA41-6348-B2C2-F665A357F318}">
      <dgm:prSet custT="1"/>
      <dgm:spPr>
        <a:xfrm>
          <a:off x="3129962" y="7393"/>
          <a:ext cx="1514681" cy="984543"/>
        </a:xfrm>
        <a:solidFill>
          <a:srgbClr xmlns:mc="http://schemas.openxmlformats.org/markup-compatibility/2006" xmlns:a14="http://schemas.microsoft.com/office/drawing/2010/main" val="00B0F0" mc:Ignorable=""/>
        </a:solidFill>
        <a:ln>
          <a:noFill/>
        </a:ln>
        <a:effectLst>
          <a:outerShdw blurRad="40000" dist="23000" dir="5400000" rotWithShape="0">
            <a:srgbClr xmlns:mc="http://schemas.openxmlformats.org/markup-compatibility/2006" xmlns:a14="http://schemas.microsoft.com/office/drawing/2010/main" val="000000" mc:Ignorable="">
              <a:alpha val="35000"/>
            </a:srgbClr>
          </a:outerShdw>
        </a:effectLst>
      </dgm:spPr>
      <dgm:t>
        <a:bodyPr/>
        <a:lstStyle/>
        <a:p>
          <a:pPr rtl="0"/>
          <a:r>
            <a:rPr lang="en-US" sz="1400" smtClean="0">
              <a:solidFill>
                <a:srgbClr xmlns:mc="http://schemas.openxmlformats.org/markup-compatibility/2006" xmlns:a14="http://schemas.microsoft.com/office/drawing/2010/main" val="1F497D" mc:Ignorable="">
                  <a:hueOff val="0"/>
                  <a:satOff val="0"/>
                  <a:lumOff val="0"/>
                  <a:alphaOff val="0"/>
                </a:srgbClr>
              </a:solidFill>
              <a:latin typeface="Georgia"/>
              <a:ea typeface="+mn-ea"/>
              <a:cs typeface="+mn-cs"/>
            </a:rPr>
            <a:t>Take FFT</a:t>
          </a:r>
          <a:endParaRPr lang="en-US" sz="1400" dirty="0">
            <a:solidFill>
              <a:srgbClr xmlns:mc="http://schemas.openxmlformats.org/markup-compatibility/2006" xmlns:a14="http://schemas.microsoft.com/office/drawing/2010/main" val="1F497D" mc:Ignorable="">
                <a:hueOff val="0"/>
                <a:satOff val="0"/>
                <a:lumOff val="0"/>
                <a:alphaOff val="0"/>
              </a:srgbClr>
            </a:solidFill>
            <a:latin typeface="Georgia"/>
            <a:ea typeface="+mn-ea"/>
            <a:cs typeface="+mn-cs"/>
          </a:endParaRPr>
        </a:p>
      </dgm:t>
    </dgm:pt>
    <dgm:pt modelId="{0F954F3A-69B5-9F41-B286-64748F7CBBAA}" type="parTrans" cxnId="{B1939C14-5999-AA45-8810-80C048357784}">
      <dgm:prSet/>
      <dgm:spPr/>
      <dgm:t>
        <a:bodyPr/>
        <a:lstStyle/>
        <a:p>
          <a:endParaRPr lang="en-US" sz="1400">
            <a:solidFill>
              <a:schemeClr val="tx1"/>
            </a:solidFill>
          </a:endParaRPr>
        </a:p>
      </dgm:t>
    </dgm:pt>
    <dgm:pt modelId="{74B4CC5C-B6E3-B643-AC1D-DF93C029FA4D}" type="sibTrans" cxnId="{B1939C14-5999-AA45-8810-80C048357784}">
      <dgm:prSet/>
      <dgm:spPr>
        <a:xfrm>
          <a:off x="2262978" y="502095"/>
          <a:ext cx="3254549" cy="3254549"/>
        </a:xfrm>
        <a:noFill/>
        <a:ln w="9525" cap="flat" cmpd="sng" algn="ctr">
          <a:solidFill>
            <a:srgbClr xmlns:mc="http://schemas.openxmlformats.org/markup-compatibility/2006" xmlns:a14="http://schemas.microsoft.com/office/drawing/2010/main" val="1F497D" mc:Ignorable="">
              <a:hueOff val="0"/>
              <a:satOff val="0"/>
              <a:lumOff val="0"/>
              <a:alphaOff val="0"/>
            </a:srgbClr>
          </a:solidFill>
          <a:prstDash val="solid"/>
          <a:tailEnd type="arrow"/>
        </a:ln>
        <a:effectLst/>
      </dgm:spPr>
      <dgm:t>
        <a:bodyPr/>
        <a:lstStyle/>
        <a:p>
          <a:endParaRPr lang="en-US" sz="1400">
            <a:solidFill>
              <a:schemeClr val="tx1"/>
            </a:solidFill>
          </a:endParaRPr>
        </a:p>
      </dgm:t>
    </dgm:pt>
    <dgm:pt modelId="{EA1A7BF7-F0A5-A64B-95AC-947A36DDC185}">
      <dgm:prSet custT="1"/>
      <dgm:spPr>
        <a:xfrm>
          <a:off x="3129962" y="3255173"/>
          <a:ext cx="1514681" cy="984543"/>
        </a:xfrm>
        <a:solidFill>
          <a:srgbClr xmlns:mc="http://schemas.openxmlformats.org/markup-compatibility/2006" xmlns:a14="http://schemas.microsoft.com/office/drawing/2010/main" val="00B0F0" mc:Ignorable=""/>
        </a:solidFill>
        <a:ln>
          <a:noFill/>
        </a:ln>
        <a:effectLst>
          <a:outerShdw blurRad="40000" dist="23000" dir="5400000" rotWithShape="0">
            <a:srgbClr xmlns:mc="http://schemas.openxmlformats.org/markup-compatibility/2006" xmlns:a14="http://schemas.microsoft.com/office/drawing/2010/main" val="000000" mc:Ignorable="">
              <a:alpha val="35000"/>
            </a:srgbClr>
          </a:outerShdw>
        </a:effectLst>
      </dgm:spPr>
      <dgm:t>
        <a:bodyPr/>
        <a:lstStyle/>
        <a:p>
          <a:pPr rtl="0"/>
          <a:r>
            <a:rPr lang="en-US" sz="1400" smtClean="0">
              <a:solidFill>
                <a:srgbClr xmlns:mc="http://schemas.openxmlformats.org/markup-compatibility/2006" xmlns:a14="http://schemas.microsoft.com/office/drawing/2010/main" val="1F497D" mc:Ignorable="">
                  <a:hueOff val="0"/>
                  <a:satOff val="0"/>
                  <a:lumOff val="0"/>
                  <a:alphaOff val="0"/>
                </a:srgbClr>
              </a:solidFill>
              <a:latin typeface="Georgia"/>
              <a:ea typeface="+mn-ea"/>
              <a:cs typeface="+mn-cs"/>
            </a:rPr>
            <a:t>Reverse FFT</a:t>
          </a:r>
          <a:endParaRPr lang="en-US" sz="1400" dirty="0">
            <a:solidFill>
              <a:srgbClr xmlns:mc="http://schemas.openxmlformats.org/markup-compatibility/2006" xmlns:a14="http://schemas.microsoft.com/office/drawing/2010/main" val="1F497D" mc:Ignorable="">
                <a:hueOff val="0"/>
                <a:satOff val="0"/>
                <a:lumOff val="0"/>
                <a:alphaOff val="0"/>
              </a:srgbClr>
            </a:solidFill>
            <a:latin typeface="Georgia"/>
            <a:ea typeface="+mn-ea"/>
            <a:cs typeface="+mn-cs"/>
          </a:endParaRPr>
        </a:p>
      </dgm:t>
    </dgm:pt>
    <dgm:pt modelId="{8329CB9E-C6FA-E448-9CC3-A52A5F843CBA}" type="parTrans" cxnId="{005204B7-0A96-694B-947A-3225ED3BF53A}">
      <dgm:prSet/>
      <dgm:spPr/>
      <dgm:t>
        <a:bodyPr/>
        <a:lstStyle/>
        <a:p>
          <a:endParaRPr lang="en-US" sz="1400">
            <a:solidFill>
              <a:schemeClr val="tx1"/>
            </a:solidFill>
          </a:endParaRPr>
        </a:p>
      </dgm:t>
    </dgm:pt>
    <dgm:pt modelId="{D8ABBA22-7ED7-6A45-A84A-A18D7D40418D}" type="sibTrans" cxnId="{005204B7-0A96-694B-947A-3225ED3BF53A}">
      <dgm:prSet/>
      <dgm:spPr>
        <a:xfrm>
          <a:off x="2260028" y="492895"/>
          <a:ext cx="3254549" cy="3254549"/>
        </a:xfrm>
        <a:noFill/>
        <a:ln w="9525" cap="flat" cmpd="sng" algn="ctr">
          <a:solidFill>
            <a:srgbClr xmlns:mc="http://schemas.openxmlformats.org/markup-compatibility/2006" xmlns:a14="http://schemas.microsoft.com/office/drawing/2010/main" val="1F497D" mc:Ignorable="">
              <a:hueOff val="0"/>
              <a:satOff val="0"/>
              <a:lumOff val="0"/>
              <a:alphaOff val="0"/>
            </a:srgbClr>
          </a:solidFill>
          <a:prstDash val="solid"/>
          <a:tailEnd type="arrow"/>
        </a:ln>
        <a:effectLst/>
      </dgm:spPr>
      <dgm:t>
        <a:bodyPr/>
        <a:lstStyle/>
        <a:p>
          <a:endParaRPr lang="en-US" sz="1400">
            <a:solidFill>
              <a:schemeClr val="tx1"/>
            </a:solidFill>
          </a:endParaRPr>
        </a:p>
      </dgm:t>
    </dgm:pt>
    <dgm:pt modelId="{D32115D3-A2B8-FA43-9CA7-1270217C805A}">
      <dgm:prSet custT="1"/>
      <dgm:spPr>
        <a:xfrm>
          <a:off x="4757237" y="1627898"/>
          <a:ext cx="1514681" cy="984543"/>
        </a:xfrm>
        <a:solidFill>
          <a:srgbClr xmlns:mc="http://schemas.openxmlformats.org/markup-compatibility/2006" xmlns:a14="http://schemas.microsoft.com/office/drawing/2010/main" val="00B0F0" mc:Ignorable=""/>
        </a:solidFill>
        <a:ln>
          <a:noFill/>
        </a:ln>
        <a:effectLst>
          <a:outerShdw blurRad="40000" dist="23000" dir="5400000" rotWithShape="0">
            <a:srgbClr xmlns:mc="http://schemas.openxmlformats.org/markup-compatibility/2006" xmlns:a14="http://schemas.microsoft.com/office/drawing/2010/main" val="000000" mc:Ignorable="">
              <a:alpha val="35000"/>
            </a:srgbClr>
          </a:outerShdw>
        </a:effectLst>
      </dgm:spPr>
      <dgm:t>
        <a:bodyPr/>
        <a:lstStyle/>
        <a:p>
          <a:pPr rtl="0"/>
          <a:r>
            <a:rPr lang="en-US" sz="1400" smtClean="0">
              <a:solidFill>
                <a:srgbClr xmlns:mc="http://schemas.openxmlformats.org/markup-compatibility/2006" xmlns:a14="http://schemas.microsoft.com/office/drawing/2010/main" val="1F497D" mc:Ignorable="">
                  <a:hueOff val="0"/>
                  <a:satOff val="0"/>
                  <a:lumOff val="0"/>
                  <a:alphaOff val="0"/>
                </a:srgbClr>
              </a:solidFill>
              <a:latin typeface="Georgia"/>
              <a:ea typeface="+mn-ea"/>
              <a:cs typeface="+mn-cs"/>
            </a:rPr>
            <a:t>replace intensity with known pattern (Fourier space constraint)</a:t>
          </a:r>
          <a:endParaRPr lang="en-US" sz="1400" dirty="0">
            <a:solidFill>
              <a:srgbClr xmlns:mc="http://schemas.openxmlformats.org/markup-compatibility/2006" xmlns:a14="http://schemas.microsoft.com/office/drawing/2010/main" val="1F497D" mc:Ignorable="">
                <a:hueOff val="0"/>
                <a:satOff val="0"/>
                <a:lumOff val="0"/>
                <a:alphaOff val="0"/>
              </a:srgbClr>
            </a:solidFill>
            <a:latin typeface="Georgia"/>
            <a:ea typeface="+mn-ea"/>
            <a:cs typeface="+mn-cs"/>
          </a:endParaRPr>
        </a:p>
      </dgm:t>
    </dgm:pt>
    <dgm:pt modelId="{EBF6C08A-A78C-704D-B161-32F64386050B}" type="parTrans" cxnId="{DF04F6D9-C040-A641-A12E-9AD479F4B132}">
      <dgm:prSet/>
      <dgm:spPr/>
      <dgm:t>
        <a:bodyPr/>
        <a:lstStyle/>
        <a:p>
          <a:endParaRPr lang="en-US" sz="1400">
            <a:solidFill>
              <a:schemeClr val="tx1"/>
            </a:solidFill>
          </a:endParaRPr>
        </a:p>
      </dgm:t>
    </dgm:pt>
    <dgm:pt modelId="{DF49975C-8850-D54B-A6FC-775ACB9482D4}" type="sibTrans" cxnId="{DF04F6D9-C040-A641-A12E-9AD479F4B132}">
      <dgm:prSet/>
      <dgm:spPr>
        <a:xfrm>
          <a:off x="2260028" y="492895"/>
          <a:ext cx="3254549" cy="3254549"/>
        </a:xfrm>
        <a:noFill/>
        <a:ln w="9525" cap="flat" cmpd="sng" algn="ctr">
          <a:solidFill>
            <a:srgbClr xmlns:mc="http://schemas.openxmlformats.org/markup-compatibility/2006" xmlns:a14="http://schemas.microsoft.com/office/drawing/2010/main" val="1F497D" mc:Ignorable="">
              <a:hueOff val="0"/>
              <a:satOff val="0"/>
              <a:lumOff val="0"/>
              <a:alphaOff val="0"/>
            </a:srgbClr>
          </a:solidFill>
          <a:prstDash val="solid"/>
          <a:tailEnd type="arrow"/>
        </a:ln>
        <a:effectLst/>
      </dgm:spPr>
      <dgm:t>
        <a:bodyPr/>
        <a:lstStyle/>
        <a:p>
          <a:endParaRPr lang="en-US" sz="1400">
            <a:solidFill>
              <a:schemeClr val="tx1"/>
            </a:solidFill>
          </a:endParaRPr>
        </a:p>
      </dgm:t>
    </dgm:pt>
    <dgm:pt modelId="{438F00A9-981D-3F4A-9CC8-B1649F2A7C0D}">
      <dgm:prSet custT="1"/>
      <dgm:spPr>
        <a:xfrm>
          <a:off x="1502687" y="1627898"/>
          <a:ext cx="1514681" cy="984543"/>
        </a:xfrm>
        <a:solidFill>
          <a:srgbClr xmlns:mc="http://schemas.openxmlformats.org/markup-compatibility/2006" xmlns:a14="http://schemas.microsoft.com/office/drawing/2010/main" val="00B0F0" mc:Ignorable=""/>
        </a:solidFill>
        <a:ln>
          <a:noFill/>
        </a:ln>
        <a:effectLst>
          <a:outerShdw blurRad="40000" dist="23000" dir="5400000" rotWithShape="0">
            <a:srgbClr xmlns:mc="http://schemas.openxmlformats.org/markup-compatibility/2006" xmlns:a14="http://schemas.microsoft.com/office/drawing/2010/main" val="000000" mc:Ignorable="">
              <a:alpha val="35000"/>
            </a:srgbClr>
          </a:outerShdw>
        </a:effectLst>
      </dgm:spPr>
      <dgm:t>
        <a:bodyPr/>
        <a:lstStyle/>
        <a:p>
          <a:pPr rtl="0"/>
          <a:r>
            <a:rPr lang="en-US" sz="1400" smtClean="0">
              <a:solidFill>
                <a:srgbClr xmlns:mc="http://schemas.openxmlformats.org/markup-compatibility/2006" xmlns:a14="http://schemas.microsoft.com/office/drawing/2010/main" val="1F497D" mc:Ignorable="">
                  <a:hueOff val="0"/>
                  <a:satOff val="0"/>
                  <a:lumOff val="0"/>
                  <a:alphaOff val="0"/>
                </a:srgbClr>
              </a:solidFill>
              <a:latin typeface="Georgia"/>
              <a:ea typeface="+mn-ea"/>
              <a:cs typeface="+mn-cs"/>
            </a:rPr>
            <a:t>is the outer region black? – make it black (real space constraint)</a:t>
          </a:r>
          <a:endParaRPr lang="en-US" sz="1400" dirty="0">
            <a:solidFill>
              <a:srgbClr xmlns:mc="http://schemas.openxmlformats.org/markup-compatibility/2006" xmlns:a14="http://schemas.microsoft.com/office/drawing/2010/main" val="1F497D" mc:Ignorable="">
                <a:hueOff val="0"/>
                <a:satOff val="0"/>
                <a:lumOff val="0"/>
                <a:alphaOff val="0"/>
              </a:srgbClr>
            </a:solidFill>
            <a:latin typeface="Georgia"/>
            <a:ea typeface="+mn-ea"/>
            <a:cs typeface="+mn-cs"/>
          </a:endParaRPr>
        </a:p>
      </dgm:t>
    </dgm:pt>
    <dgm:pt modelId="{3FF24FCA-8CD4-3343-9C35-999C0EF12909}" type="parTrans" cxnId="{85A610D9-BEB8-F84A-A108-FDEE41F44393}">
      <dgm:prSet/>
      <dgm:spPr/>
      <dgm:t>
        <a:bodyPr/>
        <a:lstStyle/>
        <a:p>
          <a:endParaRPr lang="en-US" sz="1400">
            <a:solidFill>
              <a:schemeClr val="tx1"/>
            </a:solidFill>
          </a:endParaRPr>
        </a:p>
      </dgm:t>
    </dgm:pt>
    <dgm:pt modelId="{72143DF4-07E3-AE42-9B68-049F0F91AD08}" type="sibTrans" cxnId="{85A610D9-BEB8-F84A-A108-FDEE41F44393}">
      <dgm:prSet/>
      <dgm:spPr>
        <a:xfrm>
          <a:off x="2257078" y="502095"/>
          <a:ext cx="3254549" cy="3254549"/>
        </a:xfrm>
        <a:noFill/>
        <a:ln w="9525" cap="flat" cmpd="sng" algn="ctr">
          <a:solidFill>
            <a:srgbClr xmlns:mc="http://schemas.openxmlformats.org/markup-compatibility/2006" xmlns:a14="http://schemas.microsoft.com/office/drawing/2010/main" val="1F497D" mc:Ignorable="">
              <a:hueOff val="0"/>
              <a:satOff val="0"/>
              <a:lumOff val="0"/>
              <a:alphaOff val="0"/>
            </a:srgbClr>
          </a:solidFill>
          <a:prstDash val="solid"/>
          <a:tailEnd type="arrow"/>
        </a:ln>
        <a:effectLst/>
      </dgm:spPr>
      <dgm:t>
        <a:bodyPr/>
        <a:lstStyle/>
        <a:p>
          <a:endParaRPr lang="en-US" sz="1400">
            <a:solidFill>
              <a:schemeClr val="tx1"/>
            </a:solidFill>
          </a:endParaRPr>
        </a:p>
      </dgm:t>
    </dgm:pt>
    <dgm:pt modelId="{33875C13-AC68-674A-A43C-2DC50ECA233E}" type="pres">
      <dgm:prSet presAssocID="{87AFABCC-F254-2A4B-A5BA-3F5CE9260CF4}" presName="cycle" presStyleCnt="0">
        <dgm:presLayoutVars>
          <dgm:dir/>
          <dgm:resizeHandles val="exact"/>
        </dgm:presLayoutVars>
      </dgm:prSet>
      <dgm:spPr/>
      <dgm:t>
        <a:bodyPr/>
        <a:lstStyle/>
        <a:p>
          <a:endParaRPr lang="en-US"/>
        </a:p>
      </dgm:t>
    </dgm:pt>
    <dgm:pt modelId="{C4AC55CD-A8D9-F147-90B5-DE81AFBA5F11}" type="pres">
      <dgm:prSet presAssocID="{7C1EA419-EA41-6348-B2C2-F665A357F318}" presName="node" presStyleLbl="node1" presStyleIdx="0" presStyleCnt="4" custRadScaleRad="95474" custRadScaleInc="-395">
        <dgm:presLayoutVars>
          <dgm:bulletEnabled val="1"/>
        </dgm:presLayoutVars>
      </dgm:prSet>
      <dgm:spPr>
        <a:prstGeom prst="roundRect">
          <a:avLst/>
        </a:prstGeom>
      </dgm:spPr>
      <dgm:t>
        <a:bodyPr/>
        <a:lstStyle/>
        <a:p>
          <a:endParaRPr lang="en-US"/>
        </a:p>
      </dgm:t>
    </dgm:pt>
    <dgm:pt modelId="{F9E29474-122A-5F4C-9AB0-69684998A28A}" type="pres">
      <dgm:prSet presAssocID="{7C1EA419-EA41-6348-B2C2-F665A357F318}" presName="spNode" presStyleCnt="0"/>
      <dgm:spPr/>
      <dgm:t>
        <a:bodyPr/>
        <a:lstStyle/>
        <a:p>
          <a:endParaRPr lang="en-US"/>
        </a:p>
      </dgm:t>
    </dgm:pt>
    <dgm:pt modelId="{93C11A19-36DF-F943-A62B-D9261D76DFCD}" type="pres">
      <dgm:prSet presAssocID="{74B4CC5C-B6E3-B643-AC1D-DF93C029FA4D}" presName="sibTrans" presStyleLbl="sibTrans1D1" presStyleIdx="0" presStyleCnt="4"/>
      <dgm:spPr>
        <a:custGeom>
          <a:avLst/>
          <a:gdLst/>
          <a:ahLst/>
          <a:cxnLst/>
          <a:rect l="0" t="0" r="0" b="0"/>
          <a:pathLst>
            <a:path>
              <a:moveTo>
                <a:pt x="2590288" y="315547"/>
              </a:moveTo>
              <a:arcTo wR="1627274" hR="1627274" stAng="18377072" swAng="1626077"/>
            </a:path>
          </a:pathLst>
        </a:custGeom>
      </dgm:spPr>
      <dgm:t>
        <a:bodyPr/>
        <a:lstStyle/>
        <a:p>
          <a:endParaRPr lang="en-US"/>
        </a:p>
      </dgm:t>
    </dgm:pt>
    <dgm:pt modelId="{1DE39B72-A7EB-B148-9D33-63027973778A}" type="pres">
      <dgm:prSet presAssocID="{D32115D3-A2B8-FA43-9CA7-1270217C805A}" presName="node" presStyleLbl="node1" presStyleIdx="1" presStyleCnt="4">
        <dgm:presLayoutVars>
          <dgm:bulletEnabled val="1"/>
        </dgm:presLayoutVars>
      </dgm:prSet>
      <dgm:spPr>
        <a:prstGeom prst="roundRect">
          <a:avLst/>
        </a:prstGeom>
      </dgm:spPr>
      <dgm:t>
        <a:bodyPr/>
        <a:lstStyle/>
        <a:p>
          <a:endParaRPr lang="en-US"/>
        </a:p>
      </dgm:t>
    </dgm:pt>
    <dgm:pt modelId="{3ECDD29B-1FA2-FC4E-8CA6-2358D3D11BB5}" type="pres">
      <dgm:prSet presAssocID="{D32115D3-A2B8-FA43-9CA7-1270217C805A}" presName="spNode" presStyleCnt="0"/>
      <dgm:spPr/>
      <dgm:t>
        <a:bodyPr/>
        <a:lstStyle/>
        <a:p>
          <a:endParaRPr lang="en-US"/>
        </a:p>
      </dgm:t>
    </dgm:pt>
    <dgm:pt modelId="{DBDE4AEF-C48C-C34D-99BC-0B6C4EDBEFD9}" type="pres">
      <dgm:prSet presAssocID="{DF49975C-8850-D54B-A6FC-775ACB9482D4}" presName="sibTrans" presStyleLbl="sibTrans1D1" presStyleIdx="1" presStyleCnt="4"/>
      <dgm:spPr>
        <a:custGeom>
          <a:avLst/>
          <a:gdLst/>
          <a:ahLst/>
          <a:cxnLst/>
          <a:rect l="0" t="0" r="0" b="0"/>
          <a:pathLst>
            <a:path>
              <a:moveTo>
                <a:pt x="3085912" y="2348661"/>
              </a:moveTo>
              <a:arcTo wR="1627274" hR="1627274" stAng="1578916" swAng="1634500"/>
            </a:path>
          </a:pathLst>
        </a:custGeom>
      </dgm:spPr>
      <dgm:t>
        <a:bodyPr/>
        <a:lstStyle/>
        <a:p>
          <a:endParaRPr lang="en-US"/>
        </a:p>
      </dgm:t>
    </dgm:pt>
    <dgm:pt modelId="{92E4C7BB-6095-764A-BFCF-63D2B963379A}" type="pres">
      <dgm:prSet presAssocID="{EA1A7BF7-F0A5-A64B-95AC-947A36DDC185}" presName="node" presStyleLbl="node1" presStyleIdx="2" presStyleCnt="4">
        <dgm:presLayoutVars>
          <dgm:bulletEnabled val="1"/>
        </dgm:presLayoutVars>
      </dgm:prSet>
      <dgm:spPr>
        <a:prstGeom prst="roundRect">
          <a:avLst/>
        </a:prstGeom>
      </dgm:spPr>
      <dgm:t>
        <a:bodyPr/>
        <a:lstStyle/>
        <a:p>
          <a:endParaRPr lang="en-US"/>
        </a:p>
      </dgm:t>
    </dgm:pt>
    <dgm:pt modelId="{F21AB587-9BFF-6A48-B890-F88A4FC71AE8}" type="pres">
      <dgm:prSet presAssocID="{EA1A7BF7-F0A5-A64B-95AC-947A36DDC185}" presName="spNode" presStyleCnt="0"/>
      <dgm:spPr/>
      <dgm:t>
        <a:bodyPr/>
        <a:lstStyle/>
        <a:p>
          <a:endParaRPr lang="en-US"/>
        </a:p>
      </dgm:t>
    </dgm:pt>
    <dgm:pt modelId="{75F35395-2783-1147-9E7A-920A7E4EAFF8}" type="pres">
      <dgm:prSet presAssocID="{D8ABBA22-7ED7-6A45-A84A-A18D7D40418D}" presName="sibTrans" presStyleLbl="sibTrans1D1" presStyleIdx="2" presStyleCnt="4"/>
      <dgm:spPr>
        <a:custGeom>
          <a:avLst/>
          <a:gdLst/>
          <a:ahLst/>
          <a:cxnLst/>
          <a:rect l="0" t="0" r="0" b="0"/>
          <a:pathLst>
            <a:path>
              <a:moveTo>
                <a:pt x="660634" y="2936331"/>
              </a:moveTo>
              <a:arcTo wR="1627274" hR="1627274" stAng="7586584" swAng="1634500"/>
            </a:path>
          </a:pathLst>
        </a:custGeom>
      </dgm:spPr>
      <dgm:t>
        <a:bodyPr/>
        <a:lstStyle/>
        <a:p>
          <a:endParaRPr lang="en-US"/>
        </a:p>
      </dgm:t>
    </dgm:pt>
    <dgm:pt modelId="{113CD3C7-1210-ED4B-8191-052B3422B96E}" type="pres">
      <dgm:prSet presAssocID="{438F00A9-981D-3F4A-9CC8-B1649F2A7C0D}" presName="node" presStyleLbl="node1" presStyleIdx="3" presStyleCnt="4">
        <dgm:presLayoutVars>
          <dgm:bulletEnabled val="1"/>
        </dgm:presLayoutVars>
      </dgm:prSet>
      <dgm:spPr>
        <a:prstGeom prst="roundRect">
          <a:avLst/>
        </a:prstGeom>
      </dgm:spPr>
      <dgm:t>
        <a:bodyPr/>
        <a:lstStyle/>
        <a:p>
          <a:endParaRPr lang="en-US"/>
        </a:p>
      </dgm:t>
    </dgm:pt>
    <dgm:pt modelId="{C83E3109-6E72-FD47-9E68-6940EE57E98B}" type="pres">
      <dgm:prSet presAssocID="{438F00A9-981D-3F4A-9CC8-B1649F2A7C0D}" presName="spNode" presStyleCnt="0"/>
      <dgm:spPr/>
      <dgm:t>
        <a:bodyPr/>
        <a:lstStyle/>
        <a:p>
          <a:endParaRPr lang="en-US"/>
        </a:p>
      </dgm:t>
    </dgm:pt>
    <dgm:pt modelId="{0742A4A3-A42C-D54A-81D9-211CA20687A1}" type="pres">
      <dgm:prSet presAssocID="{72143DF4-07E3-AE42-9B68-049F0F91AD08}" presName="sibTrans" presStyleLbl="sibTrans1D1" presStyleIdx="3" presStyleCnt="4"/>
      <dgm:spPr>
        <a:custGeom>
          <a:avLst/>
          <a:gdLst/>
          <a:ahLst/>
          <a:cxnLst/>
          <a:rect l="0" t="0" r="0" b="0"/>
          <a:pathLst>
            <a:path>
              <a:moveTo>
                <a:pt x="172420" y="898287"/>
              </a:moveTo>
              <a:arcTo wR="1627274" hR="1627274" stAng="12396852" swAng="1626077"/>
            </a:path>
          </a:pathLst>
        </a:custGeom>
      </dgm:spPr>
      <dgm:t>
        <a:bodyPr/>
        <a:lstStyle/>
        <a:p>
          <a:endParaRPr lang="en-US"/>
        </a:p>
      </dgm:t>
    </dgm:pt>
  </dgm:ptLst>
  <dgm:cxnLst>
    <dgm:cxn modelId="{005204B7-0A96-694B-947A-3225ED3BF53A}" srcId="{87AFABCC-F254-2A4B-A5BA-3F5CE9260CF4}" destId="{EA1A7BF7-F0A5-A64B-95AC-947A36DDC185}" srcOrd="2" destOrd="0" parTransId="{8329CB9E-C6FA-E448-9CC3-A52A5F843CBA}" sibTransId="{D8ABBA22-7ED7-6A45-A84A-A18D7D40418D}"/>
    <dgm:cxn modelId="{DF04F6D9-C040-A641-A12E-9AD479F4B132}" srcId="{87AFABCC-F254-2A4B-A5BA-3F5CE9260CF4}" destId="{D32115D3-A2B8-FA43-9CA7-1270217C805A}" srcOrd="1" destOrd="0" parTransId="{EBF6C08A-A78C-704D-B161-32F64386050B}" sibTransId="{DF49975C-8850-D54B-A6FC-775ACB9482D4}"/>
    <dgm:cxn modelId="{916EE7F8-A1CC-42A2-A863-09A5B2DD96E3}" type="presOf" srcId="{87AFABCC-F254-2A4B-A5BA-3F5CE9260CF4}" destId="{33875C13-AC68-674A-A43C-2DC50ECA233E}" srcOrd="0" destOrd="0" presId="urn:microsoft.com/office/officeart/2005/8/layout/cycle5"/>
    <dgm:cxn modelId="{E8C359E6-A29A-4C14-B531-EFB00E24173F}" type="presOf" srcId="{438F00A9-981D-3F4A-9CC8-B1649F2A7C0D}" destId="{113CD3C7-1210-ED4B-8191-052B3422B96E}" srcOrd="0" destOrd="0" presId="urn:microsoft.com/office/officeart/2005/8/layout/cycle5"/>
    <dgm:cxn modelId="{CEF8652B-DB2C-4A3D-934A-BA42F47C48AB}" type="presOf" srcId="{DF49975C-8850-D54B-A6FC-775ACB9482D4}" destId="{DBDE4AEF-C48C-C34D-99BC-0B6C4EDBEFD9}" srcOrd="0" destOrd="0" presId="urn:microsoft.com/office/officeart/2005/8/layout/cycle5"/>
    <dgm:cxn modelId="{40818850-5870-426A-B238-82D62607BE2C}" type="presOf" srcId="{7C1EA419-EA41-6348-B2C2-F665A357F318}" destId="{C4AC55CD-A8D9-F147-90B5-DE81AFBA5F11}" srcOrd="0" destOrd="0" presId="urn:microsoft.com/office/officeart/2005/8/layout/cycle5"/>
    <dgm:cxn modelId="{1E2B9AB8-E0E0-4CB6-892B-E6B9247E61C6}" type="presOf" srcId="{D8ABBA22-7ED7-6A45-A84A-A18D7D40418D}" destId="{75F35395-2783-1147-9E7A-920A7E4EAFF8}" srcOrd="0" destOrd="0" presId="urn:microsoft.com/office/officeart/2005/8/layout/cycle5"/>
    <dgm:cxn modelId="{A5FE2328-B571-400B-9C87-42D8C14AB834}" type="presOf" srcId="{EA1A7BF7-F0A5-A64B-95AC-947A36DDC185}" destId="{92E4C7BB-6095-764A-BFCF-63D2B963379A}" srcOrd="0" destOrd="0" presId="urn:microsoft.com/office/officeart/2005/8/layout/cycle5"/>
    <dgm:cxn modelId="{FCA9725F-8F74-40CC-A488-AA1CC74E3B32}" type="presOf" srcId="{72143DF4-07E3-AE42-9B68-049F0F91AD08}" destId="{0742A4A3-A42C-D54A-81D9-211CA20687A1}" srcOrd="0" destOrd="0" presId="urn:microsoft.com/office/officeart/2005/8/layout/cycle5"/>
    <dgm:cxn modelId="{F41803EF-22BD-40DF-BB3B-FC629DA8778A}" type="presOf" srcId="{74B4CC5C-B6E3-B643-AC1D-DF93C029FA4D}" destId="{93C11A19-36DF-F943-A62B-D9261D76DFCD}" srcOrd="0" destOrd="0" presId="urn:microsoft.com/office/officeart/2005/8/layout/cycle5"/>
    <dgm:cxn modelId="{85A610D9-BEB8-F84A-A108-FDEE41F44393}" srcId="{87AFABCC-F254-2A4B-A5BA-3F5CE9260CF4}" destId="{438F00A9-981D-3F4A-9CC8-B1649F2A7C0D}" srcOrd="3" destOrd="0" parTransId="{3FF24FCA-8CD4-3343-9C35-999C0EF12909}" sibTransId="{72143DF4-07E3-AE42-9B68-049F0F91AD08}"/>
    <dgm:cxn modelId="{12DD910F-B3DE-4C2B-A4E3-D355CDCFC178}" type="presOf" srcId="{D32115D3-A2B8-FA43-9CA7-1270217C805A}" destId="{1DE39B72-A7EB-B148-9D33-63027973778A}" srcOrd="0" destOrd="0" presId="urn:microsoft.com/office/officeart/2005/8/layout/cycle5"/>
    <dgm:cxn modelId="{B1939C14-5999-AA45-8810-80C048357784}" srcId="{87AFABCC-F254-2A4B-A5BA-3F5CE9260CF4}" destId="{7C1EA419-EA41-6348-B2C2-F665A357F318}" srcOrd="0" destOrd="0" parTransId="{0F954F3A-69B5-9F41-B286-64748F7CBBAA}" sibTransId="{74B4CC5C-B6E3-B643-AC1D-DF93C029FA4D}"/>
    <dgm:cxn modelId="{385AC94E-F077-44B9-A895-C19474DFBB98}" type="presParOf" srcId="{33875C13-AC68-674A-A43C-2DC50ECA233E}" destId="{C4AC55CD-A8D9-F147-90B5-DE81AFBA5F11}" srcOrd="0" destOrd="0" presId="urn:microsoft.com/office/officeart/2005/8/layout/cycle5"/>
    <dgm:cxn modelId="{19E9A8CF-70D1-4C67-96B9-30E76E11812A}" type="presParOf" srcId="{33875C13-AC68-674A-A43C-2DC50ECA233E}" destId="{F9E29474-122A-5F4C-9AB0-69684998A28A}" srcOrd="1" destOrd="0" presId="urn:microsoft.com/office/officeart/2005/8/layout/cycle5"/>
    <dgm:cxn modelId="{D0A3A58F-F8EE-4004-AF02-F0317C9B0725}" type="presParOf" srcId="{33875C13-AC68-674A-A43C-2DC50ECA233E}" destId="{93C11A19-36DF-F943-A62B-D9261D76DFCD}" srcOrd="2" destOrd="0" presId="urn:microsoft.com/office/officeart/2005/8/layout/cycle5"/>
    <dgm:cxn modelId="{33223148-76C3-4398-8953-342BBA15CCBB}" type="presParOf" srcId="{33875C13-AC68-674A-A43C-2DC50ECA233E}" destId="{1DE39B72-A7EB-B148-9D33-63027973778A}" srcOrd="3" destOrd="0" presId="urn:microsoft.com/office/officeart/2005/8/layout/cycle5"/>
    <dgm:cxn modelId="{A491182D-494B-4D80-84DB-5AF710CBF709}" type="presParOf" srcId="{33875C13-AC68-674A-A43C-2DC50ECA233E}" destId="{3ECDD29B-1FA2-FC4E-8CA6-2358D3D11BB5}" srcOrd="4" destOrd="0" presId="urn:microsoft.com/office/officeart/2005/8/layout/cycle5"/>
    <dgm:cxn modelId="{6AC881E9-0BD6-45DA-8D9E-6FDAD8B90E3A}" type="presParOf" srcId="{33875C13-AC68-674A-A43C-2DC50ECA233E}" destId="{DBDE4AEF-C48C-C34D-99BC-0B6C4EDBEFD9}" srcOrd="5" destOrd="0" presId="urn:microsoft.com/office/officeart/2005/8/layout/cycle5"/>
    <dgm:cxn modelId="{0C9E3B64-136C-45D9-A436-F5670E414A31}" type="presParOf" srcId="{33875C13-AC68-674A-A43C-2DC50ECA233E}" destId="{92E4C7BB-6095-764A-BFCF-63D2B963379A}" srcOrd="6" destOrd="0" presId="urn:microsoft.com/office/officeart/2005/8/layout/cycle5"/>
    <dgm:cxn modelId="{510BF4A7-7B7C-4882-872F-A7772879E24B}" type="presParOf" srcId="{33875C13-AC68-674A-A43C-2DC50ECA233E}" destId="{F21AB587-9BFF-6A48-B890-F88A4FC71AE8}" srcOrd="7" destOrd="0" presId="urn:microsoft.com/office/officeart/2005/8/layout/cycle5"/>
    <dgm:cxn modelId="{5BE86971-7E90-48FA-85E1-0EC42611C810}" type="presParOf" srcId="{33875C13-AC68-674A-A43C-2DC50ECA233E}" destId="{75F35395-2783-1147-9E7A-920A7E4EAFF8}" srcOrd="8" destOrd="0" presId="urn:microsoft.com/office/officeart/2005/8/layout/cycle5"/>
    <dgm:cxn modelId="{76B150C4-408C-4AA0-9544-0BFE7236631B}" type="presParOf" srcId="{33875C13-AC68-674A-A43C-2DC50ECA233E}" destId="{113CD3C7-1210-ED4B-8191-052B3422B96E}" srcOrd="9" destOrd="0" presId="urn:microsoft.com/office/officeart/2005/8/layout/cycle5"/>
    <dgm:cxn modelId="{67D6047E-2555-4CE3-814D-61225C178835}" type="presParOf" srcId="{33875C13-AC68-674A-A43C-2DC50ECA233E}" destId="{C83E3109-6E72-FD47-9E68-6940EE57E98B}" srcOrd="10" destOrd="0" presId="urn:microsoft.com/office/officeart/2005/8/layout/cycle5"/>
    <dgm:cxn modelId="{FE668D6B-6A9D-47D0-A805-C95C4E0DD246}" type="presParOf" srcId="{33875C13-AC68-674A-A43C-2DC50ECA233E}" destId="{0742A4A3-A42C-D54A-81D9-211CA20687A1}"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AC55CD-A8D9-F147-90B5-DE81AFBA5F11}">
      <dsp:nvSpPr>
        <dsp:cNvPr id="0" name=""/>
        <dsp:cNvSpPr/>
      </dsp:nvSpPr>
      <dsp:spPr>
        <a:xfrm>
          <a:off x="3126749" y="74278"/>
          <a:ext cx="1514681" cy="984543"/>
        </a:xfrm>
        <a:prstGeom prst="roundRect">
          <a:avLst/>
        </a:prstGeom>
        <a:solidFill>
          <a:srgbClr xmlns:mc="http://schemas.openxmlformats.org/markup-compatibility/2006" xmlns:a14="http://schemas.microsoft.com/office/drawing/2010/main" val="00B0F0" mc:Ignorable=""/>
        </a:solidFill>
        <a:ln>
          <a:noFill/>
        </a:ln>
        <a:effectLst>
          <a:outerShdw blurRad="40000" dist="23000" dir="5400000" rotWithShape="0">
            <a:srgbClr xmlns:mc="http://schemas.openxmlformats.org/markup-compatibility/2006" xmlns:a14="http://schemas.microsoft.com/office/drawing/2010/main" val="000000" mc:Ignorable="">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smtClean="0">
              <a:solidFill>
                <a:srgbClr xmlns:mc="http://schemas.openxmlformats.org/markup-compatibility/2006" xmlns:a14="http://schemas.microsoft.com/office/drawing/2010/main" val="1F497D" mc:Ignorable="">
                  <a:hueOff val="0"/>
                  <a:satOff val="0"/>
                  <a:lumOff val="0"/>
                  <a:alphaOff val="0"/>
                </a:srgbClr>
              </a:solidFill>
              <a:latin typeface="Georgia"/>
              <a:ea typeface="+mn-ea"/>
              <a:cs typeface="+mn-cs"/>
            </a:rPr>
            <a:t>Take FFT</a:t>
          </a:r>
          <a:endParaRPr lang="en-US" sz="1400" kern="1200" dirty="0">
            <a:solidFill>
              <a:srgbClr xmlns:mc="http://schemas.openxmlformats.org/markup-compatibility/2006" xmlns:a14="http://schemas.microsoft.com/office/drawing/2010/main" val="1F497D" mc:Ignorable="">
                <a:hueOff val="0"/>
                <a:satOff val="0"/>
                <a:lumOff val="0"/>
                <a:alphaOff val="0"/>
              </a:srgbClr>
            </a:solidFill>
            <a:latin typeface="Georgia"/>
            <a:ea typeface="+mn-ea"/>
            <a:cs typeface="+mn-cs"/>
          </a:endParaRPr>
        </a:p>
      </dsp:txBody>
      <dsp:txXfrm>
        <a:off x="3174810" y="122339"/>
        <a:ext cx="1418559" cy="888421"/>
      </dsp:txXfrm>
    </dsp:sp>
    <dsp:sp modelId="{93C11A19-36DF-F943-A62B-D9261D76DFCD}">
      <dsp:nvSpPr>
        <dsp:cNvPr id="0" name=""/>
        <dsp:cNvSpPr/>
      </dsp:nvSpPr>
      <dsp:spPr>
        <a:xfrm>
          <a:off x="2296174" y="594890"/>
          <a:ext cx="3254549" cy="3254549"/>
        </a:xfrm>
        <a:custGeom>
          <a:avLst/>
          <a:gdLst/>
          <a:ahLst/>
          <a:cxnLst/>
          <a:rect l="0" t="0" r="0" b="0"/>
          <a:pathLst>
            <a:path>
              <a:moveTo>
                <a:pt x="2590288" y="315547"/>
              </a:moveTo>
              <a:arcTo wR="1627274" hR="1627274" stAng="18377072" swAng="1626077"/>
            </a:path>
          </a:pathLst>
        </a:custGeom>
        <a:noFill/>
        <a:ln w="9525" cap="flat" cmpd="sng" algn="ctr">
          <a:solidFill>
            <a:srgbClr xmlns:mc="http://schemas.openxmlformats.org/markup-compatibility/2006" xmlns:a14="http://schemas.microsoft.com/office/drawing/2010/main" val="1F497D" mc:Ignorable="">
              <a:hueOff val="0"/>
              <a:satOff val="0"/>
              <a:lumOff val="0"/>
              <a:alphaOff val="0"/>
            </a:srgbClr>
          </a:solidFill>
          <a:prstDash val="solid"/>
          <a:tailEnd type="arrow"/>
        </a:ln>
        <a:effectLst/>
      </dsp:spPr>
      <dsp:style>
        <a:lnRef idx="1">
          <a:scrgbClr r="0" g="0" b="0"/>
        </a:lnRef>
        <a:fillRef idx="0">
          <a:scrgbClr r="0" g="0" b="0"/>
        </a:fillRef>
        <a:effectRef idx="0">
          <a:scrgbClr r="0" g="0" b="0"/>
        </a:effectRef>
        <a:fontRef idx="minor"/>
      </dsp:style>
    </dsp:sp>
    <dsp:sp modelId="{1DE39B72-A7EB-B148-9D33-63027973778A}">
      <dsp:nvSpPr>
        <dsp:cNvPr id="0" name=""/>
        <dsp:cNvSpPr/>
      </dsp:nvSpPr>
      <dsp:spPr>
        <a:xfrm>
          <a:off x="4757237" y="1627898"/>
          <a:ext cx="1514681" cy="984543"/>
        </a:xfrm>
        <a:prstGeom prst="roundRect">
          <a:avLst/>
        </a:prstGeom>
        <a:solidFill>
          <a:srgbClr xmlns:mc="http://schemas.openxmlformats.org/markup-compatibility/2006" xmlns:a14="http://schemas.microsoft.com/office/drawing/2010/main" val="00B0F0" mc:Ignorable=""/>
        </a:solidFill>
        <a:ln>
          <a:noFill/>
        </a:ln>
        <a:effectLst>
          <a:outerShdw blurRad="40000" dist="23000" dir="5400000" rotWithShape="0">
            <a:srgbClr xmlns:mc="http://schemas.openxmlformats.org/markup-compatibility/2006" xmlns:a14="http://schemas.microsoft.com/office/drawing/2010/main" val="000000" mc:Ignorable="">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smtClean="0">
              <a:solidFill>
                <a:srgbClr xmlns:mc="http://schemas.openxmlformats.org/markup-compatibility/2006" xmlns:a14="http://schemas.microsoft.com/office/drawing/2010/main" val="1F497D" mc:Ignorable="">
                  <a:hueOff val="0"/>
                  <a:satOff val="0"/>
                  <a:lumOff val="0"/>
                  <a:alphaOff val="0"/>
                </a:srgbClr>
              </a:solidFill>
              <a:latin typeface="Georgia"/>
              <a:ea typeface="+mn-ea"/>
              <a:cs typeface="+mn-cs"/>
            </a:rPr>
            <a:t>replace intensity with known pattern (Fourier space constraint)</a:t>
          </a:r>
          <a:endParaRPr lang="en-US" sz="1400" kern="1200" dirty="0">
            <a:solidFill>
              <a:srgbClr xmlns:mc="http://schemas.openxmlformats.org/markup-compatibility/2006" xmlns:a14="http://schemas.microsoft.com/office/drawing/2010/main" val="1F497D" mc:Ignorable="">
                <a:hueOff val="0"/>
                <a:satOff val="0"/>
                <a:lumOff val="0"/>
                <a:alphaOff val="0"/>
              </a:srgbClr>
            </a:solidFill>
            <a:latin typeface="Georgia"/>
            <a:ea typeface="+mn-ea"/>
            <a:cs typeface="+mn-cs"/>
          </a:endParaRPr>
        </a:p>
      </dsp:txBody>
      <dsp:txXfrm>
        <a:off x="4805298" y="1675959"/>
        <a:ext cx="1418559" cy="888421"/>
      </dsp:txXfrm>
    </dsp:sp>
    <dsp:sp modelId="{DBDE4AEF-C48C-C34D-99BC-0B6C4EDBEFD9}">
      <dsp:nvSpPr>
        <dsp:cNvPr id="0" name=""/>
        <dsp:cNvSpPr/>
      </dsp:nvSpPr>
      <dsp:spPr>
        <a:xfrm>
          <a:off x="2260028" y="492895"/>
          <a:ext cx="3254549" cy="3254549"/>
        </a:xfrm>
        <a:custGeom>
          <a:avLst/>
          <a:gdLst/>
          <a:ahLst/>
          <a:cxnLst/>
          <a:rect l="0" t="0" r="0" b="0"/>
          <a:pathLst>
            <a:path>
              <a:moveTo>
                <a:pt x="3085912" y="2348661"/>
              </a:moveTo>
              <a:arcTo wR="1627274" hR="1627274" stAng="1578916" swAng="1634500"/>
            </a:path>
          </a:pathLst>
        </a:custGeom>
        <a:noFill/>
        <a:ln w="9525" cap="flat" cmpd="sng" algn="ctr">
          <a:solidFill>
            <a:srgbClr xmlns:mc="http://schemas.openxmlformats.org/markup-compatibility/2006" xmlns:a14="http://schemas.microsoft.com/office/drawing/2010/main" val="1F497D" mc:Ignorable="">
              <a:hueOff val="0"/>
              <a:satOff val="0"/>
              <a:lumOff val="0"/>
              <a:alphaOff val="0"/>
            </a:srgbClr>
          </a:solidFill>
          <a:prstDash val="solid"/>
          <a:tailEnd type="arrow"/>
        </a:ln>
        <a:effectLst/>
      </dsp:spPr>
      <dsp:style>
        <a:lnRef idx="1">
          <a:scrgbClr r="0" g="0" b="0"/>
        </a:lnRef>
        <a:fillRef idx="0">
          <a:scrgbClr r="0" g="0" b="0"/>
        </a:fillRef>
        <a:effectRef idx="0">
          <a:scrgbClr r="0" g="0" b="0"/>
        </a:effectRef>
        <a:fontRef idx="minor"/>
      </dsp:style>
    </dsp:sp>
    <dsp:sp modelId="{92E4C7BB-6095-764A-BFCF-63D2B963379A}">
      <dsp:nvSpPr>
        <dsp:cNvPr id="0" name=""/>
        <dsp:cNvSpPr/>
      </dsp:nvSpPr>
      <dsp:spPr>
        <a:xfrm>
          <a:off x="3129962" y="3255173"/>
          <a:ext cx="1514681" cy="984543"/>
        </a:xfrm>
        <a:prstGeom prst="roundRect">
          <a:avLst/>
        </a:prstGeom>
        <a:solidFill>
          <a:srgbClr xmlns:mc="http://schemas.openxmlformats.org/markup-compatibility/2006" xmlns:a14="http://schemas.microsoft.com/office/drawing/2010/main" val="00B0F0" mc:Ignorable=""/>
        </a:solidFill>
        <a:ln>
          <a:noFill/>
        </a:ln>
        <a:effectLst>
          <a:outerShdw blurRad="40000" dist="23000" dir="5400000" rotWithShape="0">
            <a:srgbClr xmlns:mc="http://schemas.openxmlformats.org/markup-compatibility/2006" xmlns:a14="http://schemas.microsoft.com/office/drawing/2010/main" val="000000" mc:Ignorable="">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smtClean="0">
              <a:solidFill>
                <a:srgbClr xmlns:mc="http://schemas.openxmlformats.org/markup-compatibility/2006" xmlns:a14="http://schemas.microsoft.com/office/drawing/2010/main" val="1F497D" mc:Ignorable="">
                  <a:hueOff val="0"/>
                  <a:satOff val="0"/>
                  <a:lumOff val="0"/>
                  <a:alphaOff val="0"/>
                </a:srgbClr>
              </a:solidFill>
              <a:latin typeface="Georgia"/>
              <a:ea typeface="+mn-ea"/>
              <a:cs typeface="+mn-cs"/>
            </a:rPr>
            <a:t>Reverse FFT</a:t>
          </a:r>
          <a:endParaRPr lang="en-US" sz="1400" kern="1200" dirty="0">
            <a:solidFill>
              <a:srgbClr xmlns:mc="http://schemas.openxmlformats.org/markup-compatibility/2006" xmlns:a14="http://schemas.microsoft.com/office/drawing/2010/main" val="1F497D" mc:Ignorable="">
                <a:hueOff val="0"/>
                <a:satOff val="0"/>
                <a:lumOff val="0"/>
                <a:alphaOff val="0"/>
              </a:srgbClr>
            </a:solidFill>
            <a:latin typeface="Georgia"/>
            <a:ea typeface="+mn-ea"/>
            <a:cs typeface="+mn-cs"/>
          </a:endParaRPr>
        </a:p>
      </dsp:txBody>
      <dsp:txXfrm>
        <a:off x="3178023" y="3303234"/>
        <a:ext cx="1418559" cy="888421"/>
      </dsp:txXfrm>
    </dsp:sp>
    <dsp:sp modelId="{75F35395-2783-1147-9E7A-920A7E4EAFF8}">
      <dsp:nvSpPr>
        <dsp:cNvPr id="0" name=""/>
        <dsp:cNvSpPr/>
      </dsp:nvSpPr>
      <dsp:spPr>
        <a:xfrm>
          <a:off x="2260028" y="492895"/>
          <a:ext cx="3254549" cy="3254549"/>
        </a:xfrm>
        <a:custGeom>
          <a:avLst/>
          <a:gdLst/>
          <a:ahLst/>
          <a:cxnLst/>
          <a:rect l="0" t="0" r="0" b="0"/>
          <a:pathLst>
            <a:path>
              <a:moveTo>
                <a:pt x="660634" y="2936331"/>
              </a:moveTo>
              <a:arcTo wR="1627274" hR="1627274" stAng="7586584" swAng="1634500"/>
            </a:path>
          </a:pathLst>
        </a:custGeom>
        <a:noFill/>
        <a:ln w="9525" cap="flat" cmpd="sng" algn="ctr">
          <a:solidFill>
            <a:srgbClr xmlns:mc="http://schemas.openxmlformats.org/markup-compatibility/2006" xmlns:a14="http://schemas.microsoft.com/office/drawing/2010/main" val="1F497D" mc:Ignorable="">
              <a:hueOff val="0"/>
              <a:satOff val="0"/>
              <a:lumOff val="0"/>
              <a:alphaOff val="0"/>
            </a:srgbClr>
          </a:solidFill>
          <a:prstDash val="solid"/>
          <a:tailEnd type="arrow"/>
        </a:ln>
        <a:effectLst/>
      </dsp:spPr>
      <dsp:style>
        <a:lnRef idx="1">
          <a:scrgbClr r="0" g="0" b="0"/>
        </a:lnRef>
        <a:fillRef idx="0">
          <a:scrgbClr r="0" g="0" b="0"/>
        </a:fillRef>
        <a:effectRef idx="0">
          <a:scrgbClr r="0" g="0" b="0"/>
        </a:effectRef>
        <a:fontRef idx="minor"/>
      </dsp:style>
    </dsp:sp>
    <dsp:sp modelId="{113CD3C7-1210-ED4B-8191-052B3422B96E}">
      <dsp:nvSpPr>
        <dsp:cNvPr id="0" name=""/>
        <dsp:cNvSpPr/>
      </dsp:nvSpPr>
      <dsp:spPr>
        <a:xfrm>
          <a:off x="1502687" y="1627898"/>
          <a:ext cx="1514681" cy="984543"/>
        </a:xfrm>
        <a:prstGeom prst="roundRect">
          <a:avLst/>
        </a:prstGeom>
        <a:solidFill>
          <a:srgbClr xmlns:mc="http://schemas.openxmlformats.org/markup-compatibility/2006" xmlns:a14="http://schemas.microsoft.com/office/drawing/2010/main" val="00B0F0" mc:Ignorable=""/>
        </a:solidFill>
        <a:ln>
          <a:noFill/>
        </a:ln>
        <a:effectLst>
          <a:outerShdw blurRad="40000" dist="23000" dir="5400000" rotWithShape="0">
            <a:srgbClr xmlns:mc="http://schemas.openxmlformats.org/markup-compatibility/2006" xmlns:a14="http://schemas.microsoft.com/office/drawing/2010/main" val="000000" mc:Ignorable="">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smtClean="0">
              <a:solidFill>
                <a:srgbClr xmlns:mc="http://schemas.openxmlformats.org/markup-compatibility/2006" xmlns:a14="http://schemas.microsoft.com/office/drawing/2010/main" val="1F497D" mc:Ignorable="">
                  <a:hueOff val="0"/>
                  <a:satOff val="0"/>
                  <a:lumOff val="0"/>
                  <a:alphaOff val="0"/>
                </a:srgbClr>
              </a:solidFill>
              <a:latin typeface="Georgia"/>
              <a:ea typeface="+mn-ea"/>
              <a:cs typeface="+mn-cs"/>
            </a:rPr>
            <a:t>is the outer region black? – make it black (real space constraint)</a:t>
          </a:r>
          <a:endParaRPr lang="en-US" sz="1400" kern="1200" dirty="0">
            <a:solidFill>
              <a:srgbClr xmlns:mc="http://schemas.openxmlformats.org/markup-compatibility/2006" xmlns:a14="http://schemas.microsoft.com/office/drawing/2010/main" val="1F497D" mc:Ignorable="">
                <a:hueOff val="0"/>
                <a:satOff val="0"/>
                <a:lumOff val="0"/>
                <a:alphaOff val="0"/>
              </a:srgbClr>
            </a:solidFill>
            <a:latin typeface="Georgia"/>
            <a:ea typeface="+mn-ea"/>
            <a:cs typeface="+mn-cs"/>
          </a:endParaRPr>
        </a:p>
      </dsp:txBody>
      <dsp:txXfrm>
        <a:off x="1550748" y="1675959"/>
        <a:ext cx="1418559" cy="888421"/>
      </dsp:txXfrm>
    </dsp:sp>
    <dsp:sp modelId="{0742A4A3-A42C-D54A-81D9-211CA20687A1}">
      <dsp:nvSpPr>
        <dsp:cNvPr id="0" name=""/>
        <dsp:cNvSpPr/>
      </dsp:nvSpPr>
      <dsp:spPr>
        <a:xfrm>
          <a:off x="2223682" y="595400"/>
          <a:ext cx="3254549" cy="3254549"/>
        </a:xfrm>
        <a:custGeom>
          <a:avLst/>
          <a:gdLst/>
          <a:ahLst/>
          <a:cxnLst/>
          <a:rect l="0" t="0" r="0" b="0"/>
          <a:pathLst>
            <a:path>
              <a:moveTo>
                <a:pt x="172420" y="898287"/>
              </a:moveTo>
              <a:arcTo wR="1627274" hR="1627274" stAng="12396852" swAng="1626077"/>
            </a:path>
          </a:pathLst>
        </a:custGeom>
        <a:noFill/>
        <a:ln w="9525" cap="flat" cmpd="sng" algn="ctr">
          <a:solidFill>
            <a:srgbClr xmlns:mc="http://schemas.openxmlformats.org/markup-compatibility/2006" xmlns:a14="http://schemas.microsoft.com/office/drawing/2010/main" val="1F497D" mc:Ignorable="">
              <a:hueOff val="0"/>
              <a:satOff val="0"/>
              <a:lumOff val="0"/>
              <a:alphaOff val="0"/>
            </a:srgb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C157ECE-E0A9-466A-B3C1-686C3C4786C7}" type="datetimeFigureOut">
              <a:rPr lang="en-GB" smtClean="0"/>
              <a:t>27/05/2010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05A14E-6D8D-4ACC-8AE6-CC333AAE0C40}" type="slidenum">
              <a:rPr lang="en-GB" smtClean="0"/>
              <a:t>‹#›</a:t>
            </a:fld>
            <a:endParaRPr lang="en-GB"/>
          </a:p>
        </p:txBody>
      </p:sp>
    </p:spTree>
    <p:extLst>
      <p:ext uri="{BB962C8B-B14F-4D97-AF65-F5344CB8AC3E}">
        <p14:creationId xmlns:p14="http://schemas.microsoft.com/office/powerpoint/2010/main" val="1615222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C157ECE-E0A9-466A-B3C1-686C3C4786C7}" type="datetimeFigureOut">
              <a:rPr lang="en-GB" smtClean="0"/>
              <a:t>27/05/2010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05A14E-6D8D-4ACC-8AE6-CC333AAE0C40}" type="slidenum">
              <a:rPr lang="en-GB" smtClean="0"/>
              <a:t>‹#›</a:t>
            </a:fld>
            <a:endParaRPr lang="en-GB"/>
          </a:p>
        </p:txBody>
      </p:sp>
    </p:spTree>
    <p:extLst>
      <p:ext uri="{BB962C8B-B14F-4D97-AF65-F5344CB8AC3E}">
        <p14:creationId xmlns:p14="http://schemas.microsoft.com/office/powerpoint/2010/main" val="3178873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C157ECE-E0A9-466A-B3C1-686C3C4786C7}" type="datetimeFigureOut">
              <a:rPr lang="en-GB" smtClean="0"/>
              <a:t>27/05/2010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05A14E-6D8D-4ACC-8AE6-CC333AAE0C40}" type="slidenum">
              <a:rPr lang="en-GB" smtClean="0"/>
              <a:t>‹#›</a:t>
            </a:fld>
            <a:endParaRPr lang="en-GB"/>
          </a:p>
        </p:txBody>
      </p:sp>
    </p:spTree>
    <p:extLst>
      <p:ext uri="{BB962C8B-B14F-4D97-AF65-F5344CB8AC3E}">
        <p14:creationId xmlns:p14="http://schemas.microsoft.com/office/powerpoint/2010/main" val="1240404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C157ECE-E0A9-466A-B3C1-686C3C4786C7}" type="datetimeFigureOut">
              <a:rPr lang="en-GB" smtClean="0"/>
              <a:t>27/05/2010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05A14E-6D8D-4ACC-8AE6-CC333AAE0C40}" type="slidenum">
              <a:rPr lang="en-GB" smtClean="0"/>
              <a:t>‹#›</a:t>
            </a:fld>
            <a:endParaRPr lang="en-GB"/>
          </a:p>
        </p:txBody>
      </p:sp>
    </p:spTree>
    <p:extLst>
      <p:ext uri="{BB962C8B-B14F-4D97-AF65-F5344CB8AC3E}">
        <p14:creationId xmlns:p14="http://schemas.microsoft.com/office/powerpoint/2010/main" val="1131934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157ECE-E0A9-466A-B3C1-686C3C4786C7}" type="datetimeFigureOut">
              <a:rPr lang="en-GB" smtClean="0"/>
              <a:t>27/05/2010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05A14E-6D8D-4ACC-8AE6-CC333AAE0C40}" type="slidenum">
              <a:rPr lang="en-GB" smtClean="0"/>
              <a:t>‹#›</a:t>
            </a:fld>
            <a:endParaRPr lang="en-GB"/>
          </a:p>
        </p:txBody>
      </p:sp>
    </p:spTree>
    <p:extLst>
      <p:ext uri="{BB962C8B-B14F-4D97-AF65-F5344CB8AC3E}">
        <p14:creationId xmlns:p14="http://schemas.microsoft.com/office/powerpoint/2010/main" val="429215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C157ECE-E0A9-466A-B3C1-686C3C4786C7}" type="datetimeFigureOut">
              <a:rPr lang="en-GB" smtClean="0"/>
              <a:t>27/05/2010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05A14E-6D8D-4ACC-8AE6-CC333AAE0C40}" type="slidenum">
              <a:rPr lang="en-GB" smtClean="0"/>
              <a:t>‹#›</a:t>
            </a:fld>
            <a:endParaRPr lang="en-GB"/>
          </a:p>
        </p:txBody>
      </p:sp>
    </p:spTree>
    <p:extLst>
      <p:ext uri="{BB962C8B-B14F-4D97-AF65-F5344CB8AC3E}">
        <p14:creationId xmlns:p14="http://schemas.microsoft.com/office/powerpoint/2010/main" val="1087348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C157ECE-E0A9-466A-B3C1-686C3C4786C7}" type="datetimeFigureOut">
              <a:rPr lang="en-GB" smtClean="0"/>
              <a:t>27/05/2010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305A14E-6D8D-4ACC-8AE6-CC333AAE0C40}" type="slidenum">
              <a:rPr lang="en-GB" smtClean="0"/>
              <a:t>‹#›</a:t>
            </a:fld>
            <a:endParaRPr lang="en-GB"/>
          </a:p>
        </p:txBody>
      </p:sp>
    </p:spTree>
    <p:extLst>
      <p:ext uri="{BB962C8B-B14F-4D97-AF65-F5344CB8AC3E}">
        <p14:creationId xmlns:p14="http://schemas.microsoft.com/office/powerpoint/2010/main" val="1665879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C157ECE-E0A9-466A-B3C1-686C3C4786C7}" type="datetimeFigureOut">
              <a:rPr lang="en-GB" smtClean="0"/>
              <a:t>27/05/2010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305A14E-6D8D-4ACC-8AE6-CC333AAE0C40}" type="slidenum">
              <a:rPr lang="en-GB" smtClean="0"/>
              <a:t>‹#›</a:t>
            </a:fld>
            <a:endParaRPr lang="en-GB"/>
          </a:p>
        </p:txBody>
      </p:sp>
    </p:spTree>
    <p:extLst>
      <p:ext uri="{BB962C8B-B14F-4D97-AF65-F5344CB8AC3E}">
        <p14:creationId xmlns:p14="http://schemas.microsoft.com/office/powerpoint/2010/main" val="2478945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157ECE-E0A9-466A-B3C1-686C3C4786C7}" type="datetimeFigureOut">
              <a:rPr lang="en-GB" smtClean="0"/>
              <a:t>27/05/2010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305A14E-6D8D-4ACC-8AE6-CC333AAE0C40}" type="slidenum">
              <a:rPr lang="en-GB" smtClean="0"/>
              <a:t>‹#›</a:t>
            </a:fld>
            <a:endParaRPr lang="en-GB"/>
          </a:p>
        </p:txBody>
      </p:sp>
    </p:spTree>
    <p:extLst>
      <p:ext uri="{BB962C8B-B14F-4D97-AF65-F5344CB8AC3E}">
        <p14:creationId xmlns:p14="http://schemas.microsoft.com/office/powerpoint/2010/main" val="304446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157ECE-E0A9-466A-B3C1-686C3C4786C7}" type="datetimeFigureOut">
              <a:rPr lang="en-GB" smtClean="0"/>
              <a:t>27/05/2010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05A14E-6D8D-4ACC-8AE6-CC333AAE0C40}" type="slidenum">
              <a:rPr lang="en-GB" smtClean="0"/>
              <a:t>‹#›</a:t>
            </a:fld>
            <a:endParaRPr lang="en-GB"/>
          </a:p>
        </p:txBody>
      </p:sp>
    </p:spTree>
    <p:extLst>
      <p:ext uri="{BB962C8B-B14F-4D97-AF65-F5344CB8AC3E}">
        <p14:creationId xmlns:p14="http://schemas.microsoft.com/office/powerpoint/2010/main" val="3548885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157ECE-E0A9-466A-B3C1-686C3C4786C7}" type="datetimeFigureOut">
              <a:rPr lang="en-GB" smtClean="0"/>
              <a:t>27/05/2010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05A14E-6D8D-4ACC-8AE6-CC333AAE0C40}" type="slidenum">
              <a:rPr lang="en-GB" smtClean="0"/>
              <a:t>‹#›</a:t>
            </a:fld>
            <a:endParaRPr lang="en-GB"/>
          </a:p>
        </p:txBody>
      </p:sp>
    </p:spTree>
    <p:extLst>
      <p:ext uri="{BB962C8B-B14F-4D97-AF65-F5344CB8AC3E}">
        <p14:creationId xmlns:p14="http://schemas.microsoft.com/office/powerpoint/2010/main" val="2796325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157ECE-E0A9-466A-B3C1-686C3C4786C7}" type="datetimeFigureOut">
              <a:rPr lang="en-GB" smtClean="0"/>
              <a:t>27/05/2010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5A14E-6D8D-4ACC-8AE6-CC333AAE0C40}" type="slidenum">
              <a:rPr lang="en-GB" smtClean="0"/>
              <a:t>‹#›</a:t>
            </a:fld>
            <a:endParaRPr lang="en-GB"/>
          </a:p>
        </p:txBody>
      </p:sp>
    </p:spTree>
    <p:extLst>
      <p:ext uri="{BB962C8B-B14F-4D97-AF65-F5344CB8AC3E}">
        <p14:creationId xmlns:p14="http://schemas.microsoft.com/office/powerpoint/2010/main" val="1622412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18" Type="http://schemas.openxmlformats.org/officeDocument/2006/relationships/image" Target="../media/image52.jpeg"/><Relationship Id="rId3" Type="http://schemas.openxmlformats.org/officeDocument/2006/relationships/image" Target="../media/image37.jpeg"/><Relationship Id="rId7" Type="http://schemas.openxmlformats.org/officeDocument/2006/relationships/image" Target="../media/image41.png"/><Relationship Id="rId12" Type="http://schemas.openxmlformats.org/officeDocument/2006/relationships/image" Target="../media/image46.jpeg"/><Relationship Id="rId17" Type="http://schemas.openxmlformats.org/officeDocument/2006/relationships/image" Target="../media/image51.png"/><Relationship Id="rId2" Type="http://schemas.openxmlformats.org/officeDocument/2006/relationships/image" Target="../media/image36.jpeg"/><Relationship Id="rId16"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5" Type="http://schemas.openxmlformats.org/officeDocument/2006/relationships/image" Target="../media/image49.jpeg"/><Relationship Id="rId10" Type="http://schemas.openxmlformats.org/officeDocument/2006/relationships/image" Target="../media/image44.jpeg"/><Relationship Id="rId19" Type="http://schemas.openxmlformats.org/officeDocument/2006/relationships/image" Target="../media/image53.jpeg"/><Relationship Id="rId4" Type="http://schemas.openxmlformats.org/officeDocument/2006/relationships/image" Target="../media/image38.jpeg"/><Relationship Id="rId9" Type="http://schemas.openxmlformats.org/officeDocument/2006/relationships/image" Target="../media/image43.jpeg"/><Relationship Id="rId1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1" Type="http://schemas.openxmlformats.org/officeDocument/2006/relationships/image" Target="../media/image15.pdf"/><Relationship Id="rId2" Type="http://schemas.openxmlformats.org/officeDocument/2006/relationships/image" Target="../media/image2.jpeg"/><Relationship Id="rId1" Type="http://schemas.openxmlformats.org/officeDocument/2006/relationships/slideLayout" Target="../slideLayouts/slideLayout7.xml"/><Relationship Id="rId23" Type="http://schemas.openxmlformats.org/officeDocument/2006/relationships/image" Target="../media/image4.png"/><Relationship Id="rId22"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Layout" Target="../diagrams/layout1.xml"/><Relationship Id="rId7" Type="http://schemas.openxmlformats.org/officeDocument/2006/relationships/image" Target="../media/image6.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Imaging x-ray generation and Scattering</a:t>
            </a:r>
            <a:endParaRPr lang="en-GB" dirty="0"/>
          </a:p>
        </p:txBody>
      </p:sp>
      <p:sp>
        <p:nvSpPr>
          <p:cNvPr id="3" name="Subtitle 2"/>
          <p:cNvSpPr>
            <a:spLocks noGrp="1"/>
          </p:cNvSpPr>
          <p:nvPr>
            <p:ph type="subTitle" idx="1"/>
          </p:nvPr>
        </p:nvSpPr>
        <p:spPr/>
        <p:txBody>
          <a:bodyPr/>
          <a:lstStyle/>
          <a:p>
            <a:r>
              <a:rPr lang="en-GB" dirty="0" err="1" smtClean="0"/>
              <a:t>Tabletop</a:t>
            </a:r>
            <a:r>
              <a:rPr lang="en-GB" dirty="0" smtClean="0"/>
              <a:t> </a:t>
            </a:r>
            <a:r>
              <a:rPr lang="en-GB" dirty="0" smtClean="0"/>
              <a:t>soft x-ray coherent imaging microscopes</a:t>
            </a:r>
            <a:endParaRPr lang="en-GB" dirty="0"/>
          </a:p>
        </p:txBody>
      </p:sp>
    </p:spTree>
    <p:extLst>
      <p:ext uri="{BB962C8B-B14F-4D97-AF65-F5344CB8AC3E}">
        <p14:creationId xmlns:p14="http://schemas.microsoft.com/office/powerpoint/2010/main" val="235031302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0781" t="52198" b="3556"/>
          <a:stretch/>
        </p:blipFill>
        <p:spPr>
          <a:xfrm>
            <a:off x="1259632" y="980727"/>
            <a:ext cx="6408712" cy="4670773"/>
          </a:xfrm>
          <a:prstGeom prst="rect">
            <a:avLst/>
          </a:prstGeom>
        </p:spPr>
      </p:pic>
      <p:sp>
        <p:nvSpPr>
          <p:cNvPr id="3" name="TextBox 2"/>
          <p:cNvSpPr txBox="1"/>
          <p:nvPr/>
        </p:nvSpPr>
        <p:spPr>
          <a:xfrm>
            <a:off x="899592" y="548680"/>
            <a:ext cx="3748014" cy="400110"/>
          </a:xfrm>
          <a:prstGeom prst="rect">
            <a:avLst/>
          </a:prstGeom>
          <a:noFill/>
        </p:spPr>
        <p:txBody>
          <a:bodyPr wrap="none" rtlCol="0">
            <a:spAutoFit/>
          </a:bodyPr>
          <a:lstStyle/>
          <a:p>
            <a:r>
              <a:rPr lang="en-GB" sz="2000" dirty="0" smtClean="0">
                <a:solidFill>
                  <a:srgbClr xmlns:mc="http://schemas.openxmlformats.org/markup-compatibility/2006" xmlns:a14="http://schemas.microsoft.com/office/drawing/2010/main" val="0070C0" mc:Ignorable=""/>
                </a:solidFill>
              </a:rPr>
              <a:t>Phase of the reconstructed image</a:t>
            </a:r>
            <a:endParaRPr lang="en-GB" sz="2000" dirty="0">
              <a:solidFill>
                <a:srgbClr xmlns:mc="http://schemas.openxmlformats.org/markup-compatibility/2006" xmlns:a14="http://schemas.microsoft.com/office/drawing/2010/main" val="0070C0" mc:Ignorable=""/>
              </a:solidFill>
            </a:endParaRPr>
          </a:p>
        </p:txBody>
      </p:sp>
      <p:sp>
        <p:nvSpPr>
          <p:cNvPr id="4" name="TextBox 3"/>
          <p:cNvSpPr txBox="1"/>
          <p:nvPr/>
        </p:nvSpPr>
        <p:spPr>
          <a:xfrm>
            <a:off x="395537" y="6093296"/>
            <a:ext cx="8424936" cy="707886"/>
          </a:xfrm>
          <a:prstGeom prst="rect">
            <a:avLst/>
          </a:prstGeom>
          <a:noFill/>
        </p:spPr>
        <p:txBody>
          <a:bodyPr wrap="square" rtlCol="0">
            <a:spAutoFit/>
          </a:bodyPr>
          <a:lstStyle/>
          <a:p>
            <a:r>
              <a:rPr lang="en-GB" sz="2000" dirty="0" smtClean="0"/>
              <a:t>The sample is either transmitting or blocking but the x-ray pulse may have a non-uniform phase front. </a:t>
            </a:r>
            <a:endParaRPr lang="en-GB" sz="2000" dirty="0"/>
          </a:p>
        </p:txBody>
      </p:sp>
    </p:spTree>
    <p:extLst>
      <p:ext uri="{BB962C8B-B14F-4D97-AF65-F5344CB8AC3E}">
        <p14:creationId xmlns:p14="http://schemas.microsoft.com/office/powerpoint/2010/main" val="15136935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 8.png"/>
          <p:cNvPicPr>
            <a:picLocks noChangeAspect="1"/>
          </p:cNvPicPr>
          <p:nvPr/>
        </p:nvPicPr>
        <p:blipFill>
          <a:blip r:embed="rId2"/>
          <a:stretch>
            <a:fillRect/>
          </a:stretch>
        </p:blipFill>
        <p:spPr>
          <a:xfrm>
            <a:off x="1835696" y="1628800"/>
            <a:ext cx="4861387" cy="3703913"/>
          </a:xfrm>
          <a:prstGeom prst="rect">
            <a:avLst/>
          </a:prstGeom>
        </p:spPr>
      </p:pic>
      <p:sp>
        <p:nvSpPr>
          <p:cNvPr id="3" name="TextBox 2"/>
          <p:cNvSpPr txBox="1"/>
          <p:nvPr/>
        </p:nvSpPr>
        <p:spPr>
          <a:xfrm>
            <a:off x="827584" y="620688"/>
            <a:ext cx="3191579" cy="400110"/>
          </a:xfrm>
          <a:prstGeom prst="rect">
            <a:avLst/>
          </a:prstGeom>
          <a:noFill/>
        </p:spPr>
        <p:txBody>
          <a:bodyPr wrap="none" rtlCol="0">
            <a:spAutoFit/>
          </a:bodyPr>
          <a:lstStyle/>
          <a:p>
            <a:r>
              <a:rPr lang="en-GB" sz="2000" i="1" dirty="0" smtClean="0">
                <a:solidFill>
                  <a:srgbClr xmlns:mc="http://schemas.openxmlformats.org/markup-compatibility/2006" xmlns:a14="http://schemas.microsoft.com/office/drawing/2010/main" val="0070C0" mc:Ignorable=""/>
                </a:solidFill>
              </a:rPr>
              <a:t>Image of a diatom fragment</a:t>
            </a:r>
          </a:p>
        </p:txBody>
      </p:sp>
      <p:sp>
        <p:nvSpPr>
          <p:cNvPr id="4" name="TextBox 3"/>
          <p:cNvSpPr txBox="1"/>
          <p:nvPr/>
        </p:nvSpPr>
        <p:spPr>
          <a:xfrm>
            <a:off x="4139952" y="5755182"/>
            <a:ext cx="4752528" cy="707886"/>
          </a:xfrm>
          <a:prstGeom prst="rect">
            <a:avLst/>
          </a:prstGeom>
          <a:noFill/>
        </p:spPr>
        <p:txBody>
          <a:bodyPr wrap="square" rtlCol="0">
            <a:spAutoFit/>
          </a:bodyPr>
          <a:lstStyle/>
          <a:p>
            <a:r>
              <a:rPr lang="en-GB" sz="2000" i="1" dirty="0" smtClean="0">
                <a:solidFill>
                  <a:srgbClr xmlns:mc="http://schemas.openxmlformats.org/markup-compatibility/2006" xmlns:a14="http://schemas.microsoft.com/office/drawing/2010/main" val="0070C0" mc:Ignorable=""/>
                </a:solidFill>
              </a:rPr>
              <a:t>Taken without using a focussing mirror, some issues of laser scatter to be resolved</a:t>
            </a:r>
            <a:endParaRPr lang="en-GB" sz="2000" i="1" dirty="0">
              <a:solidFill>
                <a:srgbClr xmlns:mc="http://schemas.openxmlformats.org/markup-compatibility/2006" xmlns:a14="http://schemas.microsoft.com/office/drawing/2010/main" val="0070C0" mc:Ignorable=""/>
              </a:solidFill>
            </a:endParaRPr>
          </a:p>
        </p:txBody>
      </p:sp>
    </p:spTree>
    <p:extLst>
      <p:ext uri="{BB962C8B-B14F-4D97-AF65-F5344CB8AC3E}">
        <p14:creationId xmlns:p14="http://schemas.microsoft.com/office/powerpoint/2010/main" val="75822624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Jeremy\Desktop\Brazil\jeremy__image_subtraction_2.jpg"/>
          <p:cNvPicPr>
            <a:picLocks noChangeAspect="1" noChangeArrowheads="1"/>
          </p:cNvPicPr>
          <p:nvPr/>
        </p:nvPicPr>
        <p:blipFill>
          <a:blip r:embed="rId2"/>
          <a:srcRect/>
          <a:stretch>
            <a:fillRect/>
          </a:stretch>
        </p:blipFill>
        <p:spPr bwMode="auto">
          <a:xfrm>
            <a:off x="642910" y="1096056"/>
            <a:ext cx="3546476" cy="2655116"/>
          </a:xfrm>
          <a:prstGeom prst="rect">
            <a:avLst/>
          </a:prstGeom>
          <a:noFill/>
        </p:spPr>
      </p:pic>
      <p:pic>
        <p:nvPicPr>
          <p:cNvPr id="3" name="Picture 3" descr="C:\Users\Jeremy\Desktop\Brazil\jeremy__image_subtraction_1.jpg"/>
          <p:cNvPicPr>
            <a:picLocks noChangeAspect="1" noChangeArrowheads="1"/>
          </p:cNvPicPr>
          <p:nvPr/>
        </p:nvPicPr>
        <p:blipFill>
          <a:blip r:embed="rId3"/>
          <a:srcRect/>
          <a:stretch>
            <a:fillRect/>
          </a:stretch>
        </p:blipFill>
        <p:spPr bwMode="auto">
          <a:xfrm>
            <a:off x="4666401" y="1096056"/>
            <a:ext cx="3548938" cy="2656959"/>
          </a:xfrm>
          <a:prstGeom prst="rect">
            <a:avLst/>
          </a:prstGeom>
          <a:noFill/>
        </p:spPr>
      </p:pic>
      <p:sp>
        <p:nvSpPr>
          <p:cNvPr id="4" name="TextBox 3"/>
          <p:cNvSpPr txBox="1"/>
          <p:nvPr/>
        </p:nvSpPr>
        <p:spPr>
          <a:xfrm>
            <a:off x="571472" y="4217020"/>
            <a:ext cx="8215370" cy="2308324"/>
          </a:xfrm>
          <a:prstGeom prst="rect">
            <a:avLst/>
          </a:prstGeom>
          <a:noFill/>
        </p:spPr>
        <p:txBody>
          <a:bodyPr wrap="square" rtlCol="0">
            <a:spAutoFit/>
          </a:bodyPr>
          <a:lstStyle/>
          <a:p>
            <a:pPr fontAlgn="base">
              <a:spcBef>
                <a:spcPct val="0"/>
              </a:spcBef>
              <a:spcAft>
                <a:spcPct val="0"/>
              </a:spcAft>
            </a:pPr>
            <a:r>
              <a:rPr lang="en-GB" sz="2400" dirty="0" smtClean="0">
                <a:latin typeface="Arial" charset="0"/>
              </a:rPr>
              <a:t>By comparing diffraction images taken at slightly different positions and at different proportions of the harmonics then we can begin to separate the diffraction from the 2D crystal lattice from the scattering image of the defects.</a:t>
            </a:r>
          </a:p>
          <a:p>
            <a:pPr fontAlgn="base">
              <a:spcBef>
                <a:spcPct val="0"/>
              </a:spcBef>
              <a:spcAft>
                <a:spcPct val="0"/>
              </a:spcAft>
            </a:pPr>
            <a:endParaRPr lang="en-GB" sz="2400" dirty="0" smtClean="0">
              <a:latin typeface="Arial" charset="0"/>
            </a:endParaRPr>
          </a:p>
          <a:p>
            <a:pPr fontAlgn="base">
              <a:spcBef>
                <a:spcPct val="0"/>
              </a:spcBef>
              <a:spcAft>
                <a:spcPct val="0"/>
              </a:spcAft>
            </a:pPr>
            <a:r>
              <a:rPr lang="en-GB" sz="2400" dirty="0" smtClean="0">
                <a:latin typeface="Arial" charset="0"/>
              </a:rPr>
              <a:t>We are looking at how to reconstruct the defect image</a:t>
            </a:r>
            <a:endParaRPr lang="en-GB" sz="2400" dirty="0">
              <a:latin typeface="Arial" charset="0"/>
            </a:endParaRPr>
          </a:p>
        </p:txBody>
      </p:sp>
      <p:sp>
        <p:nvSpPr>
          <p:cNvPr id="5" name="TextBox 4"/>
          <p:cNvSpPr txBox="1"/>
          <p:nvPr/>
        </p:nvSpPr>
        <p:spPr>
          <a:xfrm>
            <a:off x="571472" y="476672"/>
            <a:ext cx="3032625" cy="461665"/>
          </a:xfrm>
          <a:prstGeom prst="rect">
            <a:avLst/>
          </a:prstGeom>
          <a:noFill/>
        </p:spPr>
        <p:txBody>
          <a:bodyPr wrap="none" rtlCol="0">
            <a:spAutoFit/>
          </a:bodyPr>
          <a:lstStyle/>
          <a:p>
            <a:r>
              <a:rPr lang="en-GB" sz="2400" i="1" dirty="0" smtClean="0">
                <a:solidFill>
                  <a:srgbClr xmlns:mc="http://schemas.openxmlformats.org/markup-compatibility/2006" xmlns:a14="http://schemas.microsoft.com/office/drawing/2010/main" val="0070C0" mc:Ignorable=""/>
                </a:solidFill>
              </a:rPr>
              <a:t>Back to the spheres……</a:t>
            </a:r>
            <a:endParaRPr lang="en-GB" sz="2400" i="1" dirty="0">
              <a:solidFill>
                <a:srgbClr xmlns:mc="http://schemas.openxmlformats.org/markup-compatibility/2006" xmlns:a14="http://schemas.microsoft.com/office/drawing/2010/main" val="0070C0" mc:Ignorable=""/>
              </a:solidFill>
            </a:endParaRPr>
          </a:p>
        </p:txBody>
      </p:sp>
    </p:spTree>
    <p:extLst>
      <p:ext uri="{BB962C8B-B14F-4D97-AF65-F5344CB8AC3E}">
        <p14:creationId xmlns:p14="http://schemas.microsoft.com/office/powerpoint/2010/main" val="7872930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Issues</a:t>
            </a:r>
            <a:endParaRPr lang="en-GB" dirty="0"/>
          </a:p>
        </p:txBody>
      </p:sp>
      <p:sp>
        <p:nvSpPr>
          <p:cNvPr id="3" name="Content Placeholder 2"/>
          <p:cNvSpPr>
            <a:spLocks noGrp="1"/>
          </p:cNvSpPr>
          <p:nvPr>
            <p:ph idx="1"/>
          </p:nvPr>
        </p:nvSpPr>
        <p:spPr/>
        <p:txBody>
          <a:bodyPr/>
          <a:lstStyle/>
          <a:p>
            <a:r>
              <a:rPr lang="en-GB" dirty="0" smtClean="0"/>
              <a:t>Flux</a:t>
            </a:r>
          </a:p>
          <a:p>
            <a:r>
              <a:rPr lang="en-GB" dirty="0" smtClean="0"/>
              <a:t>Multiple wavelengths</a:t>
            </a:r>
          </a:p>
          <a:p>
            <a:r>
              <a:rPr lang="en-GB" dirty="0" smtClean="0"/>
              <a:t>Sample size </a:t>
            </a:r>
          </a:p>
          <a:p>
            <a:endParaRPr lang="en-GB" dirty="0"/>
          </a:p>
          <a:p>
            <a:r>
              <a:rPr lang="en-GB" dirty="0" smtClean="0"/>
              <a:t>Optimize using x-ray and visible diagnostics and via a model of the HHG process</a:t>
            </a:r>
            <a:endParaRPr lang="en-GB" dirty="0"/>
          </a:p>
        </p:txBody>
      </p:sp>
    </p:spTree>
    <p:extLst>
      <p:ext uri="{BB962C8B-B14F-4D97-AF65-F5344CB8AC3E}">
        <p14:creationId xmlns:p14="http://schemas.microsoft.com/office/powerpoint/2010/main" val="186244096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188640"/>
            <a:ext cx="1810470" cy="461665"/>
          </a:xfrm>
          <a:prstGeom prst="rect">
            <a:avLst/>
          </a:prstGeom>
          <a:solidFill>
            <a:sysClr val="window" lastClr="FFFFFF"/>
          </a:solidFill>
          <a:ln w="19050">
            <a:solidFill>
              <a:sysClr val="windowText" lastClr="000000"/>
            </a:solidFill>
          </a:ln>
        </p:spPr>
        <p:txBody>
          <a:bodyPr wrap="square" rtlCol="0">
            <a:spAutoFit/>
          </a:bodyPr>
          <a:lstStyle/>
          <a:p>
            <a:pPr marL="177800" marR="0" lvl="0" defTabSz="914400" eaLnBrk="1" fontAlgn="auto" latinLnBrk="0" hangingPunct="1">
              <a:lnSpc>
                <a:spcPct val="100000"/>
              </a:lnSpc>
              <a:spcBef>
                <a:spcPts val="0"/>
              </a:spcBef>
              <a:spcAft>
                <a:spcPts val="0"/>
              </a:spcAft>
              <a:buClrTx/>
              <a:buSzTx/>
              <a:tabLst/>
              <a:defRPr/>
            </a:pPr>
            <a:r>
              <a:rPr kumimoji="0" lang="en-US" sz="2400" b="0" i="0" u="none" strike="noStrike" kern="0" cap="none" spc="0" normalizeH="0" baseline="0" noProof="0" dirty="0" smtClean="0">
                <a:ln>
                  <a:noFill/>
                </a:ln>
                <a:solidFill>
                  <a:sysClr val="windowText" lastClr="000000"/>
                </a:solidFill>
                <a:effectLst/>
                <a:uLnTx/>
                <a:uFillTx/>
                <a:latin typeface="Georgia"/>
                <a:cs typeface="Georgia"/>
              </a:rPr>
              <a:t>Capillary</a:t>
            </a:r>
          </a:p>
        </p:txBody>
      </p:sp>
      <p:pic>
        <p:nvPicPr>
          <p:cNvPr id="5" name="Picture 4"/>
          <p:cNvPicPr>
            <a:picLocks noChangeAspect="1" noChangeArrowheads="1"/>
          </p:cNvPicPr>
          <p:nvPr/>
        </p:nvPicPr>
        <p:blipFill>
          <a:blip r:embed="rId2"/>
          <a:srcRect l="34216" t="9538" r="11678" b="1643"/>
          <a:stretch>
            <a:fillRect/>
          </a:stretch>
        </p:blipFill>
        <p:spPr bwMode="auto">
          <a:xfrm>
            <a:off x="107504" y="4005064"/>
            <a:ext cx="2304091" cy="2740000"/>
          </a:xfrm>
          <a:prstGeom prst="rect">
            <a:avLst/>
          </a:prstGeom>
          <a:noFill/>
          <a:ln w="9525">
            <a:noFill/>
            <a:miter lim="800000"/>
            <a:headEnd/>
            <a:tailEnd/>
          </a:ln>
          <a:effectLst>
            <a:outerShdw blurRad="127000" dist="76199" dir="2700000" algn="ctr" rotWithShape="0">
              <a:srgbClr xmlns:mc="http://schemas.openxmlformats.org/markup-compatibility/2006" xmlns:a14="http://schemas.microsoft.com/office/drawing/2010/main" val="EEECE1" mc:Ignorable="">
                <a:alpha val="75000"/>
              </a:srgbClr>
            </a:outerShdw>
          </a:effectLst>
        </p:spPr>
      </p:pic>
      <p:pic>
        <p:nvPicPr>
          <p:cNvPr id="6" name="Content Placeholder 4" descr="IMG_0151.JPG"/>
          <p:cNvPicPr>
            <a:picLocks noChangeAspect="1"/>
          </p:cNvPicPr>
          <p:nvPr/>
        </p:nvPicPr>
        <p:blipFill>
          <a:blip r:embed="rId3"/>
          <a:srcRect l="12963" t="42014" r="22840" b="6134"/>
          <a:stretch>
            <a:fillRect/>
          </a:stretch>
        </p:blipFill>
        <p:spPr bwMode="auto">
          <a:xfrm>
            <a:off x="6300192" y="4149080"/>
            <a:ext cx="2407126" cy="2592288"/>
          </a:xfrm>
          <a:prstGeom prst="rect">
            <a:avLst/>
          </a:prstGeom>
          <a:noFill/>
          <a:ln w="9525">
            <a:noFill/>
            <a:miter lim="800000"/>
            <a:headEnd/>
            <a:tailEnd/>
          </a:ln>
        </p:spPr>
      </p:pic>
      <p:pic>
        <p:nvPicPr>
          <p:cNvPr id="11" name="Picture 25" descr="exp_488_840"/>
          <p:cNvPicPr>
            <a:picLocks noChangeAspect="1" noChangeArrowheads="1"/>
          </p:cNvPicPr>
          <p:nvPr/>
        </p:nvPicPr>
        <p:blipFill>
          <a:blip r:embed="rId4"/>
          <a:srcRect/>
          <a:stretch>
            <a:fillRect/>
          </a:stretch>
        </p:blipFill>
        <p:spPr bwMode="auto">
          <a:xfrm>
            <a:off x="1331640" y="2020355"/>
            <a:ext cx="5400600" cy="1984709"/>
          </a:xfrm>
          <a:prstGeom prst="rect">
            <a:avLst/>
          </a:prstGeom>
          <a:noFill/>
          <a:ln w="9525">
            <a:noFill/>
            <a:miter lim="800000"/>
            <a:headEnd/>
            <a:tailEnd/>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4095" y="4077072"/>
            <a:ext cx="3572081" cy="2703371"/>
          </a:xfrm>
          <a:prstGeom prst="rect">
            <a:avLst/>
          </a:prstGeom>
        </p:spPr>
      </p:pic>
      <p:sp>
        <p:nvSpPr>
          <p:cNvPr id="8" name="TextBox 7"/>
          <p:cNvSpPr txBox="1"/>
          <p:nvPr/>
        </p:nvSpPr>
        <p:spPr>
          <a:xfrm>
            <a:off x="6588224" y="2204864"/>
            <a:ext cx="2304256" cy="1477328"/>
          </a:xfrm>
          <a:prstGeom prst="rect">
            <a:avLst/>
          </a:prstGeom>
          <a:noFill/>
        </p:spPr>
        <p:txBody>
          <a:bodyPr wrap="square" rtlCol="0">
            <a:spAutoFit/>
          </a:bodyPr>
          <a:lstStyle/>
          <a:p>
            <a:r>
              <a:rPr lang="en-GB" dirty="0" smtClean="0"/>
              <a:t>Optimizing </a:t>
            </a:r>
            <a:r>
              <a:rPr lang="en-GB" dirty="0" err="1" smtClean="0"/>
              <a:t>Ar</a:t>
            </a:r>
            <a:r>
              <a:rPr lang="en-GB" dirty="0" smtClean="0"/>
              <a:t> pressure and laser power to give a dominant single harmonic peak </a:t>
            </a:r>
            <a:endParaRPr lang="en-GB" dirty="0"/>
          </a:p>
        </p:txBody>
      </p:sp>
      <p:pic>
        <p:nvPicPr>
          <p:cNvPr id="10" name="Picture 5"/>
          <p:cNvPicPr>
            <a:picLocks noChangeAspect="1" noChangeArrowheads="1"/>
          </p:cNvPicPr>
          <p:nvPr/>
        </p:nvPicPr>
        <p:blipFill>
          <a:blip r:embed="rId6"/>
          <a:srcRect/>
          <a:stretch>
            <a:fillRect/>
          </a:stretch>
        </p:blipFill>
        <p:spPr bwMode="auto">
          <a:xfrm>
            <a:off x="467544" y="673693"/>
            <a:ext cx="8208912" cy="1387155"/>
          </a:xfrm>
          <a:prstGeom prst="rect">
            <a:avLst/>
          </a:prstGeom>
          <a:noFill/>
          <a:ln w="9525">
            <a:noFill/>
            <a:miter lim="800000"/>
            <a:headEnd/>
            <a:tailEnd/>
          </a:ln>
        </p:spPr>
      </p:pic>
    </p:spTree>
    <p:extLst>
      <p:ext uri="{BB962C8B-B14F-4D97-AF65-F5344CB8AC3E}">
        <p14:creationId xmlns:p14="http://schemas.microsoft.com/office/powerpoint/2010/main" val="51391464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44408" y="348625"/>
            <a:ext cx="724878" cy="584775"/>
          </a:xfrm>
          <a:prstGeom prst="rect">
            <a:avLst/>
          </a:prstGeom>
          <a:noFill/>
        </p:spPr>
        <p:txBody>
          <a:bodyPr wrap="none" rtlCol="0">
            <a:spAutoFit/>
          </a:bodyPr>
          <a:lstStyle/>
          <a:p>
            <a:r>
              <a:rPr lang="en-GB" sz="3200" b="1" dirty="0" smtClean="0"/>
              <a:t>JET</a:t>
            </a:r>
            <a:endParaRPr lang="en-GB" sz="3200" b="1" dirty="0"/>
          </a:p>
        </p:txBody>
      </p:sp>
      <p:sp>
        <p:nvSpPr>
          <p:cNvPr id="6" name="TextBox 5"/>
          <p:cNvSpPr txBox="1"/>
          <p:nvPr/>
        </p:nvSpPr>
        <p:spPr>
          <a:xfrm>
            <a:off x="323528" y="148570"/>
            <a:ext cx="3500189" cy="400110"/>
          </a:xfrm>
          <a:prstGeom prst="rect">
            <a:avLst/>
          </a:prstGeom>
          <a:noFill/>
        </p:spPr>
        <p:txBody>
          <a:bodyPr wrap="none" rtlCol="0">
            <a:spAutoFit/>
          </a:bodyPr>
          <a:lstStyle/>
          <a:p>
            <a:r>
              <a:rPr lang="en-GB" sz="2000" b="1" dirty="0" smtClean="0"/>
              <a:t>Diagnostics – X-Ray Generation</a:t>
            </a:r>
            <a:endParaRPr lang="en-GB" sz="2000" b="1" dirty="0"/>
          </a:p>
        </p:txBody>
      </p:sp>
      <p:pic>
        <p:nvPicPr>
          <p:cNvPr id="7" name="Picture 2" descr="C:\Users\Jeremy\Desktop\Brazil X-Ray\Side_images_jet.png"/>
          <p:cNvPicPr>
            <a:picLocks noChangeAspect="1" noChangeArrowheads="1"/>
          </p:cNvPicPr>
          <p:nvPr/>
        </p:nvPicPr>
        <p:blipFill>
          <a:blip r:embed="rId2"/>
          <a:srcRect/>
          <a:stretch>
            <a:fillRect/>
          </a:stretch>
        </p:blipFill>
        <p:spPr bwMode="auto">
          <a:xfrm>
            <a:off x="1043608" y="933400"/>
            <a:ext cx="6831508" cy="5066303"/>
          </a:xfrm>
          <a:prstGeom prst="rect">
            <a:avLst/>
          </a:prstGeom>
          <a:noFill/>
        </p:spPr>
      </p:pic>
      <p:pic>
        <p:nvPicPr>
          <p:cNvPr id="3" name="Picture 2" descr="250um_200mbar_imagesc.png"/>
          <p:cNvPicPr/>
          <p:nvPr/>
        </p:nvPicPr>
        <p:blipFill>
          <a:blip r:embed="rId3" cstate="print"/>
          <a:srcRect t="3296" r="7707" b="7494"/>
          <a:stretch>
            <a:fillRect/>
          </a:stretch>
        </p:blipFill>
        <p:spPr>
          <a:xfrm>
            <a:off x="827584" y="1196752"/>
            <a:ext cx="6984776" cy="3456384"/>
          </a:xfrm>
          <a:prstGeom prst="rect">
            <a:avLst/>
          </a:prstGeom>
        </p:spPr>
      </p:pic>
      <p:pic>
        <p:nvPicPr>
          <p:cNvPr id="8" name="Picture 1"/>
          <p:cNvPicPr>
            <a:picLocks noChangeAspect="1" noChangeArrowheads="1"/>
          </p:cNvPicPr>
          <p:nvPr/>
        </p:nvPicPr>
        <p:blipFill>
          <a:blip r:embed="rId4"/>
          <a:srcRect l="2206" t="19382" r="2941" b="2423"/>
          <a:stretch>
            <a:fillRect/>
          </a:stretch>
        </p:blipFill>
        <p:spPr bwMode="auto">
          <a:xfrm>
            <a:off x="323528" y="2492896"/>
            <a:ext cx="8633848" cy="2160240"/>
          </a:xfrm>
          <a:prstGeom prst="rect">
            <a:avLst/>
          </a:prstGeom>
          <a:noFill/>
          <a:ln w="9525">
            <a:noFill/>
            <a:miter lim="800000"/>
            <a:headEnd/>
            <a:tailEnd/>
          </a:ln>
        </p:spPr>
      </p:pic>
    </p:spTree>
    <p:extLst>
      <p:ext uri="{BB962C8B-B14F-4D97-AF65-F5344CB8AC3E}">
        <p14:creationId xmlns:p14="http://schemas.microsoft.com/office/powerpoint/2010/main" val="13573670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srcRect/>
          <a:stretch>
            <a:fillRect/>
          </a:stretch>
        </p:blipFill>
        <p:spPr bwMode="auto">
          <a:xfrm>
            <a:off x="1763688" y="476672"/>
            <a:ext cx="5638800" cy="2905125"/>
          </a:xfrm>
          <a:prstGeom prst="rect">
            <a:avLst/>
          </a:prstGeom>
          <a:noFill/>
          <a:ln w="9525">
            <a:noFill/>
            <a:miter lim="800000"/>
            <a:headEnd/>
            <a:tailEnd/>
          </a:ln>
        </p:spPr>
      </p:pic>
      <p:pic>
        <p:nvPicPr>
          <p:cNvPr id="3" name="Picture 6" descr="Jet_cell_photo_scale.png"/>
          <p:cNvPicPr>
            <a:picLocks noChangeAspect="1"/>
          </p:cNvPicPr>
          <p:nvPr/>
        </p:nvPicPr>
        <p:blipFill>
          <a:blip r:embed="rId3"/>
          <a:srcRect/>
          <a:stretch>
            <a:fillRect/>
          </a:stretch>
        </p:blipFill>
        <p:spPr bwMode="auto">
          <a:xfrm>
            <a:off x="2483768" y="3429000"/>
            <a:ext cx="3960440" cy="2598488"/>
          </a:xfrm>
          <a:prstGeom prst="rect">
            <a:avLst/>
          </a:prstGeom>
          <a:noFill/>
          <a:ln w="9525">
            <a:noFill/>
            <a:miter lim="800000"/>
            <a:headEnd/>
            <a:tailEnd/>
          </a:ln>
        </p:spPr>
      </p:pic>
      <p:sp>
        <p:nvSpPr>
          <p:cNvPr id="4" name="TextBox 3"/>
          <p:cNvSpPr txBox="1"/>
          <p:nvPr/>
        </p:nvSpPr>
        <p:spPr>
          <a:xfrm>
            <a:off x="467544" y="689124"/>
            <a:ext cx="707245" cy="523220"/>
          </a:xfrm>
          <a:prstGeom prst="rect">
            <a:avLst/>
          </a:prstGeom>
          <a:noFill/>
        </p:spPr>
        <p:txBody>
          <a:bodyPr wrap="none" rtlCol="0">
            <a:spAutoFit/>
          </a:bodyPr>
          <a:lstStyle/>
          <a:p>
            <a:r>
              <a:rPr lang="en-GB" sz="2800" i="1" dirty="0" smtClean="0">
                <a:solidFill>
                  <a:srgbClr xmlns:mc="http://schemas.openxmlformats.org/markup-compatibility/2006" xmlns:a14="http://schemas.microsoft.com/office/drawing/2010/main" val="0070C0" mc:Ignorable=""/>
                </a:solidFill>
              </a:rPr>
              <a:t>Cell</a:t>
            </a:r>
            <a:endParaRPr lang="en-GB" sz="2800" i="1" dirty="0">
              <a:solidFill>
                <a:srgbClr xmlns:mc="http://schemas.openxmlformats.org/markup-compatibility/2006" xmlns:a14="http://schemas.microsoft.com/office/drawing/2010/main" val="0070C0" mc:Ignorable=""/>
              </a:solidFill>
            </a:endParaRPr>
          </a:p>
        </p:txBody>
      </p:sp>
    </p:spTree>
    <p:extLst>
      <p:ext uri="{BB962C8B-B14F-4D97-AF65-F5344CB8AC3E}">
        <p14:creationId xmlns:p14="http://schemas.microsoft.com/office/powerpoint/2010/main" val="201517240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48570"/>
            <a:ext cx="2346027" cy="400110"/>
          </a:xfrm>
          <a:prstGeom prst="rect">
            <a:avLst/>
          </a:prstGeom>
          <a:noFill/>
        </p:spPr>
        <p:txBody>
          <a:bodyPr wrap="none" rtlCol="0">
            <a:spAutoFit/>
          </a:bodyPr>
          <a:lstStyle/>
          <a:p>
            <a:r>
              <a:rPr lang="en-GB" sz="2000" b="1" dirty="0" smtClean="0"/>
              <a:t>Diagnostics – X-Rays</a:t>
            </a:r>
            <a:endParaRPr lang="en-GB" sz="2000" b="1" dirty="0"/>
          </a:p>
        </p:txBody>
      </p:sp>
      <p:grpSp>
        <p:nvGrpSpPr>
          <p:cNvPr id="17" name="Group 16"/>
          <p:cNvGrpSpPr/>
          <p:nvPr/>
        </p:nvGrpSpPr>
        <p:grpSpPr>
          <a:xfrm>
            <a:off x="1207000" y="959044"/>
            <a:ext cx="6696744" cy="5472608"/>
            <a:chOff x="3246702" y="714375"/>
            <a:chExt cx="5914463" cy="4754013"/>
          </a:xfrm>
        </p:grpSpPr>
        <p:pic>
          <p:nvPicPr>
            <p:cNvPr id="18" name="Picture 4" descr="Setup"/>
            <p:cNvPicPr>
              <a:picLocks noChangeAspect="1" noChangeArrowheads="1"/>
            </p:cNvPicPr>
            <p:nvPr/>
          </p:nvPicPr>
          <p:blipFill>
            <a:blip r:embed="rId2"/>
            <a:srcRect/>
            <a:stretch>
              <a:fillRect/>
            </a:stretch>
          </p:blipFill>
          <p:spPr bwMode="auto">
            <a:xfrm>
              <a:off x="3253846" y="714375"/>
              <a:ext cx="4913313" cy="1800225"/>
            </a:xfrm>
            <a:prstGeom prst="rect">
              <a:avLst/>
            </a:prstGeom>
            <a:noFill/>
            <a:ln w="9525">
              <a:noFill/>
              <a:miter lim="800000"/>
              <a:headEnd/>
              <a:tailEnd/>
            </a:ln>
          </p:spPr>
        </p:pic>
        <p:pic>
          <p:nvPicPr>
            <p:cNvPr id="19" name="Picture 5"/>
            <p:cNvPicPr>
              <a:picLocks noChangeAspect="1" noChangeArrowheads="1"/>
            </p:cNvPicPr>
            <p:nvPr/>
          </p:nvPicPr>
          <p:blipFill>
            <a:blip r:embed="rId3"/>
            <a:srcRect/>
            <a:stretch>
              <a:fillRect/>
            </a:stretch>
          </p:blipFill>
          <p:spPr bwMode="auto">
            <a:xfrm>
              <a:off x="5727106" y="2514600"/>
              <a:ext cx="2440053" cy="1954722"/>
            </a:xfrm>
            <a:prstGeom prst="rect">
              <a:avLst/>
            </a:prstGeom>
            <a:noFill/>
            <a:ln w="9525">
              <a:noFill/>
              <a:miter lim="800000"/>
              <a:headEnd/>
              <a:tailEnd/>
            </a:ln>
          </p:spPr>
        </p:pic>
        <p:grpSp>
          <p:nvGrpSpPr>
            <p:cNvPr id="20" name="Group 14"/>
            <p:cNvGrpSpPr>
              <a:grpSpLocks/>
            </p:cNvGrpSpPr>
            <p:nvPr/>
          </p:nvGrpSpPr>
          <p:grpSpPr bwMode="auto">
            <a:xfrm>
              <a:off x="3246702" y="2514600"/>
              <a:ext cx="2159000" cy="1817158"/>
              <a:chOff x="528" y="1968"/>
              <a:chExt cx="1920" cy="1680"/>
            </a:xfrm>
          </p:grpSpPr>
          <p:pic>
            <p:nvPicPr>
              <p:cNvPr id="22" name="Picture 6" descr="grid_cropped"/>
              <p:cNvPicPr>
                <a:picLocks noChangeAspect="1" noChangeArrowheads="1"/>
              </p:cNvPicPr>
              <p:nvPr/>
            </p:nvPicPr>
            <p:blipFill>
              <a:blip r:embed="rId4"/>
              <a:srcRect/>
              <a:stretch>
                <a:fillRect/>
              </a:stretch>
            </p:blipFill>
            <p:spPr bwMode="auto">
              <a:xfrm>
                <a:off x="528" y="1968"/>
                <a:ext cx="1360" cy="1360"/>
              </a:xfrm>
              <a:prstGeom prst="rect">
                <a:avLst/>
              </a:prstGeom>
              <a:noFill/>
              <a:ln w="9525">
                <a:noFill/>
                <a:miter lim="800000"/>
                <a:headEnd/>
                <a:tailEnd/>
              </a:ln>
            </p:spPr>
          </p:pic>
          <p:sp>
            <p:nvSpPr>
              <p:cNvPr id="23" name="Line 8"/>
              <p:cNvSpPr>
                <a:spLocks noChangeShapeType="1"/>
              </p:cNvSpPr>
              <p:nvPr/>
            </p:nvSpPr>
            <p:spPr bwMode="auto">
              <a:xfrm>
                <a:off x="978" y="2280"/>
                <a:ext cx="1470" cy="456"/>
              </a:xfrm>
              <a:prstGeom prst="line">
                <a:avLst/>
              </a:prstGeom>
              <a:noFill/>
              <a:ln w="9525">
                <a:solidFill>
                  <a:srgbClr xmlns:mc="http://schemas.openxmlformats.org/markup-compatibility/2006" xmlns:a14="http://schemas.microsoft.com/office/drawing/2010/main" val="EC0000" mc:Ignorable=""/>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Line 9"/>
              <p:cNvSpPr>
                <a:spLocks noChangeShapeType="1"/>
              </p:cNvSpPr>
              <p:nvPr/>
            </p:nvSpPr>
            <p:spPr bwMode="auto">
              <a:xfrm>
                <a:off x="834" y="2280"/>
                <a:ext cx="702" cy="456"/>
              </a:xfrm>
              <a:prstGeom prst="line">
                <a:avLst/>
              </a:prstGeom>
              <a:noFill/>
              <a:ln w="9525">
                <a:solidFill>
                  <a:srgbClr xmlns:mc="http://schemas.openxmlformats.org/markup-compatibility/2006" xmlns:a14="http://schemas.microsoft.com/office/drawing/2010/main" val="EC0000" mc:Ignorable=""/>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Line 10"/>
              <p:cNvSpPr>
                <a:spLocks noChangeShapeType="1"/>
              </p:cNvSpPr>
              <p:nvPr/>
            </p:nvSpPr>
            <p:spPr bwMode="auto">
              <a:xfrm>
                <a:off x="826" y="2428"/>
                <a:ext cx="710" cy="1220"/>
              </a:xfrm>
              <a:prstGeom prst="line">
                <a:avLst/>
              </a:prstGeom>
              <a:noFill/>
              <a:ln w="9525">
                <a:solidFill>
                  <a:srgbClr xmlns:mc="http://schemas.openxmlformats.org/markup-compatibility/2006" xmlns:a14="http://schemas.microsoft.com/office/drawing/2010/main" val="EC0000" mc:Ignorable=""/>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Line 11"/>
              <p:cNvSpPr>
                <a:spLocks noChangeShapeType="1"/>
              </p:cNvSpPr>
              <p:nvPr/>
            </p:nvSpPr>
            <p:spPr bwMode="auto">
              <a:xfrm>
                <a:off x="982" y="2426"/>
                <a:ext cx="1466" cy="1222"/>
              </a:xfrm>
              <a:prstGeom prst="line">
                <a:avLst/>
              </a:prstGeom>
              <a:noFill/>
              <a:ln w="9525">
                <a:solidFill>
                  <a:srgbClr xmlns:mc="http://schemas.openxmlformats.org/markup-compatibility/2006" xmlns:a14="http://schemas.microsoft.com/office/drawing/2010/main" val="EC0000" mc:Ignorable=""/>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7" name="Picture 7" descr="symmetrize_2"/>
              <p:cNvPicPr>
                <a:picLocks noChangeAspect="1" noChangeArrowheads="1"/>
              </p:cNvPicPr>
              <p:nvPr/>
            </p:nvPicPr>
            <p:blipFill>
              <a:blip r:embed="rId5"/>
              <a:srcRect/>
              <a:stretch>
                <a:fillRect/>
              </a:stretch>
            </p:blipFill>
            <p:spPr bwMode="auto">
              <a:xfrm>
                <a:off x="1536" y="2736"/>
                <a:ext cx="907" cy="907"/>
              </a:xfrm>
              <a:prstGeom prst="rect">
                <a:avLst/>
              </a:prstGeom>
              <a:noFill/>
              <a:ln w="9525">
                <a:noFill/>
                <a:miter lim="800000"/>
                <a:headEnd/>
                <a:tailEnd/>
              </a:ln>
            </p:spPr>
          </p:pic>
          <p:sp>
            <p:nvSpPr>
              <p:cNvPr id="28" name="Rectangle 13"/>
              <p:cNvSpPr>
                <a:spLocks noChangeArrowheads="1"/>
              </p:cNvSpPr>
              <p:nvPr/>
            </p:nvSpPr>
            <p:spPr bwMode="auto">
              <a:xfrm>
                <a:off x="1536" y="2736"/>
                <a:ext cx="908" cy="912"/>
              </a:xfrm>
              <a:prstGeom prst="rect">
                <a:avLst/>
              </a:prstGeom>
              <a:noFill/>
              <a:ln w="9525">
                <a:solidFill>
                  <a:srgbClr xmlns:mc="http://schemas.openxmlformats.org/markup-compatibility/2006" xmlns:a14="http://schemas.microsoft.com/office/drawing/2010/main" val="EC0000" mc:Ignorable=""/>
                </a:solidFill>
                <a:miter lim="800000"/>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1" name="Rectangle 2"/>
            <p:cNvSpPr txBox="1">
              <a:spLocks noChangeArrowheads="1"/>
            </p:cNvSpPr>
            <p:nvPr/>
          </p:nvSpPr>
          <p:spPr bwMode="auto">
            <a:xfrm>
              <a:off x="3253845" y="4469322"/>
              <a:ext cx="5907320" cy="99906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latin typeface="Georgia"/>
                  <a:ea typeface="+mj-ea"/>
                  <a:cs typeface="Georgia"/>
                </a:rPr>
                <a:t>Advanced diagnostics - </a:t>
              </a:r>
              <a:r>
                <a:rPr kumimoji="0" lang="en-US" sz="2400" b="0" i="0" u="none" strike="noStrike" kern="0" cap="none" spc="0" normalizeH="0" baseline="0" noProof="0" dirty="0" err="1" smtClean="0">
                  <a:ln>
                    <a:noFill/>
                  </a:ln>
                  <a:solidFill>
                    <a:sysClr val="windowText" lastClr="000000"/>
                  </a:solidFill>
                  <a:effectLst/>
                  <a:uLnTx/>
                  <a:uFillTx/>
                  <a:latin typeface="Georgia"/>
                  <a:ea typeface="+mj-ea"/>
                  <a:cs typeface="Georgia"/>
                </a:rPr>
                <a:t>Spatio</a:t>
              </a:r>
              <a:r>
                <a:rPr kumimoji="0" lang="en-US" sz="2400" b="0" i="0" u="none" strike="noStrike" kern="0" cap="none" spc="0" normalizeH="0" baseline="0" noProof="0" dirty="0" smtClean="0">
                  <a:ln>
                    <a:noFill/>
                  </a:ln>
                  <a:solidFill>
                    <a:sysClr val="windowText" lastClr="000000"/>
                  </a:solidFill>
                  <a:effectLst/>
                  <a:uLnTx/>
                  <a:uFillTx/>
                  <a:latin typeface="Georgia"/>
                  <a:ea typeface="+mj-ea"/>
                  <a:cs typeface="Georgia"/>
                </a:rPr>
                <a:t>-spectral beam imaging using Fresnel diffraction</a:t>
              </a:r>
              <a:endParaRPr kumimoji="0" lang="en-US" sz="2400" b="0" i="0" u="none" strike="noStrike" kern="0" cap="none" spc="0" normalizeH="0" baseline="0" noProof="0" dirty="0">
                <a:ln>
                  <a:noFill/>
                </a:ln>
                <a:solidFill>
                  <a:sysClr val="windowText" lastClr="000000"/>
                </a:solidFill>
                <a:effectLst/>
                <a:uLnTx/>
                <a:uFillTx/>
                <a:latin typeface="Georgia"/>
                <a:ea typeface="+mj-ea"/>
                <a:cs typeface="Georgia"/>
              </a:endParaRPr>
            </a:p>
          </p:txBody>
        </p:sp>
      </p:grpSp>
    </p:spTree>
    <p:extLst>
      <p:ext uri="{BB962C8B-B14F-4D97-AF65-F5344CB8AC3E}">
        <p14:creationId xmlns:p14="http://schemas.microsoft.com/office/powerpoint/2010/main" val="11231803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62430" y="390230"/>
            <a:ext cx="8440856" cy="859532"/>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xmlns:mc="http://schemas.openxmlformats.org/markup-compatibility/2006" xmlns:a14="http://schemas.microsoft.com/office/drawing/2010/main" val="1F497D" mc:Ignorable=""/>
                </a:solidFill>
                <a:effectLst/>
                <a:uLnTx/>
                <a:uFillTx/>
                <a:latin typeface="Georgia"/>
                <a:ea typeface="+mj-ea"/>
                <a:cs typeface="Georgia"/>
              </a:rPr>
              <a:t>Generating X-rays using nonlinear optics</a:t>
            </a:r>
            <a:endParaRPr kumimoji="0" lang="en-US" sz="3600" b="0" i="0" u="none" strike="noStrike" kern="0" cap="none" spc="0" normalizeH="0" baseline="0" noProof="0" dirty="0">
              <a:ln>
                <a:noFill/>
              </a:ln>
              <a:solidFill>
                <a:srgbClr xmlns:mc="http://schemas.openxmlformats.org/markup-compatibility/2006" xmlns:a14="http://schemas.microsoft.com/office/drawing/2010/main" val="1F497D" mc:Ignorable=""/>
              </a:solidFill>
              <a:effectLst/>
              <a:uLnTx/>
              <a:uFillTx/>
              <a:latin typeface="Georgia"/>
              <a:ea typeface="+mj-ea"/>
              <a:cs typeface="Georgia"/>
            </a:endParaRPr>
          </a:p>
        </p:txBody>
      </p:sp>
      <p:sp>
        <p:nvSpPr>
          <p:cNvPr id="4" name="Title 1"/>
          <p:cNvSpPr txBox="1">
            <a:spLocks/>
          </p:cNvSpPr>
          <p:nvPr/>
        </p:nvSpPr>
        <p:spPr bwMode="auto">
          <a:xfrm>
            <a:off x="604122" y="1249762"/>
            <a:ext cx="4615950" cy="3547390"/>
          </a:xfrm>
          <a:prstGeom prst="rect">
            <a:avLst/>
          </a:prstGeom>
          <a:noFill/>
          <a:ln w="22225">
            <a:noFill/>
            <a:miter lim="800000"/>
            <a:headEnd/>
            <a:tailEnd/>
          </a:ln>
        </p:spPr>
        <p:txBody>
          <a:bodyPr vert="horz" wrap="square" lIns="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smtClean="0">
                <a:ln>
                  <a:noFill/>
                </a:ln>
                <a:solidFill>
                  <a:srgbClr xmlns:mc="http://schemas.openxmlformats.org/markup-compatibility/2006" xmlns:a14="http://schemas.microsoft.com/office/drawing/2010/main" val="1F497D" mc:Ignorable=""/>
                </a:solidFill>
                <a:effectLst/>
                <a:uLnTx/>
                <a:uFillTx/>
                <a:latin typeface="Georgia"/>
                <a:ea typeface="+mj-ea"/>
                <a:cs typeface="Georgia"/>
              </a:rPr>
              <a:t>High harmonic generation – X-rays using </a:t>
            </a:r>
            <a:r>
              <a:rPr kumimoji="0" lang="en-US" sz="2000" b="0" i="1" u="none" strike="noStrike" kern="0" cap="none" spc="0" normalizeH="0" baseline="0" noProof="0" dirty="0" smtClean="0">
                <a:ln>
                  <a:noFill/>
                </a:ln>
                <a:solidFill>
                  <a:srgbClr xmlns:mc="http://schemas.openxmlformats.org/markup-compatibility/2006" xmlns:a14="http://schemas.microsoft.com/office/drawing/2010/main" val="1F497D" mc:Ignorable=""/>
                </a:solidFill>
                <a:effectLst/>
                <a:uLnTx/>
                <a:uFillTx/>
                <a:latin typeface="Georgia"/>
                <a:ea typeface="+mj-ea"/>
                <a:cs typeface="Georgia"/>
              </a:rPr>
              <a:t>very </a:t>
            </a:r>
            <a:r>
              <a:rPr kumimoji="0" lang="en-US" sz="2000" b="0" i="0" u="none" strike="noStrike" kern="0" cap="none" spc="0" normalizeH="0" baseline="0" noProof="0" dirty="0" smtClean="0">
                <a:ln>
                  <a:noFill/>
                </a:ln>
                <a:solidFill>
                  <a:srgbClr xmlns:mc="http://schemas.openxmlformats.org/markup-compatibility/2006" xmlns:a14="http://schemas.microsoft.com/office/drawing/2010/main" val="1F497D" mc:Ignorable=""/>
                </a:solidFill>
                <a:effectLst/>
                <a:uLnTx/>
                <a:uFillTx/>
                <a:latin typeface="Georgia"/>
                <a:ea typeface="+mj-ea"/>
                <a:cs typeface="Georgia"/>
              </a:rPr>
              <a:t>nonlinear optics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smtClean="0">
              <a:ln>
                <a:noFill/>
              </a:ln>
              <a:solidFill>
                <a:srgbClr xmlns:mc="http://schemas.openxmlformats.org/markup-compatibility/2006" xmlns:a14="http://schemas.microsoft.com/office/drawing/2010/main" val="1F497D" mc:Ignorable=""/>
              </a:solidFill>
              <a:effectLst/>
              <a:uLnTx/>
              <a:uFillTx/>
              <a:latin typeface="Georgia"/>
              <a:ea typeface="+mj-ea"/>
              <a:cs typeface="Georgia"/>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2000" kern="0" dirty="0" smtClean="0">
                <a:solidFill>
                  <a:srgbClr xmlns:mc="http://schemas.openxmlformats.org/markup-compatibility/2006" xmlns:a14="http://schemas.microsoft.com/office/drawing/2010/main" val="1F497D" mc:Ignorable=""/>
                </a:solidFill>
                <a:latin typeface="Georgia"/>
                <a:ea typeface="+mj-ea"/>
                <a:cs typeface="Georgia"/>
              </a:rPr>
              <a:t>Now close to a full model of the process for capillary, jet and cell HHG  </a:t>
            </a:r>
            <a:endParaRPr kumimoji="0" lang="en-US" sz="2000" b="0" i="0" u="none" strike="noStrike" kern="0" cap="none" spc="0" normalizeH="0" baseline="0" noProof="0" dirty="0">
              <a:ln>
                <a:noFill/>
              </a:ln>
              <a:solidFill>
                <a:srgbClr xmlns:mc="http://schemas.openxmlformats.org/markup-compatibility/2006" xmlns:a14="http://schemas.microsoft.com/office/drawing/2010/main" val="1F497D" mc:Ignorable=""/>
              </a:solidFill>
              <a:effectLst/>
              <a:uLnTx/>
              <a:uFillTx/>
              <a:latin typeface="Georgia"/>
              <a:ea typeface="+mj-ea"/>
              <a:cs typeface="Georgia"/>
            </a:endParaRPr>
          </a:p>
        </p:txBody>
      </p:sp>
      <p:pic>
        <p:nvPicPr>
          <p:cNvPr id="6" name="Content Placeholder 3" descr="7fs_pic2.jpg"/>
          <p:cNvPicPr>
            <a:picLocks noChangeAspect="1"/>
          </p:cNvPicPr>
          <p:nvPr/>
        </p:nvPicPr>
        <p:blipFill>
          <a:blip r:embed="rId2"/>
          <a:srcRect l="13072" t="8009" r="13272" b="11208"/>
          <a:stretch>
            <a:fillRect/>
          </a:stretch>
        </p:blipFill>
        <p:spPr bwMode="auto">
          <a:xfrm>
            <a:off x="5693510" y="1274418"/>
            <a:ext cx="3024336" cy="1853183"/>
          </a:xfrm>
          <a:prstGeom prst="rect">
            <a:avLst/>
          </a:prstGeom>
          <a:noFill/>
          <a:ln w="9525">
            <a:noFill/>
            <a:miter lim="800000"/>
            <a:headEnd/>
            <a:tailEnd/>
          </a:ln>
        </p:spPr>
      </p:pic>
      <p:pic>
        <p:nvPicPr>
          <p:cNvPr id="7" name="Picture 6" descr="7fs_xuv_field.jpg"/>
          <p:cNvPicPr>
            <a:picLocks noChangeAspect="1"/>
          </p:cNvPicPr>
          <p:nvPr/>
        </p:nvPicPr>
        <p:blipFill>
          <a:blip r:embed="rId3"/>
          <a:srcRect l="7758" r="6918"/>
          <a:stretch>
            <a:fillRect/>
          </a:stretch>
        </p:blipFill>
        <p:spPr bwMode="auto">
          <a:xfrm>
            <a:off x="5220072" y="3717032"/>
            <a:ext cx="3565297" cy="2402895"/>
          </a:xfrm>
          <a:prstGeom prst="rect">
            <a:avLst/>
          </a:prstGeom>
          <a:noFill/>
          <a:ln w="9525">
            <a:noFill/>
            <a:miter lim="800000"/>
            <a:headEnd/>
            <a:tailEnd/>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3140968"/>
            <a:ext cx="3888432" cy="3015143"/>
          </a:xfrm>
          <a:prstGeom prst="rect">
            <a:avLst/>
          </a:prstGeom>
        </p:spPr>
      </p:pic>
    </p:spTree>
    <p:extLst>
      <p:ext uri="{BB962C8B-B14F-4D97-AF65-F5344CB8AC3E}">
        <p14:creationId xmlns:p14="http://schemas.microsoft.com/office/powerpoint/2010/main" val="207887763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The Future</a:t>
            </a:r>
            <a:endParaRPr lang="en-GB" dirty="0"/>
          </a:p>
        </p:txBody>
      </p:sp>
      <p:sp>
        <p:nvSpPr>
          <p:cNvPr id="4" name="Content Placeholder 3"/>
          <p:cNvSpPr>
            <a:spLocks noGrp="1"/>
          </p:cNvSpPr>
          <p:nvPr>
            <p:ph idx="1"/>
          </p:nvPr>
        </p:nvSpPr>
        <p:spPr/>
        <p:txBody>
          <a:bodyPr/>
          <a:lstStyle/>
          <a:p>
            <a:r>
              <a:rPr lang="en-GB" dirty="0" smtClean="0"/>
              <a:t>4 nm Water Window source for table top 2D and 3D cellular imaging</a:t>
            </a:r>
          </a:p>
          <a:p>
            <a:r>
              <a:rPr lang="en-GB" dirty="0" smtClean="0"/>
              <a:t>Spectroscopic Imaging</a:t>
            </a:r>
          </a:p>
          <a:p>
            <a:r>
              <a:rPr lang="en-GB" dirty="0" smtClean="0"/>
              <a:t>Time </a:t>
            </a:r>
            <a:r>
              <a:rPr lang="en-GB" smtClean="0"/>
              <a:t>resolved spectroscopy</a:t>
            </a:r>
            <a:endParaRPr lang="en-GB" dirty="0" smtClean="0"/>
          </a:p>
          <a:p>
            <a:r>
              <a:rPr lang="en-GB" dirty="0" smtClean="0"/>
              <a:t>1 A coherent source?</a:t>
            </a:r>
            <a:endParaRPr lang="en-GB" dirty="0"/>
          </a:p>
        </p:txBody>
      </p:sp>
      <p:pic>
        <p:nvPicPr>
          <p:cNvPr id="5" name="Picture 2"/>
          <p:cNvPicPr>
            <a:picLocks noChangeAspect="1" noChangeArrowheads="1"/>
          </p:cNvPicPr>
          <p:nvPr/>
        </p:nvPicPr>
        <p:blipFill>
          <a:blip r:embed="rId2" cstate="print"/>
          <a:srcRect/>
          <a:stretch>
            <a:fillRect/>
          </a:stretch>
        </p:blipFill>
        <p:spPr bwMode="auto">
          <a:xfrm>
            <a:off x="5796136" y="2924944"/>
            <a:ext cx="3053644" cy="3571900"/>
          </a:xfrm>
          <a:prstGeom prst="rect">
            <a:avLst/>
          </a:prstGeom>
          <a:noFill/>
          <a:ln w="9525">
            <a:noFill/>
            <a:miter lim="800000"/>
            <a:headEnd/>
            <a:tailEnd/>
          </a:ln>
          <a:effectLst/>
        </p:spPr>
      </p:pic>
    </p:spTree>
    <p:extLst>
      <p:ext uri="{BB962C8B-B14F-4D97-AF65-F5344CB8AC3E}">
        <p14:creationId xmlns:p14="http://schemas.microsoft.com/office/powerpoint/2010/main" val="213517529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38493" y="430840"/>
            <a:ext cx="8221364" cy="5276417"/>
            <a:chOff x="0" y="741207"/>
            <a:chExt cx="8918414" cy="5910946"/>
          </a:xfrm>
        </p:grpSpPr>
        <p:sp>
          <p:nvSpPr>
            <p:cNvPr id="4" name="Rectangle 3"/>
            <p:cNvSpPr/>
            <p:nvPr/>
          </p:nvSpPr>
          <p:spPr>
            <a:xfrm>
              <a:off x="1728301" y="2024220"/>
              <a:ext cx="2301218" cy="1136237"/>
            </a:xfrm>
            <a:prstGeom prst="rect">
              <a:avLst/>
            </a:prstGeom>
            <a:solidFill>
              <a:srgbClr xmlns:mc="http://schemas.openxmlformats.org/markup-compatibility/2006" xmlns:a14="http://schemas.microsoft.com/office/drawing/2010/main" val="EB9E50" mc:Ignorable=""/>
            </a:solidFill>
            <a:ln>
              <a:noFill/>
            </a:ln>
            <a:effectLst>
              <a:outerShdw blurRad="40000" dist="23000" dir="5400000" rotWithShape="0">
                <a:srgbClr xmlns:mc="http://schemas.openxmlformats.org/markup-compatibility/2006" xmlns:a14="http://schemas.microsoft.com/office/drawing/2010/main" val="000000" mc:Ignorable="">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 name="Rectangle 4"/>
            <p:cNvSpPr/>
            <p:nvPr/>
          </p:nvSpPr>
          <p:spPr>
            <a:xfrm>
              <a:off x="1728301" y="1260363"/>
              <a:ext cx="1269967" cy="496507"/>
            </a:xfrm>
            <a:prstGeom prst="rect">
              <a:avLst/>
            </a:prstGeom>
            <a:solidFill>
              <a:srgbClr xmlns:mc="http://schemas.openxmlformats.org/markup-compatibility/2006" xmlns:a14="http://schemas.microsoft.com/office/drawing/2010/main" val="EB9E50" mc:Ignorable=""/>
            </a:solidFill>
            <a:ln>
              <a:noFill/>
            </a:ln>
            <a:effectLst>
              <a:outerShdw blurRad="40000" dist="23000" dir="5400000" rotWithShape="0">
                <a:srgbClr xmlns:mc="http://schemas.openxmlformats.org/markup-compatibility/2006" xmlns:a14="http://schemas.microsoft.com/office/drawing/2010/main" val="000000" mc:Ignorable="">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 name="Rectangle 5"/>
            <p:cNvSpPr/>
            <p:nvPr/>
          </p:nvSpPr>
          <p:spPr>
            <a:xfrm>
              <a:off x="945314" y="1375736"/>
              <a:ext cx="601563" cy="267350"/>
            </a:xfrm>
            <a:prstGeom prst="rect">
              <a:avLst/>
            </a:prstGeom>
            <a:solidFill>
              <a:srgbClr xmlns:mc="http://schemas.openxmlformats.org/markup-compatibility/2006" xmlns:a14="http://schemas.microsoft.com/office/drawing/2010/main" val="EB9E50" mc:Ignorable=""/>
            </a:solidFill>
            <a:ln>
              <a:noFill/>
            </a:ln>
            <a:effectLst>
              <a:outerShdw blurRad="40000" dist="23000" dir="5400000" rotWithShape="0">
                <a:srgbClr xmlns:mc="http://schemas.openxmlformats.org/markup-compatibility/2006" xmlns:a14="http://schemas.microsoft.com/office/drawing/2010/main" val="000000" mc:Ignorable="">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 name="Rectangle 6"/>
            <p:cNvSpPr/>
            <p:nvPr/>
          </p:nvSpPr>
          <p:spPr>
            <a:xfrm>
              <a:off x="945314" y="2272473"/>
              <a:ext cx="601563" cy="887984"/>
            </a:xfrm>
            <a:prstGeom prst="rect">
              <a:avLst/>
            </a:prstGeom>
            <a:solidFill>
              <a:srgbClr xmlns:mc="http://schemas.openxmlformats.org/markup-compatibility/2006" xmlns:a14="http://schemas.microsoft.com/office/drawing/2010/main" val="EB9E50" mc:Ignorable=""/>
            </a:solidFill>
            <a:ln>
              <a:noFill/>
            </a:ln>
            <a:effectLst>
              <a:outerShdw blurRad="40000" dist="23000" dir="5400000" rotWithShape="0">
                <a:srgbClr xmlns:mc="http://schemas.openxmlformats.org/markup-compatibility/2006" xmlns:a14="http://schemas.microsoft.com/office/drawing/2010/main" val="000000" mc:Ignorable="">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Oval 7"/>
            <p:cNvSpPr/>
            <p:nvPr/>
          </p:nvSpPr>
          <p:spPr>
            <a:xfrm>
              <a:off x="6254348" y="3867024"/>
              <a:ext cx="2177086" cy="2138798"/>
            </a:xfrm>
            <a:prstGeom prst="ellipse">
              <a:avLst/>
            </a:prstGeom>
            <a:noFill/>
            <a:ln w="38100" cap="flat" cmpd="sng" algn="ctr">
              <a:solidFill>
                <a:sysClr val="window" lastClr="FFFFFF">
                  <a:lumMod val="75000"/>
                </a:sysClr>
              </a:solidFill>
              <a:prstDash val="solid"/>
              <a:round/>
              <a:headEnd type="none" w="med" len="med"/>
              <a:tailEnd type="none" w="med" len="med"/>
            </a:ln>
            <a:effectLst>
              <a:outerShdw blurRad="40000" dist="23000" dir="5400000" rotWithShape="0">
                <a:srgbClr xmlns:mc="http://schemas.openxmlformats.org/markup-compatibility/2006" xmlns:a14="http://schemas.microsoft.com/office/drawing/2010/main" val="000000" mc:Ignorable="">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xmlns:mc="http://schemas.openxmlformats.org/markup-compatibility/2006" xmlns:a14="http://schemas.microsoft.com/office/drawing/2010/main" val="FF0000" mc:Ignorable=""/>
                </a:solidFill>
                <a:effectLst/>
                <a:uLnTx/>
                <a:uFillTx/>
                <a:latin typeface="Calibri"/>
                <a:ea typeface="+mn-ea"/>
                <a:cs typeface="+mn-cs"/>
              </a:endParaRPr>
            </a:p>
          </p:txBody>
        </p:sp>
        <p:cxnSp>
          <p:nvCxnSpPr>
            <p:cNvPr id="9" name="Straight Connector 8"/>
            <p:cNvCxnSpPr>
              <a:stCxn id="4" idx="3"/>
            </p:cNvCxnSpPr>
            <p:nvPr/>
          </p:nvCxnSpPr>
          <p:spPr>
            <a:xfrm>
              <a:off x="4029519" y="2592339"/>
              <a:ext cx="3313372" cy="4773"/>
            </a:xfrm>
            <a:prstGeom prst="line">
              <a:avLst/>
            </a:prstGeom>
            <a:noFill/>
            <a:ln w="25400" cap="flat" cmpd="sng" algn="ctr">
              <a:solidFill>
                <a:srgbClr xmlns:mc="http://schemas.openxmlformats.org/markup-compatibility/2006" xmlns:a14="http://schemas.microsoft.com/office/drawing/2010/main" val="C0504D" mc:Ignorable=""/>
              </a:solidFill>
              <a:prstDash val="solid"/>
            </a:ln>
            <a:effectLst>
              <a:outerShdw blurRad="40000" dist="20000" dir="5400000" rotWithShape="0">
                <a:srgbClr xmlns:mc="http://schemas.openxmlformats.org/markup-compatibility/2006" xmlns:a14="http://schemas.microsoft.com/office/drawing/2010/main" val="000000" mc:Ignorable="">
                  <a:alpha val="38000"/>
                </a:srgbClr>
              </a:outerShdw>
            </a:effectLst>
          </p:spPr>
        </p:cxnSp>
        <p:cxnSp>
          <p:nvCxnSpPr>
            <p:cNvPr id="10" name="Straight Connector 9"/>
            <p:cNvCxnSpPr/>
            <p:nvPr/>
          </p:nvCxnSpPr>
          <p:spPr>
            <a:xfrm rot="5400000">
              <a:off x="6564712" y="3375291"/>
              <a:ext cx="1556358" cy="1588"/>
            </a:xfrm>
            <a:prstGeom prst="line">
              <a:avLst/>
            </a:prstGeom>
            <a:noFill/>
            <a:ln w="25400" cap="flat" cmpd="sng" algn="ctr">
              <a:solidFill>
                <a:srgbClr xmlns:mc="http://schemas.openxmlformats.org/markup-compatibility/2006" xmlns:a14="http://schemas.microsoft.com/office/drawing/2010/main" val="C0504D" mc:Ignorable=""/>
              </a:solidFill>
              <a:prstDash val="solid"/>
            </a:ln>
            <a:effectLst>
              <a:outerShdw blurRad="40000" dist="20000" dir="5400000" rotWithShape="0">
                <a:srgbClr xmlns:mc="http://schemas.openxmlformats.org/markup-compatibility/2006" xmlns:a14="http://schemas.microsoft.com/office/drawing/2010/main" val="000000" mc:Ignorable="">
                  <a:alpha val="38000"/>
                </a:srgbClr>
              </a:outerShdw>
            </a:effectLst>
          </p:spPr>
        </p:cxnSp>
        <p:sp>
          <p:nvSpPr>
            <p:cNvPr id="11" name="Rectangle 10"/>
            <p:cNvSpPr/>
            <p:nvPr/>
          </p:nvSpPr>
          <p:spPr>
            <a:xfrm>
              <a:off x="7218759" y="4154264"/>
              <a:ext cx="257813" cy="190170"/>
            </a:xfrm>
            <a:prstGeom prst="rect">
              <a:avLst/>
            </a:prstGeom>
            <a:gradFill rotWithShape="1">
              <a:gsLst>
                <a:gs pos="0">
                  <a:srgbClr xmlns:mc="http://schemas.openxmlformats.org/markup-compatibility/2006" xmlns:a14="http://schemas.microsoft.com/office/drawing/2010/main" val="4F81BD" mc:Ignorable="">
                    <a:tint val="100000"/>
                    <a:shade val="100000"/>
                    <a:satMod val="130000"/>
                  </a:srgbClr>
                </a:gs>
                <a:gs pos="100000">
                  <a:srgbClr xmlns:mc="http://schemas.openxmlformats.org/markup-compatibility/2006" xmlns:a14="http://schemas.microsoft.com/office/drawing/2010/main" val="4F81BD" mc:Ignorable="">
                    <a:tint val="50000"/>
                    <a:shade val="100000"/>
                    <a:satMod val="350000"/>
                  </a:srgbClr>
                </a:gs>
              </a:gsLst>
              <a:lin ang="16200000" scaled="0"/>
            </a:gradFill>
            <a:ln w="9525" cap="flat" cmpd="sng" algn="ctr">
              <a:solidFill>
                <a:srgbClr xmlns:mc="http://schemas.openxmlformats.org/markup-compatibility/2006" xmlns:a14="http://schemas.microsoft.com/office/drawing/2010/main" val="4F81BD" mc:Ignorable="">
                  <a:shade val="95000"/>
                  <a:satMod val="105000"/>
                </a:srgbClr>
              </a:solidFill>
              <a:prstDash val="solid"/>
            </a:ln>
            <a:effectLst>
              <a:outerShdw blurRad="40000" dist="23000" dir="5400000" rotWithShape="0">
                <a:srgbClr xmlns:mc="http://schemas.openxmlformats.org/markup-compatibility/2006" xmlns:a14="http://schemas.microsoft.com/office/drawing/2010/main" val="000000" mc:Ignorable="">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2" name="Straight Connector 11"/>
            <p:cNvCxnSpPr/>
            <p:nvPr/>
          </p:nvCxnSpPr>
          <p:spPr>
            <a:xfrm>
              <a:off x="7218759" y="4907779"/>
              <a:ext cx="257813" cy="1588"/>
            </a:xfrm>
            <a:prstGeom prst="line">
              <a:avLst/>
            </a:prstGeom>
            <a:noFill/>
            <a:ln w="25400" cap="flat" cmpd="sng" algn="ctr">
              <a:solidFill>
                <a:srgbClr xmlns:mc="http://schemas.openxmlformats.org/markup-compatibility/2006" xmlns:a14="http://schemas.microsoft.com/office/drawing/2010/main" val="4F81BD" mc:Ignorable=""/>
              </a:solidFill>
              <a:prstDash val="solid"/>
            </a:ln>
            <a:effectLst>
              <a:outerShdw blurRad="40000" dist="20000" dir="5400000" rotWithShape="0">
                <a:srgbClr xmlns:mc="http://schemas.openxmlformats.org/markup-compatibility/2006" xmlns:a14="http://schemas.microsoft.com/office/drawing/2010/main" val="000000" mc:Ignorable="">
                  <a:alpha val="38000"/>
                </a:srgbClr>
              </a:outerShdw>
            </a:effectLst>
          </p:spPr>
        </p:cxnSp>
        <p:cxnSp>
          <p:nvCxnSpPr>
            <p:cNvPr id="13" name="Straight Connector 12"/>
            <p:cNvCxnSpPr>
              <a:stCxn id="11" idx="2"/>
            </p:cNvCxnSpPr>
            <p:nvPr/>
          </p:nvCxnSpPr>
          <p:spPr>
            <a:xfrm rot="5400000">
              <a:off x="6657808" y="5029518"/>
              <a:ext cx="1374942" cy="4775"/>
            </a:xfrm>
            <a:prstGeom prst="line">
              <a:avLst/>
            </a:prstGeom>
            <a:noFill/>
            <a:ln w="25400" cap="flat" cmpd="sng" algn="ctr">
              <a:solidFill>
                <a:srgbClr xmlns:mc="http://schemas.openxmlformats.org/markup-compatibility/2006" xmlns:a14="http://schemas.microsoft.com/office/drawing/2010/main" val="4BACC6" mc:Ignorable=""/>
              </a:solidFill>
              <a:prstDash val="solid"/>
            </a:ln>
            <a:effectLst>
              <a:outerShdw blurRad="40000" dist="20000" dir="5400000" rotWithShape="0">
                <a:srgbClr xmlns:mc="http://schemas.openxmlformats.org/markup-compatibility/2006" xmlns:a14="http://schemas.microsoft.com/office/drawing/2010/main" val="000000" mc:Ignorable="">
                  <a:alpha val="38000"/>
                </a:srgbClr>
              </a:outerShdw>
            </a:effectLst>
          </p:spPr>
        </p:cxnSp>
        <p:cxnSp>
          <p:nvCxnSpPr>
            <p:cNvPr id="14" name="Straight Connector 13"/>
            <p:cNvCxnSpPr>
              <a:endCxn id="15" idx="0"/>
            </p:cNvCxnSpPr>
            <p:nvPr/>
          </p:nvCxnSpPr>
          <p:spPr>
            <a:xfrm rot="16200000" flipV="1">
              <a:off x="6343546" y="4720826"/>
              <a:ext cx="1189078" cy="808026"/>
            </a:xfrm>
            <a:prstGeom prst="line">
              <a:avLst/>
            </a:prstGeom>
            <a:noFill/>
            <a:ln w="25400" cap="flat" cmpd="sng" algn="ctr">
              <a:solidFill>
                <a:srgbClr xmlns:mc="http://schemas.openxmlformats.org/markup-compatibility/2006" xmlns:a14="http://schemas.microsoft.com/office/drawing/2010/main" val="4BACC6" mc:Ignorable=""/>
              </a:solidFill>
              <a:prstDash val="solid"/>
            </a:ln>
            <a:effectLst>
              <a:outerShdw blurRad="40000" dist="20000" dir="5400000" rotWithShape="0">
                <a:srgbClr xmlns:mc="http://schemas.openxmlformats.org/markup-compatibility/2006" xmlns:a14="http://schemas.microsoft.com/office/drawing/2010/main" val="000000" mc:Ignorable="">
                  <a:alpha val="38000"/>
                </a:srgbClr>
              </a:outerShdw>
            </a:effectLst>
          </p:spPr>
        </p:cxnSp>
        <p:sp>
          <p:nvSpPr>
            <p:cNvPr id="15" name="Rectangle 14"/>
            <p:cNvSpPr/>
            <p:nvPr/>
          </p:nvSpPr>
          <p:spPr>
            <a:xfrm rot="19620739">
              <a:off x="6521709" y="4497206"/>
              <a:ext cx="248265" cy="410573"/>
            </a:xfrm>
            <a:prstGeom prst="rect">
              <a:avLst/>
            </a:prstGeom>
            <a:gradFill rotWithShape="1">
              <a:gsLst>
                <a:gs pos="0">
                  <a:srgbClr xmlns:mc="http://schemas.openxmlformats.org/markup-compatibility/2006" xmlns:a14="http://schemas.microsoft.com/office/drawing/2010/main" val="4F81BD" mc:Ignorable="">
                    <a:tint val="100000"/>
                    <a:shade val="100000"/>
                    <a:satMod val="130000"/>
                  </a:srgbClr>
                </a:gs>
                <a:gs pos="100000">
                  <a:srgbClr xmlns:mc="http://schemas.openxmlformats.org/markup-compatibility/2006" xmlns:a14="http://schemas.microsoft.com/office/drawing/2010/main" val="4F81BD" mc:Ignorable="">
                    <a:tint val="50000"/>
                    <a:shade val="100000"/>
                    <a:satMod val="350000"/>
                  </a:srgbClr>
                </a:gs>
              </a:gsLst>
              <a:lin ang="16200000" scaled="0"/>
            </a:gradFill>
            <a:ln w="9525" cap="flat" cmpd="sng" algn="ctr">
              <a:solidFill>
                <a:srgbClr xmlns:mc="http://schemas.openxmlformats.org/markup-compatibility/2006" xmlns:a14="http://schemas.microsoft.com/office/drawing/2010/main" val="4F81BD" mc:Ignorable="">
                  <a:shade val="95000"/>
                  <a:satMod val="105000"/>
                </a:srgbClr>
              </a:solidFill>
              <a:prstDash val="solid"/>
            </a:ln>
            <a:effectLst>
              <a:outerShdw blurRad="40000" dist="23000" dir="5400000" rotWithShape="0">
                <a:srgbClr xmlns:mc="http://schemas.openxmlformats.org/markup-compatibility/2006" xmlns:a14="http://schemas.microsoft.com/office/drawing/2010/main" val="000000" mc:Ignorable="">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6" name="Straight Connector 15"/>
            <p:cNvCxnSpPr/>
            <p:nvPr/>
          </p:nvCxnSpPr>
          <p:spPr>
            <a:xfrm flipV="1">
              <a:off x="6731782" y="4943065"/>
              <a:ext cx="257812" cy="175570"/>
            </a:xfrm>
            <a:prstGeom prst="line">
              <a:avLst/>
            </a:prstGeom>
            <a:noFill/>
            <a:ln w="25400" cap="flat" cmpd="sng" algn="ctr">
              <a:solidFill>
                <a:srgbClr xmlns:mc="http://schemas.openxmlformats.org/markup-compatibility/2006" xmlns:a14="http://schemas.microsoft.com/office/drawing/2010/main" val="9BBB59" mc:Ignorable=""/>
              </a:solidFill>
              <a:prstDash val="solid"/>
            </a:ln>
            <a:effectLst>
              <a:outerShdw blurRad="40000" dist="20000" dir="5400000" rotWithShape="0">
                <a:srgbClr xmlns:mc="http://schemas.openxmlformats.org/markup-compatibility/2006" xmlns:a14="http://schemas.microsoft.com/office/drawing/2010/main" val="000000" mc:Ignorable="">
                  <a:alpha val="38000"/>
                </a:srgbClr>
              </a:outerShdw>
            </a:effectLst>
          </p:spPr>
        </p:cxnSp>
        <p:cxnSp>
          <p:nvCxnSpPr>
            <p:cNvPr id="17" name="Straight Connector 16"/>
            <p:cNvCxnSpPr/>
            <p:nvPr/>
          </p:nvCxnSpPr>
          <p:spPr>
            <a:xfrm rot="16200000" flipH="1">
              <a:off x="7185345" y="2449109"/>
              <a:ext cx="324640" cy="257813"/>
            </a:xfrm>
            <a:prstGeom prst="line">
              <a:avLst/>
            </a:prstGeom>
            <a:noFill/>
            <a:ln w="25400" cap="flat" cmpd="sng" algn="ctr">
              <a:solidFill>
                <a:sysClr val="windowText" lastClr="000000"/>
              </a:solidFill>
              <a:prstDash val="solid"/>
            </a:ln>
            <a:effectLst>
              <a:outerShdw blurRad="40000" dist="20000" dir="5400000" rotWithShape="0">
                <a:srgbClr xmlns:mc="http://schemas.openxmlformats.org/markup-compatibility/2006" xmlns:a14="http://schemas.microsoft.com/office/drawing/2010/main" val="000000" mc:Ignorable="">
                  <a:alpha val="38000"/>
                </a:srgbClr>
              </a:outerShdw>
            </a:effectLst>
          </p:spPr>
        </p:cxnSp>
        <p:sp>
          <p:nvSpPr>
            <p:cNvPr id="18" name="Arc 17"/>
            <p:cNvSpPr/>
            <p:nvPr/>
          </p:nvSpPr>
          <p:spPr>
            <a:xfrm rot="6193466">
              <a:off x="6525440" y="4455006"/>
              <a:ext cx="1308161" cy="1308161"/>
            </a:xfrm>
            <a:prstGeom prst="arc">
              <a:avLst>
                <a:gd name="adj1" fmla="val 18780506"/>
                <a:gd name="adj2" fmla="val 20789790"/>
              </a:avLst>
            </a:prstGeom>
            <a:noFill/>
            <a:ln w="25400" cap="flat" cmpd="sng" algn="ctr">
              <a:solidFill>
                <a:srgbClr xmlns:mc="http://schemas.openxmlformats.org/markup-compatibility/2006" xmlns:a14="http://schemas.microsoft.com/office/drawing/2010/main" val="000000" mc:Ignorable=""/>
              </a:solidFill>
              <a:prstDash val="solid"/>
            </a:ln>
            <a:effectLst>
              <a:outerShdw blurRad="40000" dist="20000" dir="5400000" rotWithShape="0">
                <a:srgbClr xmlns:mc="http://schemas.openxmlformats.org/markup-compatibility/2006" xmlns:a14="http://schemas.microsoft.com/office/drawing/2010/main" val="000000" mc:Ignorable="">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 name="TextBox 18"/>
            <p:cNvSpPr txBox="1"/>
            <p:nvPr/>
          </p:nvSpPr>
          <p:spPr>
            <a:xfrm>
              <a:off x="1728301" y="3160457"/>
              <a:ext cx="2509446"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Georgia"/>
                  <a:cs typeface="Georgia"/>
                </a:rPr>
                <a:t>Regenerative amplifier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Georgia"/>
                  <a:cs typeface="Georgia"/>
                </a:rPr>
                <a:t>3mJ, 35fs, 1kHz</a:t>
              </a:r>
              <a:endParaRPr kumimoji="0" lang="en-US" sz="1800" b="0" i="0" u="none" strike="noStrike" kern="0" cap="none" spc="0" normalizeH="0" baseline="0" noProof="0" dirty="0">
                <a:ln>
                  <a:noFill/>
                </a:ln>
                <a:solidFill>
                  <a:sysClr val="windowText" lastClr="000000"/>
                </a:solidFill>
                <a:effectLst/>
                <a:uLnTx/>
                <a:uFillTx/>
                <a:latin typeface="Georgia"/>
                <a:cs typeface="Georgia"/>
              </a:endParaRPr>
            </a:p>
          </p:txBody>
        </p:sp>
        <p:cxnSp>
          <p:nvCxnSpPr>
            <p:cNvPr id="20" name="Straight Connector 19"/>
            <p:cNvCxnSpPr>
              <a:stCxn id="5" idx="3"/>
            </p:cNvCxnSpPr>
            <p:nvPr/>
          </p:nvCxnSpPr>
          <p:spPr>
            <a:xfrm>
              <a:off x="2998268" y="1508617"/>
              <a:ext cx="611111" cy="1"/>
            </a:xfrm>
            <a:prstGeom prst="line">
              <a:avLst/>
            </a:prstGeom>
            <a:noFill/>
            <a:ln w="25400" cap="flat" cmpd="sng" algn="ctr">
              <a:solidFill>
                <a:srgbClr xmlns:mc="http://schemas.openxmlformats.org/markup-compatibility/2006" xmlns:a14="http://schemas.microsoft.com/office/drawing/2010/main" val="C0504D" mc:Ignorable=""/>
              </a:solidFill>
              <a:prstDash val="solid"/>
            </a:ln>
            <a:effectLst>
              <a:outerShdw blurRad="40000" dist="20000" dir="5400000" rotWithShape="0">
                <a:srgbClr xmlns:mc="http://schemas.openxmlformats.org/markup-compatibility/2006" xmlns:a14="http://schemas.microsoft.com/office/drawing/2010/main" val="000000" mc:Ignorable="">
                  <a:alpha val="38000"/>
                </a:srgbClr>
              </a:outerShdw>
            </a:effectLst>
          </p:spPr>
        </p:cxnSp>
        <p:cxnSp>
          <p:nvCxnSpPr>
            <p:cNvPr id="21" name="Straight Connector 20"/>
            <p:cNvCxnSpPr/>
            <p:nvPr/>
          </p:nvCxnSpPr>
          <p:spPr>
            <a:xfrm rot="5400000">
              <a:off x="3351578" y="1766418"/>
              <a:ext cx="515603" cy="1588"/>
            </a:xfrm>
            <a:prstGeom prst="line">
              <a:avLst/>
            </a:prstGeom>
            <a:noFill/>
            <a:ln w="25400" cap="flat" cmpd="sng" algn="ctr">
              <a:solidFill>
                <a:srgbClr xmlns:mc="http://schemas.openxmlformats.org/markup-compatibility/2006" xmlns:a14="http://schemas.microsoft.com/office/drawing/2010/main" val="C0504D" mc:Ignorable=""/>
              </a:solidFill>
              <a:prstDash val="solid"/>
            </a:ln>
            <a:effectLst>
              <a:outerShdw blurRad="40000" dist="20000" dir="5400000" rotWithShape="0">
                <a:srgbClr xmlns:mc="http://schemas.openxmlformats.org/markup-compatibility/2006" xmlns:a14="http://schemas.microsoft.com/office/drawing/2010/main" val="000000" mc:Ignorable="">
                  <a:alpha val="38000"/>
                </a:srgbClr>
              </a:outerShdw>
            </a:effectLst>
          </p:spPr>
        </p:cxnSp>
        <p:cxnSp>
          <p:nvCxnSpPr>
            <p:cNvPr id="22" name="Straight Connector 21"/>
            <p:cNvCxnSpPr/>
            <p:nvPr/>
          </p:nvCxnSpPr>
          <p:spPr>
            <a:xfrm rot="16200000" flipH="1">
              <a:off x="3446265" y="1380503"/>
              <a:ext cx="324640" cy="257813"/>
            </a:xfrm>
            <a:prstGeom prst="line">
              <a:avLst/>
            </a:prstGeom>
            <a:noFill/>
            <a:ln w="25400" cap="flat" cmpd="sng" algn="ctr">
              <a:solidFill>
                <a:sysClr val="windowText" lastClr="000000"/>
              </a:solidFill>
              <a:prstDash val="solid"/>
            </a:ln>
            <a:effectLst>
              <a:outerShdw blurRad="40000" dist="20000" dir="5400000" rotWithShape="0">
                <a:srgbClr xmlns:mc="http://schemas.openxmlformats.org/markup-compatibility/2006" xmlns:a14="http://schemas.microsoft.com/office/drawing/2010/main" val="000000" mc:Ignorable="">
                  <a:alpha val="38000"/>
                </a:srgbClr>
              </a:outerShdw>
            </a:effectLst>
          </p:spPr>
        </p:cxnSp>
        <p:cxnSp>
          <p:nvCxnSpPr>
            <p:cNvPr id="23" name="Straight Connector 22"/>
            <p:cNvCxnSpPr>
              <a:stCxn id="6" idx="3"/>
              <a:endCxn id="5" idx="1"/>
            </p:cNvCxnSpPr>
            <p:nvPr/>
          </p:nvCxnSpPr>
          <p:spPr>
            <a:xfrm flipV="1">
              <a:off x="1546877" y="1508617"/>
              <a:ext cx="181424" cy="794"/>
            </a:xfrm>
            <a:prstGeom prst="line">
              <a:avLst/>
            </a:prstGeom>
            <a:noFill/>
            <a:ln w="25400" cap="flat" cmpd="sng" algn="ctr">
              <a:solidFill>
                <a:srgbClr xmlns:mc="http://schemas.openxmlformats.org/markup-compatibility/2006" xmlns:a14="http://schemas.microsoft.com/office/drawing/2010/main" val="36ED12" mc:Ignorable=""/>
              </a:solidFill>
              <a:prstDash val="solid"/>
            </a:ln>
            <a:effectLst>
              <a:outerShdw blurRad="40000" dist="20000" dir="5400000" rotWithShape="0">
                <a:srgbClr xmlns:mc="http://schemas.openxmlformats.org/markup-compatibility/2006" xmlns:a14="http://schemas.microsoft.com/office/drawing/2010/main" val="000000" mc:Ignorable="">
                  <a:alpha val="38000"/>
                </a:srgbClr>
              </a:outerShdw>
            </a:effectLst>
          </p:spPr>
        </p:cxnSp>
        <p:cxnSp>
          <p:nvCxnSpPr>
            <p:cNvPr id="24" name="Straight Connector 23"/>
            <p:cNvCxnSpPr/>
            <p:nvPr/>
          </p:nvCxnSpPr>
          <p:spPr>
            <a:xfrm flipV="1">
              <a:off x="1546877" y="2959100"/>
              <a:ext cx="181424" cy="794"/>
            </a:xfrm>
            <a:prstGeom prst="line">
              <a:avLst/>
            </a:prstGeom>
            <a:noFill/>
            <a:ln w="25400" cap="flat" cmpd="sng" algn="ctr">
              <a:solidFill>
                <a:srgbClr xmlns:mc="http://schemas.openxmlformats.org/markup-compatibility/2006" xmlns:a14="http://schemas.microsoft.com/office/drawing/2010/main" val="36ED12" mc:Ignorable=""/>
              </a:solidFill>
              <a:prstDash val="solid"/>
            </a:ln>
            <a:effectLst>
              <a:outerShdw blurRad="40000" dist="20000" dir="5400000" rotWithShape="0">
                <a:srgbClr xmlns:mc="http://schemas.openxmlformats.org/markup-compatibility/2006" xmlns:a14="http://schemas.microsoft.com/office/drawing/2010/main" val="000000" mc:Ignorable="">
                  <a:alpha val="38000"/>
                </a:srgbClr>
              </a:outerShdw>
            </a:effectLst>
          </p:spPr>
        </p:cxnSp>
        <p:sp>
          <p:nvSpPr>
            <p:cNvPr id="25" name="TextBox 24"/>
            <p:cNvSpPr txBox="1"/>
            <p:nvPr/>
          </p:nvSpPr>
          <p:spPr>
            <a:xfrm>
              <a:off x="0" y="2313563"/>
              <a:ext cx="131808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Georgia"/>
                  <a:cs typeface="Georgia"/>
                </a:rPr>
                <a:t>Amplifier pump</a:t>
              </a:r>
              <a:endParaRPr kumimoji="0" lang="en-US" sz="1800" b="0" i="0" u="none" strike="noStrike" kern="0" cap="none" spc="0" normalizeH="0" baseline="0" noProof="0" dirty="0">
                <a:ln>
                  <a:noFill/>
                </a:ln>
                <a:solidFill>
                  <a:sysClr val="windowText" lastClr="000000"/>
                </a:solidFill>
                <a:effectLst/>
                <a:uLnTx/>
                <a:uFillTx/>
                <a:latin typeface="Georgia"/>
                <a:cs typeface="Georgia"/>
              </a:endParaRPr>
            </a:p>
          </p:txBody>
        </p:sp>
        <p:sp>
          <p:nvSpPr>
            <p:cNvPr id="26" name="TextBox 25"/>
            <p:cNvSpPr txBox="1"/>
            <p:nvPr/>
          </p:nvSpPr>
          <p:spPr>
            <a:xfrm>
              <a:off x="200142" y="1110539"/>
              <a:ext cx="131808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Georgia"/>
                  <a:cs typeface="Georgia"/>
                </a:rPr>
                <a:t>Diode pump</a:t>
              </a:r>
              <a:endParaRPr kumimoji="0" lang="en-US" sz="1800" b="0" i="0" u="none" strike="noStrike" kern="0" cap="none" spc="0" normalizeH="0" baseline="0" noProof="0" dirty="0">
                <a:ln>
                  <a:noFill/>
                </a:ln>
                <a:solidFill>
                  <a:sysClr val="windowText" lastClr="000000"/>
                </a:solidFill>
                <a:effectLst/>
                <a:uLnTx/>
                <a:uFillTx/>
                <a:latin typeface="Georgia"/>
                <a:cs typeface="Georgia"/>
              </a:endParaRPr>
            </a:p>
          </p:txBody>
        </p:sp>
        <p:sp>
          <p:nvSpPr>
            <p:cNvPr id="27" name="TextBox 26"/>
            <p:cNvSpPr txBox="1"/>
            <p:nvPr/>
          </p:nvSpPr>
          <p:spPr>
            <a:xfrm>
              <a:off x="1568610" y="741207"/>
              <a:ext cx="285931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sysClr val="windowText" lastClr="000000"/>
                  </a:solidFill>
                  <a:effectLst/>
                  <a:uLnTx/>
                  <a:uFillTx/>
                  <a:latin typeface="Georgia"/>
                  <a:cs typeface="Georgia"/>
                </a:rPr>
                <a:t>Ti:sapphire</a:t>
              </a:r>
              <a:r>
                <a:rPr kumimoji="0" lang="en-US" sz="1800" b="0" i="0" u="none" strike="noStrike" kern="0" cap="none" spc="0" normalizeH="0" baseline="0" noProof="0" dirty="0" smtClean="0">
                  <a:ln>
                    <a:noFill/>
                  </a:ln>
                  <a:solidFill>
                    <a:sysClr val="windowText" lastClr="000000"/>
                  </a:solidFill>
                  <a:effectLst/>
                  <a:uLnTx/>
                  <a:uFillTx/>
                  <a:latin typeface="Georgia"/>
                  <a:cs typeface="Georgia"/>
                </a:rPr>
                <a:t> seed laser</a:t>
              </a:r>
              <a:endParaRPr kumimoji="0" lang="en-US" sz="1800" b="0" i="0" u="none" strike="noStrike" kern="0" cap="none" spc="0" normalizeH="0" baseline="0" noProof="0" dirty="0">
                <a:ln>
                  <a:noFill/>
                </a:ln>
                <a:solidFill>
                  <a:sysClr val="windowText" lastClr="000000"/>
                </a:solidFill>
                <a:effectLst/>
                <a:uLnTx/>
                <a:uFillTx/>
                <a:latin typeface="Georgia"/>
                <a:cs typeface="Georgia"/>
              </a:endParaRPr>
            </a:p>
          </p:txBody>
        </p:sp>
        <p:sp>
          <p:nvSpPr>
            <p:cNvPr id="28" name="TextBox 27"/>
            <p:cNvSpPr txBox="1"/>
            <p:nvPr/>
          </p:nvSpPr>
          <p:spPr>
            <a:xfrm>
              <a:off x="7600326" y="3160457"/>
              <a:ext cx="131808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Georgia"/>
                  <a:cs typeface="Georgia"/>
                </a:rPr>
                <a:t>Vacuum chamber</a:t>
              </a:r>
              <a:endParaRPr kumimoji="0" lang="en-US" sz="1800" b="0" i="0" u="none" strike="noStrike" kern="0" cap="none" spc="0" normalizeH="0" baseline="0" noProof="0" dirty="0">
                <a:ln>
                  <a:noFill/>
                </a:ln>
                <a:solidFill>
                  <a:sysClr val="windowText" lastClr="000000"/>
                </a:solidFill>
                <a:effectLst/>
                <a:uLnTx/>
                <a:uFillTx/>
                <a:latin typeface="Georgia"/>
                <a:cs typeface="Georgia"/>
              </a:endParaRPr>
            </a:p>
          </p:txBody>
        </p:sp>
        <p:sp>
          <p:nvSpPr>
            <p:cNvPr id="29" name="TextBox 28"/>
            <p:cNvSpPr txBox="1"/>
            <p:nvPr/>
          </p:nvSpPr>
          <p:spPr>
            <a:xfrm>
              <a:off x="6282238" y="3806788"/>
              <a:ext cx="131808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Georgia"/>
                  <a:cs typeface="Georgia"/>
                </a:rPr>
                <a:t>Gas cell</a:t>
              </a:r>
              <a:endParaRPr kumimoji="0" lang="en-US" sz="1800" b="0" i="0" u="none" strike="noStrike" kern="0" cap="none" spc="0" normalizeH="0" baseline="0" noProof="0" dirty="0">
                <a:ln>
                  <a:noFill/>
                </a:ln>
                <a:solidFill>
                  <a:sysClr val="windowText" lastClr="000000"/>
                </a:solidFill>
                <a:effectLst/>
                <a:uLnTx/>
                <a:uFillTx/>
                <a:latin typeface="Georgia"/>
                <a:cs typeface="Georgia"/>
              </a:endParaRPr>
            </a:p>
          </p:txBody>
        </p:sp>
        <p:sp>
          <p:nvSpPr>
            <p:cNvPr id="30" name="TextBox 29"/>
            <p:cNvSpPr txBox="1"/>
            <p:nvPr/>
          </p:nvSpPr>
          <p:spPr>
            <a:xfrm>
              <a:off x="5215984" y="4573733"/>
              <a:ext cx="131808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Georgia"/>
                  <a:cs typeface="Georgia"/>
                </a:rPr>
                <a:t>CCD camera</a:t>
              </a:r>
              <a:endParaRPr kumimoji="0" lang="en-US" sz="1800" b="0" i="0" u="none" strike="noStrike" kern="0" cap="none" spc="0" normalizeH="0" baseline="0" noProof="0" dirty="0">
                <a:ln>
                  <a:noFill/>
                </a:ln>
                <a:solidFill>
                  <a:sysClr val="windowText" lastClr="000000"/>
                </a:solidFill>
                <a:effectLst/>
                <a:uLnTx/>
                <a:uFillTx/>
                <a:latin typeface="Georgia"/>
                <a:cs typeface="Georgia"/>
              </a:endParaRPr>
            </a:p>
          </p:txBody>
        </p:sp>
        <p:sp>
          <p:nvSpPr>
            <p:cNvPr id="31" name="TextBox 30"/>
            <p:cNvSpPr txBox="1"/>
            <p:nvPr/>
          </p:nvSpPr>
          <p:spPr>
            <a:xfrm>
              <a:off x="6139580" y="5165380"/>
              <a:ext cx="131808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Georgia"/>
                  <a:cs typeface="Georgia"/>
                </a:rPr>
                <a:t>Sample</a:t>
              </a:r>
              <a:endParaRPr kumimoji="0" lang="en-US" sz="1800" b="0" i="0" u="none" strike="noStrike" kern="0" cap="none" spc="0" normalizeH="0" baseline="0" noProof="0" dirty="0">
                <a:ln>
                  <a:noFill/>
                </a:ln>
                <a:solidFill>
                  <a:sysClr val="windowText" lastClr="000000"/>
                </a:solidFill>
                <a:effectLst/>
                <a:uLnTx/>
                <a:uFillTx/>
                <a:latin typeface="Georgia"/>
                <a:cs typeface="Georgia"/>
              </a:endParaRPr>
            </a:p>
          </p:txBody>
        </p:sp>
        <p:sp>
          <p:nvSpPr>
            <p:cNvPr id="32" name="TextBox 31"/>
            <p:cNvSpPr txBox="1"/>
            <p:nvPr/>
          </p:nvSpPr>
          <p:spPr>
            <a:xfrm>
              <a:off x="6429950" y="6005822"/>
              <a:ext cx="1791414"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Georgia"/>
                  <a:cs typeface="Georgia"/>
                </a:rPr>
                <a:t>XUV multilayer mirror</a:t>
              </a:r>
              <a:endParaRPr kumimoji="0" lang="en-US" sz="1800" b="0" i="0" u="none" strike="noStrike" kern="0" cap="none" spc="0" normalizeH="0" baseline="0" noProof="0" dirty="0">
                <a:ln>
                  <a:noFill/>
                </a:ln>
                <a:solidFill>
                  <a:sysClr val="windowText" lastClr="000000"/>
                </a:solidFill>
                <a:effectLst/>
                <a:uLnTx/>
                <a:uFillTx/>
                <a:latin typeface="Georgia"/>
                <a:cs typeface="Georgia"/>
              </a:endParaRPr>
            </a:p>
          </p:txBody>
        </p:sp>
        <p:sp>
          <p:nvSpPr>
            <p:cNvPr id="33" name="TextBox 32"/>
            <p:cNvSpPr txBox="1"/>
            <p:nvPr/>
          </p:nvSpPr>
          <p:spPr>
            <a:xfrm>
              <a:off x="7562320" y="4619899"/>
              <a:ext cx="131808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Georgia"/>
                  <a:cs typeface="Georgia"/>
                </a:rPr>
                <a:t>Al foil filter</a:t>
              </a:r>
              <a:endParaRPr kumimoji="0" lang="en-US" sz="1800" b="0" i="0" u="none" strike="noStrike" kern="0" cap="none" spc="0" normalizeH="0" baseline="0" noProof="0" dirty="0">
                <a:ln>
                  <a:noFill/>
                </a:ln>
                <a:solidFill>
                  <a:sysClr val="windowText" lastClr="000000"/>
                </a:solidFill>
                <a:effectLst/>
                <a:uLnTx/>
                <a:uFillTx/>
                <a:latin typeface="Georgia"/>
                <a:cs typeface="Georgia"/>
              </a:endParaRPr>
            </a:p>
          </p:txBody>
        </p:sp>
        <p:sp>
          <p:nvSpPr>
            <p:cNvPr id="34" name="TextBox 33"/>
            <p:cNvSpPr txBox="1"/>
            <p:nvPr/>
          </p:nvSpPr>
          <p:spPr>
            <a:xfrm>
              <a:off x="5075064" y="2231029"/>
              <a:ext cx="165671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Georgia"/>
                  <a:cs typeface="Georgia"/>
                </a:rPr>
                <a:t>Pump beam</a:t>
              </a:r>
              <a:endParaRPr kumimoji="0" lang="en-US" sz="1800" b="0" i="0" u="none" strike="noStrike" kern="0" cap="none" spc="0" normalizeH="0" baseline="0" noProof="0" dirty="0">
                <a:ln>
                  <a:noFill/>
                </a:ln>
                <a:solidFill>
                  <a:sysClr val="windowText" lastClr="000000"/>
                </a:solidFill>
                <a:effectLst/>
                <a:uLnTx/>
                <a:uFillTx/>
                <a:latin typeface="Georgia"/>
                <a:cs typeface="Georgia"/>
              </a:endParaRPr>
            </a:p>
          </p:txBody>
        </p:sp>
      </p:grpSp>
      <p:pic>
        <p:nvPicPr>
          <p:cNvPr id="35" name="Picture 29" descr="80mbarspec"/>
          <p:cNvPicPr>
            <a:picLocks noChangeAspect="1" noChangeArrowheads="1"/>
          </p:cNvPicPr>
          <p:nvPr/>
        </p:nvPicPr>
        <p:blipFill>
          <a:blip r:embed="rId2"/>
          <a:srcRect l="3572" t="2376" r="7143" b="2574"/>
          <a:stretch>
            <a:fillRect/>
          </a:stretch>
        </p:blipFill>
        <p:spPr bwMode="auto">
          <a:xfrm>
            <a:off x="453493" y="3259236"/>
            <a:ext cx="3816170" cy="3052936"/>
          </a:xfrm>
          <a:prstGeom prst="rect">
            <a:avLst/>
          </a:prstGeom>
          <a:noFill/>
          <a:ln w="9525">
            <a:noFill/>
            <a:miter lim="800000"/>
            <a:headEnd/>
            <a:tailEnd/>
          </a:ln>
          <a:effectLst>
            <a:outerShdw blurRad="225425" dist="50800" dir="5220000" algn="ctr">
              <a:srgbClr xmlns:mc="http://schemas.openxmlformats.org/markup-compatibility/2006" xmlns:a14="http://schemas.microsoft.com/office/drawing/2010/main" val="000000" mc:Ignorable="">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xmlns:mc="http://schemas.openxmlformats.org/markup-compatibility/2006" xmlns:a14="http://schemas.microsoft.com/office/drawing/2010/main" val="FFFFFF" mc:Ignorable=""/>
            </a:contourClr>
          </a:sp3d>
        </p:spPr>
      </p:pic>
      <p:sp>
        <p:nvSpPr>
          <p:cNvPr id="2" name="TextBox 1"/>
          <p:cNvSpPr txBox="1"/>
          <p:nvPr/>
        </p:nvSpPr>
        <p:spPr>
          <a:xfrm>
            <a:off x="4449175" y="287063"/>
            <a:ext cx="4694825" cy="954107"/>
          </a:xfrm>
          <a:prstGeom prst="rect">
            <a:avLst/>
          </a:prstGeom>
          <a:noFill/>
        </p:spPr>
        <p:txBody>
          <a:bodyPr wrap="square" rtlCol="0">
            <a:spAutoFit/>
          </a:bodyPr>
          <a:lstStyle/>
          <a:p>
            <a:r>
              <a:rPr lang="en-GB" sz="2800" i="1" dirty="0" smtClean="0">
                <a:solidFill>
                  <a:srgbClr xmlns:mc="http://schemas.openxmlformats.org/markup-compatibility/2006" xmlns:a14="http://schemas.microsoft.com/office/drawing/2010/main" val="0070C0" mc:Ignorable=""/>
                </a:solidFill>
              </a:rPr>
              <a:t>High Harmonic Generation for ultrafast soft x-rays</a:t>
            </a:r>
            <a:endParaRPr lang="en-GB" sz="2800" i="1" dirty="0">
              <a:solidFill>
                <a:srgbClr xmlns:mc="http://schemas.openxmlformats.org/markup-compatibility/2006" xmlns:a14="http://schemas.microsoft.com/office/drawing/2010/main" val="0070C0" mc:Ignorable=""/>
              </a:solidFill>
            </a:endParaRPr>
          </a:p>
        </p:txBody>
      </p:sp>
    </p:spTree>
    <p:extLst>
      <p:ext uri="{BB962C8B-B14F-4D97-AF65-F5344CB8AC3E}">
        <p14:creationId xmlns:p14="http://schemas.microsoft.com/office/powerpoint/2010/main" val="13735988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31640" y="476672"/>
            <a:ext cx="6150617" cy="3415980"/>
            <a:chOff x="16872490" y="12423192"/>
            <a:chExt cx="6150617" cy="3415980"/>
          </a:xfrm>
        </p:grpSpPr>
        <p:pic>
          <p:nvPicPr>
            <p:cNvPr id="3" name="Picture 2" descr="Bill.jpg"/>
            <p:cNvPicPr>
              <a:picLocks noChangeAspect="1"/>
            </p:cNvPicPr>
            <p:nvPr/>
          </p:nvPicPr>
          <p:blipFill>
            <a:blip r:embed="rId2"/>
            <a:stretch>
              <a:fillRect/>
            </a:stretch>
          </p:blipFill>
          <p:spPr>
            <a:xfrm>
              <a:off x="18447522" y="13284117"/>
              <a:ext cx="869410" cy="1062612"/>
            </a:xfrm>
            <a:prstGeom prst="rect">
              <a:avLst/>
            </a:prstGeom>
            <a:effectLst>
              <a:reflection stA="50000" endPos="75000" dist="12700" dir="5400000" sy="-100000" algn="bl" rotWithShape="0"/>
            </a:effectLst>
          </p:spPr>
        </p:pic>
        <p:pic>
          <p:nvPicPr>
            <p:cNvPr id="4" name="Picture 3" descr="Henry.jpg"/>
            <p:cNvPicPr>
              <a:picLocks noChangeAspect="1"/>
            </p:cNvPicPr>
            <p:nvPr/>
          </p:nvPicPr>
          <p:blipFill>
            <a:blip r:embed="rId3"/>
            <a:stretch>
              <a:fillRect/>
            </a:stretch>
          </p:blipFill>
          <p:spPr>
            <a:xfrm>
              <a:off x="19703652" y="12423192"/>
              <a:ext cx="881655" cy="1077578"/>
            </a:xfrm>
            <a:prstGeom prst="rect">
              <a:avLst/>
            </a:prstGeom>
            <a:effectLst>
              <a:reflection stA="50000" endPos="75000" dist="12700" dir="5400000" sy="-100000" algn="bl" rotWithShape="0"/>
            </a:effectLst>
          </p:spPr>
        </p:pic>
        <p:pic>
          <p:nvPicPr>
            <p:cNvPr id="5" name="Picture 4" descr="JeremyF.jpg"/>
            <p:cNvPicPr>
              <a:picLocks noChangeAspect="1"/>
            </p:cNvPicPr>
            <p:nvPr/>
          </p:nvPicPr>
          <p:blipFill>
            <a:blip r:embed="rId4"/>
            <a:stretch>
              <a:fillRect/>
            </a:stretch>
          </p:blipFill>
          <p:spPr>
            <a:xfrm>
              <a:off x="20167337" y="12944838"/>
              <a:ext cx="869410" cy="1062612"/>
            </a:xfrm>
            <a:prstGeom prst="rect">
              <a:avLst/>
            </a:prstGeom>
            <a:effectLst>
              <a:reflection stA="50000" endPos="75000" dist="12700" dir="5400000" sy="-100000" algn="bl" rotWithShape="0"/>
            </a:effectLst>
          </p:spPr>
        </p:pic>
        <p:pic>
          <p:nvPicPr>
            <p:cNvPr id="6" name="Picture 5" descr="JohnE.jpg"/>
            <p:cNvPicPr>
              <a:picLocks noChangeAspect="1"/>
            </p:cNvPicPr>
            <p:nvPr/>
          </p:nvPicPr>
          <p:blipFill>
            <a:blip r:embed="rId5"/>
            <a:stretch>
              <a:fillRect/>
            </a:stretch>
          </p:blipFill>
          <p:spPr>
            <a:xfrm>
              <a:off x="20399180" y="13814247"/>
              <a:ext cx="869410" cy="1062612"/>
            </a:xfrm>
            <a:prstGeom prst="rect">
              <a:avLst/>
            </a:prstGeom>
            <a:effectLst>
              <a:reflection stA="50000" endPos="75000" dist="12700" dir="5400000" sy="-100000" algn="bl" rotWithShape="0"/>
            </a:effectLst>
          </p:spPr>
        </p:pic>
        <p:pic>
          <p:nvPicPr>
            <p:cNvPr id="7" name="Picture 6" descr="MikeH.jpg"/>
            <p:cNvPicPr>
              <a:picLocks noChangeAspect="1"/>
            </p:cNvPicPr>
            <p:nvPr/>
          </p:nvPicPr>
          <p:blipFill>
            <a:blip r:embed="rId6"/>
            <a:stretch>
              <a:fillRect/>
            </a:stretch>
          </p:blipFill>
          <p:spPr>
            <a:xfrm>
              <a:off x="21442471" y="13814247"/>
              <a:ext cx="869410" cy="1062612"/>
            </a:xfrm>
            <a:prstGeom prst="rect">
              <a:avLst/>
            </a:prstGeom>
            <a:effectLst>
              <a:reflection stA="50000" endPos="75000" dist="12700" dir="5400000" sy="-100000" algn="bl" rotWithShape="0"/>
            </a:effectLst>
          </p:spPr>
        </p:pic>
        <p:pic>
          <p:nvPicPr>
            <p:cNvPr id="8" name="Picture 4"/>
            <p:cNvPicPr>
              <a:picLocks noChangeAspect="1" noChangeArrowheads="1"/>
            </p:cNvPicPr>
            <p:nvPr/>
          </p:nvPicPr>
          <p:blipFill>
            <a:blip r:embed="rId7"/>
            <a:srcRect/>
            <a:stretch>
              <a:fillRect/>
            </a:stretch>
          </p:blipFill>
          <p:spPr bwMode="auto">
            <a:xfrm>
              <a:off x="21712795" y="15009029"/>
              <a:ext cx="618247" cy="618247"/>
            </a:xfrm>
            <a:prstGeom prst="rect">
              <a:avLst/>
            </a:prstGeom>
            <a:noFill/>
            <a:ln w="9525">
              <a:noFill/>
              <a:miter lim="800000"/>
              <a:headEnd/>
              <a:tailEnd/>
            </a:ln>
            <a:effectLst>
              <a:reflection stA="50000" endPos="75000" dist="12700" dir="5400000" sy="-100000" algn="bl" rotWithShape="0"/>
            </a:effectLst>
          </p:spPr>
        </p:pic>
        <p:pic>
          <p:nvPicPr>
            <p:cNvPr id="9" name="Picture 8" descr="Jon.jpg"/>
            <p:cNvPicPr>
              <a:picLocks noChangeAspect="1"/>
            </p:cNvPicPr>
            <p:nvPr/>
          </p:nvPicPr>
          <p:blipFill>
            <a:blip r:embed="rId8"/>
            <a:stretch>
              <a:fillRect/>
            </a:stretch>
          </p:blipFill>
          <p:spPr>
            <a:xfrm>
              <a:off x="20746943" y="14683657"/>
              <a:ext cx="853602" cy="1043292"/>
            </a:xfrm>
            <a:prstGeom prst="rect">
              <a:avLst/>
            </a:prstGeom>
            <a:effectLst>
              <a:reflection stA="50000" endPos="75000" dist="12700" dir="5400000" sy="-100000" algn="bl" rotWithShape="0"/>
            </a:effectLst>
          </p:spPr>
        </p:pic>
        <p:pic>
          <p:nvPicPr>
            <p:cNvPr id="10" name="Picture 9" descr="Ana.jpg"/>
            <p:cNvPicPr>
              <a:picLocks noChangeAspect="1"/>
            </p:cNvPicPr>
            <p:nvPr/>
          </p:nvPicPr>
          <p:blipFill>
            <a:blip r:embed="rId9"/>
            <a:stretch>
              <a:fillRect/>
            </a:stretch>
          </p:blipFill>
          <p:spPr>
            <a:xfrm>
              <a:off x="16872490" y="13982695"/>
              <a:ext cx="869410" cy="1062612"/>
            </a:xfrm>
            <a:prstGeom prst="rect">
              <a:avLst/>
            </a:prstGeom>
            <a:effectLst>
              <a:reflection stA="50000" endPos="75000" dist="12700" dir="5400000" sy="-100000" algn="bl" rotWithShape="0"/>
            </a:effectLst>
          </p:spPr>
        </p:pic>
        <p:pic>
          <p:nvPicPr>
            <p:cNvPr id="11" name="Picture 10" descr="DaveH.jpg"/>
            <p:cNvPicPr>
              <a:picLocks noChangeAspect="1"/>
            </p:cNvPicPr>
            <p:nvPr/>
          </p:nvPicPr>
          <p:blipFill>
            <a:blip r:embed="rId10"/>
            <a:stretch>
              <a:fillRect/>
            </a:stretch>
          </p:blipFill>
          <p:spPr>
            <a:xfrm>
              <a:off x="19703652" y="14219972"/>
              <a:ext cx="869410" cy="1062612"/>
            </a:xfrm>
            <a:prstGeom prst="rect">
              <a:avLst/>
            </a:prstGeom>
            <a:effectLst>
              <a:reflection stA="50000" endPos="75000" dist="12700" dir="5400000" sy="-100000" algn="bl" rotWithShape="0"/>
            </a:effectLst>
          </p:spPr>
        </p:pic>
        <p:pic>
          <p:nvPicPr>
            <p:cNvPr id="12" name="Picture 11" descr="JeremyB.jpg"/>
            <p:cNvPicPr>
              <a:picLocks noChangeAspect="1"/>
            </p:cNvPicPr>
            <p:nvPr/>
          </p:nvPicPr>
          <p:blipFill>
            <a:blip r:embed="rId11"/>
            <a:stretch>
              <a:fillRect/>
            </a:stretch>
          </p:blipFill>
          <p:spPr>
            <a:xfrm>
              <a:off x="17423116" y="14761460"/>
              <a:ext cx="637567" cy="779249"/>
            </a:xfrm>
            <a:prstGeom prst="rect">
              <a:avLst/>
            </a:prstGeom>
            <a:effectLst>
              <a:reflection stA="50000" endPos="75000" dist="12700" dir="5400000" sy="-100000" algn="bl" rotWithShape="0"/>
            </a:effectLst>
          </p:spPr>
        </p:pic>
        <p:pic>
          <p:nvPicPr>
            <p:cNvPr id="13" name="Picture 12" descr="james.jpg"/>
            <p:cNvPicPr>
              <a:picLocks noChangeAspect="1"/>
            </p:cNvPicPr>
            <p:nvPr/>
          </p:nvPicPr>
          <p:blipFill>
            <a:blip r:embed="rId12"/>
            <a:srcRect/>
            <a:stretch>
              <a:fillRect/>
            </a:stretch>
          </p:blipFill>
          <p:spPr bwMode="auto">
            <a:xfrm>
              <a:off x="22311881" y="14198230"/>
              <a:ext cx="711226" cy="990161"/>
            </a:xfrm>
            <a:prstGeom prst="rect">
              <a:avLst/>
            </a:prstGeom>
            <a:noFill/>
            <a:ln w="9525">
              <a:noFill/>
              <a:miter lim="800000"/>
              <a:headEnd/>
              <a:tailEnd/>
            </a:ln>
            <a:effectLst>
              <a:reflection stA="50000" endPos="75000" dist="12700" dir="5400000" sy="-100000" algn="bl" rotWithShape="0"/>
            </a:effectLst>
          </p:spPr>
        </p:pic>
        <p:pic>
          <p:nvPicPr>
            <p:cNvPr id="14" name="Picture 13" descr="ed.jpg"/>
            <p:cNvPicPr>
              <a:picLocks noChangeAspect="1"/>
            </p:cNvPicPr>
            <p:nvPr/>
          </p:nvPicPr>
          <p:blipFill>
            <a:blip r:embed="rId13"/>
            <a:srcRect/>
            <a:stretch>
              <a:fillRect/>
            </a:stretch>
          </p:blipFill>
          <p:spPr bwMode="auto">
            <a:xfrm>
              <a:off x="18161341" y="14693311"/>
              <a:ext cx="572361" cy="672585"/>
            </a:xfrm>
            <a:prstGeom prst="rect">
              <a:avLst/>
            </a:prstGeom>
            <a:noFill/>
            <a:ln w="9525">
              <a:noFill/>
              <a:miter lim="800000"/>
              <a:headEnd/>
              <a:tailEnd/>
            </a:ln>
            <a:effectLst>
              <a:reflection stA="50000" endPos="75000" dist="12700" dir="5400000" sy="-100000" algn="bl" rotWithShape="0"/>
            </a:effectLst>
          </p:spPr>
        </p:pic>
        <p:pic>
          <p:nvPicPr>
            <p:cNvPr id="15" name="Picture 14" descr="ben.jpg"/>
            <p:cNvPicPr>
              <a:picLocks noChangeAspect="1"/>
            </p:cNvPicPr>
            <p:nvPr/>
          </p:nvPicPr>
          <p:blipFill>
            <a:blip r:embed="rId14"/>
            <a:srcRect/>
            <a:stretch>
              <a:fillRect/>
            </a:stretch>
          </p:blipFill>
          <p:spPr bwMode="auto">
            <a:xfrm>
              <a:off x="17928291" y="13885794"/>
              <a:ext cx="519231" cy="758318"/>
            </a:xfrm>
            <a:prstGeom prst="rect">
              <a:avLst/>
            </a:prstGeom>
            <a:noFill/>
            <a:ln w="9525">
              <a:noFill/>
              <a:miter lim="800000"/>
              <a:headEnd/>
              <a:tailEnd/>
            </a:ln>
            <a:effectLst>
              <a:reflection stA="50000" endPos="75000" dist="12700" dir="5400000" sy="-100000" algn="bl" rotWithShape="0"/>
            </a:effectLst>
          </p:spPr>
        </p:pic>
        <p:pic>
          <p:nvPicPr>
            <p:cNvPr id="16" name="Picture 15" descr="Chris.jpg"/>
            <p:cNvPicPr>
              <a:picLocks noChangeAspect="1"/>
            </p:cNvPicPr>
            <p:nvPr/>
          </p:nvPicPr>
          <p:blipFill>
            <a:blip r:embed="rId15"/>
            <a:stretch>
              <a:fillRect/>
            </a:stretch>
          </p:blipFill>
          <p:spPr>
            <a:xfrm>
              <a:off x="19242893" y="13066807"/>
              <a:ext cx="758757" cy="927370"/>
            </a:xfrm>
            <a:prstGeom prst="rect">
              <a:avLst/>
            </a:prstGeom>
            <a:effectLst>
              <a:reflection stA="50000" endPos="75000" dist="12700" dir="5400000" sy="-100000" algn="bl" rotWithShape="0"/>
            </a:effectLst>
          </p:spPr>
        </p:pic>
        <p:pic>
          <p:nvPicPr>
            <p:cNvPr id="17" name="Picture 16" descr="Matt.jpg"/>
            <p:cNvPicPr>
              <a:picLocks noChangeAspect="1"/>
            </p:cNvPicPr>
            <p:nvPr/>
          </p:nvPicPr>
          <p:blipFill>
            <a:blip r:embed="rId16"/>
            <a:stretch>
              <a:fillRect/>
            </a:stretch>
          </p:blipFill>
          <p:spPr>
            <a:xfrm>
              <a:off x="18866149" y="14232846"/>
              <a:ext cx="753488" cy="920930"/>
            </a:xfrm>
            <a:prstGeom prst="rect">
              <a:avLst/>
            </a:prstGeom>
            <a:effectLst>
              <a:reflection stA="50000" endPos="75000" dist="12700" dir="5400000" sy="-100000" algn="bl" rotWithShape="0"/>
            </a:effectLst>
          </p:spPr>
        </p:pic>
        <p:pic>
          <p:nvPicPr>
            <p:cNvPr id="18" name="Picture 19"/>
            <p:cNvPicPr>
              <a:picLocks noChangeAspect="1" noChangeArrowheads="1"/>
            </p:cNvPicPr>
            <p:nvPr/>
          </p:nvPicPr>
          <p:blipFill>
            <a:blip r:embed="rId17"/>
            <a:srcRect/>
            <a:stretch>
              <a:fillRect/>
            </a:stretch>
          </p:blipFill>
          <p:spPr bwMode="auto">
            <a:xfrm>
              <a:off x="19242893" y="15220925"/>
              <a:ext cx="618247" cy="618247"/>
            </a:xfrm>
            <a:prstGeom prst="rect">
              <a:avLst/>
            </a:prstGeom>
            <a:noFill/>
            <a:ln w="9525">
              <a:noFill/>
              <a:miter lim="800000"/>
              <a:headEnd/>
              <a:tailEnd/>
            </a:ln>
          </p:spPr>
        </p:pic>
      </p:grpSp>
      <p:pic>
        <p:nvPicPr>
          <p:cNvPr id="19" name="Picture 18" descr="IMAGE_018.jpg"/>
          <p:cNvPicPr>
            <a:picLocks noChangeAspect="1"/>
          </p:cNvPicPr>
          <p:nvPr/>
        </p:nvPicPr>
        <p:blipFill>
          <a:blip r:embed="rId18"/>
          <a:srcRect/>
          <a:stretch>
            <a:fillRect/>
          </a:stretch>
        </p:blipFill>
        <p:spPr bwMode="auto">
          <a:xfrm>
            <a:off x="7092280" y="4365104"/>
            <a:ext cx="1709763" cy="2279684"/>
          </a:xfrm>
          <a:prstGeom prst="rect">
            <a:avLst/>
          </a:prstGeom>
          <a:noFill/>
          <a:ln w="9525">
            <a:noFill/>
            <a:miter lim="800000"/>
            <a:headEnd/>
            <a:tailEnd/>
          </a:ln>
          <a:effectLst/>
        </p:spPr>
      </p:pic>
      <p:pic>
        <p:nvPicPr>
          <p:cNvPr id="20" name="Picture 19" descr="dscn1741.jpg"/>
          <p:cNvPicPr>
            <a:picLocks noChangeAspect="1"/>
          </p:cNvPicPr>
          <p:nvPr/>
        </p:nvPicPr>
        <p:blipFill>
          <a:blip r:embed="rId19"/>
          <a:stretch>
            <a:fillRect/>
          </a:stretch>
        </p:blipFill>
        <p:spPr>
          <a:xfrm>
            <a:off x="539552" y="4581128"/>
            <a:ext cx="2699792" cy="2024844"/>
          </a:xfrm>
          <a:prstGeom prst="rect">
            <a:avLst/>
          </a:prstGeom>
        </p:spPr>
      </p:pic>
      <p:sp>
        <p:nvSpPr>
          <p:cNvPr id="21" name="TextBox 20"/>
          <p:cNvSpPr txBox="1"/>
          <p:nvPr/>
        </p:nvSpPr>
        <p:spPr>
          <a:xfrm>
            <a:off x="611560" y="476672"/>
            <a:ext cx="2438360" cy="646331"/>
          </a:xfrm>
          <a:prstGeom prst="rect">
            <a:avLst/>
          </a:prstGeom>
          <a:noFill/>
        </p:spPr>
        <p:txBody>
          <a:bodyPr wrap="none" rtlCol="0">
            <a:spAutoFit/>
          </a:bodyPr>
          <a:lstStyle/>
          <a:p>
            <a:r>
              <a:rPr lang="en-GB" dirty="0" smtClean="0"/>
              <a:t>The Group </a:t>
            </a:r>
          </a:p>
          <a:p>
            <a:r>
              <a:rPr lang="en-GB" dirty="0" smtClean="0"/>
              <a:t>(…….well some of them)</a:t>
            </a:r>
            <a:endParaRPr lang="en-GB" dirty="0"/>
          </a:p>
        </p:txBody>
      </p:sp>
      <p:sp>
        <p:nvSpPr>
          <p:cNvPr id="22" name="TextBox 21"/>
          <p:cNvSpPr txBox="1"/>
          <p:nvPr/>
        </p:nvSpPr>
        <p:spPr>
          <a:xfrm>
            <a:off x="467544" y="4077072"/>
            <a:ext cx="1016047" cy="369332"/>
          </a:xfrm>
          <a:prstGeom prst="rect">
            <a:avLst/>
          </a:prstGeom>
          <a:noFill/>
        </p:spPr>
        <p:txBody>
          <a:bodyPr wrap="none" rtlCol="0">
            <a:spAutoFit/>
          </a:bodyPr>
          <a:lstStyle/>
          <a:p>
            <a:r>
              <a:rPr lang="en-GB" dirty="0" smtClean="0"/>
              <a:t>The start</a:t>
            </a:r>
            <a:endParaRPr lang="en-GB" dirty="0"/>
          </a:p>
        </p:txBody>
      </p:sp>
      <p:sp>
        <p:nvSpPr>
          <p:cNvPr id="23" name="TextBox 22"/>
          <p:cNvSpPr txBox="1"/>
          <p:nvPr/>
        </p:nvSpPr>
        <p:spPr>
          <a:xfrm>
            <a:off x="5724128" y="6093296"/>
            <a:ext cx="652743" cy="369332"/>
          </a:xfrm>
          <a:prstGeom prst="rect">
            <a:avLst/>
          </a:prstGeom>
          <a:noFill/>
        </p:spPr>
        <p:txBody>
          <a:bodyPr wrap="none" rtlCol="0">
            <a:spAutoFit/>
          </a:bodyPr>
          <a:lstStyle/>
          <a:p>
            <a:r>
              <a:rPr lang="en-GB" dirty="0" smtClean="0"/>
              <a:t>2010</a:t>
            </a:r>
            <a:endParaRPr lang="en-GB" dirty="0"/>
          </a:p>
        </p:txBody>
      </p:sp>
      <p:sp>
        <p:nvSpPr>
          <p:cNvPr id="24" name="TextBox 23"/>
          <p:cNvSpPr txBox="1"/>
          <p:nvPr/>
        </p:nvSpPr>
        <p:spPr>
          <a:xfrm>
            <a:off x="6876256" y="476672"/>
            <a:ext cx="834844" cy="984885"/>
          </a:xfrm>
          <a:prstGeom prst="rect">
            <a:avLst/>
          </a:prstGeom>
          <a:noFill/>
        </p:spPr>
        <p:txBody>
          <a:bodyPr wrap="none" rtlCol="0">
            <a:spAutoFit/>
          </a:bodyPr>
          <a:lstStyle/>
          <a:p>
            <a:r>
              <a:rPr lang="en-GB" sz="2000" i="1" dirty="0" smtClean="0"/>
              <a:t>EPSRC</a:t>
            </a:r>
          </a:p>
          <a:p>
            <a:r>
              <a:rPr lang="en-GB" sz="2000" i="1" dirty="0" smtClean="0"/>
              <a:t>RCUK</a:t>
            </a:r>
          </a:p>
          <a:p>
            <a:endParaRPr lang="en-GB" dirty="0"/>
          </a:p>
        </p:txBody>
      </p:sp>
    </p:spTree>
    <p:extLst>
      <p:ext uri="{BB962C8B-B14F-4D97-AF65-F5344CB8AC3E}">
        <p14:creationId xmlns:p14="http://schemas.microsoft.com/office/powerpoint/2010/main" val="39181184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rol 2"/>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sp>
        <p:nvSpPr>
          <p:cNvPr id="5" name="Control 3"/>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pic>
        <p:nvPicPr>
          <p:cNvPr id="6" name="Picture 1"/>
          <p:cNvPicPr>
            <a:picLocks noChangeAspect="1" noChangeArrowheads="1"/>
          </p:cNvPicPr>
          <p:nvPr/>
        </p:nvPicPr>
        <p:blipFill>
          <a:blip r:embed="rId2"/>
          <a:srcRect/>
          <a:stretch>
            <a:fillRect/>
          </a:stretch>
        </p:blipFill>
        <p:spPr bwMode="auto">
          <a:xfrm>
            <a:off x="604540" y="404664"/>
            <a:ext cx="7858180" cy="1955687"/>
          </a:xfrm>
          <a:prstGeom prst="rect">
            <a:avLst/>
          </a:prstGeom>
          <a:noFill/>
          <a:ln w="9525">
            <a:noFill/>
            <a:miter lim="800000"/>
            <a:headEnd/>
            <a:tailEnd/>
          </a:ln>
        </p:spPr>
      </p:pic>
      <p:sp>
        <p:nvSpPr>
          <p:cNvPr id="7" name="TextBox 6"/>
          <p:cNvSpPr txBox="1"/>
          <p:nvPr/>
        </p:nvSpPr>
        <p:spPr>
          <a:xfrm>
            <a:off x="2195736" y="2564904"/>
            <a:ext cx="4653453" cy="1200329"/>
          </a:xfrm>
          <a:prstGeom prst="rect">
            <a:avLst/>
          </a:prstGeom>
          <a:noFill/>
        </p:spPr>
        <p:txBody>
          <a:bodyPr wrap="none" rtlCol="0">
            <a:spAutoFit/>
          </a:bodyPr>
          <a:lstStyle/>
          <a:p>
            <a:pPr algn="ctr"/>
            <a:r>
              <a:rPr lang="en-GB" sz="2400" dirty="0" smtClean="0">
                <a:solidFill>
                  <a:srgbClr xmlns:mc="http://schemas.openxmlformats.org/markup-compatibility/2006" xmlns:a14="http://schemas.microsoft.com/office/drawing/2010/main" val="0070C0" mc:Ignorable=""/>
                </a:solidFill>
              </a:rPr>
              <a:t>Next COST Meeting 18-19 Nov 2010</a:t>
            </a:r>
          </a:p>
          <a:p>
            <a:pPr algn="ctr"/>
            <a:r>
              <a:rPr lang="en-GB" sz="2400" dirty="0" smtClean="0">
                <a:solidFill>
                  <a:srgbClr xmlns:mc="http://schemas.openxmlformats.org/markup-compatibility/2006" xmlns:a14="http://schemas.microsoft.com/office/drawing/2010/main" val="0070C0" mc:Ignorable=""/>
                </a:solidFill>
              </a:rPr>
              <a:t>University of Southampton</a:t>
            </a:r>
          </a:p>
          <a:p>
            <a:pPr algn="ctr"/>
            <a:r>
              <a:rPr lang="en-GB" sz="2400" dirty="0" smtClean="0">
                <a:solidFill>
                  <a:srgbClr xmlns:mc="http://schemas.openxmlformats.org/markup-compatibility/2006" xmlns:a14="http://schemas.microsoft.com/office/drawing/2010/main" val="0070C0" mc:Ignorable=""/>
                </a:solidFill>
              </a:rPr>
              <a:t>ORC Buildings</a:t>
            </a:r>
            <a:endParaRPr lang="en-GB" sz="2400" dirty="0">
              <a:solidFill>
                <a:srgbClr xmlns:mc="http://schemas.openxmlformats.org/markup-compatibility/2006" xmlns:a14="http://schemas.microsoft.com/office/drawing/2010/main" val="0070C0" mc:Ignorable=""/>
              </a:solidFill>
            </a:endParaRPr>
          </a:p>
        </p:txBody>
      </p:sp>
      <p:pic>
        <p:nvPicPr>
          <p:cNvPr id="8" name="Picture 2"/>
          <p:cNvPicPr>
            <a:picLocks noChangeAspect="1" noChangeArrowheads="1"/>
          </p:cNvPicPr>
          <p:nvPr/>
        </p:nvPicPr>
        <p:blipFill>
          <a:blip r:embed="rId3"/>
          <a:srcRect/>
          <a:stretch>
            <a:fillRect/>
          </a:stretch>
        </p:blipFill>
        <p:spPr bwMode="auto">
          <a:xfrm>
            <a:off x="122358" y="4005064"/>
            <a:ext cx="2995532" cy="1872208"/>
          </a:xfrm>
          <a:prstGeom prst="rect">
            <a:avLst/>
          </a:prstGeom>
          <a:noFill/>
          <a:ln w="9525">
            <a:noFill/>
            <a:miter lim="800000"/>
            <a:headEnd/>
            <a:tailEnd/>
          </a:ln>
        </p:spPr>
      </p:pic>
      <p:pic>
        <p:nvPicPr>
          <p:cNvPr id="9" name="Picture 1"/>
          <p:cNvPicPr>
            <a:picLocks noChangeAspect="1" noChangeArrowheads="1"/>
          </p:cNvPicPr>
          <p:nvPr/>
        </p:nvPicPr>
        <p:blipFill>
          <a:blip r:embed="rId4"/>
          <a:srcRect/>
          <a:stretch>
            <a:fillRect/>
          </a:stretch>
        </p:blipFill>
        <p:spPr bwMode="auto">
          <a:xfrm>
            <a:off x="3347864" y="4005064"/>
            <a:ext cx="2643196" cy="1938344"/>
          </a:xfrm>
          <a:prstGeom prst="rect">
            <a:avLst/>
          </a:prstGeom>
          <a:noFill/>
          <a:ln w="9525">
            <a:noFill/>
            <a:miter lim="800000"/>
            <a:headEnd/>
            <a:tailEnd/>
          </a:ln>
        </p:spPr>
      </p:pic>
      <p:pic>
        <p:nvPicPr>
          <p:cNvPr id="10" name="Picture 2"/>
          <p:cNvPicPr>
            <a:picLocks noChangeAspect="1" noChangeArrowheads="1"/>
          </p:cNvPicPr>
          <p:nvPr/>
        </p:nvPicPr>
        <p:blipFill>
          <a:blip r:embed="rId5"/>
          <a:srcRect l="46883" b="17251"/>
          <a:stretch>
            <a:fillRect/>
          </a:stretch>
        </p:blipFill>
        <p:spPr bwMode="auto">
          <a:xfrm>
            <a:off x="6135340" y="4005064"/>
            <a:ext cx="2722940" cy="1951056"/>
          </a:xfrm>
          <a:prstGeom prst="rect">
            <a:avLst/>
          </a:prstGeom>
          <a:noFill/>
          <a:ln w="9525">
            <a:noFill/>
            <a:miter lim="800000"/>
            <a:headEnd/>
            <a:tailEnd/>
          </a:ln>
        </p:spPr>
      </p:pic>
      <p:sp>
        <p:nvSpPr>
          <p:cNvPr id="11" name="TextBox 10"/>
          <p:cNvSpPr txBox="1"/>
          <p:nvPr/>
        </p:nvSpPr>
        <p:spPr>
          <a:xfrm>
            <a:off x="107504" y="6237312"/>
            <a:ext cx="8906413" cy="400110"/>
          </a:xfrm>
          <a:prstGeom prst="rect">
            <a:avLst/>
          </a:prstGeom>
          <a:noFill/>
        </p:spPr>
        <p:txBody>
          <a:bodyPr wrap="none" rtlCol="0">
            <a:spAutoFit/>
          </a:bodyPr>
          <a:lstStyle/>
          <a:p>
            <a:r>
              <a:rPr lang="en-GB" sz="2000" dirty="0" smtClean="0">
                <a:solidFill>
                  <a:srgbClr xmlns:mc="http://schemas.openxmlformats.org/markup-compatibility/2006" xmlns:a14="http://schemas.microsoft.com/office/drawing/2010/main" val="0070C0" mc:Ignorable=""/>
                </a:solidFill>
              </a:rPr>
              <a:t>Southampton Airport, Good connections to London and Heathrow via train &amp; Coach</a:t>
            </a:r>
            <a:endParaRPr lang="en-GB" sz="2000" dirty="0">
              <a:solidFill>
                <a:srgbClr xmlns:mc="http://schemas.openxmlformats.org/markup-compatibility/2006" xmlns:a14="http://schemas.microsoft.com/office/drawing/2010/main" val="0070C0" mc:Ignorable=""/>
              </a:solidFill>
            </a:endParaRPr>
          </a:p>
        </p:txBody>
      </p:sp>
    </p:spTree>
    <p:extLst>
      <p:ext uri="{BB962C8B-B14F-4D97-AF65-F5344CB8AC3E}">
        <p14:creationId xmlns:p14="http://schemas.microsoft.com/office/powerpoint/2010/main" val="112921801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in_boundary_scatter.jpg"/>
          <p:cNvPicPr>
            <a:picLocks noChangeAspect="1"/>
          </p:cNvPicPr>
          <p:nvPr/>
        </p:nvPicPr>
        <p:blipFill>
          <a:blip r:embed="rId2"/>
          <a:srcRect l="16716" t="8112" r="23155" b="11932"/>
          <a:stretch>
            <a:fillRect/>
          </a:stretch>
        </p:blipFill>
        <p:spPr bwMode="auto">
          <a:xfrm>
            <a:off x="2771800" y="2987660"/>
            <a:ext cx="2456920" cy="2451544"/>
          </a:xfrm>
          <a:prstGeom prst="rect">
            <a:avLst/>
          </a:prstGeom>
          <a:noFill/>
          <a:ln>
            <a:miter lim="800000"/>
            <a:headEnd/>
            <a:tailEnd/>
          </a:ln>
        </p:spPr>
      </p:pic>
      <p:pic>
        <p:nvPicPr>
          <p:cNvPr id="5" name="Content Placeholder 8" descr="apl fig2.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1"/>
              <a:srcRect l="3069" r="7762"/>
              <a:stretch>
                <a:fillRect/>
              </a:stretch>
            </p:blipFill>
          </mc:Choice>
          <mc:Fallback>
            <p:blipFill>
              <a:blip r:embed="rId22"/>
              <a:srcRect l="3069" r="7762"/>
              <a:stretch>
                <a:fillRect/>
              </a:stretch>
            </p:blipFill>
          </mc:Fallback>
        </mc:AlternateContent>
        <p:spPr bwMode="auto">
          <a:xfrm>
            <a:off x="5220072" y="2915652"/>
            <a:ext cx="3800579" cy="2376264"/>
          </a:xfrm>
          <a:prstGeom prst="rect">
            <a:avLst/>
          </a:prstGeom>
          <a:noFill/>
          <a:ln>
            <a:miter lim="800000"/>
            <a:headEnd/>
            <a:tailEnd/>
          </a:ln>
        </p:spPr>
      </p:pic>
      <p:pic>
        <p:nvPicPr>
          <p:cNvPr id="6" name="Picture 3" descr="SEM_bw.tiff"/>
          <p:cNvPicPr>
            <a:picLocks noChangeAspect="1"/>
          </p:cNvPicPr>
          <p:nvPr/>
        </p:nvPicPr>
        <p:blipFill>
          <a:blip r:embed="rId23"/>
          <a:srcRect r="41070"/>
          <a:stretch>
            <a:fillRect/>
          </a:stretch>
        </p:blipFill>
        <p:spPr bwMode="auto">
          <a:xfrm>
            <a:off x="220963" y="2987660"/>
            <a:ext cx="2204388" cy="2451544"/>
          </a:xfrm>
          <a:prstGeom prst="rect">
            <a:avLst/>
          </a:prstGeom>
          <a:noFill/>
          <a:ln w="9525">
            <a:noFill/>
            <a:miter lim="800000"/>
            <a:headEnd/>
            <a:tailEnd/>
          </a:ln>
        </p:spPr>
      </p:pic>
      <p:sp>
        <p:nvSpPr>
          <p:cNvPr id="7" name="TextBox 6"/>
          <p:cNvSpPr txBox="1"/>
          <p:nvPr/>
        </p:nvSpPr>
        <p:spPr>
          <a:xfrm>
            <a:off x="550044" y="764704"/>
            <a:ext cx="8208912" cy="1938992"/>
          </a:xfrm>
          <a:prstGeom prst="rect">
            <a:avLst/>
          </a:prstGeom>
          <a:noFill/>
        </p:spPr>
        <p:txBody>
          <a:bodyPr wrap="square" rtlCol="0">
            <a:spAutoFit/>
          </a:bodyPr>
          <a:lstStyle/>
          <a:p>
            <a:r>
              <a:rPr lang="en-US" sz="2400" dirty="0" smtClean="0">
                <a:latin typeface="Georgia"/>
                <a:cs typeface="Georgia"/>
              </a:rPr>
              <a:t>Diffraction from self assembled 200 nm PMMA spheres showing domain structures </a:t>
            </a:r>
          </a:p>
          <a:p>
            <a:endParaRPr lang="en-US" sz="2400" dirty="0" smtClean="0">
              <a:latin typeface="Georgia"/>
              <a:cs typeface="Georgia"/>
            </a:endParaRPr>
          </a:p>
          <a:p>
            <a:r>
              <a:rPr lang="en-US" sz="2400" dirty="0" smtClean="0">
                <a:latin typeface="Georgia"/>
                <a:cs typeface="Georgia"/>
              </a:rPr>
              <a:t>Allowing the complex refractive index to be determined to high </a:t>
            </a:r>
            <a:r>
              <a:rPr lang="en-US" sz="2400" dirty="0">
                <a:latin typeface="Georgia"/>
                <a:cs typeface="Georgia"/>
              </a:rPr>
              <a:t>precision </a:t>
            </a:r>
          </a:p>
        </p:txBody>
      </p:sp>
      <p:sp>
        <p:nvSpPr>
          <p:cNvPr id="8" name="TextBox 7"/>
          <p:cNvSpPr txBox="1"/>
          <p:nvPr/>
        </p:nvSpPr>
        <p:spPr>
          <a:xfrm>
            <a:off x="467544" y="5651956"/>
            <a:ext cx="736099" cy="369332"/>
          </a:xfrm>
          <a:prstGeom prst="rect">
            <a:avLst/>
          </a:prstGeom>
          <a:noFill/>
        </p:spPr>
        <p:txBody>
          <a:bodyPr wrap="none" rtlCol="0">
            <a:spAutoFit/>
          </a:bodyPr>
          <a:lstStyle/>
          <a:p>
            <a:r>
              <a:rPr lang="en-GB" b="1" dirty="0" smtClean="0">
                <a:latin typeface="Arial Black" pitchFamily="34" charset="0"/>
              </a:rPr>
              <a:t>SEM</a:t>
            </a:r>
            <a:endParaRPr lang="en-GB" b="1" dirty="0">
              <a:latin typeface="Arial Black" pitchFamily="34" charset="0"/>
            </a:endParaRPr>
          </a:p>
        </p:txBody>
      </p:sp>
      <p:sp>
        <p:nvSpPr>
          <p:cNvPr id="9" name="TextBox 8"/>
          <p:cNvSpPr txBox="1"/>
          <p:nvPr/>
        </p:nvSpPr>
        <p:spPr>
          <a:xfrm>
            <a:off x="2339752" y="5651956"/>
            <a:ext cx="3160481" cy="369332"/>
          </a:xfrm>
          <a:prstGeom prst="rect">
            <a:avLst/>
          </a:prstGeom>
          <a:noFill/>
        </p:spPr>
        <p:txBody>
          <a:bodyPr wrap="none" rtlCol="0">
            <a:spAutoFit/>
          </a:bodyPr>
          <a:lstStyle/>
          <a:p>
            <a:r>
              <a:rPr lang="en-GB" b="1" dirty="0" smtClean="0">
                <a:latin typeface="Arial Black" pitchFamily="34" charset="0"/>
              </a:rPr>
              <a:t>X-Ray diffraction image</a:t>
            </a:r>
            <a:endParaRPr lang="en-GB" b="1" dirty="0">
              <a:latin typeface="Arial Black" pitchFamily="34" charset="0"/>
            </a:endParaRPr>
          </a:p>
        </p:txBody>
      </p:sp>
      <p:sp>
        <p:nvSpPr>
          <p:cNvPr id="10" name="TextBox 9"/>
          <p:cNvSpPr txBox="1"/>
          <p:nvPr/>
        </p:nvSpPr>
        <p:spPr>
          <a:xfrm>
            <a:off x="5508104" y="5651956"/>
            <a:ext cx="3579057" cy="369332"/>
          </a:xfrm>
          <a:prstGeom prst="rect">
            <a:avLst/>
          </a:prstGeom>
          <a:noFill/>
        </p:spPr>
        <p:txBody>
          <a:bodyPr wrap="none" rtlCol="0">
            <a:spAutoFit/>
          </a:bodyPr>
          <a:lstStyle/>
          <a:p>
            <a:r>
              <a:rPr lang="en-GB" b="1" dirty="0" smtClean="0">
                <a:latin typeface="Arial Black" pitchFamily="34" charset="0"/>
              </a:rPr>
              <a:t>Mie Scattering comparison</a:t>
            </a:r>
            <a:endParaRPr lang="en-GB" b="1" dirty="0">
              <a:latin typeface="Arial Black" pitchFamily="34" charset="0"/>
            </a:endParaRPr>
          </a:p>
        </p:txBody>
      </p:sp>
      <p:sp>
        <p:nvSpPr>
          <p:cNvPr id="11" name="TextBox 10"/>
          <p:cNvSpPr txBox="1"/>
          <p:nvPr/>
        </p:nvSpPr>
        <p:spPr>
          <a:xfrm>
            <a:off x="179512" y="147990"/>
            <a:ext cx="3997633" cy="400110"/>
          </a:xfrm>
          <a:prstGeom prst="rect">
            <a:avLst/>
          </a:prstGeom>
          <a:noFill/>
        </p:spPr>
        <p:txBody>
          <a:bodyPr wrap="none" rtlCol="0">
            <a:spAutoFit/>
          </a:bodyPr>
          <a:lstStyle/>
          <a:p>
            <a:r>
              <a:rPr lang="en-GB" sz="2000" i="1" dirty="0" smtClean="0"/>
              <a:t>The sate of play at our last COST talk</a:t>
            </a:r>
            <a:endParaRPr lang="en-GB" sz="2000" i="1" dirty="0"/>
          </a:p>
        </p:txBody>
      </p:sp>
    </p:spTree>
    <p:extLst>
      <p:ext uri="{BB962C8B-B14F-4D97-AF65-F5344CB8AC3E}">
        <p14:creationId xmlns:p14="http://schemas.microsoft.com/office/powerpoint/2010/main" val="74927751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bwMode="auto">
          <a:xfrm>
            <a:off x="179512" y="1134907"/>
            <a:ext cx="8496300" cy="4114800"/>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marL="342900" indent="-342900" fontAlgn="base">
              <a:spcBef>
                <a:spcPct val="0"/>
              </a:spcBef>
              <a:spcAft>
                <a:spcPts val="600"/>
              </a:spcAft>
              <a:buFontTx/>
              <a:buChar char="•"/>
              <a:defRPr/>
            </a:pPr>
            <a:r>
              <a:rPr lang="en-US" sz="2400" kern="0" dirty="0" smtClean="0">
                <a:solidFill>
                  <a:sysClr val="windowText" lastClr="000000"/>
                </a:solidFill>
                <a:latin typeface="Georgia"/>
                <a:cs typeface="Georgia"/>
              </a:rPr>
              <a:t>Microscopy in XUV is hard because of lack of optics</a:t>
            </a:r>
          </a:p>
          <a:p>
            <a:pPr marL="811213" lvl="1" indent="-288925" fontAlgn="base">
              <a:lnSpc>
                <a:spcPct val="90000"/>
              </a:lnSpc>
              <a:spcBef>
                <a:spcPct val="0"/>
              </a:spcBef>
              <a:spcAft>
                <a:spcPts val="600"/>
              </a:spcAft>
              <a:buFontTx/>
              <a:buChar char="–"/>
              <a:defRPr/>
            </a:pPr>
            <a:r>
              <a:rPr lang="en-US" sz="2200" kern="0" dirty="0" smtClean="0">
                <a:solidFill>
                  <a:sysClr val="windowText" lastClr="000000"/>
                </a:solidFill>
                <a:latin typeface="Georgia"/>
                <a:cs typeface="Georgia"/>
              </a:rPr>
              <a:t>Possible using zone plates, or multilayer mirror objectives</a:t>
            </a:r>
          </a:p>
          <a:p>
            <a:pPr marL="342900" indent="-342900" fontAlgn="base">
              <a:spcBef>
                <a:spcPct val="0"/>
              </a:spcBef>
              <a:spcAft>
                <a:spcPts val="600"/>
              </a:spcAft>
              <a:buFontTx/>
              <a:buChar char="•"/>
              <a:defRPr/>
            </a:pPr>
            <a:endParaRPr lang="en-US" sz="2400" kern="0" dirty="0" smtClean="0">
              <a:solidFill>
                <a:sysClr val="windowText" lastClr="000000"/>
              </a:solidFill>
              <a:latin typeface="Georgia"/>
              <a:cs typeface="Georgia"/>
            </a:endParaRPr>
          </a:p>
          <a:p>
            <a:pPr marL="342900" indent="-342900" fontAlgn="base">
              <a:spcBef>
                <a:spcPct val="0"/>
              </a:spcBef>
              <a:spcAft>
                <a:spcPts val="600"/>
              </a:spcAft>
              <a:buFontTx/>
              <a:buChar char="•"/>
              <a:defRPr/>
            </a:pPr>
            <a:endParaRPr lang="en-US" sz="2400" kern="0" dirty="0" smtClean="0">
              <a:solidFill>
                <a:sysClr val="windowText" lastClr="000000"/>
              </a:solidFill>
              <a:latin typeface="Georgia"/>
              <a:cs typeface="Georgia"/>
            </a:endParaRPr>
          </a:p>
          <a:p>
            <a:pPr marL="342900" indent="-342900" fontAlgn="base">
              <a:spcBef>
                <a:spcPct val="0"/>
              </a:spcBef>
              <a:spcAft>
                <a:spcPts val="600"/>
              </a:spcAft>
              <a:buFontTx/>
              <a:buChar char="•"/>
              <a:defRPr/>
            </a:pPr>
            <a:endParaRPr lang="en-US" sz="2400" kern="0" dirty="0" smtClean="0">
              <a:solidFill>
                <a:sysClr val="windowText" lastClr="000000"/>
              </a:solidFill>
              <a:latin typeface="Georgia"/>
              <a:cs typeface="Georgia"/>
            </a:endParaRPr>
          </a:p>
          <a:p>
            <a:pPr marL="342900" indent="-342900" fontAlgn="base">
              <a:spcBef>
                <a:spcPct val="0"/>
              </a:spcBef>
              <a:spcAft>
                <a:spcPts val="600"/>
              </a:spcAft>
              <a:buFontTx/>
              <a:buChar char="•"/>
              <a:defRPr/>
            </a:pPr>
            <a:endParaRPr lang="en-US" sz="2400" kern="0" dirty="0" smtClean="0">
              <a:solidFill>
                <a:sysClr val="windowText" lastClr="000000"/>
              </a:solidFill>
              <a:latin typeface="Georgia"/>
              <a:cs typeface="Georgia"/>
            </a:endParaRPr>
          </a:p>
          <a:p>
            <a:pPr marL="342900" indent="-342900" fontAlgn="base">
              <a:spcBef>
                <a:spcPct val="0"/>
              </a:spcBef>
              <a:spcAft>
                <a:spcPts val="600"/>
              </a:spcAft>
              <a:buFontTx/>
              <a:buChar char="•"/>
              <a:defRPr/>
            </a:pPr>
            <a:endParaRPr lang="en-US" sz="2400" kern="0" dirty="0" smtClean="0">
              <a:solidFill>
                <a:sysClr val="windowText" lastClr="000000"/>
              </a:solidFill>
              <a:latin typeface="Georgia"/>
              <a:cs typeface="Georgia"/>
            </a:endParaRPr>
          </a:p>
          <a:p>
            <a:pPr marL="342900" indent="-342900" fontAlgn="base">
              <a:spcBef>
                <a:spcPct val="0"/>
              </a:spcBef>
              <a:spcAft>
                <a:spcPts val="600"/>
              </a:spcAft>
              <a:buFontTx/>
              <a:buChar char="•"/>
              <a:defRPr/>
            </a:pPr>
            <a:r>
              <a:rPr lang="en-US" sz="2400" kern="0" dirty="0" smtClean="0">
                <a:solidFill>
                  <a:sysClr val="windowText" lastClr="000000"/>
                </a:solidFill>
                <a:latin typeface="Georgia"/>
                <a:cs typeface="Georgia"/>
              </a:rPr>
              <a:t>Imaging without a lens</a:t>
            </a:r>
          </a:p>
        </p:txBody>
      </p:sp>
      <p:grpSp>
        <p:nvGrpSpPr>
          <p:cNvPr id="4" name="Group 3"/>
          <p:cNvGrpSpPr/>
          <p:nvPr/>
        </p:nvGrpSpPr>
        <p:grpSpPr>
          <a:xfrm>
            <a:off x="2635353" y="1723340"/>
            <a:ext cx="2546363" cy="2819402"/>
            <a:chOff x="4235437" y="3704967"/>
            <a:chExt cx="2546363" cy="1752601"/>
          </a:xfrm>
          <a:solidFill>
            <a:srgbClr xmlns:mc="http://schemas.openxmlformats.org/markup-compatibility/2006" xmlns:a14="http://schemas.microsoft.com/office/drawing/2010/main" val="4BACC6" mc:Ignorable="">
              <a:lumMod val="40000"/>
              <a:lumOff val="60000"/>
            </a:srgbClr>
          </a:solidFill>
        </p:grpSpPr>
        <p:sp>
          <p:nvSpPr>
            <p:cNvPr id="5" name="Chord 4"/>
            <p:cNvSpPr/>
            <p:nvPr/>
          </p:nvSpPr>
          <p:spPr bwMode="auto">
            <a:xfrm>
              <a:off x="5410200" y="3704968"/>
              <a:ext cx="1371600" cy="1752600"/>
            </a:xfrm>
            <a:prstGeom prst="chord">
              <a:avLst>
                <a:gd name="adj1" fmla="val 7669738"/>
                <a:gd name="adj2" fmla="val 13887107"/>
              </a:avLst>
            </a:prstGeom>
            <a:grpFill/>
            <a:ln w="12700" cap="flat" cmpd="sng" algn="ctr">
              <a:no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spAutoFit/>
            </a:bodyPr>
            <a:lstStyle/>
            <a:p>
              <a:pPr algn="ctr" eaLnBrk="0" fontAlgn="base" hangingPunct="0">
                <a:spcBef>
                  <a:spcPct val="0"/>
                </a:spcBef>
                <a:spcAft>
                  <a:spcPct val="0"/>
                </a:spcAft>
                <a:defRPr/>
              </a:pPr>
              <a:endParaRPr lang="en-US" sz="1200" kern="0">
                <a:solidFill>
                  <a:sysClr val="windowText" lastClr="000000"/>
                </a:solidFill>
                <a:latin typeface="Lucida Sans" charset="0"/>
                <a:ea typeface="ＭＳ Ｐゴシック" charset="-128"/>
                <a:cs typeface="ＭＳ Ｐゴシック" charset="-128"/>
              </a:endParaRPr>
            </a:p>
          </p:txBody>
        </p:sp>
        <p:sp>
          <p:nvSpPr>
            <p:cNvPr id="6" name="Chord 5"/>
            <p:cNvSpPr/>
            <p:nvPr/>
          </p:nvSpPr>
          <p:spPr bwMode="auto">
            <a:xfrm flipH="1">
              <a:off x="4235437" y="3704967"/>
              <a:ext cx="1371600" cy="1752600"/>
            </a:xfrm>
            <a:prstGeom prst="chord">
              <a:avLst>
                <a:gd name="adj1" fmla="val 7669738"/>
                <a:gd name="adj2" fmla="val 13887107"/>
              </a:avLst>
            </a:prstGeom>
            <a:grpFill/>
            <a:ln w="12700" cap="flat" cmpd="sng" algn="ctr">
              <a:no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spAutoFit/>
            </a:bodyPr>
            <a:lstStyle/>
            <a:p>
              <a:pPr algn="ctr" eaLnBrk="0" fontAlgn="base" hangingPunct="0">
                <a:spcBef>
                  <a:spcPct val="0"/>
                </a:spcBef>
                <a:spcAft>
                  <a:spcPct val="0"/>
                </a:spcAft>
                <a:defRPr/>
              </a:pPr>
              <a:endParaRPr lang="en-US" sz="1200" kern="0">
                <a:solidFill>
                  <a:sysClr val="windowText" lastClr="000000"/>
                </a:solidFill>
                <a:latin typeface="Lucida Sans" charset="0"/>
                <a:ea typeface="ＭＳ Ｐゴシック" charset="-128"/>
                <a:cs typeface="ＭＳ Ｐゴシック" charset="-128"/>
              </a:endParaRPr>
            </a:p>
          </p:txBody>
        </p:sp>
      </p:grpSp>
      <p:sp>
        <p:nvSpPr>
          <p:cNvPr id="7" name="Up Arrow 6"/>
          <p:cNvSpPr/>
          <p:nvPr/>
        </p:nvSpPr>
        <p:spPr bwMode="auto">
          <a:xfrm>
            <a:off x="2733856" y="2745934"/>
            <a:ext cx="366832" cy="535335"/>
          </a:xfrm>
          <a:prstGeom prst="upArrow">
            <a:avLst/>
          </a:prstGeom>
          <a:solidFill>
            <a:srgbClr xmlns:mc="http://schemas.openxmlformats.org/markup-compatibility/2006" xmlns:a14="http://schemas.microsoft.com/office/drawing/2010/main" val="8064A2" mc:Ignorable=""/>
          </a:solidFill>
          <a:ln w="25400" cap="flat" cmpd="sng" algn="ctr">
            <a:solidFill>
              <a:srgbClr xmlns:mc="http://schemas.openxmlformats.org/markup-compatibility/2006" xmlns:a14="http://schemas.microsoft.com/office/drawing/2010/main" val="8064A2" mc:Ignorable="">
                <a:shade val="50000"/>
              </a:srgbClr>
            </a:solidFill>
            <a:prstDash val="solid"/>
            <a:headEnd type="none" w="med" len="med"/>
            <a:tailEnd type="none" w="med" len="med"/>
          </a:ln>
          <a:effectLst/>
        </p:spPr>
        <p:txBody>
          <a:bodyPr vert="horz" wrap="square" lIns="91440" tIns="45720" rIns="91440" bIns="0" numCol="1" rtlCol="0" anchor="t" anchorCtr="0" compatLnSpc="1">
            <a:prstTxWarp prst="textNoShape">
              <a:avLst/>
            </a:prstTxWarp>
            <a:spAutoFit/>
          </a:bodyPr>
          <a:lstStyle/>
          <a:p>
            <a:pPr algn="ctr" eaLnBrk="0" fontAlgn="base" hangingPunct="0">
              <a:spcBef>
                <a:spcPct val="0"/>
              </a:spcBef>
              <a:spcAft>
                <a:spcPct val="0"/>
              </a:spcAft>
              <a:defRPr/>
            </a:pPr>
            <a:endParaRPr lang="en-US" sz="1200" kern="0">
              <a:solidFill>
                <a:sysClr val="windowText" lastClr="000000"/>
              </a:solidFill>
              <a:latin typeface="Georgia"/>
              <a:ea typeface="ＭＳ Ｐゴシック" charset="-128"/>
              <a:cs typeface="Georgia"/>
            </a:endParaRPr>
          </a:p>
        </p:txBody>
      </p:sp>
      <p:cxnSp>
        <p:nvCxnSpPr>
          <p:cNvPr id="8" name="Straight Connector 7"/>
          <p:cNvCxnSpPr/>
          <p:nvPr/>
        </p:nvCxnSpPr>
        <p:spPr bwMode="auto">
          <a:xfrm>
            <a:off x="1659972" y="2595469"/>
            <a:ext cx="990600" cy="304800"/>
          </a:xfrm>
          <a:prstGeom prst="line">
            <a:avLst/>
          </a:prstGeom>
          <a:noFill/>
          <a:ln w="38100" cap="flat" cmpd="sng" algn="ctr">
            <a:solidFill>
              <a:srgbClr xmlns:mc="http://schemas.openxmlformats.org/markup-compatibility/2006" xmlns:a14="http://schemas.microsoft.com/office/drawing/2010/main" val="4F81BD" mc:Ignorable=""/>
            </a:solidFill>
            <a:prstDash val="solid"/>
            <a:headEnd type="none" w="med" len="med"/>
            <a:tailEnd type="none" w="med" len="med"/>
          </a:ln>
          <a:effectLst>
            <a:outerShdw blurRad="40000" dist="23000" dir="5400000" rotWithShape="0">
              <a:srgbClr xmlns:mc="http://schemas.openxmlformats.org/markup-compatibility/2006" xmlns:a14="http://schemas.microsoft.com/office/drawing/2010/main" val="000000" mc:Ignorable="">
                <a:alpha val="35000"/>
              </a:srgbClr>
            </a:outerShdw>
          </a:effectLst>
        </p:spPr>
      </p:cxnSp>
      <p:cxnSp>
        <p:nvCxnSpPr>
          <p:cNvPr id="9" name="Straight Connector 8"/>
          <p:cNvCxnSpPr/>
          <p:nvPr/>
        </p:nvCxnSpPr>
        <p:spPr bwMode="auto">
          <a:xfrm flipV="1">
            <a:off x="1659972" y="3281269"/>
            <a:ext cx="990600" cy="304800"/>
          </a:xfrm>
          <a:prstGeom prst="line">
            <a:avLst/>
          </a:prstGeom>
          <a:noFill/>
          <a:ln w="38100" cap="flat" cmpd="sng" algn="ctr">
            <a:solidFill>
              <a:srgbClr xmlns:mc="http://schemas.openxmlformats.org/markup-compatibility/2006" xmlns:a14="http://schemas.microsoft.com/office/drawing/2010/main" val="4F81BD" mc:Ignorable=""/>
            </a:solidFill>
            <a:prstDash val="solid"/>
            <a:headEnd type="none" w="med" len="med"/>
            <a:tailEnd type="none" w="med" len="med"/>
          </a:ln>
          <a:effectLst>
            <a:outerShdw blurRad="40000" dist="23000" dir="5400000" rotWithShape="0">
              <a:srgbClr xmlns:mc="http://schemas.openxmlformats.org/markup-compatibility/2006" xmlns:a14="http://schemas.microsoft.com/office/drawing/2010/main" val="000000" mc:Ignorable="">
                <a:alpha val="35000"/>
              </a:srgbClr>
            </a:outerShdw>
          </a:effectLst>
        </p:spPr>
      </p:cxnSp>
      <p:grpSp>
        <p:nvGrpSpPr>
          <p:cNvPr id="10" name="Group 9"/>
          <p:cNvGrpSpPr/>
          <p:nvPr/>
        </p:nvGrpSpPr>
        <p:grpSpPr>
          <a:xfrm>
            <a:off x="3107772" y="2595469"/>
            <a:ext cx="609600" cy="1066800"/>
            <a:chOff x="2209800" y="3581400"/>
            <a:chExt cx="609600" cy="1066800"/>
          </a:xfrm>
        </p:grpSpPr>
        <p:cxnSp>
          <p:nvCxnSpPr>
            <p:cNvPr id="11" name="Straight Connector 10"/>
            <p:cNvCxnSpPr/>
            <p:nvPr/>
          </p:nvCxnSpPr>
          <p:spPr bwMode="auto">
            <a:xfrm flipH="1">
              <a:off x="2209800" y="3581400"/>
              <a:ext cx="609600" cy="304800"/>
            </a:xfrm>
            <a:prstGeom prst="line">
              <a:avLst/>
            </a:prstGeom>
            <a:noFill/>
            <a:ln w="38100" cap="flat" cmpd="sng" algn="ctr">
              <a:solidFill>
                <a:srgbClr xmlns:mc="http://schemas.openxmlformats.org/markup-compatibility/2006" xmlns:a14="http://schemas.microsoft.com/office/drawing/2010/main" val="4F81BD" mc:Ignorable=""/>
              </a:solidFill>
              <a:prstDash val="solid"/>
              <a:headEnd type="none" w="med" len="med"/>
              <a:tailEnd type="none" w="med" len="med"/>
            </a:ln>
            <a:effectLst>
              <a:outerShdw blurRad="40000" dist="23000" dir="5400000" rotWithShape="0">
                <a:srgbClr xmlns:mc="http://schemas.openxmlformats.org/markup-compatibility/2006" xmlns:a14="http://schemas.microsoft.com/office/drawing/2010/main" val="000000" mc:Ignorable="">
                  <a:alpha val="35000"/>
                </a:srgbClr>
              </a:outerShdw>
            </a:effectLst>
          </p:spPr>
        </p:cxnSp>
        <p:cxnSp>
          <p:nvCxnSpPr>
            <p:cNvPr id="12" name="Straight Connector 11"/>
            <p:cNvCxnSpPr/>
            <p:nvPr/>
          </p:nvCxnSpPr>
          <p:spPr bwMode="auto">
            <a:xfrm flipH="1" flipV="1">
              <a:off x="2209800" y="4267200"/>
              <a:ext cx="609600" cy="381000"/>
            </a:xfrm>
            <a:prstGeom prst="line">
              <a:avLst/>
            </a:prstGeom>
            <a:noFill/>
            <a:ln w="38100" cap="flat" cmpd="sng" algn="ctr">
              <a:solidFill>
                <a:srgbClr xmlns:mc="http://schemas.openxmlformats.org/markup-compatibility/2006" xmlns:a14="http://schemas.microsoft.com/office/drawing/2010/main" val="4F81BD" mc:Ignorable=""/>
              </a:solidFill>
              <a:prstDash val="solid"/>
              <a:headEnd type="none" w="med" len="med"/>
              <a:tailEnd type="none" w="med" len="med"/>
            </a:ln>
            <a:effectLst>
              <a:outerShdw blurRad="40000" dist="23000" dir="5400000" rotWithShape="0">
                <a:srgbClr xmlns:mc="http://schemas.openxmlformats.org/markup-compatibility/2006" xmlns:a14="http://schemas.microsoft.com/office/drawing/2010/main" val="000000" mc:Ignorable="">
                  <a:alpha val="35000"/>
                </a:srgbClr>
              </a:outerShdw>
            </a:effectLst>
          </p:spPr>
        </p:cxnSp>
      </p:grpSp>
      <p:cxnSp>
        <p:nvCxnSpPr>
          <p:cNvPr id="13" name="Straight Connector 12"/>
          <p:cNvCxnSpPr/>
          <p:nvPr/>
        </p:nvCxnSpPr>
        <p:spPr bwMode="auto">
          <a:xfrm rot="10800000" flipH="1" flipV="1">
            <a:off x="4174572" y="2595469"/>
            <a:ext cx="1752600" cy="304800"/>
          </a:xfrm>
          <a:prstGeom prst="line">
            <a:avLst/>
          </a:prstGeom>
          <a:noFill/>
          <a:ln w="38100" cap="flat" cmpd="sng" algn="ctr">
            <a:solidFill>
              <a:srgbClr xmlns:mc="http://schemas.openxmlformats.org/markup-compatibility/2006" xmlns:a14="http://schemas.microsoft.com/office/drawing/2010/main" val="4F81BD" mc:Ignorable=""/>
            </a:solidFill>
            <a:prstDash val="solid"/>
            <a:headEnd type="none" w="med" len="med"/>
            <a:tailEnd type="none" w="med" len="med"/>
          </a:ln>
          <a:effectLst>
            <a:outerShdw blurRad="40000" dist="23000" dir="5400000" rotWithShape="0">
              <a:srgbClr xmlns:mc="http://schemas.openxmlformats.org/markup-compatibility/2006" xmlns:a14="http://schemas.microsoft.com/office/drawing/2010/main" val="000000" mc:Ignorable="">
                <a:alpha val="35000"/>
              </a:srgbClr>
            </a:outerShdw>
          </a:effectLst>
        </p:spPr>
      </p:cxnSp>
      <p:cxnSp>
        <p:nvCxnSpPr>
          <p:cNvPr id="14" name="Straight Connector 13"/>
          <p:cNvCxnSpPr/>
          <p:nvPr/>
        </p:nvCxnSpPr>
        <p:spPr bwMode="auto">
          <a:xfrm rot="10800000" flipH="1">
            <a:off x="4174572" y="3281269"/>
            <a:ext cx="1752600" cy="381000"/>
          </a:xfrm>
          <a:prstGeom prst="line">
            <a:avLst/>
          </a:prstGeom>
          <a:noFill/>
          <a:ln w="38100" cap="flat" cmpd="sng" algn="ctr">
            <a:solidFill>
              <a:srgbClr xmlns:mc="http://schemas.openxmlformats.org/markup-compatibility/2006" xmlns:a14="http://schemas.microsoft.com/office/drawing/2010/main" val="4F81BD" mc:Ignorable=""/>
            </a:solidFill>
            <a:prstDash val="solid"/>
            <a:headEnd type="none" w="med" len="med"/>
            <a:tailEnd type="none" w="med" len="med"/>
          </a:ln>
          <a:effectLst>
            <a:outerShdw blurRad="40000" dist="23000" dir="5400000" rotWithShape="0">
              <a:srgbClr xmlns:mc="http://schemas.openxmlformats.org/markup-compatibility/2006" xmlns:a14="http://schemas.microsoft.com/office/drawing/2010/main" val="000000" mc:Ignorable="">
                <a:alpha val="35000"/>
              </a:srgbClr>
            </a:outerShdw>
          </a:effectLst>
        </p:spPr>
      </p:cxnSp>
      <p:sp>
        <p:nvSpPr>
          <p:cNvPr id="15" name="Up Arrow 14"/>
          <p:cNvSpPr/>
          <p:nvPr/>
        </p:nvSpPr>
        <p:spPr bwMode="auto">
          <a:xfrm flipV="1">
            <a:off x="6003372" y="2620868"/>
            <a:ext cx="594360" cy="1143000"/>
          </a:xfrm>
          <a:prstGeom prst="upArrow">
            <a:avLst/>
          </a:prstGeom>
          <a:solidFill>
            <a:srgbClr xmlns:mc="http://schemas.openxmlformats.org/markup-compatibility/2006" xmlns:a14="http://schemas.microsoft.com/office/drawing/2010/main" val="8064A2" mc:Ignorable=""/>
          </a:solidFill>
          <a:ln w="25400" cap="flat" cmpd="sng" algn="ctr">
            <a:solidFill>
              <a:srgbClr xmlns:mc="http://schemas.openxmlformats.org/markup-compatibility/2006" xmlns:a14="http://schemas.microsoft.com/office/drawing/2010/main" val="8064A2" mc:Ignorable="">
                <a:shade val="50000"/>
              </a:srgbClr>
            </a:solidFill>
            <a:prstDash val="solid"/>
            <a:headEnd type="none" w="med" len="med"/>
            <a:tailEnd type="none" w="med" len="med"/>
          </a:ln>
          <a:effectLst/>
        </p:spPr>
        <p:txBody>
          <a:bodyPr vert="horz" wrap="square" lIns="91440" tIns="45720" rIns="91440" bIns="0" numCol="1" rtlCol="0" anchor="t" anchorCtr="0" compatLnSpc="1">
            <a:prstTxWarp prst="textNoShape">
              <a:avLst/>
            </a:prstTxWarp>
            <a:spAutoFit/>
          </a:bodyPr>
          <a:lstStyle/>
          <a:p>
            <a:pPr algn="ctr" eaLnBrk="0" fontAlgn="base" hangingPunct="0">
              <a:spcBef>
                <a:spcPct val="0"/>
              </a:spcBef>
              <a:spcAft>
                <a:spcPct val="0"/>
              </a:spcAft>
              <a:defRPr/>
            </a:pPr>
            <a:endParaRPr lang="en-US" sz="1200" kern="0">
              <a:solidFill>
                <a:sysClr val="windowText" lastClr="000000"/>
              </a:solidFill>
              <a:latin typeface="Georgia"/>
              <a:ea typeface="ＭＳ Ｐゴシック" charset="-128"/>
              <a:cs typeface="Georgia"/>
            </a:endParaRPr>
          </a:p>
        </p:txBody>
      </p:sp>
      <p:sp>
        <p:nvSpPr>
          <p:cNvPr id="17" name="TextBox 16"/>
          <p:cNvSpPr txBox="1"/>
          <p:nvPr/>
        </p:nvSpPr>
        <p:spPr>
          <a:xfrm>
            <a:off x="185573" y="4974380"/>
            <a:ext cx="2469708" cy="1323439"/>
          </a:xfrm>
          <a:prstGeom prst="rect">
            <a:avLst/>
          </a:prstGeom>
          <a:noFill/>
        </p:spPr>
        <p:txBody>
          <a:bodyPr wrap="square" rtlCol="0">
            <a:spAutoFit/>
          </a:bodyPr>
          <a:lstStyle/>
          <a:p>
            <a:r>
              <a:rPr lang="en-US" sz="2000" b="1" dirty="0" smtClean="0">
                <a:solidFill>
                  <a:prstClr val="black"/>
                </a:solidFill>
                <a:latin typeface="Georgia"/>
                <a:cs typeface="Georgia"/>
              </a:rPr>
              <a:t>Phase retrieval algorithms </a:t>
            </a:r>
            <a:r>
              <a:rPr lang="en-US" sz="2000" dirty="0" smtClean="0">
                <a:solidFill>
                  <a:prstClr val="black"/>
                </a:solidFill>
                <a:latin typeface="Georgia"/>
                <a:cs typeface="Georgia"/>
              </a:rPr>
              <a:t>can be used to replace the objective lens</a:t>
            </a:r>
          </a:p>
        </p:txBody>
      </p:sp>
      <p:sp>
        <p:nvSpPr>
          <p:cNvPr id="16" name="TextBox 15"/>
          <p:cNvSpPr txBox="1"/>
          <p:nvPr/>
        </p:nvSpPr>
        <p:spPr>
          <a:xfrm>
            <a:off x="4391568" y="4482956"/>
            <a:ext cx="1548584" cy="369332"/>
          </a:xfrm>
          <a:prstGeom prst="rect">
            <a:avLst/>
          </a:prstGeom>
          <a:noFill/>
        </p:spPr>
        <p:txBody>
          <a:bodyPr wrap="none" rtlCol="0">
            <a:spAutoFit/>
          </a:bodyPr>
          <a:lstStyle/>
          <a:p>
            <a:r>
              <a:rPr lang="en-US" dirty="0" smtClean="0">
                <a:solidFill>
                  <a:prstClr val="black"/>
                </a:solidFill>
                <a:latin typeface="Georgia"/>
                <a:cs typeface="Georgia"/>
              </a:rPr>
              <a:t>CCD detector</a:t>
            </a:r>
            <a:endParaRPr lang="en-US" dirty="0">
              <a:solidFill>
                <a:prstClr val="black"/>
              </a:solidFill>
              <a:latin typeface="Georgia"/>
              <a:cs typeface="Georgia"/>
            </a:endParaRPr>
          </a:p>
        </p:txBody>
      </p:sp>
      <p:sp>
        <p:nvSpPr>
          <p:cNvPr id="18" name="Up Arrow 17"/>
          <p:cNvSpPr/>
          <p:nvPr/>
        </p:nvSpPr>
        <p:spPr bwMode="auto">
          <a:xfrm>
            <a:off x="3953284" y="5221620"/>
            <a:ext cx="366832" cy="535335"/>
          </a:xfrm>
          <a:prstGeom prst="upArrow">
            <a:avLst/>
          </a:prstGeom>
          <a:solidFill>
            <a:srgbClr xmlns:mc="http://schemas.openxmlformats.org/markup-compatibility/2006" xmlns:a14="http://schemas.microsoft.com/office/drawing/2010/main" val="8064A2" mc:Ignorable=""/>
          </a:solidFill>
          <a:ln w="25400" cap="flat" cmpd="sng" algn="ctr">
            <a:solidFill>
              <a:srgbClr xmlns:mc="http://schemas.openxmlformats.org/markup-compatibility/2006" xmlns:a14="http://schemas.microsoft.com/office/drawing/2010/main" val="8064A2" mc:Ignorable="">
                <a:shade val="50000"/>
              </a:srgbClr>
            </a:solidFill>
            <a:prstDash val="solid"/>
            <a:headEnd type="none" w="med" len="med"/>
            <a:tailEnd type="none" w="med" len="med"/>
          </a:ln>
          <a:effectLst/>
        </p:spPr>
        <p:txBody>
          <a:bodyPr vert="horz" wrap="square" lIns="91440" tIns="45720" rIns="91440" bIns="0" numCol="1" rtlCol="0" anchor="t" anchorCtr="0" compatLnSpc="1">
            <a:prstTxWarp prst="textNoShape">
              <a:avLst/>
            </a:prstTxWarp>
            <a:spAutoFit/>
          </a:bodyPr>
          <a:lstStyle/>
          <a:p>
            <a:pPr algn="ctr" eaLnBrk="0" fontAlgn="base" hangingPunct="0">
              <a:spcBef>
                <a:spcPct val="0"/>
              </a:spcBef>
              <a:spcAft>
                <a:spcPct val="0"/>
              </a:spcAft>
              <a:defRPr/>
            </a:pPr>
            <a:endParaRPr lang="en-US" sz="1200" kern="0">
              <a:solidFill>
                <a:sysClr val="windowText" lastClr="000000"/>
              </a:solidFill>
              <a:latin typeface="Georgia"/>
              <a:ea typeface="ＭＳ Ｐゴシック" charset="-128"/>
              <a:cs typeface="Georgia"/>
            </a:endParaRPr>
          </a:p>
        </p:txBody>
      </p:sp>
      <p:cxnSp>
        <p:nvCxnSpPr>
          <p:cNvPr id="19" name="Straight Connector 18"/>
          <p:cNvCxnSpPr/>
          <p:nvPr/>
        </p:nvCxnSpPr>
        <p:spPr bwMode="auto">
          <a:xfrm>
            <a:off x="2879400" y="5071155"/>
            <a:ext cx="990600" cy="304800"/>
          </a:xfrm>
          <a:prstGeom prst="line">
            <a:avLst/>
          </a:prstGeom>
          <a:noFill/>
          <a:ln w="38100" cap="flat" cmpd="sng" algn="ctr">
            <a:solidFill>
              <a:srgbClr xmlns:mc="http://schemas.openxmlformats.org/markup-compatibility/2006" xmlns:a14="http://schemas.microsoft.com/office/drawing/2010/main" val="4F81BD" mc:Ignorable=""/>
            </a:solidFill>
            <a:prstDash val="solid"/>
            <a:headEnd type="none" w="med" len="med"/>
            <a:tailEnd type="none" w="med" len="med"/>
          </a:ln>
          <a:effectLst>
            <a:outerShdw blurRad="40000" dist="23000" dir="5400000" rotWithShape="0">
              <a:srgbClr xmlns:mc="http://schemas.openxmlformats.org/markup-compatibility/2006" xmlns:a14="http://schemas.microsoft.com/office/drawing/2010/main" val="000000" mc:Ignorable="">
                <a:alpha val="35000"/>
              </a:srgbClr>
            </a:outerShdw>
          </a:effectLst>
        </p:spPr>
      </p:cxnSp>
      <p:cxnSp>
        <p:nvCxnSpPr>
          <p:cNvPr id="20" name="Straight Connector 19"/>
          <p:cNvCxnSpPr/>
          <p:nvPr/>
        </p:nvCxnSpPr>
        <p:spPr bwMode="auto">
          <a:xfrm flipV="1">
            <a:off x="2879400" y="5756955"/>
            <a:ext cx="990600" cy="304800"/>
          </a:xfrm>
          <a:prstGeom prst="line">
            <a:avLst/>
          </a:prstGeom>
          <a:noFill/>
          <a:ln w="38100" cap="flat" cmpd="sng" algn="ctr">
            <a:solidFill>
              <a:srgbClr xmlns:mc="http://schemas.openxmlformats.org/markup-compatibility/2006" xmlns:a14="http://schemas.microsoft.com/office/drawing/2010/main" val="4F81BD" mc:Ignorable=""/>
            </a:solidFill>
            <a:prstDash val="solid"/>
            <a:headEnd type="none" w="med" len="med"/>
            <a:tailEnd type="none" w="med" len="med"/>
          </a:ln>
          <a:effectLst>
            <a:outerShdw blurRad="40000" dist="23000" dir="5400000" rotWithShape="0">
              <a:srgbClr xmlns:mc="http://schemas.openxmlformats.org/markup-compatibility/2006" xmlns:a14="http://schemas.microsoft.com/office/drawing/2010/main" val="000000" mc:Ignorable="">
                <a:alpha val="35000"/>
              </a:srgbClr>
            </a:outerShdw>
          </a:effectLst>
        </p:spPr>
      </p:cxnSp>
      <p:grpSp>
        <p:nvGrpSpPr>
          <p:cNvPr id="21" name="Group 20"/>
          <p:cNvGrpSpPr/>
          <p:nvPr/>
        </p:nvGrpSpPr>
        <p:grpSpPr>
          <a:xfrm>
            <a:off x="4327200" y="5071155"/>
            <a:ext cx="609600" cy="1066800"/>
            <a:chOff x="2209800" y="3581400"/>
            <a:chExt cx="609600" cy="1066800"/>
          </a:xfrm>
        </p:grpSpPr>
        <p:cxnSp>
          <p:nvCxnSpPr>
            <p:cNvPr id="22" name="Straight Connector 21"/>
            <p:cNvCxnSpPr/>
            <p:nvPr/>
          </p:nvCxnSpPr>
          <p:spPr bwMode="auto">
            <a:xfrm flipH="1">
              <a:off x="2209800" y="3581400"/>
              <a:ext cx="609600" cy="304800"/>
            </a:xfrm>
            <a:prstGeom prst="line">
              <a:avLst/>
            </a:prstGeom>
            <a:noFill/>
            <a:ln w="38100" cap="flat" cmpd="sng" algn="ctr">
              <a:solidFill>
                <a:srgbClr xmlns:mc="http://schemas.openxmlformats.org/markup-compatibility/2006" xmlns:a14="http://schemas.microsoft.com/office/drawing/2010/main" val="4F81BD" mc:Ignorable=""/>
              </a:solidFill>
              <a:prstDash val="solid"/>
              <a:headEnd type="none" w="med" len="med"/>
              <a:tailEnd type="none" w="med" len="med"/>
            </a:ln>
            <a:effectLst>
              <a:outerShdw blurRad="40000" dist="23000" dir="5400000" rotWithShape="0">
                <a:srgbClr xmlns:mc="http://schemas.openxmlformats.org/markup-compatibility/2006" xmlns:a14="http://schemas.microsoft.com/office/drawing/2010/main" val="000000" mc:Ignorable="">
                  <a:alpha val="35000"/>
                </a:srgbClr>
              </a:outerShdw>
            </a:effectLst>
          </p:spPr>
        </p:cxnSp>
        <p:cxnSp>
          <p:nvCxnSpPr>
            <p:cNvPr id="23" name="Straight Connector 22"/>
            <p:cNvCxnSpPr/>
            <p:nvPr/>
          </p:nvCxnSpPr>
          <p:spPr bwMode="auto">
            <a:xfrm flipH="1" flipV="1">
              <a:off x="2209800" y="4267200"/>
              <a:ext cx="609600" cy="381000"/>
            </a:xfrm>
            <a:prstGeom prst="line">
              <a:avLst/>
            </a:prstGeom>
            <a:noFill/>
            <a:ln w="38100" cap="flat" cmpd="sng" algn="ctr">
              <a:solidFill>
                <a:srgbClr xmlns:mc="http://schemas.openxmlformats.org/markup-compatibility/2006" xmlns:a14="http://schemas.microsoft.com/office/drawing/2010/main" val="4F81BD" mc:Ignorable=""/>
              </a:solidFill>
              <a:prstDash val="solid"/>
              <a:headEnd type="none" w="med" len="med"/>
              <a:tailEnd type="none" w="med" len="med"/>
            </a:ln>
            <a:effectLst>
              <a:outerShdw blurRad="40000" dist="23000" dir="5400000" rotWithShape="0">
                <a:srgbClr xmlns:mc="http://schemas.openxmlformats.org/markup-compatibility/2006" xmlns:a14="http://schemas.microsoft.com/office/drawing/2010/main" val="000000" mc:Ignorable="">
                  <a:alpha val="35000"/>
                </a:srgbClr>
              </a:outerShdw>
            </a:effectLst>
          </p:spPr>
        </p:cxnSp>
      </p:grpSp>
      <p:sp>
        <p:nvSpPr>
          <p:cNvPr id="24" name="Rounded Rectangle 23"/>
          <p:cNvSpPr/>
          <p:nvPr/>
        </p:nvSpPr>
        <p:spPr>
          <a:xfrm>
            <a:off x="5062487" y="4804053"/>
            <a:ext cx="331513" cy="1664095"/>
          </a:xfrm>
          <a:prstGeom prst="roundRect">
            <a:avLst/>
          </a:prstGeom>
          <a:gradFill rotWithShape="1">
            <a:gsLst>
              <a:gs pos="0">
                <a:srgbClr xmlns:mc="http://schemas.openxmlformats.org/markup-compatibility/2006" xmlns:a14="http://schemas.microsoft.com/office/drawing/2010/main" val="C0504D" mc:Ignorable="">
                  <a:tint val="100000"/>
                  <a:shade val="100000"/>
                  <a:satMod val="130000"/>
                </a:srgbClr>
              </a:gs>
              <a:gs pos="100000">
                <a:srgbClr xmlns:mc="http://schemas.openxmlformats.org/markup-compatibility/2006" xmlns:a14="http://schemas.microsoft.com/office/drawing/2010/main" val="C0504D" mc:Ignorable="">
                  <a:tint val="50000"/>
                  <a:shade val="100000"/>
                  <a:satMod val="350000"/>
                </a:srgbClr>
              </a:gs>
            </a:gsLst>
            <a:lin ang="16200000" scaled="0"/>
          </a:gradFill>
          <a:ln w="9525" cap="flat" cmpd="sng" algn="ctr">
            <a:solidFill>
              <a:srgbClr xmlns:mc="http://schemas.openxmlformats.org/markup-compatibility/2006" xmlns:a14="http://schemas.microsoft.com/office/drawing/2010/main" val="C0504D" mc:Ignorable="">
                <a:shade val="95000"/>
                <a:satMod val="105000"/>
              </a:srgbClr>
            </a:solidFill>
            <a:prstDash val="solid"/>
          </a:ln>
          <a:effectLst>
            <a:outerShdw blurRad="40000" dist="23000" dir="5400000" rotWithShape="0">
              <a:srgbClr xmlns:mc="http://schemas.openxmlformats.org/markup-compatibility/2006" xmlns:a14="http://schemas.microsoft.com/office/drawing/2010/main" val="000000" mc:Ignorable="">
                <a:alpha val="35000"/>
              </a:srgbClr>
            </a:outerShdw>
          </a:effectLst>
        </p:spPr>
        <p:txBody>
          <a:bodyPr rtlCol="0" anchor="ctr"/>
          <a:lstStyle/>
          <a:p>
            <a:pPr algn="ctr">
              <a:defRPr/>
            </a:pPr>
            <a:endParaRPr lang="en-US" kern="0">
              <a:solidFill>
                <a:sysClr val="window" lastClr="FFFFFF"/>
              </a:solidFill>
            </a:endParaRPr>
          </a:p>
        </p:txBody>
      </p:sp>
      <p:sp>
        <p:nvSpPr>
          <p:cNvPr id="2" name="TextBox 1"/>
          <p:cNvSpPr txBox="1"/>
          <p:nvPr/>
        </p:nvSpPr>
        <p:spPr>
          <a:xfrm>
            <a:off x="395536" y="404664"/>
            <a:ext cx="2393347" cy="461665"/>
          </a:xfrm>
          <a:prstGeom prst="rect">
            <a:avLst/>
          </a:prstGeom>
          <a:noFill/>
        </p:spPr>
        <p:txBody>
          <a:bodyPr wrap="none" rtlCol="0">
            <a:spAutoFit/>
          </a:bodyPr>
          <a:lstStyle/>
          <a:p>
            <a:r>
              <a:rPr lang="en-GB" sz="2400" i="1" dirty="0" smtClean="0">
                <a:solidFill>
                  <a:srgbClr xmlns:mc="http://schemas.openxmlformats.org/markup-compatibility/2006" xmlns:a14="http://schemas.microsoft.com/office/drawing/2010/main" val="0070C0" mc:Ignorable=""/>
                </a:solidFill>
              </a:rPr>
              <a:t>X-Ray Microscopy</a:t>
            </a:r>
            <a:endParaRPr lang="en-GB" sz="2400" i="1" dirty="0">
              <a:solidFill>
                <a:srgbClr xmlns:mc="http://schemas.openxmlformats.org/markup-compatibility/2006" xmlns:a14="http://schemas.microsoft.com/office/drawing/2010/main" val="0070C0" mc:Ignorable=""/>
              </a:solidFill>
            </a:endParaRPr>
          </a:p>
        </p:txBody>
      </p:sp>
      <p:pic>
        <p:nvPicPr>
          <p:cNvPr id="25" name="Picture 3"/>
          <p:cNvPicPr>
            <a:picLocks noChangeAspect="1" noChangeArrowheads="1"/>
          </p:cNvPicPr>
          <p:nvPr/>
        </p:nvPicPr>
        <p:blipFill>
          <a:blip r:embed="rId2"/>
          <a:srcRect/>
          <a:stretch>
            <a:fillRect/>
          </a:stretch>
        </p:blipFill>
        <p:spPr bwMode="auto">
          <a:xfrm>
            <a:off x="5828139" y="3886870"/>
            <a:ext cx="3315861" cy="2725674"/>
          </a:xfrm>
          <a:prstGeom prst="rect">
            <a:avLst/>
          </a:prstGeom>
          <a:noFill/>
          <a:ln w="9525">
            <a:noFill/>
            <a:miter lim="800000"/>
            <a:headEnd/>
            <a:tailEnd/>
          </a:ln>
        </p:spPr>
      </p:pic>
    </p:spTree>
    <p:extLst>
      <p:ext uri="{BB962C8B-B14F-4D97-AF65-F5344CB8AC3E}">
        <p14:creationId xmlns:p14="http://schemas.microsoft.com/office/powerpoint/2010/main" val="38614126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99592" y="1536504"/>
            <a:ext cx="7774607" cy="4648114"/>
            <a:chOff x="32385629" y="6383163"/>
            <a:chExt cx="7774607" cy="4648114"/>
          </a:xfrm>
          <a:solidFill>
            <a:srgbClr xmlns:mc="http://schemas.openxmlformats.org/markup-compatibility/2006" xmlns:a14="http://schemas.microsoft.com/office/drawing/2010/main" val="00B0F0" mc:Ignorable=""/>
          </a:solidFill>
        </p:grpSpPr>
        <p:graphicFrame>
          <p:nvGraphicFramePr>
            <p:cNvPr id="3" name="Diagram 2"/>
            <p:cNvGraphicFramePr/>
            <p:nvPr>
              <p:extLst>
                <p:ext uri="{D42A27DB-BD31-4B8C-83A1-F6EECF244321}">
                  <p14:modId xmlns:p14="http://schemas.microsoft.com/office/powerpoint/2010/main" val="2128456012"/>
                </p:ext>
              </p:extLst>
            </p:nvPr>
          </p:nvGraphicFramePr>
          <p:xfrm>
            <a:off x="32385629" y="6790936"/>
            <a:ext cx="7774607" cy="42403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4" name="Straight Arrow Connector 3"/>
            <p:cNvCxnSpPr>
              <a:cxnSpLocks noChangeShapeType="1"/>
            </p:cNvCxnSpPr>
            <p:nvPr/>
          </p:nvCxnSpPr>
          <p:spPr bwMode="auto">
            <a:xfrm>
              <a:off x="34348411" y="6938094"/>
              <a:ext cx="1163964" cy="350912"/>
            </a:xfrm>
            <a:prstGeom prst="straightConnector1">
              <a:avLst/>
            </a:prstGeom>
            <a:grpFill/>
            <a:ln w="9525">
              <a:solidFill>
                <a:srgbClr xmlns:mc="http://schemas.openxmlformats.org/markup-compatibility/2006" xmlns:a14="http://schemas.microsoft.com/office/drawing/2010/main" val="4F81BD" mc:Ignorable=""/>
              </a:solidFill>
              <a:round/>
              <a:headEnd/>
              <a:tailEnd type="arrow" w="med" len="med"/>
            </a:ln>
            <a:effectLst>
              <a:outerShdw dist="20000" dir="5400000" rotWithShape="0">
                <a:srgbClr xmlns:mc="http://schemas.openxmlformats.org/markup-compatibility/2006" xmlns:a14="http://schemas.microsoft.com/office/drawing/2010/main" val="808080" mc:Ignorable="">
                  <a:alpha val="37999"/>
                </a:srgbClr>
              </a:outerShdw>
            </a:effectLst>
          </p:spPr>
        </p:cxnSp>
        <p:grpSp>
          <p:nvGrpSpPr>
            <p:cNvPr id="5" name="Group 20"/>
            <p:cNvGrpSpPr>
              <a:grpSpLocks/>
            </p:cNvGrpSpPr>
            <p:nvPr/>
          </p:nvGrpSpPr>
          <p:grpSpPr bwMode="auto">
            <a:xfrm>
              <a:off x="32843154" y="6383163"/>
              <a:ext cx="1505257" cy="1109861"/>
              <a:chOff x="2396519" y="229760"/>
              <a:chExt cx="1225442" cy="796537"/>
            </a:xfrm>
            <a:grpFill/>
          </p:grpSpPr>
          <p:sp>
            <p:nvSpPr>
              <p:cNvPr id="6" name="Rounded Rectangle 5"/>
              <p:cNvSpPr>
                <a:spLocks noChangeArrowheads="1"/>
              </p:cNvSpPr>
              <p:nvPr/>
            </p:nvSpPr>
            <p:spPr bwMode="auto">
              <a:xfrm>
                <a:off x="2396519" y="229760"/>
                <a:ext cx="1225442" cy="796537"/>
              </a:xfrm>
              <a:prstGeom prst="roundRect">
                <a:avLst>
                  <a:gd name="adj" fmla="val 16667"/>
                </a:avLst>
              </a:prstGeom>
              <a:grpFill/>
              <a:ln w="9525">
                <a:noFill/>
                <a:round/>
                <a:headEnd/>
                <a:tailEnd/>
              </a:ln>
              <a:effectLst>
                <a:outerShdw dist="23000" dir="5400000" rotWithShape="0">
                  <a:srgbClr xmlns:mc="http://schemas.openxmlformats.org/markup-compatibility/2006" xmlns:a14="http://schemas.microsoft.com/office/drawing/2010/main" val="808080" mc:Ignorable="">
                    <a:alpha val="34999"/>
                  </a:srgbClr>
                </a:outerShdw>
              </a:effectLst>
            </p:spPr>
            <p:txBody>
              <a:bodyPr/>
              <a:lstStyle/>
              <a:p>
                <a:pPr>
                  <a:defRPr/>
                </a:pPr>
                <a:endParaRPr lang="en-GB" kern="0">
                  <a:solidFill>
                    <a:sysClr val="windowText" lastClr="000000"/>
                  </a:solidFill>
                </a:endParaRPr>
              </a:p>
            </p:txBody>
          </p:sp>
          <p:sp>
            <p:nvSpPr>
              <p:cNvPr id="7" name="Rounded Rectangle 4"/>
              <p:cNvSpPr/>
              <p:nvPr/>
            </p:nvSpPr>
            <p:spPr>
              <a:xfrm>
                <a:off x="2458555" y="253975"/>
                <a:ext cx="1149249" cy="717202"/>
              </a:xfrm>
              <a:prstGeom prst="rect">
                <a:avLst/>
              </a:prstGeom>
              <a:grpFill/>
              <a:ln>
                <a:noFill/>
              </a:ln>
              <a:effectLst/>
            </p:spPr>
            <p:txBody>
              <a:bodyPr lIns="38100" tIns="38100" rIns="38100" bIns="38100" anchor="ctr"/>
              <a:lstStyle/>
              <a:p>
                <a:pPr algn="ctr">
                  <a:defRPr/>
                </a:pPr>
                <a:r>
                  <a:rPr lang="en-US" sz="1400" kern="0" dirty="0">
                    <a:solidFill>
                      <a:srgbClr xmlns:mc="http://schemas.openxmlformats.org/markup-compatibility/2006" xmlns:a14="http://schemas.microsoft.com/office/drawing/2010/main" val="000000" mc:Ignorable=""/>
                    </a:solidFill>
                    <a:latin typeface="Georgia"/>
                    <a:cs typeface="Georgia"/>
                  </a:rPr>
                  <a:t>Guess object from autocorrelation &amp; random phase</a:t>
                </a:r>
              </a:p>
            </p:txBody>
          </p:sp>
        </p:grpSp>
      </p:grpSp>
      <p:grpSp>
        <p:nvGrpSpPr>
          <p:cNvPr id="9" name="Group 8"/>
          <p:cNvGrpSpPr/>
          <p:nvPr/>
        </p:nvGrpSpPr>
        <p:grpSpPr>
          <a:xfrm>
            <a:off x="6601618" y="563488"/>
            <a:ext cx="2147738" cy="2223654"/>
            <a:chOff x="36284681" y="10477726"/>
            <a:chExt cx="2147738" cy="2223654"/>
          </a:xfrm>
          <a:scene3d>
            <a:camera prst="orthographicFront">
              <a:rot lat="0" lon="0" rev="0"/>
            </a:camera>
            <a:lightRig rig="soft" dir="t">
              <a:rot lat="0" lon="0" rev="0"/>
            </a:lightRig>
          </a:scene3d>
        </p:grpSpPr>
        <p:grpSp>
          <p:nvGrpSpPr>
            <p:cNvPr id="10" name="Group 9"/>
            <p:cNvGrpSpPr/>
            <p:nvPr/>
          </p:nvGrpSpPr>
          <p:grpSpPr>
            <a:xfrm>
              <a:off x="36284681" y="10477726"/>
              <a:ext cx="2147738" cy="2223654"/>
              <a:chOff x="31279793" y="13546693"/>
              <a:chExt cx="2970698" cy="2828865"/>
            </a:xfrm>
          </p:grpSpPr>
          <p:pic>
            <p:nvPicPr>
              <p:cNvPr id="12" name="Content Placeholder 3" descr="diffraction_image_comparison__experimental_no_zoom__edit.jpg"/>
              <p:cNvPicPr>
                <a:picLocks noChangeAspect="1"/>
              </p:cNvPicPr>
              <p:nvPr/>
            </p:nvPicPr>
            <p:blipFill>
              <a:blip r:embed="rId7"/>
              <a:srcRect l="28484" t="18842" r="38911" b="40279"/>
              <a:stretch>
                <a:fillRect/>
              </a:stretch>
            </p:blipFill>
            <p:spPr bwMode="auto">
              <a:xfrm>
                <a:off x="31279793" y="13546693"/>
                <a:ext cx="2970698" cy="2828865"/>
              </a:xfrm>
              <a:prstGeom prst="rect">
                <a:avLst/>
              </a:prstGeom>
              <a:noFill/>
              <a:ln w="9525">
                <a:noFill/>
                <a:miter lim="800000"/>
                <a:headEnd/>
                <a:tailEnd/>
              </a:ln>
              <a:effectLst>
                <a:outerShdw blurRad="107950" dist="12700" dir="5400000" algn="ctr">
                  <a:srgbClr xmlns:mc="http://schemas.openxmlformats.org/markup-compatibility/2006" xmlns:a14="http://schemas.microsoft.com/office/drawing/2010/main" val="000000" mc:Ignorable=""/>
                </a:outerShdw>
              </a:effectLst>
              <a:sp3d contourW="44450" prstMaterial="matte">
                <a:bevelT w="63500" h="63500" prst="artDeco"/>
                <a:contourClr>
                  <a:srgbClr xmlns:mc="http://schemas.openxmlformats.org/markup-compatibility/2006" xmlns:a14="http://schemas.microsoft.com/office/drawing/2010/main" val="FFFFFF" mc:Ignorable=""/>
                </a:contourClr>
              </a:sp3d>
            </p:spPr>
          </p:pic>
          <p:sp>
            <p:nvSpPr>
              <p:cNvPr id="13" name="TextBox 3"/>
              <p:cNvSpPr txBox="1">
                <a:spLocks noChangeArrowheads="1"/>
              </p:cNvSpPr>
              <p:nvPr/>
            </p:nvSpPr>
            <p:spPr bwMode="auto">
              <a:xfrm>
                <a:off x="31298319" y="15703408"/>
                <a:ext cx="2743200" cy="587316"/>
              </a:xfrm>
              <a:prstGeom prst="rect">
                <a:avLst/>
              </a:prstGeom>
              <a:noFill/>
              <a:ln w="9525">
                <a:noFill/>
                <a:miter lim="800000"/>
                <a:headEnd/>
                <a:tailEnd/>
              </a:ln>
              <a:effectLst>
                <a:outerShdw blurRad="107950" dist="12700" dir="5400000" algn="ctr">
                  <a:srgbClr xmlns:mc="http://schemas.openxmlformats.org/markup-compatibility/2006" xmlns:a14="http://schemas.microsoft.com/office/drawing/2010/main" val="000000" mc:Ignorable=""/>
                </a:outerShdw>
              </a:effectLst>
              <a:sp3d contourW="44450" prstMaterial="matte">
                <a:bevelT w="63500" h="63500" prst="artDeco"/>
                <a:contourClr>
                  <a:srgbClr xmlns:mc="http://schemas.openxmlformats.org/markup-compatibility/2006" xmlns:a14="http://schemas.microsoft.com/office/drawing/2010/main" val="FFFFFF" mc:Ignorable=""/>
                </a:contourClr>
              </a:sp3d>
            </p:spPr>
            <p:txBody>
              <a:bodyPr wrap="square">
                <a:prstTxWarp prst="textNoShape">
                  <a:avLst/>
                </a:prstTxWarp>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 lastClr="FFFFFF"/>
                    </a:solidFill>
                    <a:effectLst/>
                    <a:uLnTx/>
                    <a:uFillTx/>
                    <a:latin typeface="Georgia"/>
                    <a:cs typeface="Georgia"/>
                  </a:rPr>
                  <a:t>Log</a:t>
                </a:r>
                <a:r>
                  <a:rPr kumimoji="0" lang="en-US" sz="1200" b="0" i="0" u="none" strike="noStrike" kern="0" cap="none" spc="0" normalizeH="0" baseline="-25000" noProof="0" dirty="0">
                    <a:ln>
                      <a:noFill/>
                    </a:ln>
                    <a:solidFill>
                      <a:sysClr val="window" lastClr="FFFFFF"/>
                    </a:solidFill>
                    <a:effectLst/>
                    <a:uLnTx/>
                    <a:uFillTx/>
                    <a:latin typeface="Georgia"/>
                    <a:cs typeface="Georgia"/>
                  </a:rPr>
                  <a:t>10</a:t>
                </a:r>
                <a:r>
                  <a:rPr kumimoji="0" lang="en-US" sz="1200" b="0" i="0" u="none" strike="noStrike" kern="0" cap="none" spc="0" normalizeH="0" baseline="0" noProof="0" dirty="0">
                    <a:ln>
                      <a:noFill/>
                    </a:ln>
                    <a:solidFill>
                      <a:sysClr val="window" lastClr="FFFFFF"/>
                    </a:solidFill>
                    <a:effectLst/>
                    <a:uLnTx/>
                    <a:uFillTx/>
                    <a:latin typeface="Georgia"/>
                    <a:cs typeface="Georgia"/>
                  </a:rPr>
                  <a:t> of scattered intensity from pinhole/mask </a:t>
                </a:r>
                <a:r>
                  <a:rPr kumimoji="0" lang="en-US" sz="1200" b="0" i="0" u="none" strike="noStrike" kern="0" cap="none" spc="0" normalizeH="0" baseline="0" noProof="0" dirty="0" smtClean="0">
                    <a:ln>
                      <a:noFill/>
                    </a:ln>
                    <a:solidFill>
                      <a:sysClr val="window" lastClr="FFFFFF"/>
                    </a:solidFill>
                    <a:effectLst/>
                    <a:uLnTx/>
                    <a:uFillTx/>
                    <a:latin typeface="Georgia"/>
                    <a:cs typeface="Georgia"/>
                  </a:rPr>
                  <a:t>object</a:t>
                </a:r>
                <a:endParaRPr kumimoji="0" lang="en-US" sz="1200" b="0" i="0" u="none" strike="noStrike" kern="0" cap="none" spc="0" normalizeH="0" baseline="0" noProof="0" dirty="0">
                  <a:ln>
                    <a:noFill/>
                  </a:ln>
                  <a:solidFill>
                    <a:sysClr val="window" lastClr="FFFFFF"/>
                  </a:solidFill>
                  <a:effectLst/>
                  <a:uLnTx/>
                  <a:uFillTx/>
                  <a:latin typeface="Georgia"/>
                  <a:cs typeface="Georgia"/>
                </a:endParaRPr>
              </a:p>
            </p:txBody>
          </p:sp>
        </p:grpSp>
        <p:sp>
          <p:nvSpPr>
            <p:cNvPr id="11" name="TextBox 24"/>
            <p:cNvSpPr txBox="1">
              <a:spLocks noChangeArrowheads="1"/>
            </p:cNvSpPr>
            <p:nvPr/>
          </p:nvSpPr>
          <p:spPr bwMode="auto">
            <a:xfrm>
              <a:off x="36298075" y="10477726"/>
              <a:ext cx="2029823" cy="461665"/>
            </a:xfrm>
            <a:prstGeom prst="rect">
              <a:avLst/>
            </a:prstGeom>
            <a:noFill/>
            <a:ln w="9525">
              <a:noFill/>
              <a:miter lim="800000"/>
              <a:headEnd/>
              <a:tailEnd/>
            </a:ln>
            <a:effectLst>
              <a:outerShdw blurRad="107950" dist="12700" dir="5400000" algn="ctr">
                <a:srgbClr xmlns:mc="http://schemas.openxmlformats.org/markup-compatibility/2006" xmlns:a14="http://schemas.microsoft.com/office/drawing/2010/main" val="000000" mc:Ignorable=""/>
              </a:outerShdw>
            </a:effectLst>
            <a:sp3d contourW="44450" prstMaterial="matte">
              <a:bevelT w="63500" h="63500" prst="artDeco"/>
              <a:contourClr>
                <a:srgbClr xmlns:mc="http://schemas.openxmlformats.org/markup-compatibility/2006" xmlns:a14="http://schemas.microsoft.com/office/drawing/2010/main" val="FFFFFF" mc:Ignorable=""/>
              </a:contourClr>
            </a:sp3d>
          </p:spPr>
          <p:txBody>
            <a:bodyPr wrap="none">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 lastClr="FFFFFF"/>
                  </a:solidFill>
                  <a:effectLst/>
                  <a:uLnTx/>
                  <a:uFillTx/>
                  <a:latin typeface="Georgia" charset="0"/>
                </a:rPr>
                <a:t>Fourier space</a:t>
              </a:r>
            </a:p>
          </p:txBody>
        </p:sp>
      </p:grpSp>
      <p:grpSp>
        <p:nvGrpSpPr>
          <p:cNvPr id="14" name="Group 13"/>
          <p:cNvGrpSpPr/>
          <p:nvPr/>
        </p:nvGrpSpPr>
        <p:grpSpPr>
          <a:xfrm>
            <a:off x="309173" y="4661747"/>
            <a:ext cx="2359025" cy="1863597"/>
            <a:chOff x="32548454" y="10393320"/>
            <a:chExt cx="2359025" cy="1863597"/>
          </a:xfrm>
          <a:scene3d>
            <a:camera prst="orthographicFront">
              <a:rot lat="0" lon="0" rev="0"/>
            </a:camera>
            <a:lightRig rig="soft" dir="t">
              <a:rot lat="0" lon="0" rev="0"/>
            </a:lightRig>
          </a:scene3d>
        </p:grpSpPr>
        <p:grpSp>
          <p:nvGrpSpPr>
            <p:cNvPr id="15" name="Group 14"/>
            <p:cNvGrpSpPr/>
            <p:nvPr/>
          </p:nvGrpSpPr>
          <p:grpSpPr>
            <a:xfrm>
              <a:off x="32548454" y="10393320"/>
              <a:ext cx="2359025" cy="1863597"/>
              <a:chOff x="34279486" y="13385355"/>
              <a:chExt cx="2359025" cy="1863597"/>
            </a:xfrm>
          </p:grpSpPr>
          <p:pic>
            <p:nvPicPr>
              <p:cNvPr id="17" name="Picture 8" descr="microscope_sample_raw.jpg"/>
              <p:cNvPicPr>
                <a:picLocks noChangeAspect="1"/>
              </p:cNvPicPr>
              <p:nvPr/>
            </p:nvPicPr>
            <p:blipFill>
              <a:blip r:embed="rId8"/>
              <a:srcRect l="50827" t="6237"/>
              <a:stretch>
                <a:fillRect/>
              </a:stretch>
            </p:blipFill>
            <p:spPr bwMode="auto">
              <a:xfrm>
                <a:off x="34279486" y="13385355"/>
                <a:ext cx="2359025" cy="1863597"/>
              </a:xfrm>
              <a:prstGeom prst="rect">
                <a:avLst/>
              </a:prstGeom>
              <a:noFill/>
              <a:ln w="9525">
                <a:noFill/>
                <a:miter lim="800000"/>
                <a:headEnd/>
                <a:tailEnd/>
              </a:ln>
              <a:effectLst>
                <a:outerShdw blurRad="107950" dist="12700" dir="5400000" algn="ctr">
                  <a:srgbClr xmlns:mc="http://schemas.openxmlformats.org/markup-compatibility/2006" xmlns:a14="http://schemas.microsoft.com/office/drawing/2010/main" val="000000" mc:Ignorable=""/>
                </a:outerShdw>
              </a:effectLst>
              <a:sp3d contourW="44450" prstMaterial="matte">
                <a:bevelT w="63500" h="63500" prst="artDeco"/>
                <a:contourClr>
                  <a:srgbClr xmlns:mc="http://schemas.openxmlformats.org/markup-compatibility/2006" xmlns:a14="http://schemas.microsoft.com/office/drawing/2010/main" val="FFFFFF" mc:Ignorable=""/>
                </a:contourClr>
              </a:sp3d>
            </p:spPr>
          </p:pic>
          <p:sp>
            <p:nvSpPr>
              <p:cNvPr id="18" name="TextBox 23"/>
              <p:cNvSpPr txBox="1">
                <a:spLocks noChangeArrowheads="1"/>
              </p:cNvSpPr>
              <p:nvPr/>
            </p:nvSpPr>
            <p:spPr bwMode="auto">
              <a:xfrm>
                <a:off x="34279486" y="13459524"/>
                <a:ext cx="1619253" cy="461665"/>
              </a:xfrm>
              <a:prstGeom prst="rect">
                <a:avLst/>
              </a:prstGeom>
              <a:noFill/>
              <a:ln w="9525">
                <a:noFill/>
                <a:miter lim="800000"/>
                <a:headEnd/>
                <a:tailEnd/>
              </a:ln>
              <a:effectLst>
                <a:outerShdw blurRad="107950" dist="12700" dir="5400000" algn="ctr">
                  <a:srgbClr xmlns:mc="http://schemas.openxmlformats.org/markup-compatibility/2006" xmlns:a14="http://schemas.microsoft.com/office/drawing/2010/main" val="000000" mc:Ignorable=""/>
                </a:outerShdw>
              </a:effectLst>
              <a:sp3d contourW="44450" prstMaterial="matte">
                <a:bevelT w="63500" h="63500" prst="artDeco"/>
                <a:contourClr>
                  <a:srgbClr xmlns:mc="http://schemas.openxmlformats.org/markup-compatibility/2006" xmlns:a14="http://schemas.microsoft.com/office/drawing/2010/main" val="FFFFFF" mc:Ignorable=""/>
                </a:contourClr>
              </a:sp3d>
            </p:spPr>
            <p:txBody>
              <a:bodyPr wrap="none">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xmlns:mc="http://schemas.openxmlformats.org/markup-compatibility/2006" xmlns:a14="http://schemas.microsoft.com/office/drawing/2010/main" val="FFFFFF" mc:Ignorable=""/>
                    </a:solidFill>
                    <a:effectLst/>
                    <a:uLnTx/>
                    <a:uFillTx/>
                    <a:latin typeface="Georgia" charset="0"/>
                  </a:rPr>
                  <a:t>Real space</a:t>
                </a:r>
              </a:p>
            </p:txBody>
          </p:sp>
        </p:grpSp>
        <p:sp>
          <p:nvSpPr>
            <p:cNvPr id="16" name="Oval 15"/>
            <p:cNvSpPr/>
            <p:nvPr/>
          </p:nvSpPr>
          <p:spPr>
            <a:xfrm>
              <a:off x="33311704" y="11066302"/>
              <a:ext cx="865654" cy="865654"/>
            </a:xfrm>
            <a:prstGeom prst="ellipse">
              <a:avLst/>
            </a:prstGeom>
            <a:noFill/>
            <a:ln w="9525" cap="flat" cmpd="sng" algn="ctr">
              <a:noFill/>
              <a:prstDash val="solid"/>
            </a:ln>
            <a:effectLst>
              <a:outerShdw blurRad="107950" dist="12700" dir="5400000" algn="ctr">
                <a:srgbClr xmlns:mc="http://schemas.openxmlformats.org/markup-compatibility/2006" xmlns:a14="http://schemas.microsoft.com/office/drawing/2010/main" val="000000" mc:Ignorable=""/>
              </a:outerShdw>
            </a:effectLst>
            <a:sp3d contourW="44450" prstMaterial="matte">
              <a:bevelT w="63500" h="63500" prst="artDeco"/>
              <a:contourClr>
                <a:srgbClr xmlns:mc="http://schemas.openxmlformats.org/markup-compatibility/2006" xmlns:a14="http://schemas.microsoft.com/office/drawing/2010/main" val="FFFFFF" mc:Ignorable=""/>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8" name="TextBox 7"/>
          <p:cNvSpPr txBox="1"/>
          <p:nvPr/>
        </p:nvSpPr>
        <p:spPr>
          <a:xfrm>
            <a:off x="395536" y="332656"/>
            <a:ext cx="4031168" cy="461665"/>
          </a:xfrm>
          <a:prstGeom prst="rect">
            <a:avLst/>
          </a:prstGeom>
          <a:noFill/>
        </p:spPr>
        <p:txBody>
          <a:bodyPr wrap="none" rtlCol="0">
            <a:spAutoFit/>
          </a:bodyPr>
          <a:lstStyle/>
          <a:p>
            <a:r>
              <a:rPr lang="en-GB" sz="2400" i="1" dirty="0" smtClean="0">
                <a:solidFill>
                  <a:srgbClr xmlns:mc="http://schemas.openxmlformats.org/markup-compatibility/2006" xmlns:a14="http://schemas.microsoft.com/office/drawing/2010/main" val="0070C0" mc:Ignorable=""/>
                </a:solidFill>
              </a:rPr>
              <a:t>Computational phase retrieval </a:t>
            </a:r>
            <a:endParaRPr lang="en-GB" sz="2400" i="1" dirty="0">
              <a:solidFill>
                <a:srgbClr xmlns:mc="http://schemas.openxmlformats.org/markup-compatibility/2006" xmlns:a14="http://schemas.microsoft.com/office/drawing/2010/main" val="0070C0" mc:Ignorable=""/>
              </a:solidFill>
            </a:endParaRPr>
          </a:p>
        </p:txBody>
      </p:sp>
      <p:sp>
        <p:nvSpPr>
          <p:cNvPr id="19" name="TextBox 18"/>
          <p:cNvSpPr txBox="1"/>
          <p:nvPr/>
        </p:nvSpPr>
        <p:spPr>
          <a:xfrm>
            <a:off x="6084168" y="6156012"/>
            <a:ext cx="2646878" cy="400110"/>
          </a:xfrm>
          <a:prstGeom prst="rect">
            <a:avLst/>
          </a:prstGeom>
          <a:noFill/>
        </p:spPr>
        <p:txBody>
          <a:bodyPr wrap="none" rtlCol="0">
            <a:spAutoFit/>
          </a:bodyPr>
          <a:lstStyle/>
          <a:p>
            <a:r>
              <a:rPr lang="en-GB" sz="2000" i="1" dirty="0" smtClean="0"/>
              <a:t>Make use of constraints</a:t>
            </a:r>
            <a:endParaRPr lang="en-GB" sz="2000" i="1" dirty="0"/>
          </a:p>
        </p:txBody>
      </p:sp>
    </p:spTree>
    <p:extLst>
      <p:ext uri="{BB962C8B-B14F-4D97-AF65-F5344CB8AC3E}">
        <p14:creationId xmlns:p14="http://schemas.microsoft.com/office/powerpoint/2010/main" val="172725343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descr="intensity_and_mask_iteration_set_1_EDIT.jpg"/>
          <p:cNvPicPr>
            <a:picLocks noChangeAspect="1"/>
          </p:cNvPicPr>
          <p:nvPr/>
        </p:nvPicPr>
        <p:blipFill>
          <a:blip r:embed="rId2"/>
          <a:srcRect l="-39232" r="-39232"/>
          <a:stretch>
            <a:fillRect/>
          </a:stretch>
        </p:blipFill>
        <p:spPr bwMode="auto">
          <a:xfrm>
            <a:off x="-36512" y="692696"/>
            <a:ext cx="3688392" cy="4629943"/>
          </a:xfrm>
          <a:prstGeom prst="rect">
            <a:avLst/>
          </a:prstGeom>
          <a:noFill/>
          <a:ln w="9525">
            <a:noFill/>
            <a:miter lim="800000"/>
            <a:headEnd/>
            <a:tailEnd/>
          </a:ln>
        </p:spPr>
      </p:pic>
      <p:pic>
        <p:nvPicPr>
          <p:cNvPr id="4" name="Content Placeholder 6" descr="intensity_and_mask_iteration_set_2_EDIT.jpg"/>
          <p:cNvPicPr>
            <a:picLocks noChangeAspect="1"/>
          </p:cNvPicPr>
          <p:nvPr/>
        </p:nvPicPr>
        <p:blipFill>
          <a:blip r:embed="rId3"/>
          <a:srcRect l="-39360" r="-39360"/>
          <a:stretch>
            <a:fillRect/>
          </a:stretch>
        </p:blipFill>
        <p:spPr bwMode="auto">
          <a:xfrm>
            <a:off x="2195736" y="692696"/>
            <a:ext cx="3688392" cy="4629943"/>
          </a:xfrm>
          <a:prstGeom prst="rect">
            <a:avLst/>
          </a:prstGeom>
          <a:noFill/>
          <a:ln w="9525">
            <a:noFill/>
            <a:miter lim="800000"/>
            <a:headEnd/>
            <a:tailEnd/>
          </a:ln>
        </p:spPr>
      </p:pic>
      <p:sp>
        <p:nvSpPr>
          <p:cNvPr id="15" name="TextBox 14"/>
          <p:cNvSpPr txBox="1"/>
          <p:nvPr/>
        </p:nvSpPr>
        <p:spPr>
          <a:xfrm>
            <a:off x="685441" y="5788714"/>
            <a:ext cx="7914124" cy="830997"/>
          </a:xfrm>
          <a:prstGeom prst="rect">
            <a:avLst/>
          </a:prstGeom>
          <a:noFill/>
        </p:spPr>
        <p:txBody>
          <a:bodyPr wrap="square">
            <a:spAutoFit/>
          </a:bodyPr>
          <a:lstStyle/>
          <a:p>
            <a:pPr>
              <a:defRPr/>
            </a:pPr>
            <a:r>
              <a:rPr lang="en-US" sz="2400" dirty="0" smtClean="0">
                <a:solidFill>
                  <a:srgbClr xmlns:mc="http://schemas.openxmlformats.org/markup-compatibility/2006" xmlns:a14="http://schemas.microsoft.com/office/drawing/2010/main" val="323D43" mc:Ignorable=""/>
                </a:solidFill>
                <a:latin typeface="Georgia"/>
                <a:cs typeface="Georgia"/>
              </a:rPr>
              <a:t>Several versions of the algorithm, run with range of staring phases, typically for 100’s of cycles  </a:t>
            </a:r>
          </a:p>
        </p:txBody>
      </p:sp>
      <p:pic>
        <p:nvPicPr>
          <p:cNvPr id="5" name="Picture 2"/>
          <p:cNvPicPr>
            <a:picLocks noChangeAspect="1" noChangeArrowheads="1"/>
          </p:cNvPicPr>
          <p:nvPr/>
        </p:nvPicPr>
        <p:blipFill>
          <a:blip r:embed="rId4" cstate="print"/>
          <a:srcRect/>
          <a:stretch>
            <a:fillRect/>
          </a:stretch>
        </p:blipFill>
        <p:spPr bwMode="auto">
          <a:xfrm>
            <a:off x="5183985" y="188640"/>
            <a:ext cx="3852511" cy="3142702"/>
          </a:xfrm>
          <a:prstGeom prst="rect">
            <a:avLst/>
          </a:prstGeom>
          <a:noFill/>
          <a:ln w="9525">
            <a:noFill/>
            <a:miter lim="800000"/>
            <a:headEnd/>
            <a:tailEnd/>
          </a:ln>
          <a:effectLst/>
        </p:spPr>
      </p:pic>
    </p:spTree>
    <p:extLst>
      <p:ext uri="{BB962C8B-B14F-4D97-AF65-F5344CB8AC3E}">
        <p14:creationId xmlns:p14="http://schemas.microsoft.com/office/powerpoint/2010/main" val="358556581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2" y="260648"/>
            <a:ext cx="7200800" cy="461665"/>
          </a:xfrm>
          <a:prstGeom prst="rect">
            <a:avLst/>
          </a:prstGeom>
          <a:noFill/>
        </p:spPr>
        <p:txBody>
          <a:bodyPr wrap="square" rtlCol="0">
            <a:spAutoFit/>
          </a:bodyPr>
          <a:lstStyle/>
          <a:p>
            <a:r>
              <a:rPr lang="en-GB" sz="2400" i="1" dirty="0" smtClean="0">
                <a:solidFill>
                  <a:srgbClr xmlns:mc="http://schemas.openxmlformats.org/markup-compatibility/2006" xmlns:a14="http://schemas.microsoft.com/office/drawing/2010/main" val="0070C0" mc:Ignorable=""/>
                </a:solidFill>
              </a:rPr>
              <a:t>Test sample Au on </a:t>
            </a:r>
            <a:r>
              <a:rPr lang="en-GB" sz="2400" i="1" dirty="0" err="1" smtClean="0">
                <a:solidFill>
                  <a:srgbClr xmlns:mc="http://schemas.openxmlformats.org/markup-compatibility/2006" xmlns:a14="http://schemas.microsoft.com/office/drawing/2010/main" val="0070C0" mc:Ignorable=""/>
                </a:solidFill>
              </a:rPr>
              <a:t>SiN</a:t>
            </a:r>
            <a:r>
              <a:rPr lang="en-GB" sz="2400" i="1" dirty="0" smtClean="0">
                <a:solidFill>
                  <a:srgbClr xmlns:mc="http://schemas.openxmlformats.org/markup-compatibility/2006" xmlns:a14="http://schemas.microsoft.com/office/drawing/2010/main" val="0070C0" mc:Ignorable=""/>
                </a:solidFill>
              </a:rPr>
              <a:t> made using ORC FIB </a:t>
            </a:r>
            <a:endParaRPr lang="en-GB" sz="2400" i="1" dirty="0">
              <a:solidFill>
                <a:srgbClr xmlns:mc="http://schemas.openxmlformats.org/markup-compatibility/2006" xmlns:a14="http://schemas.microsoft.com/office/drawing/2010/main" val="0070C0" mc:Ignorable=""/>
              </a:solidFill>
            </a:endParaRPr>
          </a:p>
        </p:txBody>
      </p:sp>
      <p:pic>
        <p:nvPicPr>
          <p:cNvPr id="6" name="Picture 5" descr="SiNmem2_pattern3_01.jpg"/>
          <p:cNvPicPr>
            <a:picLocks noChangeAspect="1"/>
          </p:cNvPicPr>
          <p:nvPr/>
        </p:nvPicPr>
        <p:blipFill>
          <a:blip r:embed="rId2"/>
          <a:stretch>
            <a:fillRect/>
          </a:stretch>
        </p:blipFill>
        <p:spPr>
          <a:xfrm>
            <a:off x="1459784" y="980728"/>
            <a:ext cx="6784624" cy="5088468"/>
          </a:xfrm>
          <a:prstGeom prst="rect">
            <a:avLst/>
          </a:prstGeom>
        </p:spPr>
      </p:pic>
      <p:cxnSp>
        <p:nvCxnSpPr>
          <p:cNvPr id="8" name="Straight Connector 7"/>
          <p:cNvCxnSpPr/>
          <p:nvPr/>
        </p:nvCxnSpPr>
        <p:spPr>
          <a:xfrm>
            <a:off x="2267744" y="6309320"/>
            <a:ext cx="288032"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997482" y="6309320"/>
            <a:ext cx="971741" cy="400110"/>
          </a:xfrm>
          <a:prstGeom prst="rect">
            <a:avLst/>
          </a:prstGeom>
          <a:noFill/>
        </p:spPr>
        <p:txBody>
          <a:bodyPr wrap="none" rtlCol="0">
            <a:spAutoFit/>
          </a:bodyPr>
          <a:lstStyle/>
          <a:p>
            <a:r>
              <a:rPr lang="en-GB" sz="2000" dirty="0" smtClean="0">
                <a:solidFill>
                  <a:srgbClr xmlns:mc="http://schemas.openxmlformats.org/markup-compatibility/2006" xmlns:a14="http://schemas.microsoft.com/office/drawing/2010/main" val="0070C0" mc:Ignorable=""/>
                </a:solidFill>
              </a:rPr>
              <a:t>200 nm</a:t>
            </a:r>
            <a:endParaRPr lang="en-GB" sz="2000" dirty="0">
              <a:solidFill>
                <a:srgbClr xmlns:mc="http://schemas.openxmlformats.org/markup-compatibility/2006" xmlns:a14="http://schemas.microsoft.com/office/drawing/2010/main" val="0070C0" mc:Ignorable=""/>
              </a:solidFill>
            </a:endParaRPr>
          </a:p>
        </p:txBody>
      </p:sp>
    </p:spTree>
    <p:extLst>
      <p:ext uri="{BB962C8B-B14F-4D97-AF65-F5344CB8AC3E}">
        <p14:creationId xmlns:p14="http://schemas.microsoft.com/office/powerpoint/2010/main" val="283938896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88640"/>
            <a:ext cx="8496944" cy="707886"/>
          </a:xfrm>
          <a:prstGeom prst="rect">
            <a:avLst/>
          </a:prstGeom>
          <a:noFill/>
        </p:spPr>
        <p:txBody>
          <a:bodyPr wrap="square" rtlCol="0">
            <a:spAutoFit/>
          </a:bodyPr>
          <a:lstStyle/>
          <a:p>
            <a:r>
              <a:rPr lang="en-GB" sz="2000" i="1" dirty="0" smtClean="0">
                <a:solidFill>
                  <a:srgbClr xmlns:mc="http://schemas.openxmlformats.org/markup-compatibility/2006" xmlns:a14="http://schemas.microsoft.com/office/drawing/2010/main" val="0070C0" mc:Ignorable=""/>
                </a:solidFill>
              </a:rPr>
              <a:t>Coherent Scattering/Diffraction Image showing features out to better than 100 nm resolution. New camera position now able to achieve 50 nm resolution</a:t>
            </a:r>
            <a:endParaRPr lang="en-GB" sz="2000" i="1" dirty="0">
              <a:solidFill>
                <a:srgbClr xmlns:mc="http://schemas.openxmlformats.org/markup-compatibility/2006" xmlns:a14="http://schemas.microsoft.com/office/drawing/2010/main" val="0070C0" mc:Ignorable=""/>
              </a:solidFill>
            </a:endParaRPr>
          </a:p>
        </p:txBody>
      </p:sp>
      <p:pic>
        <p:nvPicPr>
          <p:cNvPr id="3" name="Picture 2" descr="Picture 9.png"/>
          <p:cNvPicPr>
            <a:picLocks noChangeAspect="1"/>
          </p:cNvPicPr>
          <p:nvPr/>
        </p:nvPicPr>
        <p:blipFill>
          <a:blip r:embed="rId2"/>
          <a:stretch>
            <a:fillRect/>
          </a:stretch>
        </p:blipFill>
        <p:spPr>
          <a:xfrm>
            <a:off x="1835696" y="858821"/>
            <a:ext cx="7256279" cy="5450499"/>
          </a:xfrm>
          <a:prstGeom prst="rect">
            <a:avLst/>
          </a:prstGeom>
        </p:spPr>
      </p:pic>
      <p:sp>
        <p:nvSpPr>
          <p:cNvPr id="4" name="TextBox 3"/>
          <p:cNvSpPr txBox="1"/>
          <p:nvPr/>
        </p:nvSpPr>
        <p:spPr>
          <a:xfrm>
            <a:off x="323528" y="6199901"/>
            <a:ext cx="5040560" cy="400110"/>
          </a:xfrm>
          <a:prstGeom prst="rect">
            <a:avLst/>
          </a:prstGeom>
          <a:noFill/>
        </p:spPr>
        <p:txBody>
          <a:bodyPr wrap="square" rtlCol="0">
            <a:spAutoFit/>
          </a:bodyPr>
          <a:lstStyle/>
          <a:p>
            <a:r>
              <a:rPr lang="en-GB" sz="2000" dirty="0" smtClean="0"/>
              <a:t>Double line is 100 nm resolution</a:t>
            </a:r>
            <a:endParaRPr lang="en-GB" sz="2000" dirty="0"/>
          </a:p>
        </p:txBody>
      </p:sp>
    </p:spTree>
    <p:extLst>
      <p:ext uri="{BB962C8B-B14F-4D97-AF65-F5344CB8AC3E}">
        <p14:creationId xmlns:p14="http://schemas.microsoft.com/office/powerpoint/2010/main" val="96637460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1.png"/>
          <p:cNvPicPr>
            <a:picLocks noChangeAspect="1"/>
          </p:cNvPicPr>
          <p:nvPr/>
        </p:nvPicPr>
        <p:blipFill>
          <a:blip r:embed="rId2"/>
          <a:stretch>
            <a:fillRect/>
          </a:stretch>
        </p:blipFill>
        <p:spPr>
          <a:xfrm>
            <a:off x="1547664" y="908720"/>
            <a:ext cx="7106691" cy="5318405"/>
          </a:xfrm>
          <a:prstGeom prst="rect">
            <a:avLst/>
          </a:prstGeom>
        </p:spPr>
      </p:pic>
      <p:sp>
        <p:nvSpPr>
          <p:cNvPr id="4" name="TextBox 3"/>
          <p:cNvSpPr txBox="1"/>
          <p:nvPr/>
        </p:nvSpPr>
        <p:spPr>
          <a:xfrm>
            <a:off x="251520" y="260648"/>
            <a:ext cx="3401765" cy="400110"/>
          </a:xfrm>
          <a:prstGeom prst="rect">
            <a:avLst/>
          </a:prstGeom>
          <a:noFill/>
        </p:spPr>
        <p:txBody>
          <a:bodyPr wrap="none" rtlCol="0">
            <a:spAutoFit/>
          </a:bodyPr>
          <a:lstStyle/>
          <a:p>
            <a:r>
              <a:rPr lang="en-GB" sz="2000" i="1" dirty="0" smtClean="0">
                <a:solidFill>
                  <a:srgbClr xmlns:mc="http://schemas.openxmlformats.org/markup-compatibility/2006" xmlns:a14="http://schemas.microsoft.com/office/drawing/2010/main" val="0070C0" mc:Ignorable=""/>
                </a:solidFill>
              </a:rPr>
              <a:t>Reconstructed intensity image</a:t>
            </a:r>
            <a:endParaRPr lang="en-GB" sz="2000" i="1" dirty="0">
              <a:solidFill>
                <a:srgbClr xmlns:mc="http://schemas.openxmlformats.org/markup-compatibility/2006" xmlns:a14="http://schemas.microsoft.com/office/drawing/2010/main" val="0070C0" mc:Ignorable=""/>
              </a:solidFill>
            </a:endParaRPr>
          </a:p>
        </p:txBody>
      </p:sp>
    </p:spTree>
    <p:extLst>
      <p:ext uri="{BB962C8B-B14F-4D97-AF65-F5344CB8AC3E}">
        <p14:creationId xmlns:p14="http://schemas.microsoft.com/office/powerpoint/2010/main" val="307326020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xmlns:mc="http://schemas.openxmlformats.org/markup-compatibility/2006" xmlns:a14="http://schemas.microsoft.com/office/drawing/2010/main" val="1F497D" mc:Ignorable=""/>
      </a:dk2>
      <a:lt2>
        <a:srgbClr xmlns:mc="http://schemas.openxmlformats.org/markup-compatibility/2006" xmlns:a14="http://schemas.microsoft.com/office/drawing/2010/main" val="EEECE1" mc:Ignorable=""/>
      </a:lt2>
      <a:accent1>
        <a:srgbClr xmlns:mc="http://schemas.openxmlformats.org/markup-compatibility/2006" xmlns:a14="http://schemas.microsoft.com/office/drawing/2010/main" val="4F81BD" mc:Ignorable=""/>
      </a:accent1>
      <a:accent2>
        <a:srgbClr xmlns:mc="http://schemas.openxmlformats.org/markup-compatibility/2006" xmlns:a14="http://schemas.microsoft.com/office/drawing/2010/main" val="C0504D" mc:Ignorable=""/>
      </a:accent2>
      <a:accent3>
        <a:srgbClr xmlns:mc="http://schemas.openxmlformats.org/markup-compatibility/2006" xmlns:a14="http://schemas.microsoft.com/office/drawing/2010/main" val="9BBB59" mc:Ignorable=""/>
      </a:accent3>
      <a:accent4>
        <a:srgbClr xmlns:mc="http://schemas.openxmlformats.org/markup-compatibility/2006" xmlns:a14="http://schemas.microsoft.com/office/drawing/2010/main" val="8064A2" mc:Ignorable=""/>
      </a:accent4>
      <a:accent5>
        <a:srgbClr xmlns:mc="http://schemas.openxmlformats.org/markup-compatibility/2006" xmlns:a14="http://schemas.microsoft.com/office/drawing/2010/main" val="4BACC6" mc:Ignorable=""/>
      </a:accent5>
      <a:accent6>
        <a:srgbClr xmlns:mc="http://schemas.openxmlformats.org/markup-compatibility/2006" xmlns:a14="http://schemas.microsoft.com/office/drawing/2010/main" val="F79646" mc:Ignorable=""/>
      </a:accent6>
      <a:hlink>
        <a:srgbClr xmlns:mc="http://schemas.openxmlformats.org/markup-compatibility/2006" xmlns:a14="http://schemas.microsoft.com/office/drawing/2010/main" val="0000FF" mc:Ignorable=""/>
      </a:hlink>
      <a:folHlink>
        <a:srgbClr xmlns:mc="http://schemas.openxmlformats.org/markup-compatibility/2006" xmlns:a14="http://schemas.microsoft.com/office/drawing/2010/main" val="800080" mc:Ignorabl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xmlns:mc="http://schemas.openxmlformats.org/markup-compatibility/2006" xmlns:a14="http://schemas.microsoft.com/office/drawing/2010/main" val="000000" mc:Ignorable="">
                <a:alpha val="38000"/>
              </a:srgbClr>
            </a:outerShdw>
          </a:effectLst>
        </a:effectStyle>
        <a:effectStyle>
          <a:effectLst>
            <a:outerShdw blurRad="40000" dist="23000" dir="5400000" rotWithShape="0">
              <a:srgbClr xmlns:mc="http://schemas.openxmlformats.org/markup-compatibility/2006" xmlns:a14="http://schemas.microsoft.com/office/drawing/2010/main" val="000000" mc:Ignorable="">
                <a:alpha val="35000"/>
              </a:srgbClr>
            </a:outerShdw>
          </a:effectLst>
        </a:effectStyle>
        <a:effectStyle>
          <a:effectLst>
            <a:outerShdw blurRad="40000" dist="23000" dir="5400000" rotWithShape="0">
              <a:srgbClr xmlns:mc="http://schemas.openxmlformats.org/markup-compatibility/2006" xmlns:a14="http://schemas.microsoft.com/office/drawing/2010/main" val="000000" mc:Ignorable="">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542</TotalTime>
  <Words>477</Words>
  <Application>Microsoft Office PowerPoint</Application>
  <PresentationFormat>On-screen Show (4:3)</PresentationFormat>
  <Paragraphs>89</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Imaging x-ray generation and Scattering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Issues</vt:lpstr>
      <vt:lpstr>PowerPoint Presentation</vt:lpstr>
      <vt:lpstr>PowerPoint Presentation</vt:lpstr>
      <vt:lpstr>PowerPoint Presentation</vt:lpstr>
      <vt:lpstr>PowerPoint Presentation</vt:lpstr>
      <vt:lpstr>PowerPoint Presentation</vt:lpstr>
      <vt:lpstr>The Future</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dc:creator>
  <cp:lastModifiedBy>Jeremy</cp:lastModifiedBy>
  <cp:revision>22</cp:revision>
  <dcterms:created xsi:type="dcterms:W3CDTF">2010-05-26T09:55:20Z</dcterms:created>
  <dcterms:modified xsi:type="dcterms:W3CDTF">2010-05-27T07:51:07Z</dcterms:modified>
</cp:coreProperties>
</file>