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4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theme/theme5.xml" ContentType="application/vnd.openxmlformats-officedocument.theme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  <p:sldMasterId id="2147483650" r:id="rId2"/>
    <p:sldMasterId id="2147483653" r:id="rId3"/>
  </p:sldMasterIdLst>
  <p:notesMasterIdLst>
    <p:notesMasterId r:id="rId21"/>
  </p:notesMasterIdLst>
  <p:handoutMasterIdLst>
    <p:handoutMasterId r:id="rId22"/>
  </p:handoutMasterIdLst>
  <p:sldIdLst>
    <p:sldId id="256" r:id="rId4"/>
    <p:sldId id="259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81" r:id="rId13"/>
    <p:sldId id="280" r:id="rId14"/>
    <p:sldId id="279" r:id="rId15"/>
    <p:sldId id="276" r:id="rId16"/>
    <p:sldId id="277" r:id="rId17"/>
    <p:sldId id="278" r:id="rId18"/>
    <p:sldId id="282" r:id="rId19"/>
    <p:sldId id="258" r:id="rId20"/>
  </p:sldIdLst>
  <p:sldSz cx="9144000" cy="5715000" type="screen16x1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-107" charset="0"/>
        <a:ea typeface="ＭＳ Ｐゴシック" pitchFamily="-107" charset="-128"/>
        <a:cs typeface="ＭＳ Ｐゴシック" pitchFamily="-107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-107" charset="0"/>
        <a:ea typeface="ＭＳ Ｐゴシック" pitchFamily="-107" charset="-128"/>
        <a:cs typeface="ＭＳ Ｐゴシック" pitchFamily="-107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-107" charset="0"/>
        <a:ea typeface="ＭＳ Ｐゴシック" pitchFamily="-107" charset="-128"/>
        <a:cs typeface="ＭＳ Ｐゴシック" pitchFamily="-107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-107" charset="0"/>
        <a:ea typeface="ＭＳ Ｐゴシック" pitchFamily="-107" charset="-128"/>
        <a:cs typeface="ＭＳ Ｐゴシック" pitchFamily="-107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-107" charset="0"/>
        <a:ea typeface="ＭＳ Ｐゴシック" pitchFamily="-107" charset="-128"/>
        <a:cs typeface="ＭＳ Ｐゴシック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Lucida Sans" pitchFamily="-107" charset="0"/>
        <a:ea typeface="ＭＳ Ｐゴシック" pitchFamily="-107" charset="-128"/>
        <a:cs typeface="ＭＳ Ｐゴシック" pitchFamily="-10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Lucida Sans" pitchFamily="-107" charset="0"/>
        <a:ea typeface="ＭＳ Ｐゴシック" pitchFamily="-107" charset="-128"/>
        <a:cs typeface="ＭＳ Ｐゴシック" pitchFamily="-10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Lucida Sans" pitchFamily="-107" charset="0"/>
        <a:ea typeface="ＭＳ Ｐゴシック" pitchFamily="-107" charset="-128"/>
        <a:cs typeface="ＭＳ Ｐゴシック" pitchFamily="-10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Lucida Sans" pitchFamily="-107" charset="0"/>
        <a:ea typeface="ＭＳ Ｐゴシック" pitchFamily="-107" charset="-128"/>
        <a:cs typeface="ＭＳ Ｐゴシック" pitchFamily="-10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6D85F"/>
    <a:srgbClr val="615A20"/>
    <a:srgbClr val="FFB300"/>
    <a:srgbClr val="FE3E14"/>
    <a:srgbClr val="F00F2C"/>
    <a:srgbClr val="8A412B"/>
    <a:srgbClr val="CCDA86"/>
    <a:srgbClr val="531F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443" autoAdjust="0"/>
    <p:restoredTop sz="94672" autoAdjust="0"/>
  </p:normalViewPr>
  <p:slideViewPr>
    <p:cSldViewPr>
      <p:cViewPr varScale="1">
        <p:scale>
          <a:sx n="115" d="100"/>
          <a:sy n="115" d="100"/>
        </p:scale>
        <p:origin x="-200" y="-1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0" Type="http://schemas.openxmlformats.org/officeDocument/2006/relationships/slide" Target="slides/slide7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9" Type="http://schemas.openxmlformats.org/officeDocument/2006/relationships/slide" Target="slides/slide6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7" Type="http://schemas.openxmlformats.org/officeDocument/2006/relationships/tableStyles" Target="tableStyles.xml"/><Relationship Id="rId14" Type="http://schemas.openxmlformats.org/officeDocument/2006/relationships/slide" Target="slides/slide11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1.xml"/><Relationship Id="rId26" Type="http://schemas.openxmlformats.org/officeDocument/2006/relationships/theme" Target="theme/theme1.xml"/><Relationship Id="rId11" Type="http://schemas.openxmlformats.org/officeDocument/2006/relationships/slide" Target="slides/slide8.xml"/><Relationship Id="rId6" Type="http://schemas.openxmlformats.org/officeDocument/2006/relationships/slide" Target="slides/slide3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pitchFamily="-107" charset="0"/>
              </a:defRPr>
            </a:lvl1pPr>
          </a:lstStyle>
          <a:p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-107" charset="0"/>
              </a:defRPr>
            </a:lvl1pPr>
          </a:lstStyle>
          <a:p>
            <a:endParaRPr 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pitchFamily="-107" charset="0"/>
              </a:defRPr>
            </a:lvl1pPr>
          </a:lstStyle>
          <a:p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-107" charset="0"/>
              </a:defRPr>
            </a:lvl1pPr>
          </a:lstStyle>
          <a:p>
            <a:fld id="{9FA0C470-F66C-9940-8B1A-B119976A6BE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pitchFamily="-107" charset="0"/>
              </a:defRPr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-107" charset="0"/>
              </a:defRPr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pitchFamily="-107" charset="0"/>
              </a:defRPr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-107" charset="0"/>
              </a:defRPr>
            </a:lvl1pPr>
          </a:lstStyle>
          <a:p>
            <a:fld id="{4742785B-50E8-7B4A-A35D-12363451C7B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1DF6A-FDA5-014D-9AB0-2963312409D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use the dd month yyyy format for the date for example 11 January 2008. The main title can be one or two lines long.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DF6F4-69DB-1E43-988E-BA91C6060CCA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DF6F4-69DB-1E43-988E-BA91C6060CCA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DF6F4-69DB-1E43-988E-BA91C6060CCA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68BCC-4F89-8B4C-A437-82AC81B245DA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divider pages to break up your presentation into logical sections and to provide a visual break for the viewer. The title can be one or two lines long.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DF6F4-69DB-1E43-988E-BA91C6060CCA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DF6F4-69DB-1E43-988E-BA91C6060CCA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DF6F4-69DB-1E43-988E-BA91C6060CCA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DF6F4-69DB-1E43-988E-BA91C6060CC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DF6F4-69DB-1E43-988E-BA91C6060CC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DF6F4-69DB-1E43-988E-BA91C6060CC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DF6F4-69DB-1E43-988E-BA91C6060CCA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DF6F4-69DB-1E43-988E-BA91C6060CCA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31"/>
          <p:cNvSpPr>
            <a:spLocks noChangeArrowheads="1"/>
          </p:cNvSpPr>
          <p:nvPr/>
        </p:nvSpPr>
        <p:spPr bwMode="auto">
          <a:xfrm>
            <a:off x="-79375" y="2667000"/>
            <a:ext cx="9223375" cy="30480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48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2730500"/>
          </a:xfrm>
          <a:prstGeom prst="rect">
            <a:avLst/>
          </a:prstGeom>
          <a:solidFill>
            <a:srgbClr val="01435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>
              <a:latin typeface="Arial" pitchFamily="-107" charset="0"/>
            </a:endParaRPr>
          </a:p>
        </p:txBody>
      </p:sp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416847"/>
            <a:ext cx="8496300" cy="1800489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278187"/>
            <a:ext cx="8496300" cy="14605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46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5204355"/>
            <a:ext cx="2133600" cy="396876"/>
          </a:xfrm>
        </p:spPr>
        <p:txBody>
          <a:bodyPr rIns="91440"/>
          <a:lstStyle>
            <a:lvl1pPr>
              <a:defRPr>
                <a:latin typeface="Arial" pitchFamily="-107" charset="0"/>
              </a:defRPr>
            </a:lvl1pPr>
          </a:lstStyle>
          <a:p>
            <a:fld id="{D3EA7183-717C-D14B-9EB0-741EA9FF92B8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254" name="Picture 1038" descr="chemistry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24115"/>
            <a:ext cx="2424113" cy="714376"/>
          </a:xfrm>
          <a:prstGeom prst="rect">
            <a:avLst/>
          </a:prstGeom>
          <a:noFill/>
        </p:spPr>
      </p:pic>
      <p:pic>
        <p:nvPicPr>
          <p:cNvPr id="8" name="Picture 8" descr="Rdg Device Reversed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hidden">
          <a:xfrm>
            <a:off x="228602" y="190504"/>
            <a:ext cx="1752598" cy="59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70D04D-9907-7847-B7C7-88A9AB0CADA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81" y="756711"/>
            <a:ext cx="2124075" cy="4089136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6" y="756711"/>
            <a:ext cx="6219825" cy="4089136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04826ED-1A6D-614D-A405-01CA28BE850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56708"/>
            <a:ext cx="8496300" cy="54107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416844"/>
            <a:ext cx="4171950" cy="3429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416844"/>
            <a:ext cx="4171950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520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7050" y="5257271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fld id="{FEFD310A-4474-AD43-9BAB-551EF1EED45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56708"/>
            <a:ext cx="8496300" cy="54107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416844"/>
            <a:ext cx="8496300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20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5257271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fld id="{3078C990-A4D6-D643-9F60-2393C0DC58D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031"/>
          <p:cNvSpPr>
            <a:spLocks noChangeArrowheads="1"/>
          </p:cNvSpPr>
          <p:nvPr/>
        </p:nvSpPr>
        <p:spPr bwMode="auto">
          <a:xfrm>
            <a:off x="-90488" y="2667000"/>
            <a:ext cx="9234488" cy="30480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296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2730500"/>
          </a:xfrm>
          <a:prstGeom prst="rect">
            <a:avLst/>
          </a:prstGeom>
          <a:solidFill>
            <a:srgbClr val="00727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>
              <a:latin typeface="Arial" pitchFamily="-107" charset="0"/>
            </a:endParaRPr>
          </a:p>
        </p:txBody>
      </p:sp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416845"/>
            <a:ext cx="8496300" cy="3421063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6217709"/>
            <a:ext cx="69850" cy="58209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300" name="Picture 1036" descr="chemistry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48399" y="324115"/>
            <a:ext cx="2500313" cy="714376"/>
          </a:xfrm>
          <a:prstGeom prst="rect">
            <a:avLst/>
          </a:prstGeom>
          <a:noFill/>
        </p:spPr>
      </p:pic>
      <p:pic>
        <p:nvPicPr>
          <p:cNvPr id="7" name="Picture 8" descr="Rdg Device Reversed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hidden">
          <a:xfrm>
            <a:off x="228602" y="190504"/>
            <a:ext cx="1752598" cy="59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A45E22-25B2-A54E-B73D-7D7D59F44D1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2B50C0B-200F-6E43-9DA1-E67D2A0D855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416845"/>
            <a:ext cx="417195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6845"/>
            <a:ext cx="417195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B14893-DA8A-C94D-9AF2-5F629FCBDDA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2026D3-1479-0D49-B825-26913261D7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5BF918-B21F-474B-AD1B-26CC7853070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6D8C6E6-EF2F-5945-B51A-454F03F069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58714D-DBC6-DA44-AA5E-BFC34ACD6A3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CAA3BBC-4B5C-4247-A5B4-3B747D46BFB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7DE4C3-9D38-2947-BEA4-55643E614FB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705716-1092-1446-8841-39AEED9C20E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81" y="756711"/>
            <a:ext cx="2124075" cy="443177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6" y="756711"/>
            <a:ext cx="6219825" cy="443177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EB2AAB-14BF-BB4A-9EE7-4639C323FD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416845"/>
            <a:ext cx="417195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6845"/>
            <a:ext cx="417195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BA2B28-F795-664F-AFCC-4ED6F26FE70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81" y="756711"/>
            <a:ext cx="2124075" cy="443177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6" y="756711"/>
            <a:ext cx="6219825" cy="443177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416844"/>
            <a:ext cx="417195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6844"/>
            <a:ext cx="417195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E187D05-70C5-B143-A2C9-A799DA01E6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1E4FD7F-2B1C-D14C-8D10-85C7A6D70EB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5F56B3-28F4-704B-A99C-A8C0486577E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27F76FD-820D-A347-A4B9-5023BCFB107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2D6C1BA-E844-1742-B0BD-28CEE2D7883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3BC87D-F379-844E-AEA9-20ECAA262A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17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>
              <a:latin typeface="Arial" pitchFamily="-107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79375" y="2540000"/>
            <a:ext cx="9223375" cy="3175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756708"/>
            <a:ext cx="8496300" cy="54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16844"/>
            <a:ext cx="8496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-107" charset="0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7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5257271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E7F0FA6-A597-2C41-A004-A8EE3D07620C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35" name="Picture 11" descr="chemistry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086600" y="263263"/>
            <a:ext cx="1662113" cy="554303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rcRect b="4955"/>
          <a:stretch>
            <a:fillRect/>
          </a:stretch>
        </p:blipFill>
        <p:spPr>
          <a:xfrm>
            <a:off x="152400" y="127001"/>
            <a:ext cx="1524000" cy="5291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85" r:id="rId12"/>
    <p:sldLayoutId id="2147483686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fontAlgn="base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fontAlgn="base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756708"/>
            <a:ext cx="8496300" cy="54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16845"/>
            <a:ext cx="84963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5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-107" charset="0"/>
              </a:defRPr>
            </a:lvl1pPr>
          </a:lstStyle>
          <a:p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5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7" charset="0"/>
              </a:defRPr>
            </a:lvl1pPr>
          </a:lstStyle>
          <a:p>
            <a:endParaRPr 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525727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BE32F3C-D5EC-6E4E-82D2-ADCC8B516C27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1276" name="Picture 12" descr="chemistry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705599" y="263263"/>
            <a:ext cx="2043113" cy="55430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7" charset="0"/>
        </a:defRPr>
      </a:lvl2pPr>
      <a:lvl3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7" charset="0"/>
        </a:defRPr>
      </a:lvl3pPr>
      <a:lvl4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7" charset="0"/>
        </a:defRPr>
      </a:lvl4pPr>
      <a:lvl5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7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7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fontAlgn="base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fontAlgn="base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756708"/>
            <a:ext cx="8496300" cy="54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16845"/>
            <a:ext cx="84963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5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-107" charset="0"/>
              </a:defRPr>
            </a:lvl1pPr>
          </a:lstStyle>
          <a:p>
            <a:endParaRPr 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5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7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7" charset="0"/>
        </a:defRPr>
      </a:lvl2pPr>
      <a:lvl3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7" charset="0"/>
        </a:defRPr>
      </a:lvl3pPr>
      <a:lvl4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7" charset="0"/>
        </a:defRPr>
      </a:lvl4pPr>
      <a:lvl5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7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7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fontAlgn="base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fontAlgn="base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1" Type="http://schemas.openxmlformats.org/officeDocument/2006/relationships/video" Target="file://localhost/Users/andrew/My%20Documents/Chemistry/BlogMyData/movie/BlogMyData-blog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1" Type="http://schemas.openxmlformats.org/officeDocument/2006/relationships/video" Target="file://localhost/Users/andrew/My%20Documents/Chemistry/BlogMyData/movie/BlogMyData-theblog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1" Type="http://schemas.openxmlformats.org/officeDocument/2006/relationships/video" Target="file://localhost/Users/andrew/My%20Documents/Chemistry/BlogMyData/movie/BlogMyData-maps.mp4" TargetMode="Externa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video" Target="file://localhost/Users/andrew/My%20Documents/Chemistry/BlogMyData/movie/BlogMyData-godiva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4" Type="http://schemas.openxmlformats.org/officeDocument/2006/relationships/image" Target="../media/image16.png"/><Relationship Id="rId10" Type="http://schemas.openxmlformats.org/officeDocument/2006/relationships/image" Target="../media/image22.png"/><Relationship Id="rId5" Type="http://schemas.openxmlformats.org/officeDocument/2006/relationships/image" Target="../media/image17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9" Type="http://schemas.openxmlformats.org/officeDocument/2006/relationships/image" Target="../media/image21.png"/><Relationship Id="rId3" Type="http://schemas.openxmlformats.org/officeDocument/2006/relationships/image" Target="../media/image15.png"/><Relationship Id="rId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323850" y="2116667"/>
            <a:ext cx="8496300" cy="994833"/>
          </a:xfrm>
        </p:spPr>
        <p:txBody>
          <a:bodyPr/>
          <a:lstStyle/>
          <a:p>
            <a:r>
              <a:rPr lang="en-US" sz="7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BlogMyData</a:t>
            </a:r>
            <a:endParaRPr lang="en-US" sz="6900" dirty="0"/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278187"/>
            <a:ext cx="7981950" cy="14605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 Virtual Research Environment for collaborative visualization of environmental data</a:t>
            </a:r>
            <a:endParaRPr lang="en-US" sz="2800" dirty="0"/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152400" y="5016500"/>
            <a:ext cx="6477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l">
              <a:lnSpc>
                <a:spcPts val="2400"/>
              </a:lnSpc>
            </a:pPr>
            <a:r>
              <a:rPr lang="en-US" sz="2000" dirty="0" smtClean="0">
                <a:solidFill>
                  <a:srgbClr val="B2D5D5"/>
                </a:solidFill>
                <a:latin typeface="Georgia" pitchFamily="-107" charset="0"/>
              </a:rPr>
              <a:t>Andrew </a:t>
            </a:r>
            <a:r>
              <a:rPr lang="en-US" sz="2000" dirty="0" err="1" smtClean="0">
                <a:solidFill>
                  <a:srgbClr val="B2D5D5"/>
                </a:solidFill>
                <a:latin typeface="Georgia" pitchFamily="-107" charset="0"/>
              </a:rPr>
              <a:t>Milsted</a:t>
            </a:r>
            <a:r>
              <a:rPr lang="en-US" sz="2000" dirty="0" smtClean="0">
                <a:solidFill>
                  <a:srgbClr val="B2D5D5"/>
                </a:solidFill>
                <a:latin typeface="Georgia" pitchFamily="-107" charset="0"/>
              </a:rPr>
              <a:t> | </a:t>
            </a:r>
            <a:r>
              <a:rPr lang="en-US" sz="2000" dirty="0" err="1" smtClean="0">
                <a:solidFill>
                  <a:srgbClr val="B2D5D5"/>
                </a:solidFill>
                <a:latin typeface="Georgia" pitchFamily="-107" charset="0"/>
              </a:rPr>
              <a:t>a.j.milsted@soton.ac.uk</a:t>
            </a:r>
            <a:endParaRPr lang="en-US" sz="2000" dirty="0" smtClean="0">
              <a:solidFill>
                <a:srgbClr val="B2D5D5"/>
              </a:solidFill>
              <a:latin typeface="Georgia" pitchFamily="-107" charset="0"/>
            </a:endParaRPr>
          </a:p>
          <a:p>
            <a:pPr algn="l">
              <a:lnSpc>
                <a:spcPts val="2400"/>
              </a:lnSpc>
            </a:pPr>
            <a:r>
              <a:rPr lang="en-US" sz="2000" dirty="0" smtClean="0">
                <a:solidFill>
                  <a:srgbClr val="B2D5D5"/>
                </a:solidFill>
                <a:latin typeface="Georgia" pitchFamily="-107" charset="0"/>
              </a:rPr>
              <a:t>14 September 2010 – AHM2010</a:t>
            </a:r>
            <a:endParaRPr lang="en-US" sz="2000" dirty="0">
              <a:solidFill>
                <a:srgbClr val="B2D5D5"/>
              </a:solidFill>
              <a:latin typeface="Georgia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BlogMyData: Key features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850" y="1416844"/>
            <a:ext cx="5010150" cy="4107656"/>
          </a:xfrm>
        </p:spPr>
        <p:txBody>
          <a:bodyPr/>
          <a:lstStyle/>
          <a:p>
            <a:r>
              <a:rPr lang="en-GB" sz="2800" dirty="0" err="1" smtClean="0"/>
              <a:t>OpenID</a:t>
            </a:r>
            <a:r>
              <a:rPr lang="en-GB" sz="2800" dirty="0" smtClean="0"/>
              <a:t> was used as common  authentication service.</a:t>
            </a:r>
          </a:p>
          <a:p>
            <a:r>
              <a:rPr lang="en-GB" sz="2800" dirty="0" smtClean="0"/>
              <a:t>All facilitated with rest APIs</a:t>
            </a:r>
          </a:p>
          <a:p>
            <a:r>
              <a:rPr lang="en-GB" sz="2800" dirty="0" smtClean="0"/>
              <a:t>Spatial Features provided by existing framework</a:t>
            </a:r>
            <a:br>
              <a:rPr lang="en-GB" sz="2800" dirty="0" smtClean="0"/>
            </a:br>
            <a:r>
              <a:rPr lang="en-GB" sz="2800" dirty="0" smtClean="0"/>
              <a:t>(</a:t>
            </a:r>
            <a:r>
              <a:rPr lang="en-GB" sz="2800" dirty="0" err="1" smtClean="0"/>
              <a:t>PostGIS</a:t>
            </a:r>
            <a:r>
              <a:rPr lang="en-GB" sz="2800" dirty="0" smtClean="0"/>
              <a:t>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9521-0DE8-4B43-9717-61BC75ED5CF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1950" y="1460500"/>
            <a:ext cx="802005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90500" indent="-190500" algn="l">
              <a:lnSpc>
                <a:spcPts val="2800"/>
              </a:lnSpc>
              <a:buFont typeface="Times" pitchFamily="-107" charset="0"/>
              <a:buChar char="•"/>
            </a:pPr>
            <a:endParaRPr lang="en-US" sz="2400" dirty="0">
              <a:solidFill>
                <a:srgbClr val="2D3F49"/>
              </a:solidFill>
              <a:latin typeface="Georgia" pitchFamily="-107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0" y="952500"/>
            <a:ext cx="3582666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9521-0DE8-4B43-9717-61BC75ED5CFC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1950" y="1460500"/>
            <a:ext cx="802005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90500" indent="-190500" algn="l">
              <a:lnSpc>
                <a:spcPts val="2800"/>
              </a:lnSpc>
              <a:buFont typeface="Times" pitchFamily="-107" charset="0"/>
              <a:buChar char="•"/>
            </a:pPr>
            <a:endParaRPr lang="en-US" sz="2400" dirty="0">
              <a:solidFill>
                <a:srgbClr val="2D3F49"/>
              </a:solidFill>
              <a:latin typeface="Georgia" pitchFamily="-107" charset="0"/>
            </a:endParaRP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Prototype Users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716234"/>
            <a:ext cx="3276600" cy="998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019300"/>
            <a:ext cx="7749320" cy="7036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62400" y="2781300"/>
            <a:ext cx="3214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http://www.higem.nerc.ac.uk/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9521-0DE8-4B43-9717-61BC75ED5CFC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1950" y="1460500"/>
            <a:ext cx="802005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90500" indent="-190500" algn="l">
              <a:lnSpc>
                <a:spcPts val="2800"/>
              </a:lnSpc>
              <a:buFont typeface="Times" pitchFamily="-107" charset="0"/>
              <a:buChar char="•"/>
            </a:pPr>
            <a:endParaRPr lang="en-GB" sz="2400">
              <a:solidFill>
                <a:srgbClr val="2D3F49"/>
              </a:solidFill>
              <a:latin typeface="Georgia" pitchFamily="-107" charset="0"/>
            </a:endParaRP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Prototype Response</a:t>
            </a:r>
            <a:endParaRPr lang="en-GB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23850" y="1562100"/>
            <a:ext cx="8058150" cy="3733799"/>
          </a:xfrm>
        </p:spPr>
        <p:txBody>
          <a:bodyPr/>
          <a:lstStyle/>
          <a:p>
            <a:r>
              <a:rPr lang="en-GB" sz="2800" dirty="0" smtClean="0"/>
              <a:t>The privacy controls are regarded as essential,</a:t>
            </a:r>
            <a:br>
              <a:rPr lang="en-GB" sz="2800" dirty="0" smtClean="0"/>
            </a:br>
            <a:r>
              <a:rPr lang="en-GB" sz="2000" dirty="0" smtClean="0"/>
              <a:t>without these, the users would hesitate before posting their most interesting thoughts.</a:t>
            </a:r>
          </a:p>
          <a:p>
            <a:r>
              <a:rPr lang="en-GB" sz="2800" dirty="0" smtClean="0"/>
              <a:t>“Content is king”: the VRE must display exactly those data that the users are interested in</a:t>
            </a:r>
          </a:p>
          <a:p>
            <a:r>
              <a:rPr lang="en-GB" sz="2800" dirty="0" smtClean="0"/>
              <a:t>Animations are a must, prototype was very quickly changed to enable them.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76FD-820D-A347-A4B9-5023BCFB107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BlogMyData-blog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" y="-533400"/>
            <a:ext cx="9296400" cy="697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76FD-820D-A347-A4B9-5023BCFB107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BlogMyData-theblog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57200" y="0"/>
            <a:ext cx="1016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76FD-820D-A347-A4B9-5023BCFB107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BlogMyData-maps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57200" y="0"/>
            <a:ext cx="1016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9521-0DE8-4B43-9717-61BC75ED5CFC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1950" y="1460500"/>
            <a:ext cx="802005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90500" indent="-190500" algn="l">
              <a:lnSpc>
                <a:spcPts val="2800"/>
              </a:lnSpc>
              <a:buFont typeface="Times" pitchFamily="-107" charset="0"/>
              <a:buChar char="•"/>
            </a:pPr>
            <a:endParaRPr lang="en-US" sz="2400" dirty="0">
              <a:solidFill>
                <a:srgbClr val="2D3F49"/>
              </a:solidFill>
              <a:latin typeface="Georgia" pitchFamily="-107" charset="0"/>
            </a:endParaRP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Features</a:t>
            </a:r>
            <a:endParaRPr lang="en-US" dirty="0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23850" y="1562100"/>
            <a:ext cx="5314950" cy="3962400"/>
          </a:xfrm>
        </p:spPr>
        <p:txBody>
          <a:bodyPr/>
          <a:lstStyle/>
          <a:p>
            <a:r>
              <a:rPr lang="en-GB" dirty="0" smtClean="0"/>
              <a:t>Overlay blogged data onto other visualisation clients e.g. Google Earth™</a:t>
            </a:r>
          </a:p>
          <a:p>
            <a:r>
              <a:rPr lang="en-GB" dirty="0" smtClean="0"/>
              <a:t>Utilising the spatial database to offer </a:t>
            </a:r>
            <a:r>
              <a:rPr lang="en-US" dirty="0" smtClean="0"/>
              <a:t>customized </a:t>
            </a:r>
            <a:r>
              <a:rPr lang="en-US" dirty="0" err="1" smtClean="0"/>
              <a:t>GeoRSS</a:t>
            </a:r>
            <a:r>
              <a:rPr lang="en-US" dirty="0" smtClean="0"/>
              <a:t> feeds of blog entries.</a:t>
            </a:r>
          </a:p>
          <a:p>
            <a:r>
              <a:rPr lang="en-US" dirty="0" smtClean="0"/>
              <a:t>Increase the number of data types of supported (e.g. depth profiles, time series plots)</a:t>
            </a:r>
          </a:p>
          <a:p>
            <a:endParaRPr lang="en-GB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3999" y="963612"/>
            <a:ext cx="3657745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 b="9357"/>
          <a:stretch>
            <a:fillRect/>
          </a:stretch>
        </p:blipFill>
        <p:spPr bwMode="auto">
          <a:xfrm>
            <a:off x="5791200" y="3314700"/>
            <a:ext cx="2667000" cy="213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1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9521-0DE8-4B43-9717-61BC75ED5CF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1950" y="1460500"/>
            <a:ext cx="802005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90500" indent="-190500" algn="l">
              <a:lnSpc>
                <a:spcPts val="2800"/>
              </a:lnSpc>
              <a:buFont typeface="Times" pitchFamily="-107" charset="0"/>
              <a:buChar char="•"/>
            </a:pPr>
            <a:endParaRPr lang="en-GB" sz="2400">
              <a:solidFill>
                <a:srgbClr val="2D3F49"/>
              </a:solidFill>
              <a:latin typeface="Georgia" pitchFamily="-107" charset="0"/>
            </a:endParaRP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Environmental data needs to be visualized </a:t>
            </a:r>
            <a:endParaRPr lang="en-GB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23850" y="1416844"/>
            <a:ext cx="4857750" cy="3429000"/>
          </a:xfrm>
        </p:spPr>
        <p:txBody>
          <a:bodyPr/>
          <a:lstStyle/>
          <a:p>
            <a:r>
              <a:rPr lang="en-GB" sz="2000" smtClean="0"/>
              <a:t>Detecting features in models (e.g. Storms)</a:t>
            </a:r>
          </a:p>
          <a:p>
            <a:r>
              <a:rPr lang="en-GB" sz="2000" smtClean="0"/>
              <a:t>Diagnosing problems in models</a:t>
            </a:r>
          </a:p>
          <a:p>
            <a:r>
              <a:rPr lang="en-GB" sz="2000" smtClean="0"/>
              <a:t>Preview data before downloading</a:t>
            </a:r>
          </a:p>
          <a:p>
            <a:r>
              <a:rPr lang="en-GB" sz="2000" smtClean="0"/>
              <a:t>Make sense of large datasets</a:t>
            </a:r>
          </a:p>
          <a:p>
            <a:r>
              <a:rPr lang="en-GB" sz="2000" smtClean="0"/>
              <a:t>Puts data into wider context</a:t>
            </a:r>
          </a:p>
          <a:p>
            <a:r>
              <a:rPr lang="en-GB" sz="2000" smtClean="0"/>
              <a:t>Communicate complex concepts</a:t>
            </a:r>
            <a:endParaRPr lang="en-GB" sz="20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656" t="11243"/>
          <a:stretch>
            <a:fillRect/>
          </a:stretch>
        </p:blipFill>
        <p:spPr>
          <a:xfrm>
            <a:off x="5257800" y="1384530"/>
            <a:ext cx="3886200" cy="4393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9521-0DE8-4B43-9717-61BC75ED5CF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1950" y="1460500"/>
            <a:ext cx="802005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90500" indent="-190500" algn="l">
              <a:lnSpc>
                <a:spcPts val="2800"/>
              </a:lnSpc>
              <a:buFont typeface="Times" pitchFamily="-107" charset="0"/>
              <a:buChar char="•"/>
            </a:pPr>
            <a:endParaRPr lang="en-GB" sz="2400">
              <a:solidFill>
                <a:srgbClr val="2D3F49"/>
              </a:solidFill>
              <a:latin typeface="Georgia" pitchFamily="-107" charset="0"/>
            </a:endParaRP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Existing scientific visualization software</a:t>
            </a:r>
            <a:endParaRPr lang="en-GB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23850" y="1416845"/>
            <a:ext cx="5238750" cy="38536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500" dirty="0" smtClean="0"/>
              <a:t>Problem-solving environments</a:t>
            </a:r>
            <a:br>
              <a:rPr lang="en-GB" sz="1500" dirty="0" smtClean="0"/>
            </a:br>
            <a:r>
              <a:rPr lang="en-GB" sz="1500" dirty="0" smtClean="0"/>
              <a:t>	</a:t>
            </a:r>
            <a:r>
              <a:rPr lang="en-GB" sz="1500" dirty="0" err="1" smtClean="0"/>
              <a:t>Matlab</a:t>
            </a:r>
            <a:r>
              <a:rPr lang="en-GB" sz="1500" dirty="0" smtClean="0"/>
              <a:t>, IDL</a:t>
            </a:r>
          </a:p>
          <a:p>
            <a:pPr>
              <a:lnSpc>
                <a:spcPct val="100000"/>
              </a:lnSpc>
            </a:pPr>
            <a:r>
              <a:rPr lang="en-GB" sz="1500" dirty="0" smtClean="0"/>
              <a:t>3-D desktop visualization</a:t>
            </a:r>
            <a:br>
              <a:rPr lang="en-GB" sz="1500" dirty="0" smtClean="0"/>
            </a:br>
            <a:r>
              <a:rPr lang="en-GB" sz="1500" dirty="0" smtClean="0"/>
              <a:t>	</a:t>
            </a:r>
            <a:r>
              <a:rPr lang="en-GB" sz="1500" dirty="0" err="1" smtClean="0"/>
              <a:t>MayaVi</a:t>
            </a:r>
            <a:endParaRPr lang="en-GB" sz="1500" dirty="0" smtClean="0"/>
          </a:p>
          <a:p>
            <a:pPr>
              <a:lnSpc>
                <a:spcPct val="100000"/>
              </a:lnSpc>
            </a:pPr>
            <a:r>
              <a:rPr lang="en-GB" sz="1500" dirty="0" smtClean="0"/>
              <a:t>3-D remote visualization</a:t>
            </a:r>
            <a:br>
              <a:rPr lang="en-GB" sz="1500" dirty="0" smtClean="0"/>
            </a:br>
            <a:r>
              <a:rPr lang="en-GB" sz="1500" dirty="0" smtClean="0"/>
              <a:t>	Silicon Graphics</a:t>
            </a:r>
          </a:p>
          <a:p>
            <a:pPr>
              <a:lnSpc>
                <a:spcPct val="100000"/>
              </a:lnSpc>
            </a:pPr>
            <a:r>
              <a:rPr lang="en-GB" sz="1500" dirty="0" smtClean="0"/>
              <a:t>Web-based</a:t>
            </a:r>
            <a:br>
              <a:rPr lang="en-GB" sz="1500" dirty="0" smtClean="0"/>
            </a:br>
            <a:r>
              <a:rPr lang="en-GB" sz="1500" dirty="0" smtClean="0"/>
              <a:t>	Live Access Server</a:t>
            </a:r>
          </a:p>
          <a:p>
            <a:pPr>
              <a:lnSpc>
                <a:spcPct val="100000"/>
              </a:lnSpc>
            </a:pPr>
            <a:r>
              <a:rPr lang="en-GB" sz="1500" dirty="0" smtClean="0"/>
              <a:t>Geographic Information Systems (GIS)</a:t>
            </a:r>
          </a:p>
          <a:p>
            <a:pPr>
              <a:lnSpc>
                <a:spcPct val="100000"/>
              </a:lnSpc>
            </a:pPr>
            <a:r>
              <a:rPr lang="en-GB" sz="1500" dirty="0" smtClean="0"/>
              <a:t>All require expert knowledge</a:t>
            </a:r>
          </a:p>
          <a:p>
            <a:pPr>
              <a:lnSpc>
                <a:spcPct val="100000"/>
              </a:lnSpc>
            </a:pPr>
            <a:r>
              <a:rPr lang="en-GB" sz="1500" dirty="0" smtClean="0"/>
              <a:t>Limited interoperability between systems</a:t>
            </a:r>
            <a:endParaRPr lang="en-GB" sz="15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029201" y="1418167"/>
            <a:ext cx="3633427" cy="3940814"/>
            <a:chOff x="4537075" y="1676400"/>
            <a:chExt cx="4553495" cy="54451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58383" y="1676400"/>
              <a:ext cx="2159000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52170" y="3692525"/>
              <a:ext cx="24384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70462" y="4197350"/>
              <a:ext cx="1714500" cy="179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37075" y="2252663"/>
              <a:ext cx="2952750" cy="166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8" descr="tz500-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42483" y="5616575"/>
              <a:ext cx="2520951" cy="150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9521-0DE8-4B43-9717-61BC75ED5CFC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1950" y="1460500"/>
            <a:ext cx="802005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90500" indent="-190500" algn="l">
              <a:lnSpc>
                <a:spcPts val="2800"/>
              </a:lnSpc>
              <a:buFont typeface="Times" pitchFamily="-107" charset="0"/>
              <a:buChar char="•"/>
            </a:pPr>
            <a:endParaRPr lang="en-GB" sz="2400">
              <a:solidFill>
                <a:srgbClr val="2D3F49"/>
              </a:solidFill>
              <a:latin typeface="Georgia" pitchFamily="-107" charset="0"/>
            </a:endParaRP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Godiva2</a:t>
            </a:r>
            <a:endParaRPr lang="en-GB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23850" y="1416845"/>
            <a:ext cx="3181350" cy="3853656"/>
          </a:xfrm>
        </p:spPr>
        <p:txBody>
          <a:bodyPr/>
          <a:lstStyle/>
          <a:p>
            <a:r>
              <a:rPr lang="en-GB" sz="2000" smtClean="0"/>
              <a:t>Interactively explore 4D geospatial raster datasets on the web</a:t>
            </a:r>
          </a:p>
          <a:p>
            <a:r>
              <a:rPr lang="en-GB" sz="2000" smtClean="0"/>
              <a:t>~40 datasets</a:t>
            </a:r>
          </a:p>
          <a:p>
            <a:pPr lvl="1"/>
            <a:r>
              <a:rPr lang="en-GB" sz="1800" smtClean="0"/>
              <a:t>Research data, operational forecasts, satellite products</a:t>
            </a:r>
          </a:p>
          <a:p>
            <a:r>
              <a:rPr lang="en-GB" sz="2000" smtClean="0"/>
              <a:t>Images generated dynamically for maximum flexibility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1" y="1079500"/>
            <a:ext cx="5095875" cy="361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060826" y="4804833"/>
            <a:ext cx="4321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 smtClean="0">
                <a:latin typeface="Arial" pitchFamily="-107" charset="0"/>
              </a:rPr>
              <a:t>http://www.nerc-essc.ac.uk/godiva/</a:t>
            </a:r>
            <a:endParaRPr lang="en-GB" sz="1800">
              <a:latin typeface="Arial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9521-0DE8-4B43-9717-61BC75ED5CFC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1950" y="1460500"/>
            <a:ext cx="802005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90500" indent="-190500" algn="l">
              <a:lnSpc>
                <a:spcPts val="2800"/>
              </a:lnSpc>
              <a:buFont typeface="Times" pitchFamily="-107" charset="0"/>
              <a:buChar char="•"/>
            </a:pPr>
            <a:endParaRPr lang="en-US" sz="2400" dirty="0">
              <a:solidFill>
                <a:srgbClr val="2D3F49"/>
              </a:solidFill>
              <a:latin typeface="Georgia" pitchFamily="-107" charset="0"/>
            </a:endParaRP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Godiva2</a:t>
            </a:r>
            <a:endParaRPr lang="en-US" dirty="0"/>
          </a:p>
        </p:txBody>
      </p:sp>
      <p:pic>
        <p:nvPicPr>
          <p:cNvPr id="17" name="BlogMyData-godiva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0"/>
            <a:ext cx="6858000" cy="5715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5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9521-0DE8-4B43-9717-61BC75ED5CF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1950" y="1460500"/>
            <a:ext cx="802005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90500" indent="-190500" algn="l">
              <a:lnSpc>
                <a:spcPts val="2800"/>
              </a:lnSpc>
              <a:buFont typeface="Times" pitchFamily="-107" charset="0"/>
              <a:buChar char="•"/>
            </a:pPr>
            <a:endParaRPr lang="en-GB" sz="2400">
              <a:solidFill>
                <a:srgbClr val="2D3F49"/>
              </a:solidFill>
              <a:latin typeface="Georgia" pitchFamily="-107" charset="0"/>
            </a:endParaRP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need to discuss/collaborate/record</a:t>
            </a:r>
            <a:br>
              <a:rPr lang="en-GB" smtClean="0"/>
            </a:br>
            <a:endParaRPr lang="en-GB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23850" y="1841500"/>
            <a:ext cx="5086350" cy="3429001"/>
          </a:xfrm>
        </p:spPr>
        <p:txBody>
          <a:bodyPr/>
          <a:lstStyle/>
          <a:p>
            <a:r>
              <a:rPr lang="en-GB" smtClean="0"/>
              <a:t>Discuss the models with other researchers</a:t>
            </a:r>
          </a:p>
          <a:p>
            <a:r>
              <a:rPr lang="en-GB" smtClean="0"/>
              <a:t>Collaborate with people from different sites</a:t>
            </a:r>
          </a:p>
          <a:p>
            <a:r>
              <a:rPr lang="en-GB" smtClean="0"/>
              <a:t>The discussion needs to be recorded as part of the research record.</a:t>
            </a:r>
            <a:endParaRPr lang="en-GB" sz="200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25625" r="6875"/>
          <a:stretch>
            <a:fillRect/>
          </a:stretch>
        </p:blipFill>
        <p:spPr>
          <a:xfrm>
            <a:off x="5257800" y="1714500"/>
            <a:ext cx="3347207" cy="337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92618" y="5067300"/>
            <a:ext cx="2274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flickr.com/julia_manzerova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9521-0DE8-4B43-9717-61BC75ED5CF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1950" y="1460500"/>
            <a:ext cx="802005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90500" indent="-190500" algn="l">
              <a:lnSpc>
                <a:spcPts val="2800"/>
              </a:lnSpc>
              <a:buFont typeface="Times" pitchFamily="-107" charset="0"/>
              <a:buChar char="•"/>
            </a:pPr>
            <a:endParaRPr lang="en-GB" sz="2400">
              <a:solidFill>
                <a:srgbClr val="2D3F49"/>
              </a:solidFill>
              <a:latin typeface="Georgia" pitchFamily="-107" charset="0"/>
            </a:endParaRP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LabTrove: The blog</a:t>
            </a:r>
            <a:endParaRPr lang="en-GB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23850" y="1638300"/>
            <a:ext cx="8058150" cy="3454399"/>
          </a:xfrm>
        </p:spPr>
        <p:txBody>
          <a:bodyPr/>
          <a:lstStyle/>
          <a:p>
            <a:r>
              <a:rPr lang="en-GB" sz="2000" smtClean="0"/>
              <a:t>W</a:t>
            </a:r>
            <a:r>
              <a:rPr lang="en-GB" sz="20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eb-based blogging tool specifically designed for the practising scientist</a:t>
            </a:r>
            <a:r>
              <a:rPr lang="en-GB" sz="2000" smtClean="0"/>
              <a:t>.</a:t>
            </a:r>
          </a:p>
          <a:p>
            <a:r>
              <a:rPr lang="en-GB" sz="2000" smtClean="0"/>
              <a:t>C</a:t>
            </a:r>
            <a:r>
              <a:rPr lang="en-GB" sz="20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also be used as a collaboration tool that allows discussion between colleagues.</a:t>
            </a:r>
          </a:p>
          <a:p>
            <a:r>
              <a:rPr lang="en-GB" sz="20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open science work, the blog can publish its content to the public domain via standard protocols (Sitemaps, RSS Feeds)</a:t>
            </a:r>
          </a:p>
          <a:p>
            <a:r>
              <a:rPr lang="en-GB" sz="20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Colleagues provide input through comments and by linking blog entries together</a:t>
            </a:r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9521-0DE8-4B43-9717-61BC75ED5CF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1950" y="1460500"/>
            <a:ext cx="802005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90500" indent="-190500" algn="l">
              <a:lnSpc>
                <a:spcPts val="2800"/>
              </a:lnSpc>
              <a:buFont typeface="Times" pitchFamily="-107" charset="0"/>
              <a:buChar char="•"/>
            </a:pPr>
            <a:endParaRPr lang="en-GB" sz="2400">
              <a:solidFill>
                <a:srgbClr val="2D3F49"/>
              </a:solidFill>
              <a:latin typeface="Georgia" pitchFamily="-107" charset="0"/>
            </a:endParaRP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LabTrove: beyond the blog</a:t>
            </a:r>
            <a:endParaRPr lang="en-GB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23850" y="1841500"/>
            <a:ext cx="8058150" cy="3454399"/>
          </a:xfrm>
        </p:spPr>
        <p:txBody>
          <a:bodyPr/>
          <a:lstStyle/>
          <a:p>
            <a:r>
              <a:rPr lang="en-GB" sz="2800" dirty="0" smtClean="0"/>
              <a:t>Version control of content to record the full historic record.</a:t>
            </a:r>
          </a:p>
          <a:p>
            <a:r>
              <a:rPr lang="en-GB" sz="2800" dirty="0" smtClean="0"/>
              <a:t>Complex metadata framework to enable effective classification of content.</a:t>
            </a:r>
          </a:p>
          <a:p>
            <a:r>
              <a:rPr lang="en-GB" sz="2800" dirty="0" smtClean="0"/>
              <a:t>Plug-in based architecture, for easy customisation.</a:t>
            </a:r>
          </a:p>
          <a:p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68425"/>
            <a:ext cx="1714500" cy="1071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9" y="1368425"/>
            <a:ext cx="1785937" cy="107288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2082799"/>
            <a:ext cx="15240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4" y="2856706"/>
            <a:ext cx="24653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4429125" y="3213894"/>
            <a:ext cx="1282700" cy="276999"/>
          </a:xfrm>
          <a:prstGeom prst="rect">
            <a:avLst/>
          </a:prstGeom>
          <a:solidFill>
            <a:schemeClr val="bg1">
              <a:alpha val="8705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Calibri" pitchFamily="-107" charset="0"/>
              </a:rPr>
              <a:t>Blog engine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857375" y="4047332"/>
            <a:ext cx="2000250" cy="1012031"/>
            <a:chOff x="1857375" y="3929063"/>
            <a:chExt cx="2000250" cy="1214437"/>
          </a:xfrm>
        </p:grpSpPr>
        <p:sp>
          <p:nvSpPr>
            <p:cNvPr id="7" name="Flowchart: Magnetic Disk 6"/>
            <p:cNvSpPr/>
            <p:nvPr/>
          </p:nvSpPr>
          <p:spPr>
            <a:xfrm>
              <a:off x="1857375" y="3929063"/>
              <a:ext cx="1214438" cy="1214437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Geo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database</a:t>
              </a:r>
            </a:p>
          </p:txBody>
        </p:sp>
        <p:cxnSp>
          <p:nvCxnSpPr>
            <p:cNvPr id="15" name="Straight Arrow Connector 14"/>
            <p:cNvCxnSpPr>
              <a:stCxn id="7" idx="4"/>
            </p:cNvCxnSpPr>
            <p:nvPr/>
          </p:nvCxnSpPr>
          <p:spPr>
            <a:xfrm flipV="1">
              <a:off x="3071813" y="4000500"/>
              <a:ext cx="785812" cy="53657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3214688" y="2618581"/>
            <a:ext cx="785812" cy="476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81" name="TextBox 17"/>
          <p:cNvSpPr txBox="1">
            <a:spLocks noChangeArrowheads="1"/>
          </p:cNvSpPr>
          <p:nvPr/>
        </p:nvSpPr>
        <p:spPr bwMode="auto">
          <a:xfrm>
            <a:off x="1600200" y="1104900"/>
            <a:ext cx="10182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 smtClean="0">
                <a:latin typeface="Calibri" pitchFamily="-107" charset="0"/>
              </a:rPr>
              <a:t>Godiva2 sites</a:t>
            </a:r>
            <a:endParaRPr lang="en-GB" dirty="0">
              <a:latin typeface="Calibri" pitchFamily="-107" charset="0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643564" y="1070769"/>
            <a:ext cx="2141537" cy="1845468"/>
            <a:chOff x="5643563" y="357188"/>
            <a:chExt cx="2141537" cy="2214562"/>
          </a:xfrm>
        </p:grpSpPr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5500688" y="1714500"/>
              <a:ext cx="1000125" cy="7143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29375" y="357188"/>
              <a:ext cx="1355725" cy="18192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072188" y="2975769"/>
            <a:ext cx="2628900" cy="861218"/>
            <a:chOff x="6072188" y="2643188"/>
            <a:chExt cx="2628900" cy="1033462"/>
          </a:xfrm>
        </p:grpSpPr>
        <p:pic>
          <p:nvPicPr>
            <p:cNvPr id="3091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286500" y="2757488"/>
              <a:ext cx="252413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9" name="Straight Arrow Connector 28"/>
            <p:cNvCxnSpPr/>
            <p:nvPr/>
          </p:nvCxnSpPr>
          <p:spPr>
            <a:xfrm>
              <a:off x="6072188" y="3071813"/>
              <a:ext cx="107156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093" name="TextBox 29"/>
            <p:cNvSpPr txBox="1">
              <a:spLocks noChangeArrowheads="1"/>
            </p:cNvSpPr>
            <p:nvPr/>
          </p:nvSpPr>
          <p:spPr bwMode="auto">
            <a:xfrm>
              <a:off x="6592283" y="2701924"/>
              <a:ext cx="407609" cy="33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dirty="0">
                  <a:latin typeface="Calibri" pitchFamily="-107" charset="0"/>
                </a:rPr>
                <a:t>RSS</a:t>
              </a:r>
            </a:p>
          </p:txBody>
        </p:sp>
        <p:pic>
          <p:nvPicPr>
            <p:cNvPr id="3094" name="Picture 1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215188" y="2643188"/>
              <a:ext cx="1485900" cy="1033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348287" y="4166394"/>
            <a:ext cx="2881313" cy="1281906"/>
            <a:chOff x="5286375" y="4000500"/>
            <a:chExt cx="2881313" cy="1538288"/>
          </a:xfrm>
        </p:grpSpPr>
        <p:pic>
          <p:nvPicPr>
            <p:cNvPr id="3086" name="Picture 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929438" y="4500563"/>
              <a:ext cx="123825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5429250" y="4000500"/>
              <a:ext cx="642938" cy="357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5286375" y="4071937"/>
              <a:ext cx="1571625" cy="9286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089" name="TextBox 20"/>
            <p:cNvSpPr txBox="1">
              <a:spLocks noChangeArrowheads="1"/>
            </p:cNvSpPr>
            <p:nvPr/>
          </p:nvSpPr>
          <p:spPr bwMode="auto">
            <a:xfrm rot="1812555">
              <a:off x="5879094" y="4256575"/>
              <a:ext cx="662411" cy="33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dirty="0">
                  <a:latin typeface="Calibri" pitchFamily="-107" charset="0"/>
                </a:rPr>
                <a:t>GeoRSS</a:t>
              </a:r>
            </a:p>
          </p:txBody>
        </p:sp>
        <p:pic>
          <p:nvPicPr>
            <p:cNvPr id="3090" name="Picture 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1962584">
              <a:off x="5589588" y="4017963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os_ppt__template_chemistry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uos_ppt__template_chemistry.pot</Template>
  <TotalTime>1077</TotalTime>
  <Words>1011</Words>
  <Application>Microsoft Macintosh PowerPoint</Application>
  <PresentationFormat>On-screen Show (16:10)</PresentationFormat>
  <Paragraphs>102</Paragraphs>
  <Slides>17</Slides>
  <Notes>13</Notes>
  <HiddenSlides>0</HiddenSlides>
  <MMClips>4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uos_ppt__template_chemistry</vt:lpstr>
      <vt:lpstr>UOS divider slide design</vt:lpstr>
      <vt:lpstr>UOS full bleed image</vt:lpstr>
      <vt:lpstr>BlogMyData</vt:lpstr>
      <vt:lpstr>Environmental data needs to be visualized </vt:lpstr>
      <vt:lpstr>Existing scientific visualization software</vt:lpstr>
      <vt:lpstr>Godiva2</vt:lpstr>
      <vt:lpstr>Godiva2</vt:lpstr>
      <vt:lpstr>The need to discuss/collaborate/record </vt:lpstr>
      <vt:lpstr>LabTrove: The blog</vt:lpstr>
      <vt:lpstr>LabTrove: beyond the blog</vt:lpstr>
      <vt:lpstr>Slide 9</vt:lpstr>
      <vt:lpstr>BlogMyData: Key features</vt:lpstr>
      <vt:lpstr>Prototype Users</vt:lpstr>
      <vt:lpstr>Prototype Response</vt:lpstr>
      <vt:lpstr>Slide 13</vt:lpstr>
      <vt:lpstr>Slide 14</vt:lpstr>
      <vt:lpstr>Slide 15</vt:lpstr>
      <vt:lpstr>Future Features</vt:lpstr>
      <vt:lpstr>Questions?</vt:lpstr>
    </vt:vector>
  </TitlesOfParts>
  <Company>Information Systems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BlogMyData</dc:title>
  <dc:creator>Information Systems Services</dc:creator>
  <cp:lastModifiedBy>Information Systems Services</cp:lastModifiedBy>
  <cp:revision>8</cp:revision>
  <dcterms:created xsi:type="dcterms:W3CDTF">2010-09-14T12:53:31Z</dcterms:created>
  <dcterms:modified xsi:type="dcterms:W3CDTF">2010-09-14T12:55:51Z</dcterms:modified>
</cp:coreProperties>
</file>