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5"/>
  </p:notesMasterIdLst>
  <p:sldIdLst>
    <p:sldId id="256" r:id="rId2"/>
    <p:sldId id="299" r:id="rId3"/>
    <p:sldId id="280" r:id="rId4"/>
    <p:sldId id="281" r:id="rId5"/>
    <p:sldId id="301" r:id="rId6"/>
    <p:sldId id="302" r:id="rId7"/>
    <p:sldId id="304" r:id="rId8"/>
    <p:sldId id="283" r:id="rId9"/>
    <p:sldId id="284" r:id="rId10"/>
    <p:sldId id="285" r:id="rId11"/>
    <p:sldId id="305" r:id="rId12"/>
    <p:sldId id="306" r:id="rId13"/>
    <p:sldId id="307" r:id="rId14"/>
    <p:sldId id="308" r:id="rId15"/>
    <p:sldId id="309" r:id="rId16"/>
    <p:sldId id="310" r:id="rId17"/>
    <p:sldId id="286" r:id="rId18"/>
    <p:sldId id="289" r:id="rId19"/>
    <p:sldId id="290" r:id="rId20"/>
    <p:sldId id="291" r:id="rId21"/>
    <p:sldId id="297" r:id="rId22"/>
    <p:sldId id="298" r:id="rId23"/>
    <p:sldId id="293" r:id="rId24"/>
    <p:sldId id="294" r:id="rId25"/>
    <p:sldId id="295" r:id="rId26"/>
    <p:sldId id="296" r:id="rId27"/>
    <p:sldId id="303" r:id="rId28"/>
    <p:sldId id="311" r:id="rId29"/>
    <p:sldId id="312" r:id="rId30"/>
    <p:sldId id="313" r:id="rId31"/>
    <p:sldId id="314" r:id="rId32"/>
    <p:sldId id="315" r:id="rId33"/>
    <p:sldId id="316" r:id="rId34"/>
  </p:sldIdLst>
  <p:sldSz cx="9144000" cy="6858000" type="screen4x3"/>
  <p:notesSz cx="6858000" cy="9144000"/>
  <p:defaultTextStyle>
    <a:defPPr>
      <a:defRPr lang="en-US"/>
    </a:defPPr>
    <a:lvl1pPr algn="ctr" rtl="0" fontAlgn="base">
      <a:spcBef>
        <a:spcPct val="0"/>
      </a:spcBef>
      <a:spcAft>
        <a:spcPct val="0"/>
      </a:spcAft>
      <a:defRPr kern="1200">
        <a:solidFill>
          <a:schemeClr val="tx1"/>
        </a:solidFill>
        <a:latin typeface="Arial" charset="0"/>
        <a:ea typeface="+mn-ea"/>
        <a:cs typeface="Arial" charset="0"/>
      </a:defRPr>
    </a:lvl1pPr>
    <a:lvl2pPr marL="457200" algn="ctr" rtl="0" fontAlgn="base">
      <a:spcBef>
        <a:spcPct val="0"/>
      </a:spcBef>
      <a:spcAft>
        <a:spcPct val="0"/>
      </a:spcAft>
      <a:defRPr kern="1200">
        <a:solidFill>
          <a:schemeClr val="tx1"/>
        </a:solidFill>
        <a:latin typeface="Arial" charset="0"/>
        <a:ea typeface="+mn-ea"/>
        <a:cs typeface="Arial" charset="0"/>
      </a:defRPr>
    </a:lvl2pPr>
    <a:lvl3pPr marL="914400" algn="ctr" rtl="0" fontAlgn="base">
      <a:spcBef>
        <a:spcPct val="0"/>
      </a:spcBef>
      <a:spcAft>
        <a:spcPct val="0"/>
      </a:spcAft>
      <a:defRPr kern="1200">
        <a:solidFill>
          <a:schemeClr val="tx1"/>
        </a:solidFill>
        <a:latin typeface="Arial" charset="0"/>
        <a:ea typeface="+mn-ea"/>
        <a:cs typeface="Arial" charset="0"/>
      </a:defRPr>
    </a:lvl3pPr>
    <a:lvl4pPr marL="1371600" algn="ctr" rtl="0" fontAlgn="base">
      <a:spcBef>
        <a:spcPct val="0"/>
      </a:spcBef>
      <a:spcAft>
        <a:spcPct val="0"/>
      </a:spcAft>
      <a:defRPr kern="1200">
        <a:solidFill>
          <a:schemeClr val="tx1"/>
        </a:solidFill>
        <a:latin typeface="Arial" charset="0"/>
        <a:ea typeface="+mn-ea"/>
        <a:cs typeface="Arial" charset="0"/>
      </a:defRPr>
    </a:lvl4pPr>
    <a:lvl5pPr marL="1828800" algn="ctr"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19" autoAdjust="0"/>
    <p:restoredTop sz="94693" autoAdjust="0"/>
  </p:normalViewPr>
  <p:slideViewPr>
    <p:cSldViewPr>
      <p:cViewPr varScale="1">
        <p:scale>
          <a:sx n="47" d="100"/>
          <a:sy n="47" d="100"/>
        </p:scale>
        <p:origin x="-96" y="-13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388"/>
    </p:cViewPr>
  </p:sorterViewPr>
  <p:notesViewPr>
    <p:cSldViewPr>
      <p:cViewPr varScale="1">
        <p:scale>
          <a:sx n="76" d="100"/>
          <a:sy n="76" d="100"/>
        </p:scale>
        <p:origin x="-96" y="-28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1843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843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43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1843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3B8D1EE-B974-4EC9-B88B-86CD7A57A7BE}" type="slidenum">
              <a:rPr lang="en-US"/>
              <a:pPr/>
              <a:t>‹#›</a:t>
            </a:fld>
            <a:endParaRPr lang="en-US"/>
          </a:p>
        </p:txBody>
      </p:sp>
    </p:spTree>
    <p:extLst>
      <p:ext uri="{BB962C8B-B14F-4D97-AF65-F5344CB8AC3E}">
        <p14:creationId xmlns:p14="http://schemas.microsoft.com/office/powerpoint/2010/main" val="102874169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3B8D1EE-B974-4EC9-B88B-86CD7A57A7BE}" type="slidenum">
              <a:rPr lang="en-US" smtClean="0"/>
              <a:pPr/>
              <a:t>1</a:t>
            </a:fld>
            <a:endParaRPr lang="en-US"/>
          </a:p>
        </p:txBody>
      </p:sp>
    </p:spTree>
    <p:extLst>
      <p:ext uri="{BB962C8B-B14F-4D97-AF65-F5344CB8AC3E}">
        <p14:creationId xmlns:p14="http://schemas.microsoft.com/office/powerpoint/2010/main" val="414127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endParaRPr lang="en-GB"/>
          </a:p>
        </p:txBody>
      </p:sp>
    </p:spTree>
    <p:extLst>
      <p:ext uri="{BB962C8B-B14F-4D97-AF65-F5344CB8AC3E}">
        <p14:creationId xmlns:p14="http://schemas.microsoft.com/office/powerpoint/2010/main" val="3228030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endParaRPr lang="en-GB"/>
          </a:p>
        </p:txBody>
      </p:sp>
    </p:spTree>
    <p:extLst>
      <p:ext uri="{BB962C8B-B14F-4D97-AF65-F5344CB8AC3E}">
        <p14:creationId xmlns:p14="http://schemas.microsoft.com/office/powerpoint/2010/main" val="2235369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endParaRPr lang="en-GB"/>
          </a:p>
        </p:txBody>
      </p:sp>
    </p:spTree>
    <p:extLst>
      <p:ext uri="{BB962C8B-B14F-4D97-AF65-F5344CB8AC3E}">
        <p14:creationId xmlns:p14="http://schemas.microsoft.com/office/powerpoint/2010/main" val="750155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546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5795963" y="6245225"/>
            <a:ext cx="2890837" cy="476250"/>
          </a:xfrm>
        </p:spPr>
        <p:txBody>
          <a:bodyPr/>
          <a:lstStyle>
            <a:lvl1pPr>
              <a:defRPr/>
            </a:lvl1pPr>
          </a:lstStyle>
          <a:p>
            <a:endParaRPr lang="en-GB"/>
          </a:p>
        </p:txBody>
      </p:sp>
    </p:spTree>
    <p:extLst>
      <p:ext uri="{BB962C8B-B14F-4D97-AF65-F5344CB8AC3E}">
        <p14:creationId xmlns:p14="http://schemas.microsoft.com/office/powerpoint/2010/main" val="1928715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endParaRPr lang="en-GB"/>
          </a:p>
        </p:txBody>
      </p:sp>
    </p:spTree>
    <p:extLst>
      <p:ext uri="{BB962C8B-B14F-4D97-AF65-F5344CB8AC3E}">
        <p14:creationId xmlns:p14="http://schemas.microsoft.com/office/powerpoint/2010/main" val="3629052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endParaRPr lang="en-GB"/>
          </a:p>
        </p:txBody>
      </p:sp>
    </p:spTree>
    <p:extLst>
      <p:ext uri="{BB962C8B-B14F-4D97-AF65-F5344CB8AC3E}">
        <p14:creationId xmlns:p14="http://schemas.microsoft.com/office/powerpoint/2010/main" val="257146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endParaRPr lang="en-GB"/>
          </a:p>
        </p:txBody>
      </p:sp>
    </p:spTree>
    <p:extLst>
      <p:ext uri="{BB962C8B-B14F-4D97-AF65-F5344CB8AC3E}">
        <p14:creationId xmlns:p14="http://schemas.microsoft.com/office/powerpoint/2010/main" val="3827686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endParaRPr lang="en-GB"/>
          </a:p>
        </p:txBody>
      </p:sp>
    </p:spTree>
    <p:extLst>
      <p:ext uri="{BB962C8B-B14F-4D97-AF65-F5344CB8AC3E}">
        <p14:creationId xmlns:p14="http://schemas.microsoft.com/office/powerpoint/2010/main" val="3166420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endParaRPr lang="en-GB"/>
          </a:p>
        </p:txBody>
      </p:sp>
    </p:spTree>
    <p:extLst>
      <p:ext uri="{BB962C8B-B14F-4D97-AF65-F5344CB8AC3E}">
        <p14:creationId xmlns:p14="http://schemas.microsoft.com/office/powerpoint/2010/main" val="3069021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endParaRPr lang="en-GB"/>
          </a:p>
        </p:txBody>
      </p:sp>
    </p:spTree>
    <p:extLst>
      <p:ext uri="{BB962C8B-B14F-4D97-AF65-F5344CB8AC3E}">
        <p14:creationId xmlns:p14="http://schemas.microsoft.com/office/powerpoint/2010/main" val="3545122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endParaRPr lang="en-GB"/>
          </a:p>
        </p:txBody>
      </p:sp>
    </p:spTree>
    <p:extLst>
      <p:ext uri="{BB962C8B-B14F-4D97-AF65-F5344CB8AC3E}">
        <p14:creationId xmlns:p14="http://schemas.microsoft.com/office/powerpoint/2010/main" val="2724479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endParaRPr lang="en-GB"/>
          </a:p>
        </p:txBody>
      </p:sp>
    </p:spTree>
    <p:extLst>
      <p:ext uri="{BB962C8B-B14F-4D97-AF65-F5344CB8AC3E}">
        <p14:creationId xmlns:p14="http://schemas.microsoft.com/office/powerpoint/2010/main" val="80479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4FAFA"/>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4546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4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US"/>
          </a:p>
        </p:txBody>
      </p:sp>
      <p:sp>
        <p:nvSpPr>
          <p:cNvPr id="614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6150" name="Rectangle 6"/>
          <p:cNvSpPr>
            <a:spLocks noGrp="1" noChangeArrowheads="1"/>
          </p:cNvSpPr>
          <p:nvPr>
            <p:ph type="sldNum" sz="quarter" idx="4"/>
          </p:nvPr>
        </p:nvSpPr>
        <p:spPr bwMode="auto">
          <a:xfrm>
            <a:off x="5795963" y="6245225"/>
            <a:ext cx="2890837"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endParaRPr lang="en-GB"/>
          </a:p>
        </p:txBody>
      </p:sp>
      <p:pic>
        <p:nvPicPr>
          <p:cNvPr id="6151" name="Picture 7" descr="Uni Logotype"/>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5580063" y="476250"/>
            <a:ext cx="3365500" cy="728663"/>
          </a:xfrm>
          <a:prstGeom prst="rect">
            <a:avLst/>
          </a:prstGeom>
          <a:noFill/>
          <a:extLst>
            <a:ext uri="{909E8E84-426E-40DD-AFC4-6F175D3DCCD1}">
              <a14:hiddenFill xmlns:a14="http://schemas.microsoft.com/office/drawing/2010/main">
                <a:solidFill>
                  <a:srgbClr val="FFFFFF"/>
                </a:solidFill>
              </a14:hiddenFill>
            </a:ext>
          </a:extLst>
        </p:spPr>
      </p:pic>
      <p:pic>
        <p:nvPicPr>
          <p:cNvPr id="6152" name="Picture 8" descr="Shaping tomorrow's thinking"/>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3492500" y="6237288"/>
            <a:ext cx="5413375" cy="379412"/>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Lucida Sans" pitchFamily="34" charset="0"/>
          <a:cs typeface="Arial" charset="0"/>
        </a:defRPr>
      </a:lvl2pPr>
      <a:lvl3pPr algn="ctr" rtl="0" eaLnBrk="1" fontAlgn="base" hangingPunct="1">
        <a:spcBef>
          <a:spcPct val="0"/>
        </a:spcBef>
        <a:spcAft>
          <a:spcPct val="0"/>
        </a:spcAft>
        <a:defRPr sz="4400">
          <a:solidFill>
            <a:schemeClr val="tx2"/>
          </a:solidFill>
          <a:latin typeface="Lucida Sans" pitchFamily="34" charset="0"/>
          <a:cs typeface="Arial" charset="0"/>
        </a:defRPr>
      </a:lvl3pPr>
      <a:lvl4pPr algn="ctr" rtl="0" eaLnBrk="1" fontAlgn="base" hangingPunct="1">
        <a:spcBef>
          <a:spcPct val="0"/>
        </a:spcBef>
        <a:spcAft>
          <a:spcPct val="0"/>
        </a:spcAft>
        <a:defRPr sz="4400">
          <a:solidFill>
            <a:schemeClr val="tx2"/>
          </a:solidFill>
          <a:latin typeface="Lucida Sans" pitchFamily="34" charset="0"/>
          <a:cs typeface="Arial" charset="0"/>
        </a:defRPr>
      </a:lvl4pPr>
      <a:lvl5pPr algn="ctr" rtl="0" eaLnBrk="1" fontAlgn="base" hangingPunct="1">
        <a:spcBef>
          <a:spcPct val="0"/>
        </a:spcBef>
        <a:spcAft>
          <a:spcPct val="0"/>
        </a:spcAft>
        <a:defRPr sz="4400">
          <a:solidFill>
            <a:schemeClr val="tx2"/>
          </a:solidFill>
          <a:latin typeface="Lucida Sans" pitchFamily="34" charset="0"/>
          <a:cs typeface="Arial" charset="0"/>
        </a:defRPr>
      </a:lvl5pPr>
      <a:lvl6pPr marL="457200" algn="ctr" rtl="0" eaLnBrk="1" fontAlgn="base" hangingPunct="1">
        <a:spcBef>
          <a:spcPct val="0"/>
        </a:spcBef>
        <a:spcAft>
          <a:spcPct val="0"/>
        </a:spcAft>
        <a:defRPr sz="4400">
          <a:solidFill>
            <a:schemeClr val="tx2"/>
          </a:solidFill>
          <a:latin typeface="Lucida Sans" pitchFamily="34" charset="0"/>
          <a:cs typeface="Arial" charset="0"/>
        </a:defRPr>
      </a:lvl6pPr>
      <a:lvl7pPr marL="914400" algn="ctr" rtl="0" eaLnBrk="1" fontAlgn="base" hangingPunct="1">
        <a:spcBef>
          <a:spcPct val="0"/>
        </a:spcBef>
        <a:spcAft>
          <a:spcPct val="0"/>
        </a:spcAft>
        <a:defRPr sz="4400">
          <a:solidFill>
            <a:schemeClr val="tx2"/>
          </a:solidFill>
          <a:latin typeface="Lucida Sans" pitchFamily="34" charset="0"/>
          <a:cs typeface="Arial" charset="0"/>
        </a:defRPr>
      </a:lvl7pPr>
      <a:lvl8pPr marL="1371600" algn="ctr" rtl="0" eaLnBrk="1" fontAlgn="base" hangingPunct="1">
        <a:spcBef>
          <a:spcPct val="0"/>
        </a:spcBef>
        <a:spcAft>
          <a:spcPct val="0"/>
        </a:spcAft>
        <a:defRPr sz="4400">
          <a:solidFill>
            <a:schemeClr val="tx2"/>
          </a:solidFill>
          <a:latin typeface="Lucida Sans" pitchFamily="34" charset="0"/>
          <a:cs typeface="Arial" charset="0"/>
        </a:defRPr>
      </a:lvl8pPr>
      <a:lvl9pPr marL="1828800" algn="ctr" rtl="0" eaLnBrk="1" fontAlgn="base" hangingPunct="1">
        <a:spcBef>
          <a:spcPct val="0"/>
        </a:spcBef>
        <a:spcAft>
          <a:spcPct val="0"/>
        </a:spcAft>
        <a:defRPr sz="4400">
          <a:solidFill>
            <a:schemeClr val="tx2"/>
          </a:solidFill>
          <a:latin typeface="Lucida Sans"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cps.gov.uk/publications/prosecution/assisted_suicide_policy.html" TargetMode="External"/><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4000" dirty="0" smtClean="0"/>
              <a:t>Law and Care at the End of Life  </a:t>
            </a:r>
            <a:endParaRPr lang="en-US" sz="4000" dirty="0"/>
          </a:p>
        </p:txBody>
      </p:sp>
      <p:sp>
        <p:nvSpPr>
          <p:cNvPr id="2051" name="Rectangle 3"/>
          <p:cNvSpPr>
            <a:spLocks noGrp="1" noChangeArrowheads="1"/>
          </p:cNvSpPr>
          <p:nvPr>
            <p:ph type="subTitle" idx="1"/>
          </p:nvPr>
        </p:nvSpPr>
        <p:spPr>
          <a:xfrm>
            <a:off x="1403350" y="4221163"/>
            <a:ext cx="6400800" cy="1752600"/>
          </a:xfrm>
        </p:spPr>
        <p:txBody>
          <a:bodyPr/>
          <a:lstStyle/>
          <a:p>
            <a:r>
              <a:rPr lang="en-GB" dirty="0"/>
              <a:t>Jonathan Montgomery</a:t>
            </a:r>
          </a:p>
          <a:p>
            <a:r>
              <a:rPr lang="en-GB" dirty="0"/>
              <a:t>Professor of Health Care </a:t>
            </a:r>
            <a:r>
              <a:rPr lang="en-GB" dirty="0" smtClean="0"/>
              <a:t>Law</a:t>
            </a:r>
          </a:p>
          <a:p>
            <a:r>
              <a:rPr lang="en-GB" dirty="0" smtClean="0"/>
              <a:t>Jersey, 13 January 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GB"/>
              <a:t>Bland Logic</a:t>
            </a:r>
            <a:endParaRPr lang="en-US"/>
          </a:p>
        </p:txBody>
      </p:sp>
      <p:sp>
        <p:nvSpPr>
          <p:cNvPr id="12291" name="Rectangle 3"/>
          <p:cNvSpPr>
            <a:spLocks noGrp="1" noChangeArrowheads="1"/>
          </p:cNvSpPr>
          <p:nvPr>
            <p:ph type="body" idx="1"/>
          </p:nvPr>
        </p:nvSpPr>
        <p:spPr/>
        <p:txBody>
          <a:bodyPr/>
          <a:lstStyle/>
          <a:p>
            <a:r>
              <a:rPr lang="en-GB"/>
              <a:t>Acts causing death are illegal</a:t>
            </a:r>
          </a:p>
          <a:p>
            <a:r>
              <a:rPr lang="en-GB"/>
              <a:t>Omissions causing death may be lawful</a:t>
            </a:r>
          </a:p>
          <a:p>
            <a:r>
              <a:rPr lang="en-GB"/>
              <a:t>When there is no duty to act</a:t>
            </a:r>
          </a:p>
          <a:p>
            <a:r>
              <a:rPr lang="en-GB"/>
              <a:t>Duties to act are defined by the Bolam test  (some </a:t>
            </a:r>
            <a:r>
              <a:rPr lang="en-GB">
                <a:solidFill>
                  <a:schemeClr val="folHlink"/>
                </a:solidFill>
              </a:rPr>
              <a:t>caveats?</a:t>
            </a:r>
            <a:r>
              <a:rPr lang="en-GB"/>
              <a:t>)</a:t>
            </a:r>
          </a:p>
          <a:p>
            <a:r>
              <a:rPr lang="en-GB"/>
              <a:t>There are no special types of act </a:t>
            </a:r>
          </a:p>
          <a:p>
            <a:pPr>
              <a:buFontTx/>
              <a:buNone/>
            </a:pPr>
            <a:r>
              <a:rPr lang="en-GB"/>
              <a:t>	or circumstance </a:t>
            </a:r>
          </a:p>
          <a:p>
            <a:endParaRPr lang="en-GB"/>
          </a:p>
        </p:txBody>
      </p:sp>
    </p:spTree>
    <p:extLst>
      <p:ext uri="{BB962C8B-B14F-4D97-AF65-F5344CB8AC3E}">
        <p14:creationId xmlns:p14="http://schemas.microsoft.com/office/powerpoint/2010/main" val="1572660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GB"/>
              <a:t>Mental Capacity Act 2005</a:t>
            </a:r>
          </a:p>
        </p:txBody>
      </p:sp>
      <p:sp>
        <p:nvSpPr>
          <p:cNvPr id="30723" name="Rectangle 3"/>
          <p:cNvSpPr>
            <a:spLocks noGrp="1" noChangeArrowheads="1"/>
          </p:cNvSpPr>
          <p:nvPr>
            <p:ph type="body" idx="1"/>
          </p:nvPr>
        </p:nvSpPr>
        <p:spPr/>
        <p:txBody>
          <a:bodyPr/>
          <a:lstStyle/>
          <a:p>
            <a:r>
              <a:rPr lang="en-GB"/>
              <a:t>IF reasonable belief that</a:t>
            </a:r>
          </a:p>
          <a:p>
            <a:pPr lvl="1"/>
            <a:r>
              <a:rPr lang="en-GB"/>
              <a:t>Lacks capacity</a:t>
            </a:r>
          </a:p>
          <a:p>
            <a:pPr lvl="1"/>
            <a:r>
              <a:rPr lang="en-GB"/>
              <a:t>Best interests to care/treat</a:t>
            </a:r>
          </a:p>
          <a:p>
            <a:r>
              <a:rPr lang="en-GB"/>
              <a:t>THEN no sanction for lack of consent</a:t>
            </a:r>
          </a:p>
          <a:p>
            <a:endParaRPr lang="en-GB"/>
          </a:p>
          <a:p>
            <a:r>
              <a:rPr lang="en-GB"/>
              <a:t>NB Not proxy consent but need for consent waived</a:t>
            </a:r>
          </a:p>
        </p:txBody>
      </p:sp>
    </p:spTree>
    <p:extLst>
      <p:ext uri="{BB962C8B-B14F-4D97-AF65-F5344CB8AC3E}">
        <p14:creationId xmlns:p14="http://schemas.microsoft.com/office/powerpoint/2010/main" val="35555150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95288" y="692150"/>
            <a:ext cx="4546600" cy="1143000"/>
          </a:xfrm>
        </p:spPr>
        <p:txBody>
          <a:bodyPr/>
          <a:lstStyle/>
          <a:p>
            <a:r>
              <a:rPr lang="en-GB"/>
              <a:t>Capacity: MCA 2005 s 3</a:t>
            </a:r>
          </a:p>
        </p:txBody>
      </p:sp>
      <p:sp>
        <p:nvSpPr>
          <p:cNvPr id="24579" name="Rectangle 3"/>
          <p:cNvSpPr>
            <a:spLocks noGrp="1" noChangeArrowheads="1"/>
          </p:cNvSpPr>
          <p:nvPr>
            <p:ph type="body" idx="1"/>
          </p:nvPr>
        </p:nvSpPr>
        <p:spPr>
          <a:xfrm>
            <a:off x="250825" y="2133600"/>
            <a:ext cx="8642350" cy="3992563"/>
          </a:xfrm>
        </p:spPr>
        <p:txBody>
          <a:bodyPr/>
          <a:lstStyle/>
          <a:p>
            <a:pPr marL="609600" indent="-609600">
              <a:buFontTx/>
              <a:buAutoNum type="arabicPeriod"/>
            </a:pPr>
            <a:r>
              <a:rPr lang="en-GB"/>
              <a:t>Understand relevant information</a:t>
            </a:r>
          </a:p>
          <a:p>
            <a:pPr marL="609600" indent="-609600">
              <a:buFontTx/>
              <a:buNone/>
            </a:pPr>
            <a:r>
              <a:rPr lang="en-GB"/>
              <a:t>	</a:t>
            </a:r>
            <a:r>
              <a:rPr lang="en-GB" sz="2800"/>
              <a:t>Reasonably foreseeable consequences of deciding or failing to decide</a:t>
            </a:r>
          </a:p>
          <a:p>
            <a:pPr marL="609600" indent="-609600">
              <a:buFontTx/>
              <a:buAutoNum type="arabicPeriod" startAt="2"/>
            </a:pPr>
            <a:r>
              <a:rPr lang="en-GB"/>
              <a:t>Retain it</a:t>
            </a:r>
          </a:p>
          <a:p>
            <a:pPr marL="609600" indent="-609600">
              <a:buFontTx/>
              <a:buAutoNum type="arabicPeriod" startAt="2"/>
            </a:pPr>
            <a:r>
              <a:rPr lang="en-GB"/>
              <a:t>Use or weigh it as part of decision making process</a:t>
            </a:r>
          </a:p>
          <a:p>
            <a:pPr marL="609600" indent="-609600">
              <a:buFontTx/>
              <a:buAutoNum type="arabicPeriod" startAt="2"/>
            </a:pPr>
            <a:r>
              <a:rPr lang="en-GB"/>
              <a:t>Communicate decision</a:t>
            </a:r>
          </a:p>
        </p:txBody>
      </p:sp>
    </p:spTree>
    <p:extLst>
      <p:ext uri="{BB962C8B-B14F-4D97-AF65-F5344CB8AC3E}">
        <p14:creationId xmlns:p14="http://schemas.microsoft.com/office/powerpoint/2010/main" val="43580523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GB"/>
              <a:t>Best Interests (MCA 2005)</a:t>
            </a:r>
          </a:p>
        </p:txBody>
      </p:sp>
      <p:sp>
        <p:nvSpPr>
          <p:cNvPr id="15363" name="Rectangle 3"/>
          <p:cNvSpPr>
            <a:spLocks noGrp="1" noChangeArrowheads="1"/>
          </p:cNvSpPr>
          <p:nvPr>
            <p:ph type="body" idx="1"/>
          </p:nvPr>
        </p:nvSpPr>
        <p:spPr/>
        <p:txBody>
          <a:bodyPr/>
          <a:lstStyle/>
          <a:p>
            <a:pPr>
              <a:lnSpc>
                <a:spcPct val="90000"/>
              </a:lnSpc>
            </a:pPr>
            <a:r>
              <a:rPr lang="en-GB"/>
              <a:t>Reasonable belief after considering relevant circumstances including</a:t>
            </a:r>
          </a:p>
          <a:p>
            <a:pPr lvl="1">
              <a:lnSpc>
                <a:spcPct val="90000"/>
              </a:lnSpc>
            </a:pPr>
            <a:r>
              <a:rPr lang="en-GB"/>
              <a:t>Future capacity</a:t>
            </a:r>
          </a:p>
          <a:p>
            <a:pPr lvl="1">
              <a:lnSpc>
                <a:spcPct val="90000"/>
              </a:lnSpc>
            </a:pPr>
            <a:r>
              <a:rPr lang="en-GB"/>
              <a:t>Participation</a:t>
            </a:r>
          </a:p>
          <a:p>
            <a:pPr lvl="1">
              <a:lnSpc>
                <a:spcPct val="90000"/>
              </a:lnSpc>
            </a:pPr>
            <a:r>
              <a:rPr lang="en-GB"/>
              <a:t>Past wishes, feelings, beliefs, values</a:t>
            </a:r>
          </a:p>
          <a:p>
            <a:pPr lvl="1">
              <a:lnSpc>
                <a:spcPct val="90000"/>
              </a:lnSpc>
            </a:pPr>
            <a:r>
              <a:rPr lang="en-GB"/>
              <a:t>Named consultees, carers, ‘attorneys’, court appointed deputies </a:t>
            </a:r>
          </a:p>
          <a:p>
            <a:pPr>
              <a:lnSpc>
                <a:spcPct val="90000"/>
              </a:lnSpc>
            </a:pPr>
            <a:r>
              <a:rPr lang="en-GB"/>
              <a:t>No motive for death if life-sustaining treatment</a:t>
            </a:r>
          </a:p>
        </p:txBody>
      </p:sp>
    </p:spTree>
    <p:extLst>
      <p:ext uri="{BB962C8B-B14F-4D97-AF65-F5344CB8AC3E}">
        <p14:creationId xmlns:p14="http://schemas.microsoft.com/office/powerpoint/2010/main" val="37295694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sz="4000"/>
              <a:t>Best Interests: MCA 2005 s 4</a:t>
            </a:r>
            <a:endParaRPr lang="en-US" sz="4000"/>
          </a:p>
        </p:txBody>
      </p:sp>
      <p:sp>
        <p:nvSpPr>
          <p:cNvPr id="14339" name="Rectangle 3"/>
          <p:cNvSpPr>
            <a:spLocks noGrp="1" noChangeArrowheads="1"/>
          </p:cNvSpPr>
          <p:nvPr>
            <p:ph type="body" idx="1"/>
          </p:nvPr>
        </p:nvSpPr>
        <p:spPr/>
        <p:txBody>
          <a:bodyPr/>
          <a:lstStyle/>
          <a:p>
            <a:r>
              <a:rPr lang="en-GB"/>
              <a:t>Consider possibility of future capacity</a:t>
            </a:r>
          </a:p>
          <a:p>
            <a:r>
              <a:rPr lang="en-GB"/>
              <a:t>Maximise participation</a:t>
            </a:r>
          </a:p>
          <a:p>
            <a:r>
              <a:rPr lang="en-GB"/>
              <a:t>Consider what patient might choose</a:t>
            </a:r>
          </a:p>
          <a:p>
            <a:pPr lvl="1"/>
            <a:r>
              <a:rPr lang="en-GB"/>
              <a:t>Past wishes and feelings of patient</a:t>
            </a:r>
          </a:p>
          <a:p>
            <a:pPr lvl="1"/>
            <a:r>
              <a:rPr lang="en-GB"/>
              <a:t>Beliefs and values of patient</a:t>
            </a:r>
          </a:p>
          <a:p>
            <a:pPr lvl="1"/>
            <a:r>
              <a:rPr lang="en-GB"/>
              <a:t>Factors this patient likely to consider</a:t>
            </a:r>
          </a:p>
          <a:p>
            <a:r>
              <a:rPr lang="en-GB"/>
              <a:t>Take into account views of</a:t>
            </a:r>
          </a:p>
          <a:p>
            <a:pPr lvl="1"/>
            <a:r>
              <a:rPr lang="en-GB"/>
              <a:t>Named consultees, carers, ‘attorneys’</a:t>
            </a:r>
          </a:p>
        </p:txBody>
      </p:sp>
    </p:spTree>
    <p:extLst>
      <p:ext uri="{BB962C8B-B14F-4D97-AF65-F5344CB8AC3E}">
        <p14:creationId xmlns:p14="http://schemas.microsoft.com/office/powerpoint/2010/main" val="14464851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endParaRPr lang="en-GB"/>
          </a:p>
        </p:txBody>
      </p:sp>
      <p:sp>
        <p:nvSpPr>
          <p:cNvPr id="33795" name="Rectangle 3"/>
          <p:cNvSpPr>
            <a:spLocks noGrp="1" noChangeArrowheads="1"/>
          </p:cNvSpPr>
          <p:nvPr>
            <p:ph type="body" idx="1"/>
          </p:nvPr>
        </p:nvSpPr>
        <p:spPr/>
        <p:txBody>
          <a:bodyPr/>
          <a:lstStyle/>
          <a:p>
            <a:r>
              <a:rPr lang="en-GB"/>
              <a:t>For ‘life sustaining treatment’ </a:t>
            </a:r>
          </a:p>
          <a:p>
            <a:pPr lvl="1"/>
            <a:r>
              <a:rPr lang="en-GB"/>
              <a:t>defined s 4(10)</a:t>
            </a:r>
          </a:p>
          <a:p>
            <a:r>
              <a:rPr lang="en-GB"/>
              <a:t>Not motivated by desire to bring about death (s 4(4))</a:t>
            </a:r>
          </a:p>
          <a:p>
            <a:pPr lvl="1">
              <a:buFontTx/>
              <a:buNone/>
            </a:pPr>
            <a:endParaRPr lang="en-GB"/>
          </a:p>
        </p:txBody>
      </p:sp>
    </p:spTree>
    <p:extLst>
      <p:ext uri="{BB962C8B-B14F-4D97-AF65-F5344CB8AC3E}">
        <p14:creationId xmlns:p14="http://schemas.microsoft.com/office/powerpoint/2010/main" val="37158040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50825" y="620713"/>
            <a:ext cx="5184775" cy="1143000"/>
          </a:xfrm>
        </p:spPr>
        <p:txBody>
          <a:bodyPr/>
          <a:lstStyle/>
          <a:p>
            <a:r>
              <a:rPr lang="en-GB" sz="4000"/>
              <a:t>What are ‘welfare’ and ‘Best Interests’ about?</a:t>
            </a:r>
          </a:p>
        </p:txBody>
      </p:sp>
      <p:sp>
        <p:nvSpPr>
          <p:cNvPr id="10243" name="Rectangle 3"/>
          <p:cNvSpPr>
            <a:spLocks noGrp="1" noChangeArrowheads="1"/>
          </p:cNvSpPr>
          <p:nvPr>
            <p:ph type="body" idx="1"/>
          </p:nvPr>
        </p:nvSpPr>
        <p:spPr>
          <a:xfrm>
            <a:off x="468313" y="2636838"/>
            <a:ext cx="8229600" cy="4525962"/>
          </a:xfrm>
        </p:spPr>
        <p:txBody>
          <a:bodyPr/>
          <a:lstStyle/>
          <a:p>
            <a:r>
              <a:rPr lang="en-GB"/>
              <a:t>Paternalism</a:t>
            </a:r>
          </a:p>
          <a:p>
            <a:r>
              <a:rPr lang="en-GB"/>
              <a:t>Indirect autonomy</a:t>
            </a:r>
          </a:p>
          <a:p>
            <a:r>
              <a:rPr lang="en-GB"/>
              <a:t>Structuring professional power</a:t>
            </a:r>
          </a:p>
          <a:p>
            <a:pPr lvl="1"/>
            <a:r>
              <a:rPr lang="en-GB"/>
              <a:t>Courts</a:t>
            </a:r>
          </a:p>
          <a:p>
            <a:pPr lvl="1"/>
            <a:r>
              <a:rPr lang="en-GB"/>
              <a:t>Welfare professionals</a:t>
            </a:r>
          </a:p>
        </p:txBody>
      </p:sp>
    </p:spTree>
    <p:extLst>
      <p:ext uri="{BB962C8B-B14F-4D97-AF65-F5344CB8AC3E}">
        <p14:creationId xmlns:p14="http://schemas.microsoft.com/office/powerpoint/2010/main" val="8632072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descr="Leslie Burk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476250"/>
            <a:ext cx="4711700" cy="3527425"/>
          </a:xfrm>
          <a:prstGeom prst="rect">
            <a:avLst/>
          </a:prstGeom>
          <a:noFill/>
          <a:extLst>
            <a:ext uri="{909E8E84-426E-40DD-AFC4-6F175D3DCCD1}">
              <a14:hiddenFill xmlns:a14="http://schemas.microsoft.com/office/drawing/2010/main">
                <a:solidFill>
                  <a:srgbClr val="FFFFFF"/>
                </a:solidFill>
              </a14:hiddenFill>
            </a:ext>
          </a:extLst>
        </p:spPr>
      </p:pic>
      <p:sp>
        <p:nvSpPr>
          <p:cNvPr id="45059" name="Text Box 3"/>
          <p:cNvSpPr txBox="1">
            <a:spLocks noChangeArrowheads="1"/>
          </p:cNvSpPr>
          <p:nvPr/>
        </p:nvSpPr>
        <p:spPr bwMode="auto">
          <a:xfrm>
            <a:off x="5795963" y="1916113"/>
            <a:ext cx="280828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400" b="1">
                <a:latin typeface="Times New Roman" pitchFamily="18" charset="0"/>
              </a:rPr>
              <a:t>The General Medical Council has won its appeal against a ruling which gave a seriously-ill patient the right to stop doctors withdrawing food and drink.</a:t>
            </a:r>
            <a:r>
              <a:rPr lang="en-US" sz="2400">
                <a:latin typeface="Times New Roman" pitchFamily="18" charset="0"/>
              </a:rPr>
              <a:t> </a:t>
            </a:r>
          </a:p>
        </p:txBody>
      </p:sp>
      <p:sp>
        <p:nvSpPr>
          <p:cNvPr id="45060" name="Text Box 4"/>
          <p:cNvSpPr txBox="1">
            <a:spLocks noChangeArrowheads="1"/>
          </p:cNvSpPr>
          <p:nvPr/>
        </p:nvSpPr>
        <p:spPr bwMode="auto">
          <a:xfrm>
            <a:off x="971550" y="4941888"/>
            <a:ext cx="47529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sz="4400">
                <a:latin typeface="Times New Roman" pitchFamily="18" charset="0"/>
              </a:rPr>
              <a:t>R (Burke) v GMC</a:t>
            </a:r>
            <a:endParaRPr lang="en-US" sz="4400">
              <a:latin typeface="Times New Roman" pitchFamily="18" charset="0"/>
            </a:endParaRPr>
          </a:p>
        </p:txBody>
      </p:sp>
    </p:spTree>
    <p:extLst>
      <p:ext uri="{BB962C8B-B14F-4D97-AF65-F5344CB8AC3E}">
        <p14:creationId xmlns:p14="http://schemas.microsoft.com/office/powerpoint/2010/main" val="4203948491"/>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4"/>
          <p:cNvSpPr>
            <a:spLocks noGrp="1" noChangeArrowheads="1"/>
          </p:cNvSpPr>
          <p:nvPr>
            <p:ph type="ctrTitle"/>
          </p:nvPr>
        </p:nvSpPr>
        <p:spPr/>
        <p:txBody>
          <a:bodyPr/>
          <a:lstStyle/>
          <a:p>
            <a:r>
              <a:rPr lang="en-GB" sz="4000"/>
              <a:t>Acts causing death are homicide</a:t>
            </a:r>
            <a:br>
              <a:rPr lang="en-GB" sz="4000"/>
            </a:br>
            <a:r>
              <a:rPr lang="en-GB" sz="4000"/>
              <a:t/>
            </a:r>
            <a:br>
              <a:rPr lang="en-GB" sz="4000"/>
            </a:br>
            <a:endParaRPr lang="en-GB" sz="4000"/>
          </a:p>
        </p:txBody>
      </p:sp>
      <p:sp>
        <p:nvSpPr>
          <p:cNvPr id="38917" name="Rectangle 5"/>
          <p:cNvSpPr>
            <a:spLocks noGrp="1" noChangeArrowheads="1"/>
          </p:cNvSpPr>
          <p:nvPr>
            <p:ph type="subTitle" idx="1"/>
          </p:nvPr>
        </p:nvSpPr>
        <p:spPr/>
        <p:txBody>
          <a:bodyPr/>
          <a:lstStyle/>
          <a:p>
            <a:r>
              <a:rPr lang="en-GB"/>
              <a:t>Pain relieving drugs exception</a:t>
            </a:r>
          </a:p>
        </p:txBody>
      </p:sp>
    </p:spTree>
    <p:extLst>
      <p:ext uri="{BB962C8B-B14F-4D97-AF65-F5344CB8AC3E}">
        <p14:creationId xmlns:p14="http://schemas.microsoft.com/office/powerpoint/2010/main" val="11167133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GB"/>
              <a:t>R v Adams</a:t>
            </a:r>
            <a:endParaRPr lang="en-US"/>
          </a:p>
        </p:txBody>
      </p:sp>
      <p:sp>
        <p:nvSpPr>
          <p:cNvPr id="13315" name="Rectangle 3"/>
          <p:cNvSpPr>
            <a:spLocks noGrp="1" noChangeArrowheads="1"/>
          </p:cNvSpPr>
          <p:nvPr>
            <p:ph type="body" idx="1"/>
          </p:nvPr>
        </p:nvSpPr>
        <p:spPr/>
        <p:txBody>
          <a:bodyPr/>
          <a:lstStyle/>
          <a:p>
            <a:pPr>
              <a:buFontTx/>
              <a:buNone/>
            </a:pPr>
            <a:r>
              <a:rPr lang="en-GB"/>
              <a:t>Pain relieving drugs that also shorten life may be used if</a:t>
            </a:r>
          </a:p>
          <a:p>
            <a:r>
              <a:rPr lang="en-GB"/>
              <a:t>the patient is close to death (causation?)</a:t>
            </a:r>
          </a:p>
          <a:p>
            <a:r>
              <a:rPr lang="en-GB"/>
              <a:t>their use is ‘right and proper’ care</a:t>
            </a:r>
          </a:p>
          <a:p>
            <a:r>
              <a:rPr lang="en-GB"/>
              <a:t>the purpose is to relieve pain </a:t>
            </a:r>
          </a:p>
          <a:p>
            <a:pPr>
              <a:buFontTx/>
              <a:buNone/>
            </a:pPr>
            <a:r>
              <a:rPr lang="en-GB"/>
              <a:t>	not shorten life (motive/intention)</a:t>
            </a:r>
          </a:p>
          <a:p>
            <a:endParaRPr lang="en-GB"/>
          </a:p>
        </p:txBody>
      </p:sp>
    </p:spTree>
    <p:extLst>
      <p:ext uri="{BB962C8B-B14F-4D97-AF65-F5344CB8AC3E}">
        <p14:creationId xmlns:p14="http://schemas.microsoft.com/office/powerpoint/2010/main" val="3151327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Outline</a:t>
            </a:r>
            <a:endParaRPr lang="en-GB" dirty="0"/>
          </a:p>
        </p:txBody>
      </p:sp>
      <p:sp>
        <p:nvSpPr>
          <p:cNvPr id="3" name="Content Placeholder 2"/>
          <p:cNvSpPr>
            <a:spLocks noGrp="1"/>
          </p:cNvSpPr>
          <p:nvPr>
            <p:ph idx="1"/>
          </p:nvPr>
        </p:nvSpPr>
        <p:spPr/>
        <p:txBody>
          <a:bodyPr/>
          <a:lstStyle/>
          <a:p>
            <a:r>
              <a:rPr lang="en-GB" dirty="0" smtClean="0"/>
              <a:t>Patient’s rights</a:t>
            </a:r>
          </a:p>
          <a:p>
            <a:pPr lvl="1"/>
            <a:r>
              <a:rPr lang="en-GB" dirty="0" smtClean="0"/>
              <a:t>Consent and refusal</a:t>
            </a:r>
          </a:p>
          <a:p>
            <a:pPr lvl="1"/>
            <a:r>
              <a:rPr lang="en-GB" dirty="0" smtClean="0"/>
              <a:t>Advance decisions</a:t>
            </a:r>
          </a:p>
          <a:p>
            <a:r>
              <a:rPr lang="en-GB" dirty="0" smtClean="0"/>
              <a:t>Professional responsibilities</a:t>
            </a:r>
          </a:p>
          <a:p>
            <a:pPr lvl="1"/>
            <a:r>
              <a:rPr lang="en-GB" dirty="0" smtClean="0"/>
              <a:t>Obligations to treat</a:t>
            </a:r>
          </a:p>
          <a:p>
            <a:pPr lvl="1"/>
            <a:r>
              <a:rPr lang="en-GB" dirty="0" smtClean="0"/>
              <a:t>Not killing or assisting suicide</a:t>
            </a:r>
          </a:p>
          <a:p>
            <a:r>
              <a:rPr lang="en-GB" dirty="0" smtClean="0"/>
              <a:t>Family roles</a:t>
            </a:r>
          </a:p>
          <a:p>
            <a:pPr lvl="1"/>
            <a:r>
              <a:rPr lang="en-GB" dirty="0" smtClean="0"/>
              <a:t>Proxies and </a:t>
            </a:r>
            <a:r>
              <a:rPr lang="en-GB" dirty="0" err="1" smtClean="0"/>
              <a:t>consultees</a:t>
            </a:r>
            <a:endParaRPr lang="en-GB" dirty="0"/>
          </a:p>
        </p:txBody>
      </p:sp>
    </p:spTree>
    <p:extLst>
      <p:ext uri="{BB962C8B-B14F-4D97-AF65-F5344CB8AC3E}">
        <p14:creationId xmlns:p14="http://schemas.microsoft.com/office/powerpoint/2010/main" val="32620426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4"/>
          <p:cNvSpPr>
            <a:spLocks noGrp="1" noChangeArrowheads="1"/>
          </p:cNvSpPr>
          <p:nvPr>
            <p:ph type="ctrTitle"/>
          </p:nvPr>
        </p:nvSpPr>
        <p:spPr/>
        <p:txBody>
          <a:bodyPr/>
          <a:lstStyle/>
          <a:p>
            <a:r>
              <a:rPr lang="en-GB"/>
              <a:t>Assisting Suicide is a crime</a:t>
            </a:r>
            <a:br>
              <a:rPr lang="en-GB"/>
            </a:br>
            <a:endParaRPr lang="en-GB"/>
          </a:p>
        </p:txBody>
      </p:sp>
      <p:sp>
        <p:nvSpPr>
          <p:cNvPr id="40965" name="Rectangle 5"/>
          <p:cNvSpPr>
            <a:spLocks noGrp="1" noChangeArrowheads="1"/>
          </p:cNvSpPr>
          <p:nvPr>
            <p:ph type="subTitle" idx="1"/>
          </p:nvPr>
        </p:nvSpPr>
        <p:spPr/>
        <p:txBody>
          <a:bodyPr/>
          <a:lstStyle/>
          <a:p>
            <a:endParaRPr lang="en-GB"/>
          </a:p>
        </p:txBody>
      </p:sp>
    </p:spTree>
    <p:extLst>
      <p:ext uri="{BB962C8B-B14F-4D97-AF65-F5344CB8AC3E}">
        <p14:creationId xmlns:p14="http://schemas.microsoft.com/office/powerpoint/2010/main" val="11848434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74638"/>
            <a:ext cx="4906963" cy="1143000"/>
          </a:xfrm>
        </p:spPr>
        <p:txBody>
          <a:bodyPr/>
          <a:lstStyle/>
          <a:p>
            <a:r>
              <a:rPr lang="en-GB" sz="4000" dirty="0"/>
              <a:t>Suicide Act 1961(as amended)</a:t>
            </a:r>
            <a:endParaRPr lang="en-US" sz="4000" dirty="0"/>
          </a:p>
        </p:txBody>
      </p:sp>
      <p:sp>
        <p:nvSpPr>
          <p:cNvPr id="26627" name="Rectangle 3"/>
          <p:cNvSpPr>
            <a:spLocks noGrp="1" noChangeArrowheads="1"/>
          </p:cNvSpPr>
          <p:nvPr>
            <p:ph type="body" idx="1"/>
          </p:nvPr>
        </p:nvSpPr>
        <p:spPr/>
        <p:txBody>
          <a:bodyPr/>
          <a:lstStyle/>
          <a:p>
            <a:pPr>
              <a:buFontTx/>
              <a:buNone/>
            </a:pPr>
            <a:r>
              <a:rPr lang="en-GB" sz="2800" dirty="0"/>
              <a:t>	S2(1) A person (“D”) commits an offence if—</a:t>
            </a:r>
          </a:p>
          <a:p>
            <a:pPr>
              <a:buFontTx/>
              <a:buNone/>
            </a:pPr>
            <a:r>
              <a:rPr lang="en-GB" sz="2800" dirty="0"/>
              <a:t>	(a) D does an act capable of encouraging or assisting the suicide or attempted suicide of another person, and</a:t>
            </a:r>
          </a:p>
          <a:p>
            <a:pPr>
              <a:buFontTx/>
              <a:buNone/>
            </a:pPr>
            <a:r>
              <a:rPr lang="en-GB" sz="2800" dirty="0"/>
              <a:t>	(b) D's act was intended to encourage or assist suicide or an attempt at suicide.</a:t>
            </a:r>
          </a:p>
          <a:p>
            <a:pPr>
              <a:buFontTx/>
              <a:buNone/>
            </a:pPr>
            <a:r>
              <a:rPr lang="en-GB" sz="2800" dirty="0"/>
              <a:t>	</a:t>
            </a:r>
          </a:p>
          <a:p>
            <a:pPr>
              <a:buFontTx/>
              <a:buNone/>
            </a:pPr>
            <a:r>
              <a:rPr lang="en-GB" sz="2800" dirty="0"/>
              <a:t>	NB Prosecutions only with consent of Director of Public Prosecutions (s 2(4))</a:t>
            </a:r>
          </a:p>
        </p:txBody>
      </p:sp>
    </p:spTree>
    <p:extLst>
      <p:ext uri="{BB962C8B-B14F-4D97-AF65-F5344CB8AC3E}">
        <p14:creationId xmlns:p14="http://schemas.microsoft.com/office/powerpoint/2010/main" val="30068727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274638"/>
            <a:ext cx="4762500" cy="1143000"/>
          </a:xfrm>
        </p:spPr>
        <p:txBody>
          <a:bodyPr/>
          <a:lstStyle/>
          <a:p>
            <a:r>
              <a:rPr lang="en-GB" sz="3200" dirty="0"/>
              <a:t>Suicide Act 1961(as amended)</a:t>
            </a:r>
          </a:p>
        </p:txBody>
      </p:sp>
      <p:sp>
        <p:nvSpPr>
          <p:cNvPr id="27651" name="Rectangle 3"/>
          <p:cNvSpPr>
            <a:spLocks noGrp="1" noChangeArrowheads="1"/>
          </p:cNvSpPr>
          <p:nvPr>
            <p:ph type="body" idx="1"/>
          </p:nvPr>
        </p:nvSpPr>
        <p:spPr>
          <a:xfrm>
            <a:off x="457200" y="1600200"/>
            <a:ext cx="8229600" cy="4708525"/>
          </a:xfrm>
        </p:spPr>
        <p:txBody>
          <a:bodyPr/>
          <a:lstStyle/>
          <a:p>
            <a:pPr>
              <a:lnSpc>
                <a:spcPct val="80000"/>
              </a:lnSpc>
              <a:buFontTx/>
              <a:buNone/>
            </a:pPr>
            <a:r>
              <a:rPr lang="en-GB" sz="2000"/>
              <a:t>2A  Acts capable of encouraging or assisting]</a:t>
            </a:r>
            <a:endParaRPr lang="en-GB" sz="2000" b="1"/>
          </a:p>
          <a:p>
            <a:pPr>
              <a:lnSpc>
                <a:spcPct val="80000"/>
              </a:lnSpc>
              <a:buFontTx/>
              <a:buNone/>
            </a:pPr>
            <a:r>
              <a:rPr lang="en-GB" sz="2000" b="1"/>
              <a:t>(1) If D arranges for a person (“D2”) to do an act that is capable of encouraging or assisting the suicide or attempted suicide of another person and D2 does that act, D is also to be treated for the purposes of this Act as having done it.</a:t>
            </a:r>
          </a:p>
          <a:p>
            <a:pPr>
              <a:lnSpc>
                <a:spcPct val="80000"/>
              </a:lnSpc>
              <a:buFontTx/>
              <a:buNone/>
            </a:pPr>
            <a:r>
              <a:rPr lang="en-GB" sz="2000" b="1"/>
              <a:t>(2) Where the facts are such that an act is not capable of encouraging or assisting suicide or attempted suicide, for the purposes of this Act it is to be treated as so capable if the act would have been so capable had the facts been as D believed them to be at the time of the act or had subsequent events happened in the manner D believed they would happen (or both).</a:t>
            </a:r>
          </a:p>
          <a:p>
            <a:pPr>
              <a:lnSpc>
                <a:spcPct val="80000"/>
              </a:lnSpc>
              <a:buFontTx/>
              <a:buNone/>
            </a:pPr>
            <a:r>
              <a:rPr lang="en-GB" sz="2000" b="1"/>
              <a:t>(3) A reference in this Act to a person (“P”) doing an act that is capable of encouraging the suicide or attempted suicide of another person includes a reference to P doing so by threatening another person or otherwise putting pressure on another person to commit or attempt suicide.</a:t>
            </a:r>
          </a:p>
        </p:txBody>
      </p:sp>
    </p:spTree>
    <p:extLst>
      <p:ext uri="{BB962C8B-B14F-4D97-AF65-F5344CB8AC3E}">
        <p14:creationId xmlns:p14="http://schemas.microsoft.com/office/powerpoint/2010/main" val="22216238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Diane Pret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333375"/>
            <a:ext cx="6469063" cy="3524250"/>
          </a:xfrm>
          <a:prstGeom prst="rect">
            <a:avLst/>
          </a:prstGeom>
          <a:noFill/>
          <a:extLst>
            <a:ext uri="{909E8E84-426E-40DD-AFC4-6F175D3DCCD1}">
              <a14:hiddenFill xmlns:a14="http://schemas.microsoft.com/office/drawing/2010/main">
                <a:solidFill>
                  <a:srgbClr val="FFFFFF"/>
                </a:solidFill>
              </a14:hiddenFill>
            </a:ext>
          </a:extLst>
        </p:spPr>
      </p:pic>
      <p:sp>
        <p:nvSpPr>
          <p:cNvPr id="35843" name="Text Box 3"/>
          <p:cNvSpPr txBox="1">
            <a:spLocks noChangeArrowheads="1"/>
          </p:cNvSpPr>
          <p:nvPr/>
        </p:nvSpPr>
        <p:spPr bwMode="auto">
          <a:xfrm>
            <a:off x="7019925" y="836613"/>
            <a:ext cx="187325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sz="4400">
                <a:latin typeface="Times New Roman" pitchFamily="18" charset="0"/>
              </a:rPr>
              <a:t>Diane Pretty</a:t>
            </a:r>
            <a:endParaRPr lang="en-US" sz="4400">
              <a:latin typeface="Times New Roman" pitchFamily="18" charset="0"/>
            </a:endParaRPr>
          </a:p>
        </p:txBody>
      </p:sp>
      <p:sp>
        <p:nvSpPr>
          <p:cNvPr id="35844" name="Text Box 4"/>
          <p:cNvSpPr txBox="1">
            <a:spLocks noChangeArrowheads="1"/>
          </p:cNvSpPr>
          <p:nvPr/>
        </p:nvSpPr>
        <p:spPr bwMode="auto">
          <a:xfrm>
            <a:off x="323850" y="4292600"/>
            <a:ext cx="6481763"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800" b="1">
                <a:latin typeface="Times New Roman" pitchFamily="18" charset="0"/>
              </a:rPr>
              <a:t>Mrs Pretty, 43, who has motor neurone disease, wants an assurance that her husband Brian will not be prosecuted if he helps her to take her own life.</a:t>
            </a:r>
            <a:r>
              <a:rPr lang="en-US" sz="2400">
                <a:latin typeface="Times New Roman" pitchFamily="18" charset="0"/>
              </a:rPr>
              <a:t> </a:t>
            </a:r>
          </a:p>
        </p:txBody>
      </p:sp>
    </p:spTree>
    <p:extLst>
      <p:ext uri="{BB962C8B-B14F-4D97-AF65-F5344CB8AC3E}">
        <p14:creationId xmlns:p14="http://schemas.microsoft.com/office/powerpoint/2010/main" val="1985656130"/>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GB"/>
              <a:t>Human Rights</a:t>
            </a:r>
            <a:endParaRPr lang="en-US"/>
          </a:p>
        </p:txBody>
      </p:sp>
      <p:sp>
        <p:nvSpPr>
          <p:cNvPr id="8195" name="Rectangle 3"/>
          <p:cNvSpPr>
            <a:spLocks noGrp="1" noChangeArrowheads="1"/>
          </p:cNvSpPr>
          <p:nvPr>
            <p:ph type="body" idx="1"/>
          </p:nvPr>
        </p:nvSpPr>
        <p:spPr/>
        <p:txBody>
          <a:bodyPr/>
          <a:lstStyle/>
          <a:p>
            <a:r>
              <a:rPr lang="en-GB"/>
              <a:t>Article 2 (Life)</a:t>
            </a:r>
          </a:p>
          <a:p>
            <a:r>
              <a:rPr lang="en-GB"/>
              <a:t>Article 3 (Inhuman &amp; Degrading Treatment)</a:t>
            </a:r>
          </a:p>
          <a:p>
            <a:r>
              <a:rPr lang="en-GB"/>
              <a:t>Article 8 (Private &amp; Family Life)</a:t>
            </a:r>
          </a:p>
          <a:p>
            <a:pPr lvl="1"/>
            <a:r>
              <a:rPr lang="en-GB"/>
              <a:t>Proportional interference acceptable to protect </a:t>
            </a:r>
          </a:p>
          <a:p>
            <a:pPr lvl="2"/>
            <a:r>
              <a:rPr lang="en-GB"/>
              <a:t>‘public health and morals’</a:t>
            </a:r>
          </a:p>
          <a:p>
            <a:pPr lvl="2"/>
            <a:r>
              <a:rPr lang="en-GB"/>
              <a:t>Rights and freedoms of others</a:t>
            </a:r>
            <a:endParaRPr lang="en-US"/>
          </a:p>
        </p:txBody>
      </p:sp>
    </p:spTree>
    <p:extLst>
      <p:ext uri="{BB962C8B-B14F-4D97-AF65-F5344CB8AC3E}">
        <p14:creationId xmlns:p14="http://schemas.microsoft.com/office/powerpoint/2010/main" val="24143912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GB"/>
              <a:t>Pretty v UK</a:t>
            </a:r>
          </a:p>
        </p:txBody>
      </p:sp>
      <p:sp>
        <p:nvSpPr>
          <p:cNvPr id="34819" name="Rectangle 3"/>
          <p:cNvSpPr>
            <a:spLocks noGrp="1" noChangeArrowheads="1"/>
          </p:cNvSpPr>
          <p:nvPr>
            <p:ph type="body" idx="1"/>
          </p:nvPr>
        </p:nvSpPr>
        <p:spPr/>
        <p:txBody>
          <a:bodyPr/>
          <a:lstStyle/>
          <a:p>
            <a:pPr>
              <a:lnSpc>
                <a:spcPct val="90000"/>
              </a:lnSpc>
            </a:pPr>
            <a:r>
              <a:rPr lang="en-GB"/>
              <a:t>Article 2</a:t>
            </a:r>
          </a:p>
          <a:p>
            <a:pPr lvl="1">
              <a:lnSpc>
                <a:spcPct val="90000"/>
              </a:lnSpc>
            </a:pPr>
            <a:r>
              <a:rPr lang="en-GB"/>
              <a:t>Right to life cannot generate a right to die</a:t>
            </a:r>
          </a:p>
          <a:p>
            <a:pPr>
              <a:lnSpc>
                <a:spcPct val="90000"/>
              </a:lnSpc>
            </a:pPr>
            <a:r>
              <a:rPr lang="en-GB"/>
              <a:t>Article 3</a:t>
            </a:r>
          </a:p>
          <a:p>
            <a:pPr lvl="1">
              <a:lnSpc>
                <a:spcPct val="90000"/>
              </a:lnSpc>
            </a:pPr>
            <a:r>
              <a:rPr lang="en-GB"/>
              <a:t>Law does not cause inhumanity, disease does</a:t>
            </a:r>
          </a:p>
          <a:p>
            <a:pPr>
              <a:lnSpc>
                <a:spcPct val="90000"/>
              </a:lnSpc>
            </a:pPr>
            <a:r>
              <a:rPr lang="en-GB"/>
              <a:t>Article 8</a:t>
            </a:r>
          </a:p>
          <a:p>
            <a:pPr lvl="1">
              <a:lnSpc>
                <a:spcPct val="90000"/>
              </a:lnSpc>
            </a:pPr>
            <a:r>
              <a:rPr lang="en-GB"/>
              <a:t>Autonomy rights engaged but outweighed by interests of vulnerable people</a:t>
            </a:r>
          </a:p>
        </p:txBody>
      </p:sp>
    </p:spTree>
    <p:extLst>
      <p:ext uri="{BB962C8B-B14F-4D97-AF65-F5344CB8AC3E}">
        <p14:creationId xmlns:p14="http://schemas.microsoft.com/office/powerpoint/2010/main" val="39918262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GB"/>
              <a:t>Rights…</a:t>
            </a:r>
            <a:endParaRPr lang="en-US"/>
          </a:p>
        </p:txBody>
      </p:sp>
      <p:sp>
        <p:nvSpPr>
          <p:cNvPr id="19459" name="Rectangle 3"/>
          <p:cNvSpPr>
            <a:spLocks noGrp="1" noChangeArrowheads="1"/>
          </p:cNvSpPr>
          <p:nvPr>
            <p:ph type="body" idx="1"/>
          </p:nvPr>
        </p:nvSpPr>
        <p:spPr/>
        <p:txBody>
          <a:bodyPr/>
          <a:lstStyle/>
          <a:p>
            <a:pPr>
              <a:lnSpc>
                <a:spcPct val="90000"/>
              </a:lnSpc>
            </a:pPr>
            <a:r>
              <a:rPr lang="en-GB"/>
              <a:t>To be left to die – negative right</a:t>
            </a:r>
          </a:p>
          <a:p>
            <a:pPr lvl="1">
              <a:lnSpc>
                <a:spcPct val="90000"/>
              </a:lnSpc>
            </a:pPr>
            <a:r>
              <a:rPr lang="en-GB"/>
              <a:t>If competent can refuse life saving treatment (Ms B)</a:t>
            </a:r>
          </a:p>
          <a:p>
            <a:pPr>
              <a:lnSpc>
                <a:spcPct val="90000"/>
              </a:lnSpc>
            </a:pPr>
            <a:r>
              <a:rPr lang="en-GB"/>
              <a:t>But no right to be killed – positive right </a:t>
            </a:r>
          </a:p>
          <a:p>
            <a:pPr lvl="1">
              <a:lnSpc>
                <a:spcPct val="90000"/>
              </a:lnSpc>
            </a:pPr>
            <a:r>
              <a:rPr lang="en-GB"/>
              <a:t>(Pretty)</a:t>
            </a:r>
          </a:p>
          <a:p>
            <a:pPr>
              <a:lnSpc>
                <a:spcPct val="90000"/>
              </a:lnSpc>
            </a:pPr>
            <a:r>
              <a:rPr lang="en-GB"/>
              <a:t>Freedom from inhuman and </a:t>
            </a:r>
          </a:p>
          <a:p>
            <a:pPr>
              <a:lnSpc>
                <a:spcPct val="90000"/>
              </a:lnSpc>
              <a:buFontTx/>
              <a:buNone/>
            </a:pPr>
            <a:r>
              <a:rPr lang="en-GB"/>
              <a:t>   degrading treatment? (Art 3)</a:t>
            </a:r>
          </a:p>
          <a:p>
            <a:pPr>
              <a:lnSpc>
                <a:spcPct val="90000"/>
              </a:lnSpc>
            </a:pPr>
            <a:r>
              <a:rPr lang="en-GB"/>
              <a:t>Choice ? (Art 8, Burke v GMC)</a:t>
            </a:r>
            <a:endParaRPr lang="en-US"/>
          </a:p>
        </p:txBody>
      </p:sp>
    </p:spTree>
    <p:extLst>
      <p:ext uri="{BB962C8B-B14F-4D97-AF65-F5344CB8AC3E}">
        <p14:creationId xmlns:p14="http://schemas.microsoft.com/office/powerpoint/2010/main" val="306346395"/>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a:t>Purdy (2009)</a:t>
            </a:r>
          </a:p>
        </p:txBody>
      </p:sp>
      <p:sp>
        <p:nvSpPr>
          <p:cNvPr id="45059" name="Rectangle 3"/>
          <p:cNvSpPr>
            <a:spLocks noGrp="1" noChangeArrowheads="1"/>
          </p:cNvSpPr>
          <p:nvPr>
            <p:ph type="body" sz="half" idx="1"/>
          </p:nvPr>
        </p:nvSpPr>
        <p:spPr/>
        <p:txBody>
          <a:bodyPr/>
          <a:lstStyle/>
          <a:p>
            <a:pPr>
              <a:buFontTx/>
              <a:buNone/>
            </a:pPr>
            <a:r>
              <a:rPr lang="en-GB" sz="2800" b="1"/>
              <a:t>	</a:t>
            </a:r>
          </a:p>
        </p:txBody>
      </p:sp>
      <p:pic>
        <p:nvPicPr>
          <p:cNvPr id="45060" name="Picture 4" descr="Debbie Purdy"/>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156325" y="1341438"/>
            <a:ext cx="2746375" cy="4525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5061" name="Text Box 5"/>
          <p:cNvSpPr txBox="1">
            <a:spLocks noChangeArrowheads="1"/>
          </p:cNvSpPr>
          <p:nvPr/>
        </p:nvSpPr>
        <p:spPr bwMode="auto">
          <a:xfrm>
            <a:off x="250825" y="1412875"/>
            <a:ext cx="5616575" cy="4679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en-GB" sz="3200">
                <a:latin typeface="Lucida Sans" pitchFamily="34" charset="0"/>
              </a:rPr>
              <a:t>Article 8 ECHR : ‘in accordance with the law’</a:t>
            </a:r>
          </a:p>
          <a:p>
            <a:pPr>
              <a:spcBef>
                <a:spcPct val="50000"/>
              </a:spcBef>
              <a:buFontTx/>
              <a:buChar char="•"/>
            </a:pPr>
            <a:r>
              <a:rPr lang="en-GB" sz="3200">
                <a:latin typeface="Lucida Sans" pitchFamily="34" charset="0"/>
              </a:rPr>
              <a:t>HL held that the scope of prosecutorial discretion too imprecise</a:t>
            </a:r>
          </a:p>
          <a:p>
            <a:pPr>
              <a:spcBef>
                <a:spcPct val="50000"/>
              </a:spcBef>
              <a:buFontTx/>
              <a:buChar char="•"/>
            </a:pPr>
            <a:r>
              <a:rPr lang="en-GB" sz="3200">
                <a:latin typeface="Lucida Sans" pitchFamily="34" charset="0"/>
              </a:rPr>
              <a:t>DPP required to publish dedicated guidance </a:t>
            </a:r>
          </a:p>
          <a:p>
            <a:pPr>
              <a:spcBef>
                <a:spcPct val="50000"/>
              </a:spcBef>
              <a:buFontTx/>
              <a:buChar char="•"/>
            </a:pPr>
            <a:r>
              <a:rPr lang="en-GB">
                <a:hlinkClick r:id="rId3"/>
              </a:rPr>
              <a:t>http://www.cps.gov.uk/publications/prosecution/assisted_suicide_policy.html</a:t>
            </a:r>
            <a:endParaRPr lang="en-GB" sz="3200">
              <a:latin typeface="Lucida Sans" pitchFamily="34" charset="0"/>
            </a:endParaRPr>
          </a:p>
        </p:txBody>
      </p:sp>
    </p:spTree>
    <p:extLst>
      <p:ext uri="{BB962C8B-B14F-4D97-AF65-F5344CB8AC3E}">
        <p14:creationId xmlns:p14="http://schemas.microsoft.com/office/powerpoint/2010/main" val="30432678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GB"/>
              <a:t>R v Purdy</a:t>
            </a:r>
            <a:endParaRPr lang="en-US"/>
          </a:p>
        </p:txBody>
      </p:sp>
      <p:sp>
        <p:nvSpPr>
          <p:cNvPr id="22531" name="Rectangle 3"/>
          <p:cNvSpPr>
            <a:spLocks noGrp="1" noChangeArrowheads="1"/>
          </p:cNvSpPr>
          <p:nvPr>
            <p:ph type="body" idx="1"/>
          </p:nvPr>
        </p:nvSpPr>
        <p:spPr/>
        <p:txBody>
          <a:bodyPr/>
          <a:lstStyle/>
          <a:p>
            <a:r>
              <a:rPr lang="en-GB"/>
              <a:t>Article 8</a:t>
            </a:r>
          </a:p>
          <a:p>
            <a:pPr lvl="1"/>
            <a:r>
              <a:rPr lang="en-GB"/>
              <a:t>‘in accordance with the law’</a:t>
            </a:r>
          </a:p>
          <a:p>
            <a:r>
              <a:rPr lang="en-GB"/>
              <a:t>Rationale – need for people to be able to regulate their actions</a:t>
            </a:r>
          </a:p>
          <a:p>
            <a:r>
              <a:rPr lang="en-GB"/>
              <a:t>Sleight of hand – from Debbie’s article 8 rights to husband’s ability to regulate his actions</a:t>
            </a:r>
          </a:p>
          <a:p>
            <a:r>
              <a:rPr lang="en-GB"/>
              <a:t>Legislating or interpreting?</a:t>
            </a:r>
            <a:endParaRPr lang="en-US"/>
          </a:p>
        </p:txBody>
      </p:sp>
    </p:spTree>
    <p:extLst>
      <p:ext uri="{BB962C8B-B14F-4D97-AF65-F5344CB8AC3E}">
        <p14:creationId xmlns:p14="http://schemas.microsoft.com/office/powerpoint/2010/main" val="10542685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GB" sz="4000"/>
              <a:t>DPP’s Policy</a:t>
            </a:r>
            <a:endParaRPr lang="en-US" sz="4000"/>
          </a:p>
        </p:txBody>
      </p:sp>
      <p:sp>
        <p:nvSpPr>
          <p:cNvPr id="23555" name="Rectangle 3"/>
          <p:cNvSpPr>
            <a:spLocks noGrp="1" noChangeArrowheads="1"/>
          </p:cNvSpPr>
          <p:nvPr>
            <p:ph type="body" idx="1"/>
          </p:nvPr>
        </p:nvSpPr>
        <p:spPr>
          <a:xfrm>
            <a:off x="457200" y="2636838"/>
            <a:ext cx="8229600" cy="3489325"/>
          </a:xfrm>
        </p:spPr>
        <p:txBody>
          <a:bodyPr/>
          <a:lstStyle/>
          <a:p>
            <a:r>
              <a:rPr lang="en-GB"/>
              <a:t>Factors relating to the ‘victim’</a:t>
            </a:r>
          </a:p>
          <a:p>
            <a:r>
              <a:rPr lang="en-GB"/>
              <a:t>Factors relating to the decision</a:t>
            </a:r>
          </a:p>
          <a:p>
            <a:r>
              <a:rPr lang="en-GB"/>
              <a:t>Factors relating to the assistant</a:t>
            </a:r>
            <a:endParaRPr lang="en-US"/>
          </a:p>
        </p:txBody>
      </p:sp>
    </p:spTree>
    <p:extLst>
      <p:ext uri="{BB962C8B-B14F-4D97-AF65-F5344CB8AC3E}">
        <p14:creationId xmlns:p14="http://schemas.microsoft.com/office/powerpoint/2010/main" val="2489489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GB"/>
              <a:t>Principles</a:t>
            </a:r>
            <a:endParaRPr lang="en-US"/>
          </a:p>
        </p:txBody>
      </p:sp>
      <p:sp>
        <p:nvSpPr>
          <p:cNvPr id="7171" name="Rectangle 3"/>
          <p:cNvSpPr>
            <a:spLocks noGrp="1" noChangeArrowheads="1"/>
          </p:cNvSpPr>
          <p:nvPr>
            <p:ph type="body" idx="1"/>
          </p:nvPr>
        </p:nvSpPr>
        <p:spPr/>
        <p:txBody>
          <a:bodyPr/>
          <a:lstStyle/>
          <a:p>
            <a:r>
              <a:rPr lang="en-GB"/>
              <a:t>If competent, no treatment without consent</a:t>
            </a:r>
          </a:p>
          <a:p>
            <a:r>
              <a:rPr lang="en-GB"/>
              <a:t>Care must meet professional standards (not patient demands)</a:t>
            </a:r>
          </a:p>
          <a:p>
            <a:r>
              <a:rPr lang="en-GB"/>
              <a:t>Acts causing death are homicide</a:t>
            </a:r>
          </a:p>
          <a:p>
            <a:pPr lvl="1"/>
            <a:r>
              <a:rPr lang="en-GB"/>
              <a:t>Pain relieving drugs exception</a:t>
            </a:r>
          </a:p>
          <a:p>
            <a:r>
              <a:rPr lang="en-GB"/>
              <a:t>Assisting Suicide is a crime</a:t>
            </a:r>
          </a:p>
          <a:p>
            <a:endParaRPr lang="en-US"/>
          </a:p>
        </p:txBody>
      </p:sp>
    </p:spTree>
    <p:extLst>
      <p:ext uri="{BB962C8B-B14F-4D97-AF65-F5344CB8AC3E}">
        <p14:creationId xmlns:p14="http://schemas.microsoft.com/office/powerpoint/2010/main" val="10504600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GB"/>
              <a:t>‘Victim’</a:t>
            </a:r>
          </a:p>
        </p:txBody>
      </p:sp>
      <p:sp>
        <p:nvSpPr>
          <p:cNvPr id="28675" name="Rectangle 3"/>
          <p:cNvSpPr>
            <a:spLocks noGrp="1" noChangeArrowheads="1"/>
          </p:cNvSpPr>
          <p:nvPr>
            <p:ph type="body" idx="1"/>
          </p:nvPr>
        </p:nvSpPr>
        <p:spPr/>
        <p:txBody>
          <a:bodyPr/>
          <a:lstStyle/>
          <a:p>
            <a:pPr>
              <a:lnSpc>
                <a:spcPct val="90000"/>
              </a:lnSpc>
            </a:pPr>
            <a:r>
              <a:rPr lang="en-GB"/>
              <a:t>Under 18</a:t>
            </a:r>
          </a:p>
          <a:p>
            <a:pPr>
              <a:lnSpc>
                <a:spcPct val="90000"/>
              </a:lnSpc>
            </a:pPr>
            <a:r>
              <a:rPr lang="en-GB"/>
              <a:t>Lacking capacity</a:t>
            </a:r>
          </a:p>
          <a:p>
            <a:pPr>
              <a:lnSpc>
                <a:spcPct val="90000"/>
              </a:lnSpc>
            </a:pPr>
            <a:r>
              <a:rPr lang="en-GB"/>
              <a:t>Physical ability to do acts in question</a:t>
            </a:r>
          </a:p>
          <a:p>
            <a:pPr>
              <a:lnSpc>
                <a:spcPct val="90000"/>
              </a:lnSpc>
            </a:pPr>
            <a:endParaRPr lang="en-GB"/>
          </a:p>
          <a:p>
            <a:pPr>
              <a:lnSpc>
                <a:spcPct val="90000"/>
              </a:lnSpc>
            </a:pPr>
            <a:r>
              <a:rPr lang="en-GB"/>
              <a:t>NB health conditions were removed after consultation</a:t>
            </a:r>
          </a:p>
          <a:p>
            <a:pPr lvl="1">
              <a:lnSpc>
                <a:spcPct val="90000"/>
              </a:lnSpc>
            </a:pPr>
            <a:r>
              <a:rPr lang="en-GB"/>
              <a:t>Terminal illness, </a:t>
            </a:r>
          </a:p>
          <a:p>
            <a:pPr lvl="1">
              <a:lnSpc>
                <a:spcPct val="90000"/>
              </a:lnSpc>
            </a:pPr>
            <a:r>
              <a:rPr lang="en-GB"/>
              <a:t>severe degenerative condition, or </a:t>
            </a:r>
          </a:p>
          <a:p>
            <a:pPr lvl="1">
              <a:lnSpc>
                <a:spcPct val="90000"/>
              </a:lnSpc>
            </a:pPr>
            <a:r>
              <a:rPr lang="en-GB"/>
              <a:t>severe and incurable disability</a:t>
            </a:r>
          </a:p>
        </p:txBody>
      </p:sp>
    </p:spTree>
    <p:extLst>
      <p:ext uri="{BB962C8B-B14F-4D97-AF65-F5344CB8AC3E}">
        <p14:creationId xmlns:p14="http://schemas.microsoft.com/office/powerpoint/2010/main" val="238945398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GB"/>
              <a:t>Decision</a:t>
            </a:r>
          </a:p>
        </p:txBody>
      </p:sp>
      <p:sp>
        <p:nvSpPr>
          <p:cNvPr id="30723" name="Rectangle 3"/>
          <p:cNvSpPr>
            <a:spLocks noGrp="1" noChangeArrowheads="1"/>
          </p:cNvSpPr>
          <p:nvPr>
            <p:ph type="body" idx="1"/>
          </p:nvPr>
        </p:nvSpPr>
        <p:spPr/>
        <p:txBody>
          <a:bodyPr/>
          <a:lstStyle/>
          <a:p>
            <a:r>
              <a:rPr lang="en-GB"/>
              <a:t>No voluntary, clear, settled, and informed decision - unequivocally communicated</a:t>
            </a:r>
          </a:p>
          <a:p>
            <a:r>
              <a:rPr lang="en-GB"/>
              <a:t>Did not seek assistance</a:t>
            </a:r>
          </a:p>
          <a:p>
            <a:r>
              <a:rPr lang="en-GB"/>
              <a:t>Influence of suspect</a:t>
            </a:r>
          </a:p>
          <a:p>
            <a:pPr lvl="1"/>
            <a:r>
              <a:rPr lang="en-GB"/>
              <a:t>Pressure?</a:t>
            </a:r>
          </a:p>
          <a:p>
            <a:pPr lvl="2"/>
            <a:r>
              <a:rPr lang="en-GB"/>
              <a:t>Attempts to dissuade/reluctance</a:t>
            </a:r>
          </a:p>
          <a:p>
            <a:r>
              <a:rPr lang="en-GB"/>
              <a:t>Commercialism</a:t>
            </a:r>
          </a:p>
          <a:p>
            <a:endParaRPr lang="en-GB"/>
          </a:p>
        </p:txBody>
      </p:sp>
    </p:spTree>
    <p:extLst>
      <p:ext uri="{BB962C8B-B14F-4D97-AF65-F5344CB8AC3E}">
        <p14:creationId xmlns:p14="http://schemas.microsoft.com/office/powerpoint/2010/main" val="29322087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GB"/>
              <a:t>Suspect</a:t>
            </a:r>
          </a:p>
        </p:txBody>
      </p:sp>
      <p:sp>
        <p:nvSpPr>
          <p:cNvPr id="29699" name="Rectangle 3"/>
          <p:cNvSpPr>
            <a:spLocks noGrp="1" noChangeArrowheads="1"/>
          </p:cNvSpPr>
          <p:nvPr>
            <p:ph type="body" idx="1"/>
          </p:nvPr>
        </p:nvSpPr>
        <p:spPr/>
        <p:txBody>
          <a:bodyPr/>
          <a:lstStyle/>
          <a:p>
            <a:r>
              <a:rPr lang="en-GB"/>
              <a:t>Motivation</a:t>
            </a:r>
          </a:p>
          <a:p>
            <a:pPr lvl="1"/>
            <a:r>
              <a:rPr lang="en-GB"/>
              <a:t>Wholly by compassion?</a:t>
            </a:r>
          </a:p>
          <a:p>
            <a:pPr lvl="1"/>
            <a:r>
              <a:rPr lang="en-GB"/>
              <a:t>Standing to gain? (‘common sense’ NB proximity test removed)</a:t>
            </a:r>
          </a:p>
          <a:p>
            <a:r>
              <a:rPr lang="en-GB"/>
              <a:t>History of abuse?</a:t>
            </a:r>
          </a:p>
          <a:p>
            <a:r>
              <a:rPr lang="en-GB"/>
              <a:t>No direct connection with victim</a:t>
            </a:r>
          </a:p>
          <a:p>
            <a:pPr lvl="1"/>
            <a:r>
              <a:rPr lang="en-GB"/>
              <a:t>Multiple victims?</a:t>
            </a:r>
          </a:p>
          <a:p>
            <a:r>
              <a:rPr lang="en-GB"/>
              <a:t>Professional or commercial connection</a:t>
            </a:r>
          </a:p>
        </p:txBody>
      </p:sp>
    </p:spTree>
    <p:extLst>
      <p:ext uri="{BB962C8B-B14F-4D97-AF65-F5344CB8AC3E}">
        <p14:creationId xmlns:p14="http://schemas.microsoft.com/office/powerpoint/2010/main" val="35022248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GB"/>
              <a:t>In 2010…</a:t>
            </a:r>
          </a:p>
        </p:txBody>
      </p:sp>
      <p:sp>
        <p:nvSpPr>
          <p:cNvPr id="31747" name="Rectangle 3"/>
          <p:cNvSpPr>
            <a:spLocks noGrp="1" noChangeArrowheads="1"/>
          </p:cNvSpPr>
          <p:nvPr>
            <p:ph type="body" idx="1"/>
          </p:nvPr>
        </p:nvSpPr>
        <p:spPr/>
        <p:txBody>
          <a:bodyPr/>
          <a:lstStyle/>
          <a:p>
            <a:pPr>
              <a:lnSpc>
                <a:spcPct val="80000"/>
              </a:lnSpc>
            </a:pPr>
            <a:r>
              <a:rPr lang="en-GB" sz="2400"/>
              <a:t>Sir Edward and Lady Downes</a:t>
            </a:r>
          </a:p>
          <a:p>
            <a:pPr lvl="1">
              <a:lnSpc>
                <a:spcPct val="80000"/>
              </a:lnSpc>
            </a:pPr>
            <a:r>
              <a:rPr lang="en-GB" sz="2000"/>
              <a:t>this is a case where the only driving force behind Mr Downes' actions was compassion. Accordingly, we do not regard the fact that he stands to gain financially in accordance with the terms of his parents' wills as a factor tending in favour of prosecution in this case. </a:t>
            </a:r>
          </a:p>
          <a:p>
            <a:pPr>
              <a:lnSpc>
                <a:spcPct val="80000"/>
              </a:lnSpc>
            </a:pPr>
            <a:r>
              <a:rPr lang="en-GB" sz="2400"/>
              <a:t>Raymond Cutkelvin</a:t>
            </a:r>
          </a:p>
          <a:p>
            <a:pPr lvl="1">
              <a:lnSpc>
                <a:spcPct val="80000"/>
              </a:lnSpc>
            </a:pPr>
            <a:r>
              <a:rPr lang="en-GB" sz="2000"/>
              <a:t>Mr Rees was wholly motivated by compassion and gave reluctant encouragement or assistance in the face of a determined wish by Mr Cutkelvin to commit suicide</a:t>
            </a:r>
          </a:p>
          <a:p>
            <a:pPr>
              <a:lnSpc>
                <a:spcPct val="80000"/>
              </a:lnSpc>
            </a:pPr>
            <a:r>
              <a:rPr lang="en-GB" sz="2400"/>
              <a:t>Caroline Loder </a:t>
            </a:r>
          </a:p>
          <a:p>
            <a:pPr lvl="1">
              <a:lnSpc>
                <a:spcPct val="80000"/>
              </a:lnSpc>
            </a:pPr>
            <a:r>
              <a:rPr lang="en-GB" sz="2000"/>
              <a:t>the woman was 83 years old and the assistance she provided was minimal, in that she gave some advice. Ms Loder had plainly intended to commit suicide, and there is no evidence that the advice given contributed significantly to the outcome. </a:t>
            </a:r>
          </a:p>
        </p:txBody>
      </p:sp>
    </p:spTree>
    <p:extLst>
      <p:ext uri="{BB962C8B-B14F-4D97-AF65-F5344CB8AC3E}">
        <p14:creationId xmlns:p14="http://schemas.microsoft.com/office/powerpoint/2010/main" val="38140907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GB" b="1"/>
              <a:t>Woman pleads for right to die</a:t>
            </a:r>
          </a:p>
        </p:txBody>
      </p:sp>
      <p:sp>
        <p:nvSpPr>
          <p:cNvPr id="23555" name="Rectangle 3"/>
          <p:cNvSpPr>
            <a:spLocks noGrp="1" noChangeArrowheads="1"/>
          </p:cNvSpPr>
          <p:nvPr>
            <p:ph type="body" sz="half" idx="1"/>
          </p:nvPr>
        </p:nvSpPr>
        <p:spPr>
          <a:xfrm>
            <a:off x="457200" y="2060575"/>
            <a:ext cx="3467100" cy="4065588"/>
          </a:xfrm>
        </p:spPr>
        <p:txBody>
          <a:bodyPr/>
          <a:lstStyle/>
          <a:p>
            <a:pPr>
              <a:lnSpc>
                <a:spcPct val="80000"/>
              </a:lnSpc>
              <a:buFontTx/>
              <a:buNone/>
            </a:pPr>
            <a:r>
              <a:rPr lang="en-GB" sz="2400"/>
              <a:t>	 </a:t>
            </a:r>
            <a:r>
              <a:rPr lang="en-GB" sz="2400" b="1"/>
              <a:t>A  paralysed woman has been explaining to a High Court hearing why she wants to be allowed to die.</a:t>
            </a:r>
          </a:p>
          <a:p>
            <a:pPr>
              <a:lnSpc>
                <a:spcPct val="80000"/>
              </a:lnSpc>
              <a:buFontTx/>
              <a:buNone/>
            </a:pPr>
            <a:endParaRPr lang="en-GB" sz="2400" b="1"/>
          </a:p>
          <a:p>
            <a:pPr>
              <a:lnSpc>
                <a:spcPct val="80000"/>
              </a:lnSpc>
              <a:buFontTx/>
              <a:buNone/>
            </a:pPr>
            <a:r>
              <a:rPr lang="en-GB" sz="2400" b="1"/>
              <a:t>	Right to refuse upheld: Re B [2002] 2 All ER 449</a:t>
            </a:r>
          </a:p>
          <a:p>
            <a:pPr>
              <a:lnSpc>
                <a:spcPct val="80000"/>
              </a:lnSpc>
              <a:buFontTx/>
              <a:buNone/>
            </a:pPr>
            <a:endParaRPr lang="en-GB" sz="2400"/>
          </a:p>
        </p:txBody>
      </p:sp>
      <p:pic>
        <p:nvPicPr>
          <p:cNvPr id="23556" name="Picture 4" descr="msBdrawing"/>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211638" y="1989138"/>
            <a:ext cx="4681537" cy="28082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38786011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332656"/>
            <a:ext cx="4546600" cy="1143000"/>
          </a:xfrm>
        </p:spPr>
        <p:txBody>
          <a:bodyPr/>
          <a:lstStyle/>
          <a:p>
            <a:r>
              <a:rPr lang="en-GB" dirty="0" smtClean="0"/>
              <a:t>Advance refusals</a:t>
            </a:r>
            <a:endParaRPr lang="en-GB" dirty="0"/>
          </a:p>
        </p:txBody>
      </p:sp>
      <p:sp>
        <p:nvSpPr>
          <p:cNvPr id="3" name="Content Placeholder 2"/>
          <p:cNvSpPr>
            <a:spLocks noGrp="1"/>
          </p:cNvSpPr>
          <p:nvPr>
            <p:ph idx="1"/>
          </p:nvPr>
        </p:nvSpPr>
        <p:spPr/>
        <p:txBody>
          <a:bodyPr/>
          <a:lstStyle/>
          <a:p>
            <a:r>
              <a:rPr lang="en-GB" dirty="0" smtClean="0"/>
              <a:t>Valid</a:t>
            </a:r>
          </a:p>
          <a:p>
            <a:pPr lvl="1"/>
            <a:r>
              <a:rPr lang="en-GB" dirty="0" smtClean="0"/>
              <a:t>Capacity</a:t>
            </a:r>
          </a:p>
          <a:p>
            <a:pPr lvl="1"/>
            <a:r>
              <a:rPr lang="en-GB" dirty="0" smtClean="0"/>
              <a:t>Not withdrawn (including by inconsistent actions)</a:t>
            </a:r>
          </a:p>
          <a:p>
            <a:r>
              <a:rPr lang="en-GB" dirty="0" smtClean="0"/>
              <a:t>Applicable</a:t>
            </a:r>
          </a:p>
          <a:p>
            <a:pPr lvl="1"/>
            <a:r>
              <a:rPr lang="en-GB" dirty="0" smtClean="0"/>
              <a:t>Treatment and circumstances as specified</a:t>
            </a:r>
          </a:p>
          <a:p>
            <a:pPr lvl="1"/>
            <a:r>
              <a:rPr lang="en-GB" dirty="0" err="1" smtClean="0"/>
              <a:t>Nb</a:t>
            </a:r>
            <a:r>
              <a:rPr lang="en-GB" dirty="0" smtClean="0"/>
              <a:t> can be inapplicable if reasonable grounds for believing that there are unanticipated material circumstances.</a:t>
            </a:r>
          </a:p>
          <a:p>
            <a:pPr lvl="1"/>
            <a:endParaRPr lang="en-GB" dirty="0" smtClean="0"/>
          </a:p>
          <a:p>
            <a:endParaRPr lang="en-GB" dirty="0"/>
          </a:p>
        </p:txBody>
      </p:sp>
    </p:spTree>
    <p:extLst>
      <p:ext uri="{BB962C8B-B14F-4D97-AF65-F5344CB8AC3E}">
        <p14:creationId xmlns:p14="http://schemas.microsoft.com/office/powerpoint/2010/main" val="6564300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Life sustaining cases</a:t>
            </a:r>
            <a:endParaRPr lang="en-GB" dirty="0"/>
          </a:p>
        </p:txBody>
      </p:sp>
      <p:sp>
        <p:nvSpPr>
          <p:cNvPr id="3" name="Content Placeholder 2"/>
          <p:cNvSpPr>
            <a:spLocks noGrp="1"/>
          </p:cNvSpPr>
          <p:nvPr>
            <p:ph idx="1"/>
          </p:nvPr>
        </p:nvSpPr>
        <p:spPr/>
        <p:txBody>
          <a:bodyPr/>
          <a:lstStyle/>
          <a:p>
            <a:r>
              <a:rPr lang="en-GB" dirty="0" smtClean="0"/>
              <a:t>Statement that applies even where life at risk</a:t>
            </a:r>
          </a:p>
          <a:p>
            <a:pPr lvl="1"/>
            <a:r>
              <a:rPr lang="en-GB" dirty="0" smtClean="0"/>
              <a:t>Written</a:t>
            </a:r>
          </a:p>
          <a:p>
            <a:pPr lvl="1"/>
            <a:r>
              <a:rPr lang="en-GB" dirty="0" smtClean="0"/>
              <a:t>Signed</a:t>
            </a:r>
          </a:p>
          <a:p>
            <a:pPr lvl="1"/>
            <a:r>
              <a:rPr lang="en-GB" dirty="0" smtClean="0"/>
              <a:t>witnessed</a:t>
            </a:r>
            <a:endParaRPr lang="en-GB" dirty="0"/>
          </a:p>
        </p:txBody>
      </p:sp>
    </p:spTree>
    <p:extLst>
      <p:ext uri="{BB962C8B-B14F-4D97-AF65-F5344CB8AC3E}">
        <p14:creationId xmlns:p14="http://schemas.microsoft.com/office/powerpoint/2010/main" val="29722592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Lasting Power of Attorney</a:t>
            </a:r>
            <a:endParaRPr lang="en-GB" dirty="0"/>
          </a:p>
        </p:txBody>
      </p:sp>
      <p:sp>
        <p:nvSpPr>
          <p:cNvPr id="3" name="Content Placeholder 2"/>
          <p:cNvSpPr>
            <a:spLocks noGrp="1"/>
          </p:cNvSpPr>
          <p:nvPr>
            <p:ph idx="1"/>
          </p:nvPr>
        </p:nvSpPr>
        <p:spPr/>
        <p:txBody>
          <a:bodyPr/>
          <a:lstStyle/>
          <a:p>
            <a:r>
              <a:rPr lang="en-GB" dirty="0" smtClean="0"/>
              <a:t>May be joint and several (default joint)</a:t>
            </a:r>
          </a:p>
          <a:p>
            <a:r>
              <a:rPr lang="en-GB" dirty="0" smtClean="0"/>
              <a:t>Can ‘restrain’ (against resistance, restrict liberty) if care reasonably necessary and proportionate to prevent harm to P</a:t>
            </a:r>
          </a:p>
          <a:p>
            <a:r>
              <a:rPr lang="en-GB" dirty="0" smtClean="0"/>
              <a:t>Only applies to life sustaining treatment if expressly set stated</a:t>
            </a:r>
          </a:p>
          <a:p>
            <a:r>
              <a:rPr lang="en-GB" dirty="0" smtClean="0"/>
              <a:t>Must be registered to take effect</a:t>
            </a:r>
          </a:p>
          <a:p>
            <a:pPr lvl="1"/>
            <a:endParaRPr lang="en-GB" dirty="0"/>
          </a:p>
        </p:txBody>
      </p:sp>
    </p:spTree>
    <p:extLst>
      <p:ext uri="{BB962C8B-B14F-4D97-AF65-F5344CB8AC3E}">
        <p14:creationId xmlns:p14="http://schemas.microsoft.com/office/powerpoint/2010/main" val="5675988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80" name="Rectangle 8"/>
          <p:cNvSpPr>
            <a:spLocks noGrp="1" noChangeArrowheads="1"/>
          </p:cNvSpPr>
          <p:nvPr>
            <p:ph type="ctrTitle"/>
          </p:nvPr>
        </p:nvSpPr>
        <p:spPr/>
        <p:txBody>
          <a:bodyPr/>
          <a:lstStyle/>
          <a:p>
            <a:r>
              <a:rPr lang="en-GB" sz="4000"/>
              <a:t>Care must meet professional standards (not patient demands)</a:t>
            </a:r>
            <a:br>
              <a:rPr lang="en-GB" sz="4000"/>
            </a:br>
            <a:endParaRPr lang="en-GB" sz="4000"/>
          </a:p>
        </p:txBody>
      </p:sp>
    </p:spTree>
    <p:extLst>
      <p:ext uri="{BB962C8B-B14F-4D97-AF65-F5344CB8AC3E}">
        <p14:creationId xmlns:p14="http://schemas.microsoft.com/office/powerpoint/2010/main" val="25798073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p:spPr>
        <p:txBody>
          <a:bodyPr lIns="92075" tIns="46038" rIns="92075" bIns="46038"/>
          <a:lstStyle/>
          <a:p>
            <a:r>
              <a:rPr lang="en-GB"/>
              <a:t/>
            </a:r>
            <a:br>
              <a:rPr lang="en-GB"/>
            </a:br>
            <a:r>
              <a:rPr lang="en-GB"/>
              <a:t> The Bolam test </a:t>
            </a:r>
            <a:br>
              <a:rPr lang="en-GB"/>
            </a:br>
            <a:endParaRPr lang="en-GB"/>
          </a:p>
        </p:txBody>
      </p:sp>
      <p:sp>
        <p:nvSpPr>
          <p:cNvPr id="20483" name="Rectangle 3"/>
          <p:cNvSpPr>
            <a:spLocks noGrp="1" noChangeArrowheads="1"/>
          </p:cNvSpPr>
          <p:nvPr>
            <p:ph type="body" idx="1"/>
          </p:nvPr>
        </p:nvSpPr>
        <p:spPr>
          <a:noFill/>
          <a:ln/>
        </p:spPr>
        <p:txBody>
          <a:bodyPr lIns="92075" tIns="46038" rIns="92075" bIns="46038"/>
          <a:lstStyle/>
          <a:p>
            <a:pPr>
              <a:buFontTx/>
              <a:buNone/>
            </a:pPr>
            <a:r>
              <a:rPr lang="en-GB" sz="3600">
                <a:solidFill>
                  <a:schemeClr val="tx2"/>
                </a:solidFill>
              </a:rPr>
              <a:t>	a doctor is not guilty of negligence if he has acted in accordance with a practice accepted as proper by a responsible body of medical men skilled in that particular art</a:t>
            </a:r>
            <a:endParaRPr lang="en-GB"/>
          </a:p>
          <a:p>
            <a:pPr>
              <a:buFontTx/>
              <a:buNone/>
            </a:pPr>
            <a:endParaRPr lang="en-GB"/>
          </a:p>
        </p:txBody>
      </p:sp>
    </p:spTree>
    <p:extLst>
      <p:ext uri="{BB962C8B-B14F-4D97-AF65-F5344CB8AC3E}">
        <p14:creationId xmlns:p14="http://schemas.microsoft.com/office/powerpoint/2010/main" val="2786111836"/>
      </p:ext>
    </p:extLst>
  </p:cSld>
  <p:clrMapOvr>
    <a:masterClrMapping/>
  </p:clrMapOvr>
  <p:timing>
    <p:tnLst>
      <p:par>
        <p:cTn id="1" dur="indefinite" restart="never" nodeType="tmRoot"/>
      </p:par>
    </p:tnLst>
  </p:timing>
</p:sld>
</file>

<file path=ppt/theme/theme1.xml><?xml version="1.0" encoding="utf-8"?>
<a:theme xmlns:a="http://schemas.openxmlformats.org/drawingml/2006/main" name="Entangled interests">
  <a:themeElements>
    <a:clrScheme name="new uni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ew uni">
      <a:majorFont>
        <a:latin typeface="Lucida Sans"/>
        <a:ea typeface=""/>
        <a:cs typeface="Arial"/>
      </a:majorFont>
      <a:minorFont>
        <a:latin typeface="Lucida Sans"/>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0" cap="flat" cmpd="sng" algn="ctr">
          <a:solidFill>
            <a:schemeClr val="tx1"/>
          </a:solidFill>
          <a:prstDash val="solid"/>
          <a:round/>
          <a:headEnd type="none" w="sm" len="sm"/>
          <a:tailEnd type="triangl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63500" cap="flat" cmpd="sng" algn="ctr">
          <a:solidFill>
            <a:schemeClr val="tx1"/>
          </a:solidFill>
          <a:prstDash val="solid"/>
          <a:round/>
          <a:headEnd type="none" w="sm" len="sm"/>
          <a:tailEnd type="triangl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new uni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w uni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w uni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w uni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w uni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w uni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w uni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w uni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w uni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w uni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w uni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w uni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Entangled interests</Template>
  <TotalTime>103</TotalTime>
  <Words>991</Words>
  <Application>Microsoft Office PowerPoint</Application>
  <PresentationFormat>On-screen Show (4:3)</PresentationFormat>
  <Paragraphs>182</Paragraphs>
  <Slides>33</Slides>
  <Notes>1</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Entangled interests</vt:lpstr>
      <vt:lpstr>Law and Care at the End of Life  </vt:lpstr>
      <vt:lpstr>Outline</vt:lpstr>
      <vt:lpstr>Principles</vt:lpstr>
      <vt:lpstr>Woman pleads for right to die</vt:lpstr>
      <vt:lpstr>Advance refusals</vt:lpstr>
      <vt:lpstr>Life sustaining cases</vt:lpstr>
      <vt:lpstr>Lasting Power of Attorney</vt:lpstr>
      <vt:lpstr>Care must meet professional standards (not patient demands) </vt:lpstr>
      <vt:lpstr>  The Bolam test  </vt:lpstr>
      <vt:lpstr>Bland Logic</vt:lpstr>
      <vt:lpstr>Mental Capacity Act 2005</vt:lpstr>
      <vt:lpstr>Capacity: MCA 2005 s 3</vt:lpstr>
      <vt:lpstr>Best Interests (MCA 2005)</vt:lpstr>
      <vt:lpstr>Best Interests: MCA 2005 s 4</vt:lpstr>
      <vt:lpstr>PowerPoint Presentation</vt:lpstr>
      <vt:lpstr>What are ‘welfare’ and ‘Best Interests’ about?</vt:lpstr>
      <vt:lpstr>PowerPoint Presentation</vt:lpstr>
      <vt:lpstr>Acts causing death are homicide  </vt:lpstr>
      <vt:lpstr>R v Adams</vt:lpstr>
      <vt:lpstr>Assisting Suicide is a crime </vt:lpstr>
      <vt:lpstr>Suicide Act 1961(as amended)</vt:lpstr>
      <vt:lpstr>Suicide Act 1961(as amended)</vt:lpstr>
      <vt:lpstr>PowerPoint Presentation</vt:lpstr>
      <vt:lpstr>Human Rights</vt:lpstr>
      <vt:lpstr>Pretty v UK</vt:lpstr>
      <vt:lpstr>Rights…</vt:lpstr>
      <vt:lpstr>Purdy (2009)</vt:lpstr>
      <vt:lpstr>R v Purdy</vt:lpstr>
      <vt:lpstr>DPP’s Policy</vt:lpstr>
      <vt:lpstr>‘Victim’</vt:lpstr>
      <vt:lpstr>Decision</vt:lpstr>
      <vt:lpstr>Suspect</vt:lpstr>
      <vt:lpstr>In 2010…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Law and Care at the End of Life  </dc:title>
  <dc:creator>jonathan</dc:creator>
  <cp:lastModifiedBy>jonathan</cp:lastModifiedBy>
  <cp:revision>10</cp:revision>
  <dcterms:created xsi:type="dcterms:W3CDTF">2011-01-13T09:20:55Z</dcterms:created>
  <dcterms:modified xsi:type="dcterms:W3CDTF">2011-01-13T16:59:02Z</dcterms:modified>
</cp:coreProperties>
</file>