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08" r:id="rId2"/>
    <p:sldId id="390" r:id="rId3"/>
    <p:sldId id="408" r:id="rId4"/>
    <p:sldId id="407" r:id="rId5"/>
    <p:sldId id="409" r:id="rId6"/>
    <p:sldId id="411" r:id="rId7"/>
    <p:sldId id="412" r:id="rId8"/>
    <p:sldId id="420" r:id="rId9"/>
    <p:sldId id="417" r:id="rId10"/>
    <p:sldId id="431" r:id="rId11"/>
    <p:sldId id="421" r:id="rId12"/>
    <p:sldId id="422" r:id="rId13"/>
    <p:sldId id="433" r:id="rId14"/>
    <p:sldId id="425" r:id="rId15"/>
    <p:sldId id="427" r:id="rId16"/>
    <p:sldId id="430" r:id="rId17"/>
    <p:sldId id="428" r:id="rId18"/>
    <p:sldId id="434" r:id="rId19"/>
    <p:sldId id="423" r:id="rId20"/>
    <p:sldId id="437" r:id="rId21"/>
    <p:sldId id="435" r:id="rId22"/>
    <p:sldId id="438" r:id="rId23"/>
    <p:sldId id="364" r:id="rId24"/>
    <p:sldId id="432" r:id="rId25"/>
    <p:sldId id="404" r:id="rId26"/>
  </p:sldIdLst>
  <p:sldSz cx="9144000" cy="6858000" type="screen4x3"/>
  <p:notesSz cx="6858000" cy="9945688"/>
  <p:custDataLst>
    <p:tags r:id="rId29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D5CA"/>
    <a:srgbClr val="FCEECC"/>
    <a:srgbClr val="000000"/>
    <a:srgbClr val="EAEBEC"/>
    <a:srgbClr val="BFC4C5"/>
    <a:srgbClr val="F2F1ED"/>
    <a:srgbClr val="E5E3DB"/>
    <a:srgbClr val="337D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02" autoAdjust="0"/>
    <p:restoredTop sz="84183" autoAdjust="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4170" y="-84"/>
      </p:cViewPr>
      <p:guideLst>
        <p:guide orient="horz" pos="3132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fld id="{48CD4CB0-14B0-4EFF-8DBC-C7D8D995A1B6}" type="datetimeFigureOut">
              <a:rPr lang="en-US"/>
              <a:pPr>
                <a:defRPr/>
              </a:pPr>
              <a:t>9/23/2010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fld id="{3E8F815D-6D2B-4974-9278-A30BC2F8CF0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58899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ＭＳ Ｐゴシック" pitchFamily="16" charset="-128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ＭＳ Ｐゴシック" pitchFamily="16" charset="-128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ＭＳ Ｐゴシック" pitchFamily="16" charset="-128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ＭＳ Ｐゴシック" pitchFamily="16" charset="-128"/>
                <a:cs typeface="Arial" charset="0"/>
              </a:defRPr>
            </a:lvl1pPr>
          </a:lstStyle>
          <a:p>
            <a:pPr>
              <a:defRPr/>
            </a:pPr>
            <a:fld id="{151D8618-6233-41D0-AFCE-DA6132372C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6318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5EF7BA-C74D-46E3-8C05-C647DFD59997}" type="slidenum">
              <a:rPr lang="en-GB" smtClean="0"/>
              <a:pPr/>
              <a:t>9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6051550" y="368300"/>
            <a:ext cx="2697163" cy="585788"/>
            <a:chOff x="1610" y="2863"/>
            <a:chExt cx="3221" cy="699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/>
              <a:ahLst/>
              <a:cxnLst>
                <a:cxn ang="0">
                  <a:pos x="142" y="179"/>
                </a:cxn>
                <a:cxn ang="0">
                  <a:pos x="210" y="216"/>
                </a:cxn>
                <a:cxn ang="0">
                  <a:pos x="247" y="253"/>
                </a:cxn>
                <a:cxn ang="0">
                  <a:pos x="256" y="267"/>
                </a:cxn>
                <a:cxn ang="0">
                  <a:pos x="264" y="298"/>
                </a:cxn>
                <a:cxn ang="0">
                  <a:pos x="264" y="318"/>
                </a:cxn>
                <a:cxn ang="0">
                  <a:pos x="253" y="369"/>
                </a:cxn>
                <a:cxn ang="0">
                  <a:pos x="222" y="412"/>
                </a:cxn>
                <a:cxn ang="0">
                  <a:pos x="199" y="429"/>
                </a:cxn>
                <a:cxn ang="0">
                  <a:pos x="148" y="446"/>
                </a:cxn>
                <a:cxn ang="0">
                  <a:pos x="122" y="449"/>
                </a:cxn>
                <a:cxn ang="0">
                  <a:pos x="60" y="440"/>
                </a:cxn>
                <a:cxn ang="0">
                  <a:pos x="34" y="429"/>
                </a:cxn>
                <a:cxn ang="0">
                  <a:pos x="0" y="318"/>
                </a:cxn>
                <a:cxn ang="0">
                  <a:pos x="9" y="338"/>
                </a:cxn>
                <a:cxn ang="0">
                  <a:pos x="28" y="375"/>
                </a:cxn>
                <a:cxn ang="0">
                  <a:pos x="43" y="392"/>
                </a:cxn>
                <a:cxn ang="0">
                  <a:pos x="74" y="415"/>
                </a:cxn>
                <a:cxn ang="0">
                  <a:pos x="116" y="423"/>
                </a:cxn>
                <a:cxn ang="0">
                  <a:pos x="139" y="421"/>
                </a:cxn>
                <a:cxn ang="0">
                  <a:pos x="173" y="406"/>
                </a:cxn>
                <a:cxn ang="0">
                  <a:pos x="185" y="395"/>
                </a:cxn>
                <a:cxn ang="0">
                  <a:pos x="199" y="367"/>
                </a:cxn>
                <a:cxn ang="0">
                  <a:pos x="205" y="335"/>
                </a:cxn>
                <a:cxn ang="0">
                  <a:pos x="205" y="318"/>
                </a:cxn>
                <a:cxn ang="0">
                  <a:pos x="193" y="290"/>
                </a:cxn>
                <a:cxn ang="0">
                  <a:pos x="185" y="278"/>
                </a:cxn>
                <a:cxn ang="0">
                  <a:pos x="97" y="230"/>
                </a:cxn>
                <a:cxn ang="0">
                  <a:pos x="74" y="219"/>
                </a:cxn>
                <a:cxn ang="0">
                  <a:pos x="37" y="193"/>
                </a:cxn>
                <a:cxn ang="0">
                  <a:pos x="26" y="179"/>
                </a:cxn>
                <a:cxn ang="0">
                  <a:pos x="9" y="148"/>
                </a:cxn>
                <a:cxn ang="0">
                  <a:pos x="3" y="114"/>
                </a:cxn>
                <a:cxn ang="0">
                  <a:pos x="6" y="88"/>
                </a:cxn>
                <a:cxn ang="0">
                  <a:pos x="26" y="45"/>
                </a:cxn>
                <a:cxn ang="0">
                  <a:pos x="43" y="28"/>
                </a:cxn>
                <a:cxn ang="0">
                  <a:pos x="85" y="6"/>
                </a:cxn>
                <a:cxn ang="0">
                  <a:pos x="136" y="0"/>
                </a:cxn>
                <a:cxn ang="0">
                  <a:pos x="162" y="0"/>
                </a:cxn>
                <a:cxn ang="0">
                  <a:pos x="207" y="14"/>
                </a:cxn>
                <a:cxn ang="0">
                  <a:pos x="230" y="108"/>
                </a:cxn>
                <a:cxn ang="0">
                  <a:pos x="227" y="94"/>
                </a:cxn>
                <a:cxn ang="0">
                  <a:pos x="207" y="65"/>
                </a:cxn>
                <a:cxn ang="0">
                  <a:pos x="196" y="51"/>
                </a:cxn>
                <a:cxn ang="0">
                  <a:pos x="165" y="31"/>
                </a:cxn>
                <a:cxn ang="0">
                  <a:pos x="128" y="26"/>
                </a:cxn>
                <a:cxn ang="0">
                  <a:pos x="108" y="26"/>
                </a:cxn>
                <a:cxn ang="0">
                  <a:pos x="82" y="37"/>
                </a:cxn>
                <a:cxn ang="0">
                  <a:pos x="71" y="48"/>
                </a:cxn>
                <a:cxn ang="0">
                  <a:pos x="60" y="68"/>
                </a:cxn>
                <a:cxn ang="0">
                  <a:pos x="54" y="94"/>
                </a:cxn>
                <a:cxn ang="0">
                  <a:pos x="57" y="108"/>
                </a:cxn>
                <a:cxn ang="0">
                  <a:pos x="65" y="128"/>
                </a:cxn>
                <a:cxn ang="0">
                  <a:pos x="71" y="139"/>
                </a:cxn>
                <a:cxn ang="0">
                  <a:pos x="142" y="17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900" y="3109"/>
              <a:ext cx="281" cy="311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84" y="6"/>
                </a:cxn>
                <a:cxn ang="0">
                  <a:pos x="218" y="23"/>
                </a:cxn>
                <a:cxn ang="0">
                  <a:pos x="235" y="34"/>
                </a:cxn>
                <a:cxn ang="0">
                  <a:pos x="258" y="63"/>
                </a:cxn>
                <a:cxn ang="0">
                  <a:pos x="267" y="80"/>
                </a:cxn>
                <a:cxn ang="0">
                  <a:pos x="278" y="117"/>
                </a:cxn>
                <a:cxn ang="0">
                  <a:pos x="281" y="156"/>
                </a:cxn>
                <a:cxn ang="0">
                  <a:pos x="281" y="174"/>
                </a:cxn>
                <a:cxn ang="0">
                  <a:pos x="272" y="210"/>
                </a:cxn>
                <a:cxn ang="0">
                  <a:pos x="264" y="230"/>
                </a:cxn>
                <a:cxn ang="0">
                  <a:pos x="241" y="262"/>
                </a:cxn>
                <a:cxn ang="0">
                  <a:pos x="213" y="290"/>
                </a:cxn>
                <a:cxn ang="0">
                  <a:pos x="196" y="299"/>
                </a:cxn>
                <a:cxn ang="0">
                  <a:pos x="159" y="310"/>
                </a:cxn>
                <a:cxn ang="0">
                  <a:pos x="139" y="310"/>
                </a:cxn>
                <a:cxn ang="0">
                  <a:pos x="93" y="304"/>
                </a:cxn>
                <a:cxn ang="0">
                  <a:pos x="65" y="293"/>
                </a:cxn>
                <a:cxn ang="0">
                  <a:pos x="45" y="273"/>
                </a:cxn>
                <a:cxn ang="0">
                  <a:pos x="34" y="264"/>
                </a:cxn>
                <a:cxn ang="0">
                  <a:pos x="8" y="213"/>
                </a:cxn>
                <a:cxn ang="0">
                  <a:pos x="0" y="156"/>
                </a:cxn>
                <a:cxn ang="0">
                  <a:pos x="0" y="137"/>
                </a:cxn>
                <a:cxn ang="0">
                  <a:pos x="8" y="100"/>
                </a:cxn>
                <a:cxn ang="0">
                  <a:pos x="17" y="80"/>
                </a:cxn>
                <a:cxn ang="0">
                  <a:pos x="37" y="49"/>
                </a:cxn>
                <a:cxn ang="0">
                  <a:pos x="68" y="23"/>
                </a:cxn>
                <a:cxn ang="0">
                  <a:pos x="82" y="12"/>
                </a:cxn>
                <a:cxn ang="0">
                  <a:pos x="122" y="0"/>
                </a:cxn>
                <a:cxn ang="0">
                  <a:pos x="142" y="0"/>
                </a:cxn>
                <a:cxn ang="0">
                  <a:pos x="136" y="23"/>
                </a:cxn>
                <a:cxn ang="0">
                  <a:pos x="99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7" y="131"/>
                </a:cxn>
                <a:cxn ang="0">
                  <a:pos x="57" y="159"/>
                </a:cxn>
                <a:cxn ang="0">
                  <a:pos x="65" y="210"/>
                </a:cxn>
                <a:cxn ang="0">
                  <a:pos x="82" y="250"/>
                </a:cxn>
                <a:cxn ang="0">
                  <a:pos x="96" y="267"/>
                </a:cxn>
                <a:cxn ang="0">
                  <a:pos x="128" y="284"/>
                </a:cxn>
                <a:cxn ang="0">
                  <a:pos x="145" y="284"/>
                </a:cxn>
                <a:cxn ang="0">
                  <a:pos x="179" y="273"/>
                </a:cxn>
                <a:cxn ang="0">
                  <a:pos x="204" y="245"/>
                </a:cxn>
                <a:cxn ang="0">
                  <a:pos x="213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0" y="85"/>
                </a:cxn>
                <a:cxn ang="0">
                  <a:pos x="199" y="60"/>
                </a:cxn>
                <a:cxn ang="0">
                  <a:pos x="182" y="40"/>
                </a:cxn>
                <a:cxn ang="0">
                  <a:pos x="162" y="29"/>
                </a:cxn>
                <a:cxn ang="0">
                  <a:pos x="136" y="23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2493" y="3058"/>
              <a:ext cx="182" cy="362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6" y="60"/>
                </a:cxn>
                <a:cxn ang="0">
                  <a:pos x="174" y="60"/>
                </a:cxn>
                <a:cxn ang="0">
                  <a:pos x="151" y="85"/>
                </a:cxn>
                <a:cxn ang="0">
                  <a:pos x="83" y="85"/>
                </a:cxn>
                <a:cxn ang="0">
                  <a:pos x="83" y="267"/>
                </a:cxn>
                <a:cxn ang="0">
                  <a:pos x="83" y="267"/>
                </a:cxn>
                <a:cxn ang="0">
                  <a:pos x="83" y="284"/>
                </a:cxn>
                <a:cxn ang="0">
                  <a:pos x="86" y="296"/>
                </a:cxn>
                <a:cxn ang="0">
                  <a:pos x="91" y="307"/>
                </a:cxn>
                <a:cxn ang="0">
                  <a:pos x="97" y="318"/>
                </a:cxn>
                <a:cxn ang="0">
                  <a:pos x="105" y="324"/>
                </a:cxn>
                <a:cxn ang="0">
                  <a:pos x="117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7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2" y="318"/>
                </a:cxn>
                <a:cxn ang="0">
                  <a:pos x="182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4" y="352"/>
                </a:cxn>
                <a:cxn ang="0">
                  <a:pos x="142" y="358"/>
                </a:cxn>
                <a:cxn ang="0">
                  <a:pos x="131" y="361"/>
                </a:cxn>
                <a:cxn ang="0">
                  <a:pos x="117" y="361"/>
                </a:cxn>
                <a:cxn ang="0">
                  <a:pos x="117" y="361"/>
                </a:cxn>
                <a:cxn ang="0">
                  <a:pos x="100" y="361"/>
                </a:cxn>
                <a:cxn ang="0">
                  <a:pos x="83" y="355"/>
                </a:cxn>
                <a:cxn ang="0">
                  <a:pos x="66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3" y="324"/>
                </a:cxn>
                <a:cxn ang="0">
                  <a:pos x="34" y="307"/>
                </a:cxn>
                <a:cxn ang="0">
                  <a:pos x="29" y="290"/>
                </a:cxn>
                <a:cxn ang="0">
                  <a:pos x="29" y="267"/>
                </a:cxn>
                <a:cxn ang="0">
                  <a:pos x="29" y="85"/>
                </a:cxn>
                <a:cxn ang="0">
                  <a:pos x="0" y="85"/>
                </a:cxn>
                <a:cxn ang="0">
                  <a:pos x="86" y="0"/>
                </a:cxn>
                <a:cxn ang="0">
                  <a:pos x="86" y="0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2694" y="2971"/>
              <a:ext cx="290" cy="443"/>
            </a:xfrm>
            <a:custGeom>
              <a:avLst/>
              <a:gdLst/>
              <a:ahLst/>
              <a:cxnLst>
                <a:cxn ang="0">
                  <a:pos x="176" y="139"/>
                </a:cxn>
                <a:cxn ang="0">
                  <a:pos x="213" y="145"/>
                </a:cxn>
                <a:cxn ang="0">
                  <a:pos x="244" y="162"/>
                </a:cxn>
                <a:cxn ang="0">
                  <a:pos x="256" y="176"/>
                </a:cxn>
                <a:cxn ang="0">
                  <a:pos x="270" y="207"/>
                </a:cxn>
                <a:cxn ang="0">
                  <a:pos x="273" y="421"/>
                </a:cxn>
                <a:cxn ang="0">
                  <a:pos x="273" y="429"/>
                </a:cxn>
                <a:cxn ang="0">
                  <a:pos x="276" y="435"/>
                </a:cxn>
                <a:cxn ang="0">
                  <a:pos x="199" y="443"/>
                </a:cxn>
                <a:cxn ang="0">
                  <a:pos x="207" y="438"/>
                </a:cxn>
                <a:cxn ang="0">
                  <a:pos x="216" y="426"/>
                </a:cxn>
                <a:cxn ang="0">
                  <a:pos x="216" y="250"/>
                </a:cxn>
                <a:cxn ang="0">
                  <a:pos x="216" y="233"/>
                </a:cxn>
                <a:cxn ang="0">
                  <a:pos x="207" y="207"/>
                </a:cxn>
                <a:cxn ang="0">
                  <a:pos x="202" y="196"/>
                </a:cxn>
                <a:cxn ang="0">
                  <a:pos x="179" y="182"/>
                </a:cxn>
                <a:cxn ang="0">
                  <a:pos x="148" y="176"/>
                </a:cxn>
                <a:cxn ang="0">
                  <a:pos x="128" y="179"/>
                </a:cxn>
                <a:cxn ang="0">
                  <a:pos x="108" y="188"/>
                </a:cxn>
                <a:cxn ang="0">
                  <a:pos x="77" y="210"/>
                </a:cxn>
                <a:cxn ang="0">
                  <a:pos x="77" y="421"/>
                </a:cxn>
                <a:cxn ang="0">
                  <a:pos x="82" y="432"/>
                </a:cxn>
                <a:cxn ang="0">
                  <a:pos x="88" y="438"/>
                </a:cxn>
                <a:cxn ang="0">
                  <a:pos x="6" y="443"/>
                </a:cxn>
                <a:cxn ang="0">
                  <a:pos x="11" y="438"/>
                </a:cxn>
                <a:cxn ang="0">
                  <a:pos x="20" y="426"/>
                </a:cxn>
                <a:cxn ang="0">
                  <a:pos x="20" y="40"/>
                </a:cxn>
                <a:cxn ang="0">
                  <a:pos x="20" y="31"/>
                </a:cxn>
                <a:cxn ang="0">
                  <a:pos x="17" y="23"/>
                </a:cxn>
                <a:cxn ang="0">
                  <a:pos x="77" y="0"/>
                </a:cxn>
                <a:cxn ang="0">
                  <a:pos x="77" y="185"/>
                </a:cxn>
                <a:cxn ang="0">
                  <a:pos x="128" y="151"/>
                </a:cxn>
                <a:cxn ang="0">
                  <a:pos x="176" y="139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3275" y="3109"/>
              <a:ext cx="474" cy="305"/>
            </a:xfrm>
            <a:custGeom>
              <a:avLst/>
              <a:gdLst/>
              <a:ahLst/>
              <a:cxnLst>
                <a:cxn ang="0">
                  <a:pos x="364" y="0"/>
                </a:cxn>
                <a:cxn ang="0">
                  <a:pos x="398" y="6"/>
                </a:cxn>
                <a:cxn ang="0">
                  <a:pos x="429" y="23"/>
                </a:cxn>
                <a:cxn ang="0">
                  <a:pos x="444" y="37"/>
                </a:cxn>
                <a:cxn ang="0">
                  <a:pos x="458" y="68"/>
                </a:cxn>
                <a:cxn ang="0">
                  <a:pos x="458" y="282"/>
                </a:cxn>
                <a:cxn ang="0">
                  <a:pos x="461" y="287"/>
                </a:cxn>
                <a:cxn ang="0">
                  <a:pos x="463" y="293"/>
                </a:cxn>
                <a:cxn ang="0">
                  <a:pos x="387" y="304"/>
                </a:cxn>
                <a:cxn ang="0">
                  <a:pos x="392" y="299"/>
                </a:cxn>
                <a:cxn ang="0">
                  <a:pos x="404" y="287"/>
                </a:cxn>
                <a:cxn ang="0">
                  <a:pos x="404" y="108"/>
                </a:cxn>
                <a:cxn ang="0">
                  <a:pos x="404" y="91"/>
                </a:cxn>
                <a:cxn ang="0">
                  <a:pos x="395" y="66"/>
                </a:cxn>
                <a:cxn ang="0">
                  <a:pos x="387" y="57"/>
                </a:cxn>
                <a:cxn ang="0">
                  <a:pos x="367" y="43"/>
                </a:cxn>
                <a:cxn ang="0">
                  <a:pos x="336" y="37"/>
                </a:cxn>
                <a:cxn ang="0">
                  <a:pos x="316" y="40"/>
                </a:cxn>
                <a:cxn ang="0">
                  <a:pos x="282" y="60"/>
                </a:cxn>
                <a:cxn ang="0">
                  <a:pos x="267" y="77"/>
                </a:cxn>
                <a:cxn ang="0">
                  <a:pos x="267" y="282"/>
                </a:cxn>
                <a:cxn ang="0">
                  <a:pos x="270" y="287"/>
                </a:cxn>
                <a:cxn ang="0">
                  <a:pos x="273" y="293"/>
                </a:cxn>
                <a:cxn ang="0">
                  <a:pos x="194" y="304"/>
                </a:cxn>
                <a:cxn ang="0">
                  <a:pos x="202" y="299"/>
                </a:cxn>
                <a:cxn ang="0">
                  <a:pos x="211" y="287"/>
                </a:cxn>
                <a:cxn ang="0">
                  <a:pos x="211" y="105"/>
                </a:cxn>
                <a:cxn ang="0">
                  <a:pos x="211" y="88"/>
                </a:cxn>
                <a:cxn ang="0">
                  <a:pos x="202" y="63"/>
                </a:cxn>
                <a:cxn ang="0">
                  <a:pos x="185" y="46"/>
                </a:cxn>
                <a:cxn ang="0">
                  <a:pos x="160" y="37"/>
                </a:cxn>
                <a:cxn ang="0">
                  <a:pos x="145" y="37"/>
                </a:cxn>
                <a:cxn ang="0">
                  <a:pos x="108" y="46"/>
                </a:cxn>
                <a:cxn ang="0">
                  <a:pos x="80" y="68"/>
                </a:cxn>
                <a:cxn ang="0">
                  <a:pos x="80" y="282"/>
                </a:cxn>
                <a:cxn ang="0">
                  <a:pos x="83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20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8" y="23"/>
                </a:cxn>
                <a:cxn ang="0">
                  <a:pos x="9" y="17"/>
                </a:cxn>
                <a:cxn ang="0">
                  <a:pos x="80" y="0"/>
                </a:cxn>
                <a:cxn ang="0">
                  <a:pos x="80" y="43"/>
                </a:cxn>
                <a:cxn ang="0">
                  <a:pos x="123" y="14"/>
                </a:cxn>
                <a:cxn ang="0">
                  <a:pos x="134" y="9"/>
                </a:cxn>
                <a:cxn ang="0">
                  <a:pos x="160" y="0"/>
                </a:cxn>
                <a:cxn ang="0">
                  <a:pos x="174" y="0"/>
                </a:cxn>
                <a:cxn ang="0">
                  <a:pos x="202" y="3"/>
                </a:cxn>
                <a:cxn ang="0">
                  <a:pos x="228" y="14"/>
                </a:cxn>
                <a:cxn ang="0">
                  <a:pos x="239" y="23"/>
                </a:cxn>
                <a:cxn ang="0">
                  <a:pos x="256" y="43"/>
                </a:cxn>
                <a:cxn ang="0">
                  <a:pos x="262" y="57"/>
                </a:cxn>
                <a:cxn ang="0">
                  <a:pos x="307" y="17"/>
                </a:cxn>
                <a:cxn ang="0">
                  <a:pos x="321" y="9"/>
                </a:cxn>
                <a:cxn ang="0">
                  <a:pos x="350" y="0"/>
                </a:cxn>
                <a:cxn ang="0">
                  <a:pos x="364" y="0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4071" y="3058"/>
              <a:ext cx="184" cy="362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85" y="60"/>
                </a:cxn>
                <a:cxn ang="0">
                  <a:pos x="173" y="60"/>
                </a:cxn>
                <a:cxn ang="0">
                  <a:pos x="150" y="85"/>
                </a:cxn>
                <a:cxn ang="0">
                  <a:pos x="82" y="85"/>
                </a:cxn>
                <a:cxn ang="0">
                  <a:pos x="82" y="267"/>
                </a:cxn>
                <a:cxn ang="0">
                  <a:pos x="82" y="267"/>
                </a:cxn>
                <a:cxn ang="0">
                  <a:pos x="85" y="284"/>
                </a:cxn>
                <a:cxn ang="0">
                  <a:pos x="88" y="296"/>
                </a:cxn>
                <a:cxn ang="0">
                  <a:pos x="91" y="307"/>
                </a:cxn>
                <a:cxn ang="0">
                  <a:pos x="99" y="318"/>
                </a:cxn>
                <a:cxn ang="0">
                  <a:pos x="105" y="324"/>
                </a:cxn>
                <a:cxn ang="0">
                  <a:pos x="116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6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4" y="318"/>
                </a:cxn>
                <a:cxn ang="0">
                  <a:pos x="184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3" y="352"/>
                </a:cxn>
                <a:cxn ang="0">
                  <a:pos x="142" y="358"/>
                </a:cxn>
                <a:cxn ang="0">
                  <a:pos x="130" y="361"/>
                </a:cxn>
                <a:cxn ang="0">
                  <a:pos x="119" y="361"/>
                </a:cxn>
                <a:cxn ang="0">
                  <a:pos x="119" y="361"/>
                </a:cxn>
                <a:cxn ang="0">
                  <a:pos x="99" y="361"/>
                </a:cxn>
                <a:cxn ang="0">
                  <a:pos x="82" y="355"/>
                </a:cxn>
                <a:cxn ang="0">
                  <a:pos x="65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2" y="324"/>
                </a:cxn>
                <a:cxn ang="0">
                  <a:pos x="34" y="307"/>
                </a:cxn>
                <a:cxn ang="0">
                  <a:pos x="31" y="290"/>
                </a:cxn>
                <a:cxn ang="0">
                  <a:pos x="28" y="267"/>
                </a:cxn>
                <a:cxn ang="0">
                  <a:pos x="28" y="85"/>
                </a:cxn>
                <a:cxn ang="0">
                  <a:pos x="0" y="85"/>
                </a:cxn>
                <a:cxn ang="0">
                  <a:pos x="85" y="0"/>
                </a:cxn>
                <a:cxn ang="0">
                  <a:pos x="85" y="0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1" name="Freeform 11"/>
            <p:cNvSpPr>
              <a:spLocks noEditPoints="1"/>
            </p:cNvSpPr>
            <p:nvPr/>
          </p:nvSpPr>
          <p:spPr bwMode="auto">
            <a:xfrm>
              <a:off x="4253" y="3109"/>
              <a:ext cx="282" cy="311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84" y="6"/>
                </a:cxn>
                <a:cxn ang="0">
                  <a:pos x="221" y="23"/>
                </a:cxn>
                <a:cxn ang="0">
                  <a:pos x="235" y="34"/>
                </a:cxn>
                <a:cxn ang="0">
                  <a:pos x="261" y="63"/>
                </a:cxn>
                <a:cxn ang="0">
                  <a:pos x="269" y="80"/>
                </a:cxn>
                <a:cxn ang="0">
                  <a:pos x="281" y="117"/>
                </a:cxn>
                <a:cxn ang="0">
                  <a:pos x="284" y="156"/>
                </a:cxn>
                <a:cxn ang="0">
                  <a:pos x="284" y="174"/>
                </a:cxn>
                <a:cxn ang="0">
                  <a:pos x="272" y="210"/>
                </a:cxn>
                <a:cxn ang="0">
                  <a:pos x="267" y="230"/>
                </a:cxn>
                <a:cxn ang="0">
                  <a:pos x="244" y="262"/>
                </a:cxn>
                <a:cxn ang="0">
                  <a:pos x="215" y="290"/>
                </a:cxn>
                <a:cxn ang="0">
                  <a:pos x="198" y="299"/>
                </a:cxn>
                <a:cxn ang="0">
                  <a:pos x="161" y="310"/>
                </a:cxn>
                <a:cxn ang="0">
                  <a:pos x="142" y="310"/>
                </a:cxn>
                <a:cxn ang="0">
                  <a:pos x="93" y="304"/>
                </a:cxn>
                <a:cxn ang="0">
                  <a:pos x="68" y="293"/>
                </a:cxn>
                <a:cxn ang="0">
                  <a:pos x="45" y="273"/>
                </a:cxn>
                <a:cxn ang="0">
                  <a:pos x="36" y="264"/>
                </a:cxn>
                <a:cxn ang="0">
                  <a:pos x="11" y="213"/>
                </a:cxn>
                <a:cxn ang="0">
                  <a:pos x="0" y="156"/>
                </a:cxn>
                <a:cxn ang="0">
                  <a:pos x="2" y="137"/>
                </a:cxn>
                <a:cxn ang="0">
                  <a:pos x="11" y="100"/>
                </a:cxn>
                <a:cxn ang="0">
                  <a:pos x="19" y="80"/>
                </a:cxn>
                <a:cxn ang="0">
                  <a:pos x="39" y="49"/>
                </a:cxn>
                <a:cxn ang="0">
                  <a:pos x="68" y="23"/>
                </a:cxn>
                <a:cxn ang="0">
                  <a:pos x="85" y="12"/>
                </a:cxn>
                <a:cxn ang="0">
                  <a:pos x="122" y="0"/>
                </a:cxn>
                <a:cxn ang="0">
                  <a:pos x="144" y="0"/>
                </a:cxn>
                <a:cxn ang="0">
                  <a:pos x="139" y="23"/>
                </a:cxn>
                <a:cxn ang="0">
                  <a:pos x="102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9" y="131"/>
                </a:cxn>
                <a:cxn ang="0">
                  <a:pos x="59" y="159"/>
                </a:cxn>
                <a:cxn ang="0">
                  <a:pos x="68" y="210"/>
                </a:cxn>
                <a:cxn ang="0">
                  <a:pos x="85" y="250"/>
                </a:cxn>
                <a:cxn ang="0">
                  <a:pos x="96" y="267"/>
                </a:cxn>
                <a:cxn ang="0">
                  <a:pos x="127" y="284"/>
                </a:cxn>
                <a:cxn ang="0">
                  <a:pos x="147" y="284"/>
                </a:cxn>
                <a:cxn ang="0">
                  <a:pos x="181" y="273"/>
                </a:cxn>
                <a:cxn ang="0">
                  <a:pos x="207" y="245"/>
                </a:cxn>
                <a:cxn ang="0">
                  <a:pos x="215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3" y="85"/>
                </a:cxn>
                <a:cxn ang="0">
                  <a:pos x="201" y="60"/>
                </a:cxn>
                <a:cxn ang="0">
                  <a:pos x="184" y="40"/>
                </a:cxn>
                <a:cxn ang="0">
                  <a:pos x="164" y="29"/>
                </a:cxn>
                <a:cxn ang="0">
                  <a:pos x="139" y="23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4547" y="3109"/>
              <a:ext cx="284" cy="305"/>
            </a:xfrm>
            <a:custGeom>
              <a:avLst/>
              <a:gdLst/>
              <a:ahLst/>
              <a:cxnLst>
                <a:cxn ang="0">
                  <a:pos x="170" y="0"/>
                </a:cxn>
                <a:cxn ang="0">
                  <a:pos x="219" y="12"/>
                </a:cxn>
                <a:cxn ang="0">
                  <a:pos x="239" y="23"/>
                </a:cxn>
                <a:cxn ang="0">
                  <a:pos x="253" y="43"/>
                </a:cxn>
                <a:cxn ang="0">
                  <a:pos x="264" y="63"/>
                </a:cxn>
                <a:cxn ang="0">
                  <a:pos x="267" y="88"/>
                </a:cxn>
                <a:cxn ang="0">
                  <a:pos x="267" y="282"/>
                </a:cxn>
                <a:cxn ang="0">
                  <a:pos x="270" y="293"/>
                </a:cxn>
                <a:cxn ang="0">
                  <a:pos x="284" y="304"/>
                </a:cxn>
                <a:cxn ang="0">
                  <a:pos x="196" y="304"/>
                </a:cxn>
                <a:cxn ang="0">
                  <a:pos x="207" y="293"/>
                </a:cxn>
                <a:cxn ang="0">
                  <a:pos x="213" y="282"/>
                </a:cxn>
                <a:cxn ang="0">
                  <a:pos x="213" y="111"/>
                </a:cxn>
                <a:cxn ang="0">
                  <a:pos x="207" y="80"/>
                </a:cxn>
                <a:cxn ang="0">
                  <a:pos x="196" y="57"/>
                </a:cxn>
                <a:cxn ang="0">
                  <a:pos x="173" y="43"/>
                </a:cxn>
                <a:cxn ang="0">
                  <a:pos x="145" y="37"/>
                </a:cxn>
                <a:cxn ang="0">
                  <a:pos x="125" y="40"/>
                </a:cxn>
                <a:cxn ang="0">
                  <a:pos x="108" y="49"/>
                </a:cxn>
                <a:cxn ang="0">
                  <a:pos x="79" y="71"/>
                </a:cxn>
                <a:cxn ang="0">
                  <a:pos x="79" y="282"/>
                </a:cxn>
                <a:cxn ang="0">
                  <a:pos x="82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17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7" y="26"/>
                </a:cxn>
                <a:cxn ang="0">
                  <a:pos x="0" y="14"/>
                </a:cxn>
                <a:cxn ang="0">
                  <a:pos x="79" y="46"/>
                </a:cxn>
                <a:cxn ang="0">
                  <a:pos x="97" y="29"/>
                </a:cxn>
                <a:cxn ang="0">
                  <a:pos x="119" y="14"/>
                </a:cxn>
                <a:cxn ang="0">
                  <a:pos x="145" y="3"/>
                </a:cxn>
                <a:cxn ang="0">
                  <a:pos x="170" y="0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3" name="Freeform 13"/>
            <p:cNvSpPr>
              <a:spLocks/>
            </p:cNvSpPr>
            <p:nvPr/>
          </p:nvSpPr>
          <p:spPr bwMode="auto">
            <a:xfrm>
              <a:off x="3764" y="3109"/>
              <a:ext cx="292" cy="453"/>
            </a:xfrm>
            <a:custGeom>
              <a:avLst/>
              <a:gdLst/>
              <a:ahLst/>
              <a:cxnLst>
                <a:cxn ang="0">
                  <a:pos x="281" y="85"/>
                </a:cxn>
                <a:cxn ang="0">
                  <a:pos x="250" y="37"/>
                </a:cxn>
                <a:cxn ang="0">
                  <a:pos x="230" y="20"/>
                </a:cxn>
                <a:cxn ang="0">
                  <a:pos x="210" y="9"/>
                </a:cxn>
                <a:cxn ang="0">
                  <a:pos x="165" y="0"/>
                </a:cxn>
                <a:cxn ang="0">
                  <a:pos x="139" y="3"/>
                </a:cxn>
                <a:cxn ang="0">
                  <a:pos x="114" y="12"/>
                </a:cxn>
                <a:cxn ang="0">
                  <a:pos x="77" y="40"/>
                </a:cxn>
                <a:cxn ang="0">
                  <a:pos x="0" y="17"/>
                </a:cxn>
                <a:cxn ang="0">
                  <a:pos x="9" y="20"/>
                </a:cxn>
                <a:cxn ang="0">
                  <a:pos x="20" y="34"/>
                </a:cxn>
                <a:cxn ang="0">
                  <a:pos x="23" y="426"/>
                </a:cxn>
                <a:cxn ang="0">
                  <a:pos x="20" y="435"/>
                </a:cxn>
                <a:cxn ang="0">
                  <a:pos x="11" y="449"/>
                </a:cxn>
                <a:cxn ang="0">
                  <a:pos x="94" y="452"/>
                </a:cxn>
                <a:cxn ang="0">
                  <a:pos x="88" y="449"/>
                </a:cxn>
                <a:cxn ang="0">
                  <a:pos x="80" y="435"/>
                </a:cxn>
                <a:cxn ang="0">
                  <a:pos x="77" y="68"/>
                </a:cxn>
                <a:cxn ang="0">
                  <a:pos x="91" y="54"/>
                </a:cxn>
                <a:cxn ang="0">
                  <a:pos x="105" y="46"/>
                </a:cxn>
                <a:cxn ang="0">
                  <a:pos x="142" y="34"/>
                </a:cxn>
                <a:cxn ang="0">
                  <a:pos x="159" y="37"/>
                </a:cxn>
                <a:cxn ang="0">
                  <a:pos x="190" y="51"/>
                </a:cxn>
                <a:cxn ang="0">
                  <a:pos x="205" y="63"/>
                </a:cxn>
                <a:cxn ang="0">
                  <a:pos x="224" y="100"/>
                </a:cxn>
                <a:cxn ang="0">
                  <a:pos x="230" y="156"/>
                </a:cxn>
                <a:cxn ang="0">
                  <a:pos x="230" y="185"/>
                </a:cxn>
                <a:cxn ang="0">
                  <a:pos x="216" y="233"/>
                </a:cxn>
                <a:cxn ang="0">
                  <a:pos x="205" y="250"/>
                </a:cxn>
                <a:cxn ang="0">
                  <a:pos x="176" y="276"/>
                </a:cxn>
                <a:cxn ang="0">
                  <a:pos x="136" y="284"/>
                </a:cxn>
                <a:cxn ang="0">
                  <a:pos x="122" y="284"/>
                </a:cxn>
                <a:cxn ang="0">
                  <a:pos x="99" y="276"/>
                </a:cxn>
                <a:cxn ang="0">
                  <a:pos x="102" y="304"/>
                </a:cxn>
                <a:cxn ang="0">
                  <a:pos x="122" y="310"/>
                </a:cxn>
                <a:cxn ang="0">
                  <a:pos x="145" y="310"/>
                </a:cxn>
                <a:cxn ang="0">
                  <a:pos x="190" y="304"/>
                </a:cxn>
                <a:cxn ang="0">
                  <a:pos x="219" y="290"/>
                </a:cxn>
                <a:cxn ang="0">
                  <a:pos x="241" y="273"/>
                </a:cxn>
                <a:cxn ang="0">
                  <a:pos x="253" y="262"/>
                </a:cxn>
                <a:cxn ang="0">
                  <a:pos x="281" y="210"/>
                </a:cxn>
                <a:cxn ang="0">
                  <a:pos x="293" y="154"/>
                </a:cxn>
                <a:cxn ang="0">
                  <a:pos x="290" y="117"/>
                </a:cxn>
                <a:cxn ang="0">
                  <a:pos x="281" y="85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2192" y="3109"/>
              <a:ext cx="209" cy="311"/>
            </a:xfrm>
            <a:custGeom>
              <a:avLst/>
              <a:gdLst/>
              <a:ahLst/>
              <a:cxnLst>
                <a:cxn ang="0">
                  <a:pos x="182" y="264"/>
                </a:cxn>
                <a:cxn ang="0">
                  <a:pos x="182" y="264"/>
                </a:cxn>
                <a:cxn ang="0">
                  <a:pos x="165" y="270"/>
                </a:cxn>
                <a:cxn ang="0">
                  <a:pos x="145" y="273"/>
                </a:cxn>
                <a:cxn ang="0">
                  <a:pos x="145" y="273"/>
                </a:cxn>
                <a:cxn ang="0">
                  <a:pos x="131" y="273"/>
                </a:cxn>
                <a:cxn ang="0">
                  <a:pos x="120" y="267"/>
                </a:cxn>
                <a:cxn ang="0">
                  <a:pos x="108" y="262"/>
                </a:cxn>
                <a:cxn ang="0">
                  <a:pos x="100" y="250"/>
                </a:cxn>
                <a:cxn ang="0">
                  <a:pos x="100" y="250"/>
                </a:cxn>
                <a:cxn ang="0">
                  <a:pos x="91" y="239"/>
                </a:cxn>
                <a:cxn ang="0">
                  <a:pos x="83" y="225"/>
                </a:cxn>
                <a:cxn ang="0">
                  <a:pos x="80" y="208"/>
                </a:cxn>
                <a:cxn ang="0">
                  <a:pos x="80" y="191"/>
                </a:cxn>
                <a:cxn ang="0">
                  <a:pos x="80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2" y="20"/>
                </a:cxn>
                <a:cxn ang="0">
                  <a:pos x="17" y="26"/>
                </a:cxn>
                <a:cxn ang="0">
                  <a:pos x="23" y="31"/>
                </a:cxn>
                <a:cxn ang="0">
                  <a:pos x="23" y="40"/>
                </a:cxn>
                <a:cxn ang="0">
                  <a:pos x="23" y="191"/>
                </a:cxn>
                <a:cxn ang="0">
                  <a:pos x="23" y="191"/>
                </a:cxn>
                <a:cxn ang="0">
                  <a:pos x="26" y="219"/>
                </a:cxn>
                <a:cxn ang="0">
                  <a:pos x="32" y="245"/>
                </a:cxn>
                <a:cxn ang="0">
                  <a:pos x="40" y="264"/>
                </a:cxn>
                <a:cxn ang="0">
                  <a:pos x="54" y="282"/>
                </a:cxn>
                <a:cxn ang="0">
                  <a:pos x="54" y="282"/>
                </a:cxn>
                <a:cxn ang="0">
                  <a:pos x="71" y="296"/>
                </a:cxn>
                <a:cxn ang="0">
                  <a:pos x="85" y="304"/>
                </a:cxn>
                <a:cxn ang="0">
                  <a:pos x="103" y="310"/>
                </a:cxn>
                <a:cxn ang="0">
                  <a:pos x="122" y="310"/>
                </a:cxn>
                <a:cxn ang="0">
                  <a:pos x="122" y="310"/>
                </a:cxn>
                <a:cxn ang="0">
                  <a:pos x="142" y="310"/>
                </a:cxn>
                <a:cxn ang="0">
                  <a:pos x="162" y="304"/>
                </a:cxn>
                <a:cxn ang="0">
                  <a:pos x="179" y="296"/>
                </a:cxn>
                <a:cxn ang="0">
                  <a:pos x="196" y="282"/>
                </a:cxn>
                <a:cxn ang="0">
                  <a:pos x="208" y="245"/>
                </a:cxn>
                <a:cxn ang="0">
                  <a:pos x="208" y="245"/>
                </a:cxn>
                <a:cxn ang="0">
                  <a:pos x="196" y="256"/>
                </a:cxn>
                <a:cxn ang="0">
                  <a:pos x="182" y="264"/>
                </a:cxn>
                <a:cxn ang="0">
                  <a:pos x="182" y="264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5" name="Freeform 15"/>
            <p:cNvSpPr>
              <a:spLocks/>
            </p:cNvSpPr>
            <p:nvPr/>
          </p:nvSpPr>
          <p:spPr bwMode="auto">
            <a:xfrm>
              <a:off x="2383" y="3109"/>
              <a:ext cx="104" cy="311"/>
            </a:xfrm>
            <a:custGeom>
              <a:avLst/>
              <a:gdLst/>
              <a:ahLst/>
              <a:cxnLst>
                <a:cxn ang="0">
                  <a:pos x="79" y="253"/>
                </a:cxn>
                <a:cxn ang="0">
                  <a:pos x="79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1" y="17"/>
                </a:cxn>
                <a:cxn ang="0">
                  <a:pos x="17" y="23"/>
                </a:cxn>
                <a:cxn ang="0">
                  <a:pos x="17" y="23"/>
                </a:cxn>
                <a:cxn ang="0">
                  <a:pos x="22" y="31"/>
                </a:cxn>
                <a:cxn ang="0">
                  <a:pos x="22" y="40"/>
                </a:cxn>
                <a:cxn ang="0">
                  <a:pos x="22" y="239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82"/>
                </a:cxn>
                <a:cxn ang="0">
                  <a:pos x="31" y="293"/>
                </a:cxn>
                <a:cxn ang="0">
                  <a:pos x="31" y="293"/>
                </a:cxn>
                <a:cxn ang="0">
                  <a:pos x="37" y="301"/>
                </a:cxn>
                <a:cxn ang="0">
                  <a:pos x="48" y="310"/>
                </a:cxn>
                <a:cxn ang="0">
                  <a:pos x="105" y="290"/>
                </a:cxn>
                <a:cxn ang="0">
                  <a:pos x="105" y="290"/>
                </a:cxn>
                <a:cxn ang="0">
                  <a:pos x="93" y="287"/>
                </a:cxn>
                <a:cxn ang="0">
                  <a:pos x="85" y="279"/>
                </a:cxn>
                <a:cxn ang="0">
                  <a:pos x="79" y="267"/>
                </a:cxn>
                <a:cxn ang="0">
                  <a:pos x="79" y="253"/>
                </a:cxn>
                <a:cxn ang="0">
                  <a:pos x="79" y="253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3009" y="3109"/>
              <a:ext cx="250" cy="311"/>
            </a:xfrm>
            <a:custGeom>
              <a:avLst/>
              <a:gdLst/>
              <a:ahLst/>
              <a:cxnLst>
                <a:cxn ang="0">
                  <a:pos x="233" y="279"/>
                </a:cxn>
                <a:cxn ang="0">
                  <a:pos x="230" y="259"/>
                </a:cxn>
                <a:cxn ang="0">
                  <a:pos x="230" y="85"/>
                </a:cxn>
                <a:cxn ang="0">
                  <a:pos x="222" y="46"/>
                </a:cxn>
                <a:cxn ang="0">
                  <a:pos x="199" y="17"/>
                </a:cxn>
                <a:cxn ang="0">
                  <a:pos x="185" y="12"/>
                </a:cxn>
                <a:cxn ang="0">
                  <a:pos x="148" y="0"/>
                </a:cxn>
                <a:cxn ang="0">
                  <a:pos x="128" y="0"/>
                </a:cxn>
                <a:cxn ang="0">
                  <a:pos x="77" y="9"/>
                </a:cxn>
                <a:cxn ang="0">
                  <a:pos x="29" y="31"/>
                </a:cxn>
                <a:cxn ang="0">
                  <a:pos x="29" y="111"/>
                </a:cxn>
                <a:cxn ang="0">
                  <a:pos x="43" y="74"/>
                </a:cxn>
                <a:cxn ang="0">
                  <a:pos x="63" y="49"/>
                </a:cxn>
                <a:cxn ang="0">
                  <a:pos x="74" y="37"/>
                </a:cxn>
                <a:cxn ang="0">
                  <a:pos x="105" y="26"/>
                </a:cxn>
                <a:cxn ang="0">
                  <a:pos x="122" y="23"/>
                </a:cxn>
                <a:cxn ang="0">
                  <a:pos x="145" y="29"/>
                </a:cxn>
                <a:cxn ang="0">
                  <a:pos x="162" y="40"/>
                </a:cxn>
                <a:cxn ang="0">
                  <a:pos x="171" y="49"/>
                </a:cxn>
                <a:cxn ang="0">
                  <a:pos x="176" y="68"/>
                </a:cxn>
                <a:cxn ang="0">
                  <a:pos x="176" y="80"/>
                </a:cxn>
                <a:cxn ang="0">
                  <a:pos x="174" y="108"/>
                </a:cxn>
                <a:cxn ang="0">
                  <a:pos x="165" y="117"/>
                </a:cxn>
                <a:cxn ang="0">
                  <a:pos x="151" y="122"/>
                </a:cxn>
                <a:cxn ang="0">
                  <a:pos x="97" y="139"/>
                </a:cxn>
                <a:cxn ang="0">
                  <a:pos x="43" y="159"/>
                </a:cxn>
                <a:cxn ang="0">
                  <a:pos x="23" y="174"/>
                </a:cxn>
                <a:cxn ang="0">
                  <a:pos x="3" y="210"/>
                </a:cxn>
                <a:cxn ang="0">
                  <a:pos x="0" y="233"/>
                </a:cxn>
                <a:cxn ang="0">
                  <a:pos x="6" y="259"/>
                </a:cxn>
                <a:cxn ang="0">
                  <a:pos x="20" y="284"/>
                </a:cxn>
                <a:cxn ang="0">
                  <a:pos x="32" y="296"/>
                </a:cxn>
                <a:cxn ang="0">
                  <a:pos x="60" y="310"/>
                </a:cxn>
                <a:cxn ang="0">
                  <a:pos x="77" y="310"/>
                </a:cxn>
                <a:cxn ang="0">
                  <a:pos x="120" y="304"/>
                </a:cxn>
                <a:cxn ang="0">
                  <a:pos x="159" y="279"/>
                </a:cxn>
                <a:cxn ang="0">
                  <a:pos x="171" y="247"/>
                </a:cxn>
                <a:cxn ang="0">
                  <a:pos x="139" y="267"/>
                </a:cxn>
                <a:cxn ang="0">
                  <a:pos x="103" y="273"/>
                </a:cxn>
                <a:cxn ang="0">
                  <a:pos x="94" y="273"/>
                </a:cxn>
                <a:cxn ang="0">
                  <a:pos x="74" y="267"/>
                </a:cxn>
                <a:cxn ang="0">
                  <a:pos x="68" y="259"/>
                </a:cxn>
                <a:cxn ang="0">
                  <a:pos x="57" y="242"/>
                </a:cxn>
                <a:cxn ang="0">
                  <a:pos x="54" y="222"/>
                </a:cxn>
                <a:cxn ang="0">
                  <a:pos x="54" y="210"/>
                </a:cxn>
                <a:cxn ang="0">
                  <a:pos x="63" y="193"/>
                </a:cxn>
                <a:cxn ang="0">
                  <a:pos x="68" y="185"/>
                </a:cxn>
                <a:cxn ang="0">
                  <a:pos x="108" y="162"/>
                </a:cxn>
                <a:cxn ang="0">
                  <a:pos x="154" y="148"/>
                </a:cxn>
                <a:cxn ang="0">
                  <a:pos x="176" y="242"/>
                </a:cxn>
                <a:cxn ang="0">
                  <a:pos x="176" y="262"/>
                </a:cxn>
                <a:cxn ang="0">
                  <a:pos x="179" y="282"/>
                </a:cxn>
                <a:cxn ang="0">
                  <a:pos x="182" y="293"/>
                </a:cxn>
                <a:cxn ang="0">
                  <a:pos x="199" y="310"/>
                </a:cxn>
                <a:cxn ang="0">
                  <a:pos x="250" y="290"/>
                </a:cxn>
                <a:cxn ang="0">
                  <a:pos x="233" y="279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>
              <a:off x="2871" y="2867"/>
              <a:ext cx="136" cy="169"/>
            </a:xfrm>
            <a:custGeom>
              <a:avLst/>
              <a:gdLst/>
              <a:ahLst/>
              <a:cxnLst>
                <a:cxn ang="0">
                  <a:pos x="31" y="11"/>
                </a:cxn>
                <a:cxn ang="0">
                  <a:pos x="31" y="116"/>
                </a:cxn>
                <a:cxn ang="0">
                  <a:pos x="31" y="116"/>
                </a:cxn>
                <a:cxn ang="0">
                  <a:pos x="34" y="131"/>
                </a:cxn>
                <a:cxn ang="0">
                  <a:pos x="40" y="142"/>
                </a:cxn>
                <a:cxn ang="0">
                  <a:pos x="46" y="150"/>
                </a:cxn>
                <a:cxn ang="0">
                  <a:pos x="51" y="153"/>
                </a:cxn>
                <a:cxn ang="0">
                  <a:pos x="63" y="156"/>
                </a:cxn>
                <a:cxn ang="0">
                  <a:pos x="74" y="159"/>
                </a:cxn>
                <a:cxn ang="0">
                  <a:pos x="74" y="159"/>
                </a:cxn>
                <a:cxn ang="0">
                  <a:pos x="85" y="159"/>
                </a:cxn>
                <a:cxn ang="0">
                  <a:pos x="94" y="156"/>
                </a:cxn>
                <a:cxn ang="0">
                  <a:pos x="102" y="150"/>
                </a:cxn>
                <a:cxn ang="0">
                  <a:pos x="108" y="145"/>
                </a:cxn>
                <a:cxn ang="0">
                  <a:pos x="111" y="139"/>
                </a:cxn>
                <a:cxn ang="0">
                  <a:pos x="114" y="131"/>
                </a:cxn>
                <a:cxn ang="0">
                  <a:pos x="117" y="116"/>
                </a:cxn>
                <a:cxn ang="0">
                  <a:pos x="117" y="11"/>
                </a:cxn>
                <a:cxn ang="0">
                  <a:pos x="117" y="11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36" y="0"/>
                </a:cxn>
                <a:cxn ang="0">
                  <a:pos x="136" y="0"/>
                </a:cxn>
                <a:cxn ang="0">
                  <a:pos x="131" y="3"/>
                </a:cxn>
                <a:cxn ang="0">
                  <a:pos x="131" y="11"/>
                </a:cxn>
                <a:cxn ang="0">
                  <a:pos x="128" y="114"/>
                </a:cxn>
                <a:cxn ang="0">
                  <a:pos x="128" y="114"/>
                </a:cxn>
                <a:cxn ang="0">
                  <a:pos x="128" y="128"/>
                </a:cxn>
                <a:cxn ang="0">
                  <a:pos x="125" y="139"/>
                </a:cxn>
                <a:cxn ang="0">
                  <a:pos x="119" y="150"/>
                </a:cxn>
                <a:cxn ang="0">
                  <a:pos x="111" y="156"/>
                </a:cxn>
                <a:cxn ang="0">
                  <a:pos x="102" y="162"/>
                </a:cxn>
                <a:cxn ang="0">
                  <a:pos x="94" y="167"/>
                </a:cxn>
                <a:cxn ang="0">
                  <a:pos x="71" y="170"/>
                </a:cxn>
                <a:cxn ang="0">
                  <a:pos x="71" y="170"/>
                </a:cxn>
                <a:cxn ang="0">
                  <a:pos x="51" y="167"/>
                </a:cxn>
                <a:cxn ang="0">
                  <a:pos x="40" y="165"/>
                </a:cxn>
                <a:cxn ang="0">
                  <a:pos x="31" y="159"/>
                </a:cxn>
                <a:cxn ang="0">
                  <a:pos x="20" y="150"/>
                </a:cxn>
                <a:cxn ang="0">
                  <a:pos x="14" y="142"/>
                </a:cxn>
                <a:cxn ang="0">
                  <a:pos x="9" y="128"/>
                </a:cxn>
                <a:cxn ang="0">
                  <a:pos x="9" y="114"/>
                </a:cxn>
                <a:cxn ang="0">
                  <a:pos x="9" y="11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34" y="3"/>
                </a:cxn>
                <a:cxn ang="0">
                  <a:pos x="31" y="11"/>
                </a:cxn>
                <a:cxn ang="0">
                  <a:pos x="31" y="1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3022" y="2867"/>
              <a:ext cx="152" cy="172"/>
            </a:xfrm>
            <a:custGeom>
              <a:avLst/>
              <a:gdLst/>
              <a:ahLst/>
              <a:cxnLst>
                <a:cxn ang="0">
                  <a:pos x="133" y="11"/>
                </a:cxn>
                <a:cxn ang="0">
                  <a:pos x="133" y="11"/>
                </a:cxn>
                <a:cxn ang="0">
                  <a:pos x="133" y="3"/>
                </a:cxn>
                <a:cxn ang="0">
                  <a:pos x="127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7" y="3"/>
                </a:cxn>
                <a:cxn ang="0">
                  <a:pos x="147" y="11"/>
                </a:cxn>
                <a:cxn ang="0">
                  <a:pos x="147" y="173"/>
                </a:cxn>
                <a:cxn ang="0">
                  <a:pos x="147" y="173"/>
                </a:cxn>
                <a:cxn ang="0">
                  <a:pos x="88" y="99"/>
                </a:cxn>
                <a:cxn ang="0">
                  <a:pos x="28" y="25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4" y="167"/>
                </a:cxn>
                <a:cxn ang="0">
                  <a:pos x="8" y="167"/>
                </a:cxn>
                <a:cxn ang="0">
                  <a:pos x="8" y="167"/>
                </a:cxn>
                <a:cxn ang="0">
                  <a:pos x="14" y="165"/>
                </a:cxn>
                <a:cxn ang="0">
                  <a:pos x="14" y="156"/>
                </a:cxn>
                <a:cxn ang="0">
                  <a:pos x="14" y="20"/>
                </a:cxn>
                <a:cxn ang="0">
                  <a:pos x="14" y="20"/>
                </a:cxn>
                <a:cxn ang="0">
                  <a:pos x="14" y="14"/>
                </a:cxn>
                <a:cxn ang="0">
                  <a:pos x="11" y="8"/>
                </a:cxn>
                <a:cxn ang="0">
                  <a:pos x="11" y="8"/>
                </a:cxn>
                <a:cxn ang="0">
                  <a:pos x="8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133" y="119"/>
                </a:cxn>
                <a:cxn ang="0">
                  <a:pos x="133" y="11"/>
                </a:cxn>
                <a:cxn ang="0">
                  <a:pos x="133" y="1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3201" y="2867"/>
              <a:ext cx="38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1" y="3"/>
                </a:cxn>
                <a:cxn ang="0">
                  <a:pos x="28" y="11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2" y="165"/>
                </a:cxn>
                <a:cxn ang="0">
                  <a:pos x="5" y="156"/>
                </a:cxn>
                <a:cxn ang="0">
                  <a:pos x="5" y="11"/>
                </a:cxn>
                <a:cxn ang="0">
                  <a:pos x="5" y="11"/>
                </a:cxn>
                <a:cxn ang="0">
                  <a:pos x="2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3250" y="2867"/>
              <a:ext cx="152" cy="172"/>
            </a:xfrm>
            <a:custGeom>
              <a:avLst/>
              <a:gdLst/>
              <a:ahLst/>
              <a:cxnLst>
                <a:cxn ang="0">
                  <a:pos x="131" y="11"/>
                </a:cxn>
                <a:cxn ang="0">
                  <a:pos x="131" y="11"/>
                </a:cxn>
                <a:cxn ang="0">
                  <a:pos x="131" y="3"/>
                </a:cxn>
                <a:cxn ang="0">
                  <a:pos x="125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8" y="6"/>
                </a:cxn>
                <a:cxn ang="0">
                  <a:pos x="142" y="11"/>
                </a:cxn>
                <a:cxn ang="0">
                  <a:pos x="142" y="11"/>
                </a:cxn>
                <a:cxn ang="0">
                  <a:pos x="82" y="173"/>
                </a:cxn>
                <a:cxn ang="0">
                  <a:pos x="82" y="173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8" y="6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0" y="6"/>
                </a:cxn>
                <a:cxn ang="0">
                  <a:pos x="43" y="14"/>
                </a:cxn>
                <a:cxn ang="0">
                  <a:pos x="43" y="14"/>
                </a:cxn>
                <a:cxn ang="0">
                  <a:pos x="85" y="128"/>
                </a:cxn>
                <a:cxn ang="0">
                  <a:pos x="85" y="128"/>
                </a:cxn>
                <a:cxn ang="0">
                  <a:pos x="131" y="11"/>
                </a:cxn>
                <a:cxn ang="0">
                  <a:pos x="131" y="11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3411" y="2867"/>
              <a:ext cx="104" cy="167"/>
            </a:xfrm>
            <a:custGeom>
              <a:avLst/>
              <a:gdLst/>
              <a:ahLst/>
              <a:cxnLst>
                <a:cxn ang="0">
                  <a:pos x="94" y="23"/>
                </a:cxn>
                <a:cxn ang="0">
                  <a:pos x="94" y="23"/>
                </a:cxn>
                <a:cxn ang="0">
                  <a:pos x="85" y="14"/>
                </a:cxn>
                <a:cxn ang="0">
                  <a:pos x="74" y="11"/>
                </a:cxn>
                <a:cxn ang="0">
                  <a:pos x="74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6" y="65"/>
                </a:cxn>
                <a:cxn ang="0">
                  <a:pos x="79" y="62"/>
                </a:cxn>
                <a:cxn ang="0">
                  <a:pos x="79" y="88"/>
                </a:cxn>
                <a:cxn ang="0">
                  <a:pos x="79" y="88"/>
                </a:cxn>
                <a:cxn ang="0">
                  <a:pos x="76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3"/>
                </a:cxn>
                <a:cxn ang="0">
                  <a:pos x="31" y="153"/>
                </a:cxn>
                <a:cxn ang="0">
                  <a:pos x="59" y="156"/>
                </a:cxn>
                <a:cxn ang="0">
                  <a:pos x="59" y="156"/>
                </a:cxn>
                <a:cxn ang="0">
                  <a:pos x="76" y="156"/>
                </a:cxn>
                <a:cxn ang="0">
                  <a:pos x="88" y="153"/>
                </a:cxn>
                <a:cxn ang="0">
                  <a:pos x="96" y="148"/>
                </a:cxn>
                <a:cxn ang="0">
                  <a:pos x="105" y="139"/>
                </a:cxn>
                <a:cxn ang="0">
                  <a:pos x="99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5" y="165"/>
                </a:cxn>
                <a:cxn ang="0">
                  <a:pos x="8" y="156"/>
                </a:cxn>
                <a:cxn ang="0">
                  <a:pos x="8" y="11"/>
                </a:cxn>
                <a:cxn ang="0">
                  <a:pos x="8" y="11"/>
                </a:cxn>
                <a:cxn ang="0">
                  <a:pos x="5" y="3"/>
                </a:cxn>
                <a:cxn ang="0">
                  <a:pos x="0" y="0"/>
                </a:cxn>
                <a:cxn ang="0">
                  <a:pos x="94" y="0"/>
                </a:cxn>
                <a:cxn ang="0">
                  <a:pos x="94" y="23"/>
                </a:cxn>
                <a:cxn ang="0">
                  <a:pos x="94" y="23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2" name="Freeform 22"/>
            <p:cNvSpPr>
              <a:spLocks noEditPoints="1"/>
            </p:cNvSpPr>
            <p:nvPr/>
          </p:nvSpPr>
          <p:spPr bwMode="auto">
            <a:xfrm>
              <a:off x="3527" y="2867"/>
              <a:ext cx="146" cy="167"/>
            </a:xfrm>
            <a:custGeom>
              <a:avLst/>
              <a:gdLst/>
              <a:ahLst/>
              <a:cxnLst>
                <a:cxn ang="0">
                  <a:pos x="68" y="82"/>
                </a:cxn>
                <a:cxn ang="0">
                  <a:pos x="85" y="91"/>
                </a:cxn>
                <a:cxn ang="0">
                  <a:pos x="94" y="102"/>
                </a:cxn>
                <a:cxn ang="0">
                  <a:pos x="120" y="145"/>
                </a:cxn>
                <a:cxn ang="0">
                  <a:pos x="131" y="159"/>
                </a:cxn>
                <a:cxn ang="0">
                  <a:pos x="145" y="167"/>
                </a:cxn>
                <a:cxn ang="0">
                  <a:pos x="120" y="167"/>
                </a:cxn>
                <a:cxn ang="0">
                  <a:pos x="108" y="165"/>
                </a:cxn>
                <a:cxn ang="0">
                  <a:pos x="100" y="156"/>
                </a:cxn>
                <a:cxn ang="0">
                  <a:pos x="71" y="111"/>
                </a:cxn>
                <a:cxn ang="0">
                  <a:pos x="54" y="91"/>
                </a:cxn>
                <a:cxn ang="0">
                  <a:pos x="46" y="91"/>
                </a:cxn>
                <a:cxn ang="0">
                  <a:pos x="32" y="156"/>
                </a:cxn>
                <a:cxn ang="0">
                  <a:pos x="34" y="165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49" y="0"/>
                </a:cxn>
                <a:cxn ang="0">
                  <a:pos x="66" y="0"/>
                </a:cxn>
                <a:cxn ang="0">
                  <a:pos x="88" y="8"/>
                </a:cxn>
                <a:cxn ang="0">
                  <a:pos x="103" y="20"/>
                </a:cxn>
                <a:cxn ang="0">
                  <a:pos x="108" y="40"/>
                </a:cxn>
                <a:cxn ang="0">
                  <a:pos x="108" y="51"/>
                </a:cxn>
                <a:cxn ang="0">
                  <a:pos x="100" y="65"/>
                </a:cxn>
                <a:cxn ang="0">
                  <a:pos x="83" y="79"/>
                </a:cxn>
                <a:cxn ang="0">
                  <a:pos x="68" y="82"/>
                </a:cxn>
                <a:cxn ang="0">
                  <a:pos x="32" y="77"/>
                </a:cxn>
                <a:cxn ang="0">
                  <a:pos x="46" y="77"/>
                </a:cxn>
                <a:cxn ang="0">
                  <a:pos x="60" y="77"/>
                </a:cxn>
                <a:cxn ang="0">
                  <a:pos x="77" y="65"/>
                </a:cxn>
                <a:cxn ang="0">
                  <a:pos x="83" y="51"/>
                </a:cxn>
                <a:cxn ang="0">
                  <a:pos x="83" y="42"/>
                </a:cxn>
                <a:cxn ang="0">
                  <a:pos x="77" y="20"/>
                </a:cxn>
                <a:cxn ang="0">
                  <a:pos x="60" y="11"/>
                </a:cxn>
                <a:cxn ang="0">
                  <a:pos x="49" y="8"/>
                </a:cxn>
                <a:cxn ang="0">
                  <a:pos x="32" y="11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3673" y="2863"/>
              <a:ext cx="100" cy="172"/>
            </a:xfrm>
            <a:custGeom>
              <a:avLst/>
              <a:gdLst/>
              <a:ahLst/>
              <a:cxnLst>
                <a:cxn ang="0">
                  <a:pos x="102" y="122"/>
                </a:cxn>
                <a:cxn ang="0">
                  <a:pos x="97" y="142"/>
                </a:cxn>
                <a:cxn ang="0">
                  <a:pos x="85" y="159"/>
                </a:cxn>
                <a:cxn ang="0">
                  <a:pos x="68" y="170"/>
                </a:cxn>
                <a:cxn ang="0">
                  <a:pos x="48" y="173"/>
                </a:cxn>
                <a:cxn ang="0">
                  <a:pos x="34" y="170"/>
                </a:cxn>
                <a:cxn ang="0">
                  <a:pos x="3" y="159"/>
                </a:cxn>
                <a:cxn ang="0">
                  <a:pos x="0" y="122"/>
                </a:cxn>
                <a:cxn ang="0">
                  <a:pos x="14" y="148"/>
                </a:cxn>
                <a:cxn ang="0">
                  <a:pos x="37" y="162"/>
                </a:cxn>
                <a:cxn ang="0">
                  <a:pos x="46" y="162"/>
                </a:cxn>
                <a:cxn ang="0">
                  <a:pos x="63" y="159"/>
                </a:cxn>
                <a:cxn ang="0">
                  <a:pos x="74" y="151"/>
                </a:cxn>
                <a:cxn ang="0">
                  <a:pos x="80" y="131"/>
                </a:cxn>
                <a:cxn ang="0">
                  <a:pos x="80" y="122"/>
                </a:cxn>
                <a:cxn ang="0">
                  <a:pos x="68" y="105"/>
                </a:cxn>
                <a:cxn ang="0">
                  <a:pos x="37" y="88"/>
                </a:cxn>
                <a:cxn ang="0">
                  <a:pos x="23" y="80"/>
                </a:cxn>
                <a:cxn ang="0">
                  <a:pos x="3" y="57"/>
                </a:cxn>
                <a:cxn ang="0">
                  <a:pos x="3" y="43"/>
                </a:cxn>
                <a:cxn ang="0">
                  <a:pos x="6" y="26"/>
                </a:cxn>
                <a:cxn ang="0">
                  <a:pos x="20" y="11"/>
                </a:cxn>
                <a:cxn ang="0">
                  <a:pos x="54" y="0"/>
                </a:cxn>
                <a:cxn ang="0">
                  <a:pos x="71" y="3"/>
                </a:cxn>
                <a:cxn ang="0">
                  <a:pos x="88" y="9"/>
                </a:cxn>
                <a:cxn ang="0">
                  <a:pos x="91" y="43"/>
                </a:cxn>
                <a:cxn ang="0">
                  <a:pos x="77" y="23"/>
                </a:cxn>
                <a:cxn ang="0">
                  <a:pos x="57" y="11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23" y="37"/>
                </a:cxn>
                <a:cxn ang="0">
                  <a:pos x="23" y="45"/>
                </a:cxn>
                <a:cxn ang="0">
                  <a:pos x="40" y="63"/>
                </a:cxn>
                <a:cxn ang="0">
                  <a:pos x="57" y="68"/>
                </a:cxn>
                <a:cxn ang="0">
                  <a:pos x="88" y="88"/>
                </a:cxn>
                <a:cxn ang="0">
                  <a:pos x="100" y="102"/>
                </a:cxn>
                <a:cxn ang="0">
                  <a:pos x="102" y="122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3790" y="2867"/>
              <a:ext cx="38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2" y="3"/>
                </a:cxn>
                <a:cxn ang="0">
                  <a:pos x="29" y="11"/>
                </a:cxn>
                <a:cxn ang="0">
                  <a:pos x="29" y="156"/>
                </a:cxn>
                <a:cxn ang="0">
                  <a:pos x="29" y="156"/>
                </a:cxn>
                <a:cxn ang="0">
                  <a:pos x="32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3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3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3839" y="2867"/>
              <a:ext cx="131" cy="167"/>
            </a:xfrm>
            <a:custGeom>
              <a:avLst/>
              <a:gdLst/>
              <a:ahLst/>
              <a:cxnLst>
                <a:cxn ang="0">
                  <a:pos x="79" y="11"/>
                </a:cxn>
                <a:cxn ang="0">
                  <a:pos x="79" y="156"/>
                </a:cxn>
                <a:cxn ang="0">
                  <a:pos x="79" y="156"/>
                </a:cxn>
                <a:cxn ang="0">
                  <a:pos x="79" y="165"/>
                </a:cxn>
                <a:cxn ang="0">
                  <a:pos x="85" y="167"/>
                </a:cxn>
                <a:cxn ang="0">
                  <a:pos x="48" y="167"/>
                </a:cxn>
                <a:cxn ang="0">
                  <a:pos x="48" y="167"/>
                </a:cxn>
                <a:cxn ang="0">
                  <a:pos x="54" y="165"/>
                </a:cxn>
                <a:cxn ang="0">
                  <a:pos x="54" y="156"/>
                </a:cxn>
                <a:cxn ang="0">
                  <a:pos x="54" y="11"/>
                </a:cxn>
                <a:cxn ang="0">
                  <a:pos x="54" y="11"/>
                </a:cxn>
                <a:cxn ang="0">
                  <a:pos x="14" y="14"/>
                </a:cxn>
                <a:cxn ang="0">
                  <a:pos x="14" y="14"/>
                </a:cxn>
                <a:cxn ang="0">
                  <a:pos x="11" y="14"/>
                </a:cxn>
                <a:cxn ang="0">
                  <a:pos x="5" y="17"/>
                </a:cxn>
                <a:cxn ang="0">
                  <a:pos x="0" y="23"/>
                </a:cxn>
                <a:cxn ang="0">
                  <a:pos x="0" y="0"/>
                </a:cxn>
                <a:cxn ang="0">
                  <a:pos x="130" y="0"/>
                </a:cxn>
                <a:cxn ang="0">
                  <a:pos x="130" y="23"/>
                </a:cxn>
                <a:cxn ang="0">
                  <a:pos x="130" y="23"/>
                </a:cxn>
                <a:cxn ang="0">
                  <a:pos x="128" y="17"/>
                </a:cxn>
                <a:cxn ang="0">
                  <a:pos x="119" y="14"/>
                </a:cxn>
                <a:cxn ang="0">
                  <a:pos x="119" y="14"/>
                </a:cxn>
                <a:cxn ang="0">
                  <a:pos x="79" y="11"/>
                </a:cxn>
                <a:cxn ang="0">
                  <a:pos x="79" y="11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3976" y="2867"/>
              <a:ext cx="142" cy="167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42" y="0"/>
                </a:cxn>
                <a:cxn ang="0">
                  <a:pos x="131" y="6"/>
                </a:cxn>
                <a:cxn ang="0">
                  <a:pos x="125" y="14"/>
                </a:cxn>
                <a:cxn ang="0">
                  <a:pos x="85" y="88"/>
                </a:cxn>
                <a:cxn ang="0">
                  <a:pos x="85" y="156"/>
                </a:cxn>
                <a:cxn ang="0">
                  <a:pos x="85" y="156"/>
                </a:cxn>
                <a:cxn ang="0">
                  <a:pos x="88" y="165"/>
                </a:cxn>
                <a:cxn ang="0">
                  <a:pos x="97" y="167"/>
                </a:cxn>
                <a:cxn ang="0">
                  <a:pos x="54" y="167"/>
                </a:cxn>
                <a:cxn ang="0">
                  <a:pos x="54" y="167"/>
                </a:cxn>
                <a:cxn ang="0">
                  <a:pos x="60" y="165"/>
                </a:cxn>
                <a:cxn ang="0">
                  <a:pos x="63" y="162"/>
                </a:cxn>
                <a:cxn ang="0">
                  <a:pos x="63" y="156"/>
                </a:cxn>
                <a:cxn ang="0">
                  <a:pos x="63" y="88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9" y="6"/>
                </a:cxn>
                <a:cxn ang="0">
                  <a:pos x="0" y="0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3" y="8"/>
                </a:cxn>
                <a:cxn ang="0">
                  <a:pos x="45" y="14"/>
                </a:cxn>
                <a:cxn ang="0">
                  <a:pos x="80" y="77"/>
                </a:cxn>
                <a:cxn ang="0">
                  <a:pos x="114" y="11"/>
                </a:cxn>
                <a:cxn ang="0">
                  <a:pos x="114" y="11"/>
                </a:cxn>
                <a:cxn ang="0">
                  <a:pos x="114" y="6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42" y="0"/>
                </a:cxn>
                <a:cxn ang="0">
                  <a:pos x="142" y="0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7" name="Freeform 27"/>
            <p:cNvSpPr>
              <a:spLocks noEditPoints="1"/>
            </p:cNvSpPr>
            <p:nvPr/>
          </p:nvSpPr>
          <p:spPr bwMode="auto">
            <a:xfrm>
              <a:off x="4192" y="2863"/>
              <a:ext cx="155" cy="172"/>
            </a:xfrm>
            <a:custGeom>
              <a:avLst/>
              <a:gdLst/>
              <a:ahLst/>
              <a:cxnLst>
                <a:cxn ang="0">
                  <a:pos x="77" y="173"/>
                </a:cxn>
                <a:cxn ang="0">
                  <a:pos x="48" y="165"/>
                </a:cxn>
                <a:cxn ang="0">
                  <a:pos x="23" y="148"/>
                </a:cxn>
                <a:cxn ang="0">
                  <a:pos x="6" y="119"/>
                </a:cxn>
                <a:cxn ang="0">
                  <a:pos x="0" y="85"/>
                </a:cxn>
                <a:cxn ang="0">
                  <a:pos x="3" y="68"/>
                </a:cxn>
                <a:cxn ang="0">
                  <a:pos x="14" y="40"/>
                </a:cxn>
                <a:cxn ang="0">
                  <a:pos x="34" y="14"/>
                </a:cxn>
                <a:cxn ang="0">
                  <a:pos x="62" y="3"/>
                </a:cxn>
                <a:cxn ang="0">
                  <a:pos x="82" y="0"/>
                </a:cxn>
                <a:cxn ang="0">
                  <a:pos x="108" y="6"/>
                </a:cxn>
                <a:cxn ang="0">
                  <a:pos x="133" y="23"/>
                </a:cxn>
                <a:cxn ang="0">
                  <a:pos x="150" y="51"/>
                </a:cxn>
                <a:cxn ang="0">
                  <a:pos x="156" y="88"/>
                </a:cxn>
                <a:cxn ang="0">
                  <a:pos x="156" y="108"/>
                </a:cxn>
                <a:cxn ang="0">
                  <a:pos x="142" y="139"/>
                </a:cxn>
                <a:cxn ang="0">
                  <a:pos x="119" y="162"/>
                </a:cxn>
                <a:cxn ang="0">
                  <a:pos x="91" y="173"/>
                </a:cxn>
                <a:cxn ang="0">
                  <a:pos x="77" y="173"/>
                </a:cxn>
                <a:cxn ang="0">
                  <a:pos x="25" y="82"/>
                </a:cxn>
                <a:cxn ang="0">
                  <a:pos x="31" y="119"/>
                </a:cxn>
                <a:cxn ang="0">
                  <a:pos x="43" y="142"/>
                </a:cxn>
                <a:cxn ang="0">
                  <a:pos x="60" y="156"/>
                </a:cxn>
                <a:cxn ang="0">
                  <a:pos x="79" y="162"/>
                </a:cxn>
                <a:cxn ang="0">
                  <a:pos x="91" y="159"/>
                </a:cxn>
                <a:cxn ang="0">
                  <a:pos x="111" y="151"/>
                </a:cxn>
                <a:cxn ang="0">
                  <a:pos x="122" y="131"/>
                </a:cxn>
                <a:cxn ang="0">
                  <a:pos x="131" y="105"/>
                </a:cxn>
                <a:cxn ang="0">
                  <a:pos x="131" y="88"/>
                </a:cxn>
                <a:cxn ang="0">
                  <a:pos x="128" y="57"/>
                </a:cxn>
                <a:cxn ang="0">
                  <a:pos x="116" y="31"/>
                </a:cxn>
                <a:cxn ang="0">
                  <a:pos x="102" y="17"/>
                </a:cxn>
                <a:cxn ang="0">
                  <a:pos x="79" y="11"/>
                </a:cxn>
                <a:cxn ang="0">
                  <a:pos x="68" y="11"/>
                </a:cxn>
                <a:cxn ang="0">
                  <a:pos x="48" y="23"/>
                </a:cxn>
                <a:cxn ang="0">
                  <a:pos x="34" y="40"/>
                </a:cxn>
                <a:cxn ang="0">
                  <a:pos x="28" y="65"/>
                </a:cxn>
                <a:cxn ang="0">
                  <a:pos x="25" y="82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4365" y="2867"/>
              <a:ext cx="100" cy="167"/>
            </a:xfrm>
            <a:custGeom>
              <a:avLst/>
              <a:gdLst/>
              <a:ahLst/>
              <a:cxnLst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100" y="0"/>
                </a:cxn>
                <a:cxn ang="0">
                  <a:pos x="100" y="23"/>
                </a:cxn>
                <a:cxn ang="0">
                  <a:pos x="100" y="23"/>
                </a:cxn>
                <a:cxn ang="0">
                  <a:pos x="91" y="14"/>
                </a:cxn>
                <a:cxn ang="0">
                  <a:pos x="77" y="11"/>
                </a:cxn>
                <a:cxn ang="0">
                  <a:pos x="77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7" y="65"/>
                </a:cxn>
                <a:cxn ang="0">
                  <a:pos x="80" y="62"/>
                </a:cxn>
                <a:cxn ang="0">
                  <a:pos x="80" y="88"/>
                </a:cxn>
                <a:cxn ang="0">
                  <a:pos x="80" y="88"/>
                </a:cxn>
                <a:cxn ang="0">
                  <a:pos x="77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6"/>
                </a:cxn>
                <a:cxn ang="0">
                  <a:pos x="31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37" y="167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GB" dirty="0"/>
            </a:p>
          </p:txBody>
        </p:sp>
      </p:grp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8775" y="1700213"/>
            <a:ext cx="8426450" cy="1873250"/>
          </a:xfrm>
        </p:spPr>
        <p:txBody>
          <a:bodyPr anchor="t"/>
          <a:lstStyle>
            <a:lvl1pPr>
              <a:lnSpc>
                <a:spcPct val="90000"/>
              </a:lnSpc>
              <a:defRPr sz="6000" b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4508500"/>
            <a:ext cx="8426450" cy="198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itchFamily="2" charset="2"/>
              <a:buNone/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  <p:transition>
    <p:push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C2588-92DC-4FAF-995B-C1CB1960B40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8613" y="0"/>
            <a:ext cx="2106612" cy="6202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775" y="0"/>
            <a:ext cx="6167438" cy="6202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C8F1A-CCCF-49F7-96A6-A57AC34F858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0"/>
            <a:ext cx="8426450" cy="1341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58775" y="1700213"/>
            <a:ext cx="8426450" cy="4502150"/>
          </a:xfrm>
        </p:spPr>
        <p:txBody>
          <a:bodyPr/>
          <a:lstStyle/>
          <a:p>
            <a:pPr lvl="0"/>
            <a:endParaRPr lang="en-GB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4F78D-63BF-4393-ACD9-2BBDE17E65B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0"/>
            <a:ext cx="8426450" cy="1341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58775" y="1700213"/>
            <a:ext cx="4137025" cy="450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37025" cy="450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048E3-BD7A-4072-893A-D184A163992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0"/>
            <a:ext cx="8426450" cy="1341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58775" y="1700213"/>
            <a:ext cx="8426450" cy="217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8775" y="4027488"/>
            <a:ext cx="8426450" cy="2174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DD6DB-90BA-405D-B250-CC81B91E634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6E2DA-CD74-4EDB-AD15-43AF48264CE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FC270-3D8D-40F3-96A1-32B4DD4AE4C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1700213"/>
            <a:ext cx="4137025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37025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E7CBF-5A47-442A-B076-59B37A1BE5A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7227C-AFC7-42F5-96BF-DB0195F0BB5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04802-9D10-4213-B093-32C3975503B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1F05D-3994-4969-A7C9-89FA40856DC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6E7A1-E18E-46B4-9944-15F59D498BD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19300-26F2-4576-B8B7-A07E00DE038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>
    <p:push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337D9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0"/>
            <a:ext cx="842645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700213"/>
            <a:ext cx="8426450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6308725"/>
            <a:ext cx="1905000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400">
                <a:solidFill>
                  <a:schemeClr val="tx1"/>
                </a:solidFill>
                <a:ea typeface="ＭＳ Ｐゴシック" pitchFamily="16" charset="-128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68538" y="6308725"/>
            <a:ext cx="4608512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chemeClr val="tx1"/>
                </a:solidFill>
                <a:ea typeface="ＭＳ Ｐゴシック" pitchFamily="16" charset="-128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8175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schemeClr val="tx1"/>
                </a:solidFill>
                <a:ea typeface="ＭＳ Ｐゴシック" pitchFamily="16" charset="-128"/>
                <a:cs typeface="Arial" charset="0"/>
              </a:defRPr>
            </a:lvl1pPr>
          </a:lstStyle>
          <a:p>
            <a:pPr>
              <a:defRPr/>
            </a:pPr>
            <a:fld id="{03874C16-4D7E-4BEE-8B0A-EAA29087064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02" r:id="rId1"/>
    <p:sldLayoutId id="2147484189" r:id="rId2"/>
    <p:sldLayoutId id="2147484190" r:id="rId3"/>
    <p:sldLayoutId id="2147484191" r:id="rId4"/>
    <p:sldLayoutId id="2147484192" r:id="rId5"/>
    <p:sldLayoutId id="2147484193" r:id="rId6"/>
    <p:sldLayoutId id="2147484194" r:id="rId7"/>
    <p:sldLayoutId id="2147484195" r:id="rId8"/>
    <p:sldLayoutId id="2147484196" r:id="rId9"/>
    <p:sldLayoutId id="2147484197" r:id="rId10"/>
    <p:sldLayoutId id="2147484198" r:id="rId11"/>
    <p:sldLayoutId id="2147484199" r:id="rId12"/>
    <p:sldLayoutId id="2147484200" r:id="rId13"/>
    <p:sldLayoutId id="2147484201" r:id="rId14"/>
  </p:sldLayoutIdLst>
  <p:transition>
    <p:push dir="d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9pPr>
    </p:titleStyle>
    <p:bodyStyle>
      <a:lvl1pPr marL="271463" indent="-271463" algn="l" rtl="0" eaLnBrk="0" fontAlgn="base" hangingPunct="0">
        <a:spcBef>
          <a:spcPct val="7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30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809625" indent="-358775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257300" indent="-2682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itchFamily="18" charset="2"/>
        <a:buChar char="·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704975" indent="-2682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152650" indent="-2682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6098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0670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5242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9814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usicnet.mspace.fm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mailto:D.Bretherton@soton.ac.u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screencast2.wmv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screencast3.wmv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.uk/" TargetMode="External"/><Relationship Id="rId2" Type="http://schemas.openxmlformats.org/officeDocument/2006/relationships/hyperlink" Target="http://www.jisc.ac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ism.org.uk/" TargetMode="External"/><Relationship Id="rId5" Type="http://schemas.openxmlformats.org/officeDocument/2006/relationships/hyperlink" Target="http://www.oxfordmusiconline.com/" TargetMode="External"/><Relationship Id="rId4" Type="http://schemas.openxmlformats.org/officeDocument/2006/relationships/hyperlink" Target="http://copac.ac.uk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screencast1.wmv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46040" y="5805264"/>
            <a:ext cx="5030416" cy="648072"/>
          </a:xfrm>
        </p:spPr>
        <p:txBody>
          <a:bodyPr/>
          <a:lstStyle/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All Hands Meeting 2010, Cardiff</a:t>
            </a:r>
          </a:p>
        </p:txBody>
      </p:sp>
      <p:grpSp>
        <p:nvGrpSpPr>
          <p:cNvPr id="3075" name="Group 58"/>
          <p:cNvGrpSpPr>
            <a:grpSpLocks noChangeAspect="1"/>
          </p:cNvGrpSpPr>
          <p:nvPr/>
        </p:nvGrpSpPr>
        <p:grpSpPr bwMode="auto">
          <a:xfrm>
            <a:off x="395536" y="360040"/>
            <a:ext cx="1600378" cy="836712"/>
            <a:chOff x="4105" y="3521"/>
            <a:chExt cx="952" cy="498"/>
          </a:xfrm>
        </p:grpSpPr>
        <p:sp>
          <p:nvSpPr>
            <p:cNvPr id="3079" name="AutoShape 59"/>
            <p:cNvSpPr>
              <a:spLocks noChangeAspect="1" noChangeArrowheads="1" noTextEdit="1"/>
            </p:cNvSpPr>
            <p:nvPr/>
          </p:nvSpPr>
          <p:spPr bwMode="auto">
            <a:xfrm>
              <a:off x="4105" y="3521"/>
              <a:ext cx="952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80" name="Rectangle 60"/>
            <p:cNvSpPr>
              <a:spLocks noChangeArrowheads="1"/>
            </p:cNvSpPr>
            <p:nvPr/>
          </p:nvSpPr>
          <p:spPr bwMode="auto">
            <a:xfrm>
              <a:off x="4105" y="3521"/>
              <a:ext cx="952" cy="498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sp>
          <p:nvSpPr>
            <p:cNvPr id="3081" name="Freeform 61"/>
            <p:cNvSpPr>
              <a:spLocks/>
            </p:cNvSpPr>
            <p:nvPr/>
          </p:nvSpPr>
          <p:spPr bwMode="auto">
            <a:xfrm>
              <a:off x="4111" y="3529"/>
              <a:ext cx="125" cy="486"/>
            </a:xfrm>
            <a:custGeom>
              <a:avLst/>
              <a:gdLst>
                <a:gd name="T0" fmla="*/ 0 w 502"/>
                <a:gd name="T1" fmla="*/ 0 h 1944"/>
                <a:gd name="T2" fmla="*/ 0 w 502"/>
                <a:gd name="T3" fmla="*/ 0 h 1944"/>
                <a:gd name="T4" fmla="*/ 0 w 502"/>
                <a:gd name="T5" fmla="*/ 0 h 1944"/>
                <a:gd name="T6" fmla="*/ 0 w 502"/>
                <a:gd name="T7" fmla="*/ 0 h 1944"/>
                <a:gd name="T8" fmla="*/ 0 w 502"/>
                <a:gd name="T9" fmla="*/ 0 h 1944"/>
                <a:gd name="T10" fmla="*/ 0 w 502"/>
                <a:gd name="T11" fmla="*/ 0 h 1944"/>
                <a:gd name="T12" fmla="*/ 0 w 502"/>
                <a:gd name="T13" fmla="*/ 0 h 1944"/>
                <a:gd name="T14" fmla="*/ 0 w 502"/>
                <a:gd name="T15" fmla="*/ 0 h 1944"/>
                <a:gd name="T16" fmla="*/ 0 w 502"/>
                <a:gd name="T17" fmla="*/ 0 h 1944"/>
                <a:gd name="T18" fmla="*/ 0 w 502"/>
                <a:gd name="T19" fmla="*/ 0 h 1944"/>
                <a:gd name="T20" fmla="*/ 0 w 502"/>
                <a:gd name="T21" fmla="*/ 0 h 1944"/>
                <a:gd name="T22" fmla="*/ 0 w 502"/>
                <a:gd name="T23" fmla="*/ 0 h 1944"/>
                <a:gd name="T24" fmla="*/ 0 w 502"/>
                <a:gd name="T25" fmla="*/ 0 h 1944"/>
                <a:gd name="T26" fmla="*/ 0 w 502"/>
                <a:gd name="T27" fmla="*/ 0 h 1944"/>
                <a:gd name="T28" fmla="*/ 0 w 502"/>
                <a:gd name="T29" fmla="*/ 0 h 1944"/>
                <a:gd name="T30" fmla="*/ 0 w 502"/>
                <a:gd name="T31" fmla="*/ 0 h 1944"/>
                <a:gd name="T32" fmla="*/ 0 w 502"/>
                <a:gd name="T33" fmla="*/ 0 h 1944"/>
                <a:gd name="T34" fmla="*/ 0 w 502"/>
                <a:gd name="T35" fmla="*/ 0 h 1944"/>
                <a:gd name="T36" fmla="*/ 0 w 502"/>
                <a:gd name="T37" fmla="*/ 0 h 1944"/>
                <a:gd name="T38" fmla="*/ 0 w 502"/>
                <a:gd name="T39" fmla="*/ 0 h 1944"/>
                <a:gd name="T40" fmla="*/ 0 w 502"/>
                <a:gd name="T41" fmla="*/ 0 h 1944"/>
                <a:gd name="T42" fmla="*/ 0 w 502"/>
                <a:gd name="T43" fmla="*/ 0 h 1944"/>
                <a:gd name="T44" fmla="*/ 0 w 502"/>
                <a:gd name="T45" fmla="*/ 0 h 1944"/>
                <a:gd name="T46" fmla="*/ 0 w 502"/>
                <a:gd name="T47" fmla="*/ 0 h 1944"/>
                <a:gd name="T48" fmla="*/ 0 w 502"/>
                <a:gd name="T49" fmla="*/ 0 h 1944"/>
                <a:gd name="T50" fmla="*/ 0 w 502"/>
                <a:gd name="T51" fmla="*/ 0 h 1944"/>
                <a:gd name="T52" fmla="*/ 0 w 502"/>
                <a:gd name="T53" fmla="*/ 0 h 1944"/>
                <a:gd name="T54" fmla="*/ 0 w 502"/>
                <a:gd name="T55" fmla="*/ 0 h 1944"/>
                <a:gd name="T56" fmla="*/ 0 w 502"/>
                <a:gd name="T57" fmla="*/ 0 h 1944"/>
                <a:gd name="T58" fmla="*/ 0 w 502"/>
                <a:gd name="T59" fmla="*/ 0 h 1944"/>
                <a:gd name="T60" fmla="*/ 0 w 502"/>
                <a:gd name="T61" fmla="*/ 0 h 1944"/>
                <a:gd name="T62" fmla="*/ 0 w 502"/>
                <a:gd name="T63" fmla="*/ 0 h 1944"/>
                <a:gd name="T64" fmla="*/ 0 w 502"/>
                <a:gd name="T65" fmla="*/ 0 h 1944"/>
                <a:gd name="T66" fmla="*/ 0 w 502"/>
                <a:gd name="T67" fmla="*/ 0 h 1944"/>
                <a:gd name="T68" fmla="*/ 0 w 502"/>
                <a:gd name="T69" fmla="*/ 0 h 1944"/>
                <a:gd name="T70" fmla="*/ 0 w 502"/>
                <a:gd name="T71" fmla="*/ 0 h 1944"/>
                <a:gd name="T72" fmla="*/ 0 w 502"/>
                <a:gd name="T73" fmla="*/ 0 h 1944"/>
                <a:gd name="T74" fmla="*/ 0 w 502"/>
                <a:gd name="T75" fmla="*/ 0 h 1944"/>
                <a:gd name="T76" fmla="*/ 0 w 502"/>
                <a:gd name="T77" fmla="*/ 0 h 1944"/>
                <a:gd name="T78" fmla="*/ 0 w 502"/>
                <a:gd name="T79" fmla="*/ 0 h 194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02"/>
                <a:gd name="T121" fmla="*/ 0 h 1944"/>
                <a:gd name="T122" fmla="*/ 502 w 502"/>
                <a:gd name="T123" fmla="*/ 1944 h 194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02" h="1944">
                  <a:moveTo>
                    <a:pt x="502" y="1411"/>
                  </a:moveTo>
                  <a:lnTo>
                    <a:pt x="501" y="1470"/>
                  </a:lnTo>
                  <a:lnTo>
                    <a:pt x="495" y="1526"/>
                  </a:lnTo>
                  <a:lnTo>
                    <a:pt x="485" y="1582"/>
                  </a:lnTo>
                  <a:lnTo>
                    <a:pt x="470" y="1632"/>
                  </a:lnTo>
                  <a:lnTo>
                    <a:pt x="450" y="1681"/>
                  </a:lnTo>
                  <a:lnTo>
                    <a:pt x="426" y="1726"/>
                  </a:lnTo>
                  <a:lnTo>
                    <a:pt x="396" y="1767"/>
                  </a:lnTo>
                  <a:lnTo>
                    <a:pt x="364" y="1806"/>
                  </a:lnTo>
                  <a:lnTo>
                    <a:pt x="325" y="1839"/>
                  </a:lnTo>
                  <a:lnTo>
                    <a:pt x="284" y="1869"/>
                  </a:lnTo>
                  <a:lnTo>
                    <a:pt x="239" y="1893"/>
                  </a:lnTo>
                  <a:lnTo>
                    <a:pt x="189" y="1914"/>
                  </a:lnTo>
                  <a:lnTo>
                    <a:pt x="136" y="1929"/>
                  </a:lnTo>
                  <a:lnTo>
                    <a:pt x="80" y="1939"/>
                  </a:lnTo>
                  <a:lnTo>
                    <a:pt x="20" y="1944"/>
                  </a:lnTo>
                  <a:lnTo>
                    <a:pt x="0" y="1881"/>
                  </a:lnTo>
                  <a:lnTo>
                    <a:pt x="44" y="1877"/>
                  </a:lnTo>
                  <a:lnTo>
                    <a:pt x="83" y="1869"/>
                  </a:lnTo>
                  <a:lnTo>
                    <a:pt x="119" y="1857"/>
                  </a:lnTo>
                  <a:lnTo>
                    <a:pt x="150" y="1841"/>
                  </a:lnTo>
                  <a:lnTo>
                    <a:pt x="177" y="1823"/>
                  </a:lnTo>
                  <a:lnTo>
                    <a:pt x="201" y="1801"/>
                  </a:lnTo>
                  <a:lnTo>
                    <a:pt x="222" y="1777"/>
                  </a:lnTo>
                  <a:lnTo>
                    <a:pt x="238" y="1750"/>
                  </a:lnTo>
                  <a:lnTo>
                    <a:pt x="253" y="1721"/>
                  </a:lnTo>
                  <a:lnTo>
                    <a:pt x="264" y="1690"/>
                  </a:lnTo>
                  <a:lnTo>
                    <a:pt x="274" y="1657"/>
                  </a:lnTo>
                  <a:lnTo>
                    <a:pt x="282" y="1623"/>
                  </a:lnTo>
                  <a:lnTo>
                    <a:pt x="291" y="1552"/>
                  </a:lnTo>
                  <a:lnTo>
                    <a:pt x="293" y="1515"/>
                  </a:lnTo>
                  <a:lnTo>
                    <a:pt x="294" y="1478"/>
                  </a:lnTo>
                  <a:lnTo>
                    <a:pt x="294" y="0"/>
                  </a:lnTo>
                  <a:lnTo>
                    <a:pt x="328" y="4"/>
                  </a:lnTo>
                  <a:lnTo>
                    <a:pt x="362" y="7"/>
                  </a:lnTo>
                  <a:lnTo>
                    <a:pt x="398" y="9"/>
                  </a:lnTo>
                  <a:lnTo>
                    <a:pt x="432" y="7"/>
                  </a:lnTo>
                  <a:lnTo>
                    <a:pt x="465" y="4"/>
                  </a:lnTo>
                  <a:lnTo>
                    <a:pt x="502" y="0"/>
                  </a:lnTo>
                  <a:lnTo>
                    <a:pt x="502" y="1411"/>
                  </a:lnTo>
                  <a:close/>
                </a:path>
              </a:pathLst>
            </a:custGeom>
            <a:solidFill>
              <a:srgbClr val="FF5900"/>
            </a:solidFill>
            <a:ln w="0">
              <a:solidFill>
                <a:srgbClr val="FF5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82" name="Freeform 62"/>
            <p:cNvSpPr>
              <a:spLocks/>
            </p:cNvSpPr>
            <p:nvPr/>
          </p:nvSpPr>
          <p:spPr bwMode="auto">
            <a:xfrm>
              <a:off x="4305" y="3529"/>
              <a:ext cx="52" cy="407"/>
            </a:xfrm>
            <a:custGeom>
              <a:avLst/>
              <a:gdLst>
                <a:gd name="T0" fmla="*/ 0 w 208"/>
                <a:gd name="T1" fmla="*/ 0 h 1625"/>
                <a:gd name="T2" fmla="*/ 0 w 208"/>
                <a:gd name="T3" fmla="*/ 0 h 1625"/>
                <a:gd name="T4" fmla="*/ 0 w 208"/>
                <a:gd name="T5" fmla="*/ 0 h 1625"/>
                <a:gd name="T6" fmla="*/ 0 w 208"/>
                <a:gd name="T7" fmla="*/ 0 h 1625"/>
                <a:gd name="T8" fmla="*/ 0 w 208"/>
                <a:gd name="T9" fmla="*/ 0 h 1625"/>
                <a:gd name="T10" fmla="*/ 0 w 208"/>
                <a:gd name="T11" fmla="*/ 0 h 1625"/>
                <a:gd name="T12" fmla="*/ 0 w 208"/>
                <a:gd name="T13" fmla="*/ 0 h 1625"/>
                <a:gd name="T14" fmla="*/ 0 w 208"/>
                <a:gd name="T15" fmla="*/ 0 h 1625"/>
                <a:gd name="T16" fmla="*/ 0 w 208"/>
                <a:gd name="T17" fmla="*/ 0 h 1625"/>
                <a:gd name="T18" fmla="*/ 0 w 208"/>
                <a:gd name="T19" fmla="*/ 0 h 1625"/>
                <a:gd name="T20" fmla="*/ 0 w 208"/>
                <a:gd name="T21" fmla="*/ 0 h 1625"/>
                <a:gd name="T22" fmla="*/ 0 w 208"/>
                <a:gd name="T23" fmla="*/ 0 h 1625"/>
                <a:gd name="T24" fmla="*/ 0 w 208"/>
                <a:gd name="T25" fmla="*/ 0 h 16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8"/>
                <a:gd name="T40" fmla="*/ 0 h 1625"/>
                <a:gd name="T41" fmla="*/ 208 w 208"/>
                <a:gd name="T42" fmla="*/ 1625 h 162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8" h="1625">
                  <a:moveTo>
                    <a:pt x="0" y="0"/>
                  </a:moveTo>
                  <a:lnTo>
                    <a:pt x="51" y="5"/>
                  </a:lnTo>
                  <a:lnTo>
                    <a:pt x="105" y="9"/>
                  </a:lnTo>
                  <a:lnTo>
                    <a:pt x="137" y="7"/>
                  </a:lnTo>
                  <a:lnTo>
                    <a:pt x="171" y="4"/>
                  </a:lnTo>
                  <a:lnTo>
                    <a:pt x="208" y="0"/>
                  </a:lnTo>
                  <a:lnTo>
                    <a:pt x="208" y="1625"/>
                  </a:lnTo>
                  <a:lnTo>
                    <a:pt x="171" y="1622"/>
                  </a:lnTo>
                  <a:lnTo>
                    <a:pt x="137" y="1619"/>
                  </a:lnTo>
                  <a:lnTo>
                    <a:pt x="105" y="1616"/>
                  </a:lnTo>
                  <a:lnTo>
                    <a:pt x="69" y="1619"/>
                  </a:lnTo>
                  <a:lnTo>
                    <a:pt x="0" y="16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5900"/>
            </a:solidFill>
            <a:ln w="0">
              <a:solidFill>
                <a:srgbClr val="FF5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83" name="Freeform 63"/>
            <p:cNvSpPr>
              <a:spLocks/>
            </p:cNvSpPr>
            <p:nvPr/>
          </p:nvSpPr>
          <p:spPr bwMode="auto">
            <a:xfrm>
              <a:off x="4419" y="3521"/>
              <a:ext cx="243" cy="422"/>
            </a:xfrm>
            <a:custGeom>
              <a:avLst/>
              <a:gdLst>
                <a:gd name="T0" fmla="*/ 0 w 973"/>
                <a:gd name="T1" fmla="*/ 0 h 1685"/>
                <a:gd name="T2" fmla="*/ 0 w 973"/>
                <a:gd name="T3" fmla="*/ 0 h 1685"/>
                <a:gd name="T4" fmla="*/ 0 w 973"/>
                <a:gd name="T5" fmla="*/ 0 h 1685"/>
                <a:gd name="T6" fmla="*/ 0 w 973"/>
                <a:gd name="T7" fmla="*/ 0 h 1685"/>
                <a:gd name="T8" fmla="*/ 0 w 973"/>
                <a:gd name="T9" fmla="*/ 0 h 1685"/>
                <a:gd name="T10" fmla="*/ 0 w 973"/>
                <a:gd name="T11" fmla="*/ 0 h 1685"/>
                <a:gd name="T12" fmla="*/ 0 w 973"/>
                <a:gd name="T13" fmla="*/ 0 h 1685"/>
                <a:gd name="T14" fmla="*/ 0 w 973"/>
                <a:gd name="T15" fmla="*/ 0 h 1685"/>
                <a:gd name="T16" fmla="*/ 0 w 973"/>
                <a:gd name="T17" fmla="*/ 0 h 1685"/>
                <a:gd name="T18" fmla="*/ 0 w 973"/>
                <a:gd name="T19" fmla="*/ 0 h 1685"/>
                <a:gd name="T20" fmla="*/ 0 w 973"/>
                <a:gd name="T21" fmla="*/ 0 h 1685"/>
                <a:gd name="T22" fmla="*/ 0 w 973"/>
                <a:gd name="T23" fmla="*/ 0 h 1685"/>
                <a:gd name="T24" fmla="*/ 0 w 973"/>
                <a:gd name="T25" fmla="*/ 0 h 1685"/>
                <a:gd name="T26" fmla="*/ 0 w 973"/>
                <a:gd name="T27" fmla="*/ 0 h 1685"/>
                <a:gd name="T28" fmla="*/ 0 w 973"/>
                <a:gd name="T29" fmla="*/ 0 h 1685"/>
                <a:gd name="T30" fmla="*/ 0 w 973"/>
                <a:gd name="T31" fmla="*/ 0 h 1685"/>
                <a:gd name="T32" fmla="*/ 0 w 973"/>
                <a:gd name="T33" fmla="*/ 0 h 1685"/>
                <a:gd name="T34" fmla="*/ 0 w 973"/>
                <a:gd name="T35" fmla="*/ 0 h 1685"/>
                <a:gd name="T36" fmla="*/ 0 w 973"/>
                <a:gd name="T37" fmla="*/ 0 h 1685"/>
                <a:gd name="T38" fmla="*/ 0 w 973"/>
                <a:gd name="T39" fmla="*/ 0 h 1685"/>
                <a:gd name="T40" fmla="*/ 0 w 973"/>
                <a:gd name="T41" fmla="*/ 0 h 1685"/>
                <a:gd name="T42" fmla="*/ 0 w 973"/>
                <a:gd name="T43" fmla="*/ 0 h 1685"/>
                <a:gd name="T44" fmla="*/ 0 w 973"/>
                <a:gd name="T45" fmla="*/ 0 h 1685"/>
                <a:gd name="T46" fmla="*/ 0 w 973"/>
                <a:gd name="T47" fmla="*/ 0 h 1685"/>
                <a:gd name="T48" fmla="*/ 0 w 973"/>
                <a:gd name="T49" fmla="*/ 0 h 1685"/>
                <a:gd name="T50" fmla="*/ 0 w 973"/>
                <a:gd name="T51" fmla="*/ 0 h 1685"/>
                <a:gd name="T52" fmla="*/ 0 w 973"/>
                <a:gd name="T53" fmla="*/ 0 h 1685"/>
                <a:gd name="T54" fmla="*/ 0 w 973"/>
                <a:gd name="T55" fmla="*/ 0 h 1685"/>
                <a:gd name="T56" fmla="*/ 0 w 973"/>
                <a:gd name="T57" fmla="*/ 0 h 1685"/>
                <a:gd name="T58" fmla="*/ 0 w 973"/>
                <a:gd name="T59" fmla="*/ 0 h 1685"/>
                <a:gd name="T60" fmla="*/ 0 w 973"/>
                <a:gd name="T61" fmla="*/ 0 h 1685"/>
                <a:gd name="T62" fmla="*/ 0 w 973"/>
                <a:gd name="T63" fmla="*/ 0 h 1685"/>
                <a:gd name="T64" fmla="*/ 0 w 973"/>
                <a:gd name="T65" fmla="*/ 0 h 1685"/>
                <a:gd name="T66" fmla="*/ 0 w 973"/>
                <a:gd name="T67" fmla="*/ 0 h 1685"/>
                <a:gd name="T68" fmla="*/ 0 w 973"/>
                <a:gd name="T69" fmla="*/ 0 h 1685"/>
                <a:gd name="T70" fmla="*/ 0 w 973"/>
                <a:gd name="T71" fmla="*/ 0 h 1685"/>
                <a:gd name="T72" fmla="*/ 0 w 973"/>
                <a:gd name="T73" fmla="*/ 0 h 1685"/>
                <a:gd name="T74" fmla="*/ 0 w 973"/>
                <a:gd name="T75" fmla="*/ 0 h 1685"/>
                <a:gd name="T76" fmla="*/ 0 w 973"/>
                <a:gd name="T77" fmla="*/ 0 h 1685"/>
                <a:gd name="T78" fmla="*/ 0 w 973"/>
                <a:gd name="T79" fmla="*/ 0 h 1685"/>
                <a:gd name="T80" fmla="*/ 0 w 973"/>
                <a:gd name="T81" fmla="*/ 0 h 1685"/>
                <a:gd name="T82" fmla="*/ 0 w 973"/>
                <a:gd name="T83" fmla="*/ 0 h 1685"/>
                <a:gd name="T84" fmla="*/ 0 w 973"/>
                <a:gd name="T85" fmla="*/ 0 h 1685"/>
                <a:gd name="T86" fmla="*/ 0 w 973"/>
                <a:gd name="T87" fmla="*/ 0 h 1685"/>
                <a:gd name="T88" fmla="*/ 0 w 973"/>
                <a:gd name="T89" fmla="*/ 0 h 1685"/>
                <a:gd name="T90" fmla="*/ 0 w 973"/>
                <a:gd name="T91" fmla="*/ 0 h 1685"/>
                <a:gd name="T92" fmla="*/ 0 w 973"/>
                <a:gd name="T93" fmla="*/ 0 h 1685"/>
                <a:gd name="T94" fmla="*/ 0 w 973"/>
                <a:gd name="T95" fmla="*/ 0 h 1685"/>
                <a:gd name="T96" fmla="*/ 0 w 973"/>
                <a:gd name="T97" fmla="*/ 0 h 1685"/>
                <a:gd name="T98" fmla="*/ 0 w 973"/>
                <a:gd name="T99" fmla="*/ 0 h 1685"/>
                <a:gd name="T100" fmla="*/ 0 w 973"/>
                <a:gd name="T101" fmla="*/ 0 h 1685"/>
                <a:gd name="T102" fmla="*/ 0 w 973"/>
                <a:gd name="T103" fmla="*/ 0 h 1685"/>
                <a:gd name="T104" fmla="*/ 0 w 973"/>
                <a:gd name="T105" fmla="*/ 0 h 1685"/>
                <a:gd name="T106" fmla="*/ 0 w 973"/>
                <a:gd name="T107" fmla="*/ 0 h 1685"/>
                <a:gd name="T108" fmla="*/ 0 w 973"/>
                <a:gd name="T109" fmla="*/ 0 h 168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973"/>
                <a:gd name="T166" fmla="*/ 0 h 1685"/>
                <a:gd name="T167" fmla="*/ 973 w 973"/>
                <a:gd name="T168" fmla="*/ 1685 h 168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973" h="1685">
                  <a:moveTo>
                    <a:pt x="70" y="1338"/>
                  </a:moveTo>
                  <a:lnTo>
                    <a:pt x="95" y="1378"/>
                  </a:lnTo>
                  <a:lnTo>
                    <a:pt x="121" y="1415"/>
                  </a:lnTo>
                  <a:lnTo>
                    <a:pt x="149" y="1449"/>
                  </a:lnTo>
                  <a:lnTo>
                    <a:pt x="179" y="1480"/>
                  </a:lnTo>
                  <a:lnTo>
                    <a:pt x="210" y="1506"/>
                  </a:lnTo>
                  <a:lnTo>
                    <a:pt x="244" y="1529"/>
                  </a:lnTo>
                  <a:lnTo>
                    <a:pt x="280" y="1549"/>
                  </a:lnTo>
                  <a:lnTo>
                    <a:pt x="319" y="1564"/>
                  </a:lnTo>
                  <a:lnTo>
                    <a:pt x="360" y="1576"/>
                  </a:lnTo>
                  <a:lnTo>
                    <a:pt x="405" y="1582"/>
                  </a:lnTo>
                  <a:lnTo>
                    <a:pt x="454" y="1585"/>
                  </a:lnTo>
                  <a:lnTo>
                    <a:pt x="500" y="1581"/>
                  </a:lnTo>
                  <a:lnTo>
                    <a:pt x="545" y="1572"/>
                  </a:lnTo>
                  <a:lnTo>
                    <a:pt x="587" y="1557"/>
                  </a:lnTo>
                  <a:lnTo>
                    <a:pt x="625" y="1536"/>
                  </a:lnTo>
                  <a:lnTo>
                    <a:pt x="659" y="1511"/>
                  </a:lnTo>
                  <a:lnTo>
                    <a:pt x="690" y="1482"/>
                  </a:lnTo>
                  <a:lnTo>
                    <a:pt x="717" y="1449"/>
                  </a:lnTo>
                  <a:lnTo>
                    <a:pt x="740" y="1410"/>
                  </a:lnTo>
                  <a:lnTo>
                    <a:pt x="758" y="1371"/>
                  </a:lnTo>
                  <a:lnTo>
                    <a:pt x="771" y="1329"/>
                  </a:lnTo>
                  <a:lnTo>
                    <a:pt x="780" y="1284"/>
                  </a:lnTo>
                  <a:lnTo>
                    <a:pt x="783" y="1237"/>
                  </a:lnTo>
                  <a:lnTo>
                    <a:pt x="780" y="1197"/>
                  </a:lnTo>
                  <a:lnTo>
                    <a:pt x="773" y="1160"/>
                  </a:lnTo>
                  <a:lnTo>
                    <a:pt x="763" y="1125"/>
                  </a:lnTo>
                  <a:lnTo>
                    <a:pt x="749" y="1095"/>
                  </a:lnTo>
                  <a:lnTo>
                    <a:pt x="731" y="1068"/>
                  </a:lnTo>
                  <a:lnTo>
                    <a:pt x="710" y="1042"/>
                  </a:lnTo>
                  <a:lnTo>
                    <a:pt x="686" y="1020"/>
                  </a:lnTo>
                  <a:lnTo>
                    <a:pt x="660" y="1000"/>
                  </a:lnTo>
                  <a:lnTo>
                    <a:pt x="632" y="980"/>
                  </a:lnTo>
                  <a:lnTo>
                    <a:pt x="600" y="963"/>
                  </a:lnTo>
                  <a:lnTo>
                    <a:pt x="569" y="947"/>
                  </a:lnTo>
                  <a:lnTo>
                    <a:pt x="536" y="932"/>
                  </a:lnTo>
                  <a:lnTo>
                    <a:pt x="501" y="917"/>
                  </a:lnTo>
                  <a:lnTo>
                    <a:pt x="430" y="889"/>
                  </a:lnTo>
                  <a:lnTo>
                    <a:pt x="394" y="874"/>
                  </a:lnTo>
                  <a:lnTo>
                    <a:pt x="358" y="860"/>
                  </a:lnTo>
                  <a:lnTo>
                    <a:pt x="322" y="844"/>
                  </a:lnTo>
                  <a:lnTo>
                    <a:pt x="288" y="828"/>
                  </a:lnTo>
                  <a:lnTo>
                    <a:pt x="254" y="810"/>
                  </a:lnTo>
                  <a:lnTo>
                    <a:pt x="223" y="791"/>
                  </a:lnTo>
                  <a:lnTo>
                    <a:pt x="192" y="770"/>
                  </a:lnTo>
                  <a:lnTo>
                    <a:pt x="163" y="747"/>
                  </a:lnTo>
                  <a:lnTo>
                    <a:pt x="138" y="721"/>
                  </a:lnTo>
                  <a:lnTo>
                    <a:pt x="113" y="693"/>
                  </a:lnTo>
                  <a:lnTo>
                    <a:pt x="93" y="663"/>
                  </a:lnTo>
                  <a:lnTo>
                    <a:pt x="74" y="628"/>
                  </a:lnTo>
                  <a:lnTo>
                    <a:pt x="60" y="590"/>
                  </a:lnTo>
                  <a:lnTo>
                    <a:pt x="50" y="548"/>
                  </a:lnTo>
                  <a:lnTo>
                    <a:pt x="43" y="503"/>
                  </a:lnTo>
                  <a:lnTo>
                    <a:pt x="41" y="454"/>
                  </a:lnTo>
                  <a:lnTo>
                    <a:pt x="43" y="402"/>
                  </a:lnTo>
                  <a:lnTo>
                    <a:pt x="50" y="352"/>
                  </a:lnTo>
                  <a:lnTo>
                    <a:pt x="63" y="306"/>
                  </a:lnTo>
                  <a:lnTo>
                    <a:pt x="79" y="264"/>
                  </a:lnTo>
                  <a:lnTo>
                    <a:pt x="98" y="225"/>
                  </a:lnTo>
                  <a:lnTo>
                    <a:pt x="123" y="188"/>
                  </a:lnTo>
                  <a:lnTo>
                    <a:pt x="150" y="156"/>
                  </a:lnTo>
                  <a:lnTo>
                    <a:pt x="180" y="126"/>
                  </a:lnTo>
                  <a:lnTo>
                    <a:pt x="215" y="99"/>
                  </a:lnTo>
                  <a:lnTo>
                    <a:pt x="252" y="76"/>
                  </a:lnTo>
                  <a:lnTo>
                    <a:pt x="291" y="56"/>
                  </a:lnTo>
                  <a:lnTo>
                    <a:pt x="333" y="38"/>
                  </a:lnTo>
                  <a:lnTo>
                    <a:pt x="377" y="24"/>
                  </a:lnTo>
                  <a:lnTo>
                    <a:pt x="422" y="14"/>
                  </a:lnTo>
                  <a:lnTo>
                    <a:pt x="469" y="6"/>
                  </a:lnTo>
                  <a:lnTo>
                    <a:pt x="517" y="1"/>
                  </a:lnTo>
                  <a:lnTo>
                    <a:pt x="567" y="0"/>
                  </a:lnTo>
                  <a:lnTo>
                    <a:pt x="611" y="1"/>
                  </a:lnTo>
                  <a:lnTo>
                    <a:pt x="656" y="7"/>
                  </a:lnTo>
                  <a:lnTo>
                    <a:pt x="701" y="15"/>
                  </a:lnTo>
                  <a:lnTo>
                    <a:pt x="747" y="27"/>
                  </a:lnTo>
                  <a:lnTo>
                    <a:pt x="791" y="43"/>
                  </a:lnTo>
                  <a:lnTo>
                    <a:pt x="832" y="62"/>
                  </a:lnTo>
                  <a:lnTo>
                    <a:pt x="872" y="86"/>
                  </a:lnTo>
                  <a:lnTo>
                    <a:pt x="906" y="112"/>
                  </a:lnTo>
                  <a:lnTo>
                    <a:pt x="887" y="159"/>
                  </a:lnTo>
                  <a:lnTo>
                    <a:pt x="870" y="208"/>
                  </a:lnTo>
                  <a:lnTo>
                    <a:pt x="855" y="258"/>
                  </a:lnTo>
                  <a:lnTo>
                    <a:pt x="842" y="307"/>
                  </a:lnTo>
                  <a:lnTo>
                    <a:pt x="818" y="307"/>
                  </a:lnTo>
                  <a:lnTo>
                    <a:pt x="800" y="267"/>
                  </a:lnTo>
                  <a:lnTo>
                    <a:pt x="777" y="230"/>
                  </a:lnTo>
                  <a:lnTo>
                    <a:pt x="752" y="196"/>
                  </a:lnTo>
                  <a:lnTo>
                    <a:pt x="722" y="169"/>
                  </a:lnTo>
                  <a:lnTo>
                    <a:pt x="688" y="144"/>
                  </a:lnTo>
                  <a:lnTo>
                    <a:pt x="651" y="126"/>
                  </a:lnTo>
                  <a:lnTo>
                    <a:pt x="612" y="112"/>
                  </a:lnTo>
                  <a:lnTo>
                    <a:pt x="569" y="103"/>
                  </a:lnTo>
                  <a:lnTo>
                    <a:pt x="524" y="101"/>
                  </a:lnTo>
                  <a:lnTo>
                    <a:pt x="484" y="103"/>
                  </a:lnTo>
                  <a:lnTo>
                    <a:pt x="446" y="110"/>
                  </a:lnTo>
                  <a:lnTo>
                    <a:pt x="409" y="120"/>
                  </a:lnTo>
                  <a:lnTo>
                    <a:pt x="374" y="135"/>
                  </a:lnTo>
                  <a:lnTo>
                    <a:pt x="343" y="154"/>
                  </a:lnTo>
                  <a:lnTo>
                    <a:pt x="314" y="177"/>
                  </a:lnTo>
                  <a:lnTo>
                    <a:pt x="289" y="202"/>
                  </a:lnTo>
                  <a:lnTo>
                    <a:pt x="268" y="232"/>
                  </a:lnTo>
                  <a:lnTo>
                    <a:pt x="250" y="264"/>
                  </a:lnTo>
                  <a:lnTo>
                    <a:pt x="237" y="299"/>
                  </a:lnTo>
                  <a:lnTo>
                    <a:pt x="229" y="338"/>
                  </a:lnTo>
                  <a:lnTo>
                    <a:pt x="227" y="379"/>
                  </a:lnTo>
                  <a:lnTo>
                    <a:pt x="229" y="419"/>
                  </a:lnTo>
                  <a:lnTo>
                    <a:pt x="236" y="456"/>
                  </a:lnTo>
                  <a:lnTo>
                    <a:pt x="246" y="489"/>
                  </a:lnTo>
                  <a:lnTo>
                    <a:pt x="261" y="520"/>
                  </a:lnTo>
                  <a:lnTo>
                    <a:pt x="278" y="547"/>
                  </a:lnTo>
                  <a:lnTo>
                    <a:pt x="299" y="573"/>
                  </a:lnTo>
                  <a:lnTo>
                    <a:pt x="323" y="596"/>
                  </a:lnTo>
                  <a:lnTo>
                    <a:pt x="350" y="616"/>
                  </a:lnTo>
                  <a:lnTo>
                    <a:pt x="379" y="636"/>
                  </a:lnTo>
                  <a:lnTo>
                    <a:pt x="410" y="653"/>
                  </a:lnTo>
                  <a:lnTo>
                    <a:pt x="442" y="670"/>
                  </a:lnTo>
                  <a:lnTo>
                    <a:pt x="476" y="686"/>
                  </a:lnTo>
                  <a:lnTo>
                    <a:pt x="510" y="701"/>
                  </a:lnTo>
                  <a:lnTo>
                    <a:pt x="582" y="728"/>
                  </a:lnTo>
                  <a:lnTo>
                    <a:pt x="618" y="743"/>
                  </a:lnTo>
                  <a:lnTo>
                    <a:pt x="653" y="757"/>
                  </a:lnTo>
                  <a:lnTo>
                    <a:pt x="689" y="773"/>
                  </a:lnTo>
                  <a:lnTo>
                    <a:pt x="724" y="790"/>
                  </a:lnTo>
                  <a:lnTo>
                    <a:pt x="757" y="807"/>
                  </a:lnTo>
                  <a:lnTo>
                    <a:pt x="790" y="825"/>
                  </a:lnTo>
                  <a:lnTo>
                    <a:pt x="821" y="845"/>
                  </a:lnTo>
                  <a:lnTo>
                    <a:pt x="850" y="868"/>
                  </a:lnTo>
                  <a:lnTo>
                    <a:pt x="876" y="892"/>
                  </a:lnTo>
                  <a:lnTo>
                    <a:pt x="900" y="919"/>
                  </a:lnTo>
                  <a:lnTo>
                    <a:pt x="921" y="948"/>
                  </a:lnTo>
                  <a:lnTo>
                    <a:pt x="938" y="981"/>
                  </a:lnTo>
                  <a:lnTo>
                    <a:pt x="953" y="1016"/>
                  </a:lnTo>
                  <a:lnTo>
                    <a:pt x="964" y="1055"/>
                  </a:lnTo>
                  <a:lnTo>
                    <a:pt x="971" y="1098"/>
                  </a:lnTo>
                  <a:lnTo>
                    <a:pt x="973" y="1145"/>
                  </a:lnTo>
                  <a:lnTo>
                    <a:pt x="971" y="1204"/>
                  </a:lnTo>
                  <a:lnTo>
                    <a:pt x="963" y="1259"/>
                  </a:lnTo>
                  <a:lnTo>
                    <a:pt x="950" y="1311"/>
                  </a:lnTo>
                  <a:lnTo>
                    <a:pt x="932" y="1361"/>
                  </a:lnTo>
                  <a:lnTo>
                    <a:pt x="910" y="1407"/>
                  </a:lnTo>
                  <a:lnTo>
                    <a:pt x="883" y="1450"/>
                  </a:lnTo>
                  <a:lnTo>
                    <a:pt x="853" y="1489"/>
                  </a:lnTo>
                  <a:lnTo>
                    <a:pt x="820" y="1526"/>
                  </a:lnTo>
                  <a:lnTo>
                    <a:pt x="782" y="1558"/>
                  </a:lnTo>
                  <a:lnTo>
                    <a:pt x="741" y="1587"/>
                  </a:lnTo>
                  <a:lnTo>
                    <a:pt x="697" y="1612"/>
                  </a:lnTo>
                  <a:lnTo>
                    <a:pt x="651" y="1634"/>
                  </a:lnTo>
                  <a:lnTo>
                    <a:pt x="602" y="1653"/>
                  </a:lnTo>
                  <a:lnTo>
                    <a:pt x="551" y="1667"/>
                  </a:lnTo>
                  <a:lnTo>
                    <a:pt x="498" y="1677"/>
                  </a:lnTo>
                  <a:lnTo>
                    <a:pt x="443" y="1683"/>
                  </a:lnTo>
                  <a:lnTo>
                    <a:pt x="387" y="1685"/>
                  </a:lnTo>
                  <a:lnTo>
                    <a:pt x="350" y="1684"/>
                  </a:lnTo>
                  <a:lnTo>
                    <a:pt x="310" y="1679"/>
                  </a:lnTo>
                  <a:lnTo>
                    <a:pt x="268" y="1672"/>
                  </a:lnTo>
                  <a:lnTo>
                    <a:pt x="224" y="1662"/>
                  </a:lnTo>
                  <a:lnTo>
                    <a:pt x="180" y="1649"/>
                  </a:lnTo>
                  <a:lnTo>
                    <a:pt x="138" y="1634"/>
                  </a:lnTo>
                  <a:lnTo>
                    <a:pt x="97" y="1617"/>
                  </a:lnTo>
                  <a:lnTo>
                    <a:pt x="60" y="1596"/>
                  </a:lnTo>
                  <a:lnTo>
                    <a:pt x="28" y="1574"/>
                  </a:lnTo>
                  <a:lnTo>
                    <a:pt x="0" y="1549"/>
                  </a:lnTo>
                  <a:lnTo>
                    <a:pt x="16" y="1497"/>
                  </a:lnTo>
                  <a:lnTo>
                    <a:pt x="28" y="1444"/>
                  </a:lnTo>
                  <a:lnTo>
                    <a:pt x="37" y="1391"/>
                  </a:lnTo>
                  <a:lnTo>
                    <a:pt x="45" y="1338"/>
                  </a:lnTo>
                  <a:lnTo>
                    <a:pt x="70" y="1338"/>
                  </a:lnTo>
                  <a:close/>
                </a:path>
              </a:pathLst>
            </a:custGeom>
            <a:solidFill>
              <a:srgbClr val="FF5900"/>
            </a:solidFill>
            <a:ln w="0">
              <a:solidFill>
                <a:srgbClr val="FF5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84" name="Freeform 64"/>
            <p:cNvSpPr>
              <a:spLocks/>
            </p:cNvSpPr>
            <p:nvPr/>
          </p:nvSpPr>
          <p:spPr bwMode="auto">
            <a:xfrm>
              <a:off x="4706" y="3521"/>
              <a:ext cx="351" cy="422"/>
            </a:xfrm>
            <a:custGeom>
              <a:avLst/>
              <a:gdLst>
                <a:gd name="T0" fmla="*/ 0 w 1402"/>
                <a:gd name="T1" fmla="*/ 0 h 1685"/>
                <a:gd name="T2" fmla="*/ 0 w 1402"/>
                <a:gd name="T3" fmla="*/ 0 h 1685"/>
                <a:gd name="T4" fmla="*/ 0 w 1402"/>
                <a:gd name="T5" fmla="*/ 0 h 1685"/>
                <a:gd name="T6" fmla="*/ 0 w 1402"/>
                <a:gd name="T7" fmla="*/ 0 h 1685"/>
                <a:gd name="T8" fmla="*/ 0 w 1402"/>
                <a:gd name="T9" fmla="*/ 0 h 1685"/>
                <a:gd name="T10" fmla="*/ 0 w 1402"/>
                <a:gd name="T11" fmla="*/ 0 h 1685"/>
                <a:gd name="T12" fmla="*/ 0 w 1402"/>
                <a:gd name="T13" fmla="*/ 0 h 1685"/>
                <a:gd name="T14" fmla="*/ 0 w 1402"/>
                <a:gd name="T15" fmla="*/ 0 h 1685"/>
                <a:gd name="T16" fmla="*/ 0 w 1402"/>
                <a:gd name="T17" fmla="*/ 0 h 1685"/>
                <a:gd name="T18" fmla="*/ 0 w 1402"/>
                <a:gd name="T19" fmla="*/ 0 h 1685"/>
                <a:gd name="T20" fmla="*/ 0 w 1402"/>
                <a:gd name="T21" fmla="*/ 0 h 1685"/>
                <a:gd name="T22" fmla="*/ 0 w 1402"/>
                <a:gd name="T23" fmla="*/ 0 h 1685"/>
                <a:gd name="T24" fmla="*/ 0 w 1402"/>
                <a:gd name="T25" fmla="*/ 0 h 1685"/>
                <a:gd name="T26" fmla="*/ 0 w 1402"/>
                <a:gd name="T27" fmla="*/ 0 h 1685"/>
                <a:gd name="T28" fmla="*/ 0 w 1402"/>
                <a:gd name="T29" fmla="*/ 0 h 1685"/>
                <a:gd name="T30" fmla="*/ 0 w 1402"/>
                <a:gd name="T31" fmla="*/ 0 h 1685"/>
                <a:gd name="T32" fmla="*/ 0 w 1402"/>
                <a:gd name="T33" fmla="*/ 0 h 1685"/>
                <a:gd name="T34" fmla="*/ 0 w 1402"/>
                <a:gd name="T35" fmla="*/ 0 h 1685"/>
                <a:gd name="T36" fmla="*/ 0 w 1402"/>
                <a:gd name="T37" fmla="*/ 0 h 1685"/>
                <a:gd name="T38" fmla="*/ 0 w 1402"/>
                <a:gd name="T39" fmla="*/ 0 h 1685"/>
                <a:gd name="T40" fmla="*/ 0 w 1402"/>
                <a:gd name="T41" fmla="*/ 0 h 1685"/>
                <a:gd name="T42" fmla="*/ 0 w 1402"/>
                <a:gd name="T43" fmla="*/ 0 h 1685"/>
                <a:gd name="T44" fmla="*/ 0 w 1402"/>
                <a:gd name="T45" fmla="*/ 0 h 1685"/>
                <a:gd name="T46" fmla="*/ 0 w 1402"/>
                <a:gd name="T47" fmla="*/ 0 h 1685"/>
                <a:gd name="T48" fmla="*/ 0 w 1402"/>
                <a:gd name="T49" fmla="*/ 0 h 1685"/>
                <a:gd name="T50" fmla="*/ 0 w 1402"/>
                <a:gd name="T51" fmla="*/ 0 h 1685"/>
                <a:gd name="T52" fmla="*/ 0 w 1402"/>
                <a:gd name="T53" fmla="*/ 0 h 1685"/>
                <a:gd name="T54" fmla="*/ 0 w 1402"/>
                <a:gd name="T55" fmla="*/ 0 h 1685"/>
                <a:gd name="T56" fmla="*/ 0 w 1402"/>
                <a:gd name="T57" fmla="*/ 0 h 1685"/>
                <a:gd name="T58" fmla="*/ 0 w 1402"/>
                <a:gd name="T59" fmla="*/ 0 h 1685"/>
                <a:gd name="T60" fmla="*/ 0 w 1402"/>
                <a:gd name="T61" fmla="*/ 0 h 1685"/>
                <a:gd name="T62" fmla="*/ 0 w 1402"/>
                <a:gd name="T63" fmla="*/ 0 h 1685"/>
                <a:gd name="T64" fmla="*/ 0 w 1402"/>
                <a:gd name="T65" fmla="*/ 0 h 1685"/>
                <a:gd name="T66" fmla="*/ 0 w 1402"/>
                <a:gd name="T67" fmla="*/ 0 h 1685"/>
                <a:gd name="T68" fmla="*/ 0 w 1402"/>
                <a:gd name="T69" fmla="*/ 0 h 1685"/>
                <a:gd name="T70" fmla="*/ 0 w 1402"/>
                <a:gd name="T71" fmla="*/ 0 h 1685"/>
                <a:gd name="T72" fmla="*/ 0 w 1402"/>
                <a:gd name="T73" fmla="*/ 0 h 1685"/>
                <a:gd name="T74" fmla="*/ 0 w 1402"/>
                <a:gd name="T75" fmla="*/ 0 h 1685"/>
                <a:gd name="T76" fmla="*/ 0 w 1402"/>
                <a:gd name="T77" fmla="*/ 0 h 1685"/>
                <a:gd name="T78" fmla="*/ 0 w 1402"/>
                <a:gd name="T79" fmla="*/ 0 h 1685"/>
                <a:gd name="T80" fmla="*/ 0 w 1402"/>
                <a:gd name="T81" fmla="*/ 0 h 1685"/>
                <a:gd name="T82" fmla="*/ 0 w 1402"/>
                <a:gd name="T83" fmla="*/ 0 h 1685"/>
                <a:gd name="T84" fmla="*/ 0 w 1402"/>
                <a:gd name="T85" fmla="*/ 0 h 1685"/>
                <a:gd name="T86" fmla="*/ 0 w 1402"/>
                <a:gd name="T87" fmla="*/ 0 h 1685"/>
                <a:gd name="T88" fmla="*/ 0 w 1402"/>
                <a:gd name="T89" fmla="*/ 0 h 1685"/>
                <a:gd name="T90" fmla="*/ 0 w 1402"/>
                <a:gd name="T91" fmla="*/ 0 h 1685"/>
                <a:gd name="T92" fmla="*/ 0 w 1402"/>
                <a:gd name="T93" fmla="*/ 0 h 1685"/>
                <a:gd name="T94" fmla="*/ 0 w 1402"/>
                <a:gd name="T95" fmla="*/ 0 h 1685"/>
                <a:gd name="T96" fmla="*/ 0 w 1402"/>
                <a:gd name="T97" fmla="*/ 0 h 1685"/>
                <a:gd name="T98" fmla="*/ 0 w 1402"/>
                <a:gd name="T99" fmla="*/ 0 h 1685"/>
                <a:gd name="T100" fmla="*/ 0 w 1402"/>
                <a:gd name="T101" fmla="*/ 0 h 1685"/>
                <a:gd name="T102" fmla="*/ 0 w 1402"/>
                <a:gd name="T103" fmla="*/ 0 h 1685"/>
                <a:gd name="T104" fmla="*/ 0 w 1402"/>
                <a:gd name="T105" fmla="*/ 0 h 1685"/>
                <a:gd name="T106" fmla="*/ 0 w 1402"/>
                <a:gd name="T107" fmla="*/ 0 h 1685"/>
                <a:gd name="T108" fmla="*/ 0 w 1402"/>
                <a:gd name="T109" fmla="*/ 0 h 1685"/>
                <a:gd name="T110" fmla="*/ 0 w 1402"/>
                <a:gd name="T111" fmla="*/ 0 h 1685"/>
                <a:gd name="T112" fmla="*/ 0 w 1402"/>
                <a:gd name="T113" fmla="*/ 0 h 1685"/>
                <a:gd name="T114" fmla="*/ 0 w 1402"/>
                <a:gd name="T115" fmla="*/ 0 h 1685"/>
                <a:gd name="T116" fmla="*/ 0 w 1402"/>
                <a:gd name="T117" fmla="*/ 0 h 1685"/>
                <a:gd name="T118" fmla="*/ 0 w 1402"/>
                <a:gd name="T119" fmla="*/ 0 h 1685"/>
                <a:gd name="T120" fmla="*/ 0 w 1402"/>
                <a:gd name="T121" fmla="*/ 0 h 1685"/>
                <a:gd name="T122" fmla="*/ 0 w 1402"/>
                <a:gd name="T123" fmla="*/ 0 h 168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402"/>
                <a:gd name="T187" fmla="*/ 0 h 1685"/>
                <a:gd name="T188" fmla="*/ 1402 w 1402"/>
                <a:gd name="T189" fmla="*/ 1685 h 1685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402" h="1685">
                  <a:moveTo>
                    <a:pt x="1357" y="1551"/>
                  </a:moveTo>
                  <a:lnTo>
                    <a:pt x="1305" y="1581"/>
                  </a:lnTo>
                  <a:lnTo>
                    <a:pt x="1251" y="1608"/>
                  </a:lnTo>
                  <a:lnTo>
                    <a:pt x="1194" y="1630"/>
                  </a:lnTo>
                  <a:lnTo>
                    <a:pt x="1136" y="1647"/>
                  </a:lnTo>
                  <a:lnTo>
                    <a:pt x="1076" y="1662"/>
                  </a:lnTo>
                  <a:lnTo>
                    <a:pt x="1015" y="1672"/>
                  </a:lnTo>
                  <a:lnTo>
                    <a:pt x="954" y="1679"/>
                  </a:lnTo>
                  <a:lnTo>
                    <a:pt x="893" y="1684"/>
                  </a:lnTo>
                  <a:lnTo>
                    <a:pt x="833" y="1685"/>
                  </a:lnTo>
                  <a:lnTo>
                    <a:pt x="752" y="1683"/>
                  </a:lnTo>
                  <a:lnTo>
                    <a:pt x="676" y="1675"/>
                  </a:lnTo>
                  <a:lnTo>
                    <a:pt x="602" y="1661"/>
                  </a:lnTo>
                  <a:lnTo>
                    <a:pt x="533" y="1642"/>
                  </a:lnTo>
                  <a:lnTo>
                    <a:pt x="467" y="1619"/>
                  </a:lnTo>
                  <a:lnTo>
                    <a:pt x="405" y="1592"/>
                  </a:lnTo>
                  <a:lnTo>
                    <a:pt x="347" y="1558"/>
                  </a:lnTo>
                  <a:lnTo>
                    <a:pt x="294" y="1520"/>
                  </a:lnTo>
                  <a:lnTo>
                    <a:pt x="244" y="1479"/>
                  </a:lnTo>
                  <a:lnTo>
                    <a:pt x="199" y="1432"/>
                  </a:lnTo>
                  <a:lnTo>
                    <a:pt x="158" y="1382"/>
                  </a:lnTo>
                  <a:lnTo>
                    <a:pt x="122" y="1326"/>
                  </a:lnTo>
                  <a:lnTo>
                    <a:pt x="90" y="1267"/>
                  </a:lnTo>
                  <a:lnTo>
                    <a:pt x="63" y="1205"/>
                  </a:lnTo>
                  <a:lnTo>
                    <a:pt x="40" y="1139"/>
                  </a:lnTo>
                  <a:lnTo>
                    <a:pt x="23" y="1069"/>
                  </a:lnTo>
                  <a:lnTo>
                    <a:pt x="10" y="995"/>
                  </a:lnTo>
                  <a:lnTo>
                    <a:pt x="2" y="919"/>
                  </a:lnTo>
                  <a:lnTo>
                    <a:pt x="0" y="838"/>
                  </a:lnTo>
                  <a:lnTo>
                    <a:pt x="2" y="763"/>
                  </a:lnTo>
                  <a:lnTo>
                    <a:pt x="10" y="691"/>
                  </a:lnTo>
                  <a:lnTo>
                    <a:pt x="23" y="623"/>
                  </a:lnTo>
                  <a:lnTo>
                    <a:pt x="40" y="559"/>
                  </a:lnTo>
                  <a:lnTo>
                    <a:pt x="63" y="496"/>
                  </a:lnTo>
                  <a:lnTo>
                    <a:pt x="90" y="439"/>
                  </a:lnTo>
                  <a:lnTo>
                    <a:pt x="120" y="383"/>
                  </a:lnTo>
                  <a:lnTo>
                    <a:pt x="156" y="331"/>
                  </a:lnTo>
                  <a:lnTo>
                    <a:pt x="194" y="284"/>
                  </a:lnTo>
                  <a:lnTo>
                    <a:pt x="236" y="239"/>
                  </a:lnTo>
                  <a:lnTo>
                    <a:pt x="283" y="199"/>
                  </a:lnTo>
                  <a:lnTo>
                    <a:pt x="331" y="162"/>
                  </a:lnTo>
                  <a:lnTo>
                    <a:pt x="384" y="128"/>
                  </a:lnTo>
                  <a:lnTo>
                    <a:pt x="439" y="98"/>
                  </a:lnTo>
                  <a:lnTo>
                    <a:pt x="497" y="73"/>
                  </a:lnTo>
                  <a:lnTo>
                    <a:pt x="557" y="51"/>
                  </a:lnTo>
                  <a:lnTo>
                    <a:pt x="621" y="32"/>
                  </a:lnTo>
                  <a:lnTo>
                    <a:pt x="685" y="19"/>
                  </a:lnTo>
                  <a:lnTo>
                    <a:pt x="752" y="8"/>
                  </a:lnTo>
                  <a:lnTo>
                    <a:pt x="821" y="2"/>
                  </a:lnTo>
                  <a:lnTo>
                    <a:pt x="892" y="0"/>
                  </a:lnTo>
                  <a:lnTo>
                    <a:pt x="978" y="4"/>
                  </a:lnTo>
                  <a:lnTo>
                    <a:pt x="1066" y="13"/>
                  </a:lnTo>
                  <a:lnTo>
                    <a:pt x="1153" y="29"/>
                  </a:lnTo>
                  <a:lnTo>
                    <a:pt x="1237" y="51"/>
                  </a:lnTo>
                  <a:lnTo>
                    <a:pt x="1321" y="77"/>
                  </a:lnTo>
                  <a:lnTo>
                    <a:pt x="1402" y="110"/>
                  </a:lnTo>
                  <a:lnTo>
                    <a:pt x="1386" y="155"/>
                  </a:lnTo>
                  <a:lnTo>
                    <a:pt x="1372" y="200"/>
                  </a:lnTo>
                  <a:lnTo>
                    <a:pt x="1351" y="292"/>
                  </a:lnTo>
                  <a:lnTo>
                    <a:pt x="1335" y="294"/>
                  </a:lnTo>
                  <a:lnTo>
                    <a:pt x="1325" y="283"/>
                  </a:lnTo>
                  <a:lnTo>
                    <a:pt x="1310" y="268"/>
                  </a:lnTo>
                  <a:lnTo>
                    <a:pt x="1290" y="249"/>
                  </a:lnTo>
                  <a:lnTo>
                    <a:pt x="1266" y="230"/>
                  </a:lnTo>
                  <a:lnTo>
                    <a:pt x="1238" y="209"/>
                  </a:lnTo>
                  <a:lnTo>
                    <a:pt x="1206" y="187"/>
                  </a:lnTo>
                  <a:lnTo>
                    <a:pt x="1170" y="166"/>
                  </a:lnTo>
                  <a:lnTo>
                    <a:pt x="1130" y="147"/>
                  </a:lnTo>
                  <a:lnTo>
                    <a:pt x="1087" y="128"/>
                  </a:lnTo>
                  <a:lnTo>
                    <a:pt x="1040" y="113"/>
                  </a:lnTo>
                  <a:lnTo>
                    <a:pt x="990" y="102"/>
                  </a:lnTo>
                  <a:lnTo>
                    <a:pt x="938" y="94"/>
                  </a:lnTo>
                  <a:lnTo>
                    <a:pt x="883" y="91"/>
                  </a:lnTo>
                  <a:lnTo>
                    <a:pt x="819" y="94"/>
                  </a:lnTo>
                  <a:lnTo>
                    <a:pt x="759" y="102"/>
                  </a:lnTo>
                  <a:lnTo>
                    <a:pt x="701" y="114"/>
                  </a:lnTo>
                  <a:lnTo>
                    <a:pt x="648" y="132"/>
                  </a:lnTo>
                  <a:lnTo>
                    <a:pt x="598" y="152"/>
                  </a:lnTo>
                  <a:lnTo>
                    <a:pt x="550" y="179"/>
                  </a:lnTo>
                  <a:lnTo>
                    <a:pt x="506" y="208"/>
                  </a:lnTo>
                  <a:lnTo>
                    <a:pt x="466" y="241"/>
                  </a:lnTo>
                  <a:lnTo>
                    <a:pt x="428" y="278"/>
                  </a:lnTo>
                  <a:lnTo>
                    <a:pt x="394" y="319"/>
                  </a:lnTo>
                  <a:lnTo>
                    <a:pt x="363" y="361"/>
                  </a:lnTo>
                  <a:lnTo>
                    <a:pt x="336" y="408"/>
                  </a:lnTo>
                  <a:lnTo>
                    <a:pt x="311" y="456"/>
                  </a:lnTo>
                  <a:lnTo>
                    <a:pt x="291" y="507"/>
                  </a:lnTo>
                  <a:lnTo>
                    <a:pt x="272" y="559"/>
                  </a:lnTo>
                  <a:lnTo>
                    <a:pt x="257" y="614"/>
                  </a:lnTo>
                  <a:lnTo>
                    <a:pt x="247" y="671"/>
                  </a:lnTo>
                  <a:lnTo>
                    <a:pt x="239" y="728"/>
                  </a:lnTo>
                  <a:lnTo>
                    <a:pt x="233" y="787"/>
                  </a:lnTo>
                  <a:lnTo>
                    <a:pt x="232" y="847"/>
                  </a:lnTo>
                  <a:lnTo>
                    <a:pt x="234" y="926"/>
                  </a:lnTo>
                  <a:lnTo>
                    <a:pt x="242" y="1001"/>
                  </a:lnTo>
                  <a:lnTo>
                    <a:pt x="255" y="1072"/>
                  </a:lnTo>
                  <a:lnTo>
                    <a:pt x="273" y="1139"/>
                  </a:lnTo>
                  <a:lnTo>
                    <a:pt x="295" y="1203"/>
                  </a:lnTo>
                  <a:lnTo>
                    <a:pt x="323" y="1263"/>
                  </a:lnTo>
                  <a:lnTo>
                    <a:pt x="354" y="1317"/>
                  </a:lnTo>
                  <a:lnTo>
                    <a:pt x="390" y="1368"/>
                  </a:lnTo>
                  <a:lnTo>
                    <a:pt x="429" y="1414"/>
                  </a:lnTo>
                  <a:lnTo>
                    <a:pt x="473" y="1454"/>
                  </a:lnTo>
                  <a:lnTo>
                    <a:pt x="519" y="1490"/>
                  </a:lnTo>
                  <a:lnTo>
                    <a:pt x="570" y="1521"/>
                  </a:lnTo>
                  <a:lnTo>
                    <a:pt x="623" y="1547"/>
                  </a:lnTo>
                  <a:lnTo>
                    <a:pt x="679" y="1567"/>
                  </a:lnTo>
                  <a:lnTo>
                    <a:pt x="739" y="1582"/>
                  </a:lnTo>
                  <a:lnTo>
                    <a:pt x="802" y="1591"/>
                  </a:lnTo>
                  <a:lnTo>
                    <a:pt x="866" y="1594"/>
                  </a:lnTo>
                  <a:lnTo>
                    <a:pt x="921" y="1592"/>
                  </a:lnTo>
                  <a:lnTo>
                    <a:pt x="973" y="1586"/>
                  </a:lnTo>
                  <a:lnTo>
                    <a:pt x="1022" y="1576"/>
                  </a:lnTo>
                  <a:lnTo>
                    <a:pt x="1070" y="1563"/>
                  </a:lnTo>
                  <a:lnTo>
                    <a:pt x="1115" y="1548"/>
                  </a:lnTo>
                  <a:lnTo>
                    <a:pt x="1156" y="1531"/>
                  </a:lnTo>
                  <a:lnTo>
                    <a:pt x="1195" y="1513"/>
                  </a:lnTo>
                  <a:lnTo>
                    <a:pt x="1231" y="1494"/>
                  </a:lnTo>
                  <a:lnTo>
                    <a:pt x="1263" y="1475"/>
                  </a:lnTo>
                  <a:lnTo>
                    <a:pt x="1292" y="1457"/>
                  </a:lnTo>
                  <a:lnTo>
                    <a:pt x="1318" y="1440"/>
                  </a:lnTo>
                  <a:lnTo>
                    <a:pt x="1340" y="1424"/>
                  </a:lnTo>
                  <a:lnTo>
                    <a:pt x="1356" y="1412"/>
                  </a:lnTo>
                  <a:lnTo>
                    <a:pt x="1368" y="1401"/>
                  </a:lnTo>
                  <a:lnTo>
                    <a:pt x="1357" y="1551"/>
                  </a:lnTo>
                  <a:close/>
                </a:path>
              </a:pathLst>
            </a:custGeom>
            <a:solidFill>
              <a:srgbClr val="FF5900"/>
            </a:solidFill>
            <a:ln w="0">
              <a:solidFill>
                <a:srgbClr val="FF5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05" name="Rectangle 2"/>
          <p:cNvSpPr txBox="1">
            <a:spLocks noChangeArrowheads="1"/>
          </p:cNvSpPr>
          <p:nvPr/>
        </p:nvSpPr>
        <p:spPr bwMode="auto">
          <a:xfrm>
            <a:off x="357188" y="1773808"/>
            <a:ext cx="789305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90000"/>
              </a:lnSpc>
              <a:defRPr/>
            </a:pPr>
            <a:r>
              <a:rPr lang="en-GB" sz="4400" kern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MusicNet Composer </a:t>
            </a:r>
            <a:br>
              <a:rPr lang="en-GB" sz="4400" kern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GB" sz="4400" kern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URI Project </a:t>
            </a:r>
          </a:p>
        </p:txBody>
      </p:sp>
      <p:sp>
        <p:nvSpPr>
          <p:cNvPr id="106" name="Rectangle 2"/>
          <p:cNvSpPr txBox="1">
            <a:spLocks noChangeArrowheads="1"/>
          </p:cNvSpPr>
          <p:nvPr/>
        </p:nvSpPr>
        <p:spPr bwMode="auto">
          <a:xfrm>
            <a:off x="357188" y="4586263"/>
            <a:ext cx="842645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90000"/>
              </a:lnSpc>
              <a:defRPr/>
            </a:pPr>
            <a:r>
              <a:rPr lang="en-GB" sz="3000" kern="0" spc="300" dirty="0">
                <a:solidFill>
                  <a:schemeClr val="tx2"/>
                </a:solidFill>
                <a:latin typeface="+mj-lt"/>
                <a:ea typeface="+mj-ea"/>
                <a:cs typeface="+mj-cs"/>
                <a:hlinkClick r:id="rId3"/>
              </a:rPr>
              <a:t>http://musicnet.mspace.fm</a:t>
            </a:r>
            <a:r>
              <a:rPr lang="en-GB" sz="3000" kern="0" spc="3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3078" name="Text Box 66"/>
          <p:cNvSpPr txBox="1">
            <a:spLocks noChangeArrowheads="1"/>
          </p:cNvSpPr>
          <p:nvPr/>
        </p:nvSpPr>
        <p:spPr bwMode="auto">
          <a:xfrm>
            <a:off x="323850" y="3307631"/>
            <a:ext cx="8496300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100" dirty="0" smtClean="0">
                <a:solidFill>
                  <a:schemeClr val="tx1"/>
                </a:solidFill>
                <a:cs typeface="Arial" charset="0"/>
              </a:rPr>
              <a:t>Today’s speaker</a:t>
            </a:r>
            <a:r>
              <a:rPr lang="en-GB" sz="2100" dirty="0" smtClean="0">
                <a:solidFill>
                  <a:schemeClr val="tx1"/>
                </a:solidFill>
                <a:cs typeface="Arial" charset="0"/>
              </a:rPr>
              <a:t>: David Bretherton (</a:t>
            </a:r>
            <a:r>
              <a:rPr lang="en-GB" sz="2100" dirty="0" smtClean="0">
                <a:solidFill>
                  <a:schemeClr val="tx1"/>
                </a:solidFill>
                <a:cs typeface="Arial" charset="0"/>
                <a:hlinkClick r:id="rId4"/>
              </a:rPr>
              <a:t>D.Bretherton@soton.ac.uk</a:t>
            </a:r>
            <a:r>
              <a:rPr lang="en-GB" sz="2100" dirty="0" smtClean="0">
                <a:solidFill>
                  <a:schemeClr val="tx1"/>
                </a:solidFill>
                <a:cs typeface="Arial" charset="0"/>
              </a:rPr>
              <a:t>)</a:t>
            </a:r>
            <a:br>
              <a:rPr lang="en-GB" sz="2100" dirty="0" smtClean="0">
                <a:solidFill>
                  <a:schemeClr val="tx1"/>
                </a:solidFill>
                <a:cs typeface="Arial" charset="0"/>
              </a:rPr>
            </a:br>
            <a:r>
              <a:rPr lang="en-GB" sz="2100" dirty="0" smtClean="0">
                <a:solidFill>
                  <a:schemeClr val="tx1"/>
                </a:solidFill>
                <a:cs typeface="Arial" charset="0"/>
              </a:rPr>
              <a:t>Co-Authors: Daniel A. Smith, </a:t>
            </a:r>
            <a:r>
              <a:rPr lang="en-GB" sz="2100" dirty="0">
                <a:solidFill>
                  <a:schemeClr val="tx1"/>
                </a:solidFill>
                <a:cs typeface="Arial" charset="0"/>
              </a:rPr>
              <a:t>Joe Lambert, </a:t>
            </a:r>
            <a:r>
              <a:rPr lang="en-GB" sz="2100" dirty="0" smtClean="0">
                <a:solidFill>
                  <a:schemeClr val="tx1"/>
                </a:solidFill>
                <a:cs typeface="Arial" charset="0"/>
              </a:rPr>
              <a:t>mc </a:t>
            </a:r>
            <a:r>
              <a:rPr lang="en-GB" sz="2100" dirty="0">
                <a:solidFill>
                  <a:schemeClr val="tx1"/>
                </a:solidFill>
                <a:cs typeface="Arial" charset="0"/>
              </a:rPr>
              <a:t>schraefel (PI</a:t>
            </a:r>
            <a:r>
              <a:rPr lang="en-GB" sz="2100" dirty="0" smtClean="0">
                <a:solidFill>
                  <a:schemeClr val="tx1"/>
                </a:solidFill>
                <a:cs typeface="Arial" charset="0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Causes of dirty data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600" dirty="0" smtClean="0"/>
              <a:t>Different naming conventions;</a:t>
            </a:r>
          </a:p>
          <a:p>
            <a:pPr lvl="1"/>
            <a:r>
              <a:rPr lang="en-GB" sz="2400" dirty="0" smtClean="0"/>
              <a:t>e.g. ‘Bach, Johann Sebastian’ or ‘J. S. Bach’</a:t>
            </a:r>
          </a:p>
          <a:p>
            <a:r>
              <a:rPr lang="en-GB" sz="2600" dirty="0" smtClean="0"/>
              <a:t>Inclusion </a:t>
            </a:r>
            <a:r>
              <a:rPr lang="en-GB" sz="2600" smtClean="0"/>
              <a:t>of non-name </a:t>
            </a:r>
            <a:r>
              <a:rPr lang="en-GB" sz="2600" dirty="0" smtClean="0"/>
              <a:t>data in name field; </a:t>
            </a:r>
          </a:p>
          <a:p>
            <a:pPr lvl="1"/>
            <a:r>
              <a:rPr lang="en-GB" sz="2400" dirty="0" smtClean="0"/>
              <a:t>e.g. ‘Schubert, Franz, </a:t>
            </a:r>
            <a:r>
              <a:rPr lang="en-GB" sz="2400" dirty="0" smtClean="0">
                <a:solidFill>
                  <a:schemeClr val="accent1"/>
                </a:solidFill>
              </a:rPr>
              <a:t>1797-1828</a:t>
            </a:r>
            <a:r>
              <a:rPr lang="en-GB" sz="2400" dirty="0" smtClean="0"/>
              <a:t>. </a:t>
            </a:r>
            <a:r>
              <a:rPr lang="en-GB" sz="2400" dirty="0" smtClean="0">
                <a:solidFill>
                  <a:srgbClr val="FFC000"/>
                </a:solidFill>
              </a:rPr>
              <a:t>Songs</a:t>
            </a:r>
            <a:r>
              <a:rPr lang="en-GB" sz="2400" dirty="0" smtClean="0"/>
              <a:t>’, </a:t>
            </a:r>
            <a:br>
              <a:rPr lang="en-GB" sz="2400" dirty="0" smtClean="0"/>
            </a:br>
            <a:r>
              <a:rPr lang="en-GB" sz="2400" dirty="0" smtClean="0"/>
              <a:t>or ‘Allen, Betty (</a:t>
            </a:r>
            <a:r>
              <a:rPr lang="en-GB" sz="2400" dirty="0" smtClean="0">
                <a:solidFill>
                  <a:schemeClr val="accent1"/>
                </a:solidFill>
              </a:rPr>
              <a:t>Teresa</a:t>
            </a:r>
            <a:r>
              <a:rPr lang="en-GB" sz="2400" dirty="0" smtClean="0"/>
              <a:t>)’</a:t>
            </a:r>
          </a:p>
          <a:p>
            <a:r>
              <a:rPr lang="en-GB" sz="2600" dirty="0" smtClean="0"/>
              <a:t>Different languages (and alphabets);</a:t>
            </a:r>
          </a:p>
          <a:p>
            <a:r>
              <a:rPr lang="en-GB" sz="2600" dirty="0" smtClean="0">
                <a:solidFill>
                  <a:srgbClr val="FFC000"/>
                </a:solidFill>
              </a:rPr>
              <a:t>User input errors.</a:t>
            </a:r>
            <a:r>
              <a:rPr lang="en-GB" sz="2600" u="sng" dirty="0" smtClean="0"/>
              <a:t> </a:t>
            </a:r>
          </a:p>
          <a:p>
            <a:pPr lvl="1"/>
            <a:r>
              <a:rPr lang="en-GB" sz="2400" dirty="0" smtClean="0"/>
              <a:t>e.g. ‘Bach, Johan </a:t>
            </a:r>
            <a:r>
              <a:rPr lang="en-GB" sz="2400" dirty="0" err="1" smtClean="0"/>
              <a:t>Sebastien</a:t>
            </a:r>
            <a:r>
              <a:rPr lang="en-GB" sz="2400" dirty="0" smtClean="0"/>
              <a:t>’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C009BC-DF95-4BDB-92E8-8AEC9CC060C2}" type="slidenum">
              <a:rPr lang="en-GB" smtClean="0"/>
              <a:pPr/>
              <a:t>10</a:t>
            </a:fld>
            <a:endParaRPr lang="en-GB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Dirty data degrades the user experience</a:t>
            </a: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E419F2-2CDA-4308-9A05-D90BAD42CB3C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GB" dirty="0" smtClean="0">
                <a:solidFill>
                  <a:schemeClr val="accent5"/>
                </a:solidFill>
              </a:rPr>
              <a:t>	Searching for compositions by the composer Franz Schubert (1797</a:t>
            </a:r>
            <a:r>
              <a:rPr lang="en-GB" dirty="0" smtClean="0">
                <a:solidFill>
                  <a:schemeClr val="accent5"/>
                </a:solidFill>
                <a:cs typeface="Arial"/>
              </a:rPr>
              <a:t>–</a:t>
            </a:r>
            <a:r>
              <a:rPr lang="en-GB" dirty="0" smtClean="0">
                <a:solidFill>
                  <a:schemeClr val="accent5"/>
                </a:solidFill>
              </a:rPr>
              <a:t>1828)...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GB" sz="2800" b="1" dirty="0" smtClean="0">
                <a:hlinkClick r:id="rId2" action="ppaction://hlinkfile"/>
              </a:rPr>
              <a:t>Screencast 2: Dirty Data</a:t>
            </a:r>
            <a:r>
              <a:rPr lang="en-GB" sz="2800" b="1" dirty="0" smtClean="0"/>
              <a:t> </a:t>
            </a:r>
            <a:endParaRPr lang="en-GB" sz="2800" b="1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5"/>
          <p:cNvSpPr>
            <a:spLocks noGrp="1"/>
          </p:cNvSpPr>
          <p:nvPr>
            <p:ph type="title"/>
          </p:nvPr>
        </p:nvSpPr>
        <p:spPr>
          <a:xfrm>
            <a:off x="358775" y="2428875"/>
            <a:ext cx="8426450" cy="1341438"/>
          </a:xfrm>
        </p:spPr>
        <p:txBody>
          <a:bodyPr/>
          <a:lstStyle/>
          <a:p>
            <a:pPr algn="ctr"/>
            <a:r>
              <a:rPr lang="en-GB" dirty="0" smtClean="0"/>
              <a:t>3. Towards a Solution</a:t>
            </a:r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8D7F4F-FA73-48D2-BE98-A425B5E2CBFB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4" name="Text Box 66"/>
          <p:cNvSpPr txBox="1">
            <a:spLocks noChangeArrowheads="1"/>
          </p:cNvSpPr>
          <p:nvPr/>
        </p:nvSpPr>
        <p:spPr bwMode="auto">
          <a:xfrm>
            <a:off x="323850" y="3884613"/>
            <a:ext cx="8496300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dirty="0" smtClean="0">
                <a:solidFill>
                  <a:schemeClr val="accent5"/>
                </a:solidFill>
                <a:cs typeface="Arial" charset="0"/>
              </a:rPr>
              <a:t>Assisted Synonymous Entity Alignment</a:t>
            </a:r>
            <a:endParaRPr lang="en-GB" dirty="0">
              <a:solidFill>
                <a:schemeClr val="accent5"/>
              </a:solidFill>
              <a:cs typeface="Arial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4"/>
          <p:cNvSpPr>
            <a:spLocks noGrp="1"/>
          </p:cNvSpPr>
          <p:nvPr>
            <p:ph type="title"/>
          </p:nvPr>
        </p:nvSpPr>
        <p:spPr>
          <a:xfrm>
            <a:off x="360363" y="2214563"/>
            <a:ext cx="8426450" cy="1341437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accent1"/>
                </a:solidFill>
              </a:rPr>
              <a:t>Prototype 1 </a:t>
            </a:r>
            <a:br>
              <a:rPr lang="en-GB" dirty="0" smtClean="0">
                <a:solidFill>
                  <a:schemeClr val="accent1"/>
                </a:solidFill>
              </a:rPr>
            </a:br>
            <a:r>
              <a:rPr lang="en-GB" dirty="0" smtClean="0">
                <a:solidFill>
                  <a:schemeClr val="accent1"/>
                </a:solidFill>
              </a:rPr>
              <a:t>(musicSpace era)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95E9D8-BA87-466B-B8B5-971D500BC09C}" type="slidenum">
              <a:rPr lang="en-GB" smtClean="0"/>
              <a:pPr/>
              <a:t>13</a:t>
            </a:fld>
            <a:endParaRPr lang="en-GB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Used Alignment API &amp; Google Docs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buNone/>
            </a:pPr>
            <a:r>
              <a:rPr lang="en-GB" sz="2700" dirty="0" smtClean="0"/>
              <a:t>We used Alignment API to compare the names as strings, using </a:t>
            </a:r>
            <a:r>
              <a:rPr lang="en-GB" sz="2700" dirty="0" err="1" smtClean="0"/>
              <a:t>WordNet</a:t>
            </a:r>
            <a:r>
              <a:rPr lang="en-GB" sz="2700" dirty="0" smtClean="0"/>
              <a:t> to enable word stemming, synonym support, etc. </a:t>
            </a:r>
          </a:p>
          <a:p>
            <a:r>
              <a:rPr lang="en-GB" sz="2500" dirty="0" smtClean="0"/>
              <a:t>Alignment API produces a </a:t>
            </a:r>
            <a:r>
              <a:rPr lang="en-GB" sz="2500" dirty="0" smtClean="0"/>
              <a:t>similarity </a:t>
            </a:r>
            <a:r>
              <a:rPr lang="en-GB" sz="2500" dirty="0" smtClean="0"/>
              <a:t>measure for each possible match. </a:t>
            </a:r>
          </a:p>
          <a:p>
            <a:r>
              <a:rPr lang="en-GB" sz="2500" dirty="0" smtClean="0"/>
              <a:t>We </a:t>
            </a:r>
            <a:r>
              <a:rPr lang="en-GB" sz="2500" dirty="0" smtClean="0"/>
              <a:t>planned </a:t>
            </a:r>
            <a:r>
              <a:rPr lang="en-GB" sz="2500" dirty="0" smtClean="0"/>
              <a:t>to set a threshold for automatic approval. </a:t>
            </a:r>
          </a:p>
          <a:p>
            <a:r>
              <a:rPr lang="en-GB" sz="2500" dirty="0" smtClean="0"/>
              <a:t>Matches below that threshold would be sent to a Google Docs spreadsheet for expert review.</a:t>
            </a:r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E1C860-5148-4F31-88E1-8AA881C04C88}" type="slidenum">
              <a:rPr lang="en-GB" smtClean="0"/>
              <a:pPr/>
              <a:t>14</a:t>
            </a:fld>
            <a:endParaRPr lang="en-GB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Shortcoming 1: no threshold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buNone/>
            </a:pPr>
            <a:r>
              <a:rPr lang="en-GB" sz="2800" dirty="0" smtClean="0">
                <a:solidFill>
                  <a:schemeClr val="accent1"/>
                </a:solidFill>
              </a:rPr>
              <a:t>It was not possible to identify a threshold for automatic approval. </a:t>
            </a:r>
          </a:p>
          <a:p>
            <a:r>
              <a:rPr lang="en-GB" sz="2800" dirty="0" smtClean="0"/>
              <a:t>Terms are judged to be similar if they have just, say, one different character, but a difference of one character is significant in a name.</a:t>
            </a:r>
          </a:p>
          <a:p>
            <a:r>
              <a:rPr lang="en-GB" sz="2800" dirty="0" smtClean="0"/>
              <a:t>Names are proper nouns, and so are unsuited to </a:t>
            </a:r>
            <a:r>
              <a:rPr lang="en-GB" sz="2800" dirty="0" err="1" smtClean="0"/>
              <a:t>WordNet’s</a:t>
            </a:r>
            <a:r>
              <a:rPr lang="en-GB" sz="2800" dirty="0" smtClean="0"/>
              <a:t> assumptions of misspelling. </a:t>
            </a:r>
          </a:p>
          <a:p>
            <a:pPr>
              <a:buNone/>
            </a:pPr>
            <a:endParaRPr lang="en-GB" dirty="0" smtClean="0"/>
          </a:p>
          <a:p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E1C860-5148-4F31-88E1-8AA881C04C88}" type="slidenum">
              <a:rPr lang="en-GB" smtClean="0"/>
              <a:pPr/>
              <a:t>15</a:t>
            </a:fld>
            <a:endParaRPr lang="en-GB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Shortcoming 1: no threshold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False matches with high similarity measures: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True matches with low similarity measures:</a:t>
            </a:r>
          </a:p>
          <a:p>
            <a:pPr>
              <a:buNone/>
            </a:pPr>
            <a:endParaRPr lang="en-GB" dirty="0" smtClean="0"/>
          </a:p>
          <a:p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E1C860-5148-4F31-88E1-8AA881C04C88}" type="slidenum">
              <a:rPr lang="en-GB" smtClean="0"/>
              <a:pPr/>
              <a:t>16</a:t>
            </a:fld>
            <a:endParaRPr lang="en-GB" smtClean="0"/>
          </a:p>
        </p:txBody>
      </p:sp>
      <p:pic>
        <p:nvPicPr>
          <p:cNvPr id="1026" name="Picture 2" descr="D:\right-wro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739" y="2492896"/>
            <a:ext cx="7628685" cy="922149"/>
          </a:xfrm>
          <a:prstGeom prst="rect">
            <a:avLst/>
          </a:prstGeom>
          <a:noFill/>
        </p:spPr>
      </p:pic>
      <p:pic>
        <p:nvPicPr>
          <p:cNvPr id="1027" name="Picture 3" descr="D:\wrong-righ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259" y="4797152"/>
            <a:ext cx="7639165" cy="93262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Shortcoming 2: no context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Alignment API compares names as strings, and the system strips the </a:t>
            </a:r>
            <a:r>
              <a:rPr lang="en-GB" sz="2800" dirty="0" smtClean="0"/>
              <a:t>names of </a:t>
            </a:r>
            <a:r>
              <a:rPr lang="en-GB" sz="2800" dirty="0" smtClean="0"/>
              <a:t>their context (i.e. additional metadata). </a:t>
            </a:r>
          </a:p>
          <a:p>
            <a:pPr lvl="1"/>
            <a:r>
              <a:rPr lang="en-GB" sz="2600" dirty="0" smtClean="0"/>
              <a:t>Lack of context meant the musicologist had no way to verify the match. </a:t>
            </a:r>
          </a:p>
          <a:p>
            <a:pPr marL="0">
              <a:buNone/>
            </a:pPr>
            <a:r>
              <a:rPr lang="en-GB" dirty="0" smtClean="0">
                <a:solidFill>
                  <a:schemeClr val="accent1"/>
                </a:solidFill>
              </a:rPr>
              <a:t>Significant flaw; automation had failed so we where relying on manual review.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E1C860-5148-4F31-88E1-8AA881C04C88}" type="slidenum">
              <a:rPr lang="en-GB" smtClean="0"/>
              <a:pPr/>
              <a:t>17</a:t>
            </a:fld>
            <a:endParaRPr lang="en-GB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4"/>
          <p:cNvSpPr>
            <a:spLocks noGrp="1"/>
          </p:cNvSpPr>
          <p:nvPr>
            <p:ph type="title"/>
          </p:nvPr>
        </p:nvSpPr>
        <p:spPr>
          <a:xfrm>
            <a:off x="360363" y="2214563"/>
            <a:ext cx="8426450" cy="1341437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accent1"/>
                </a:solidFill>
              </a:rPr>
              <a:t>Prototype 2 </a:t>
            </a:r>
            <a:br>
              <a:rPr lang="en-GB" dirty="0" smtClean="0">
                <a:solidFill>
                  <a:schemeClr val="accent1"/>
                </a:solidFill>
              </a:rPr>
            </a:br>
            <a:r>
              <a:rPr lang="en-GB" dirty="0" smtClean="0">
                <a:solidFill>
                  <a:schemeClr val="accent1"/>
                </a:solidFill>
              </a:rPr>
              <a:t>(building a custom tool </a:t>
            </a:r>
            <a:br>
              <a:rPr lang="en-GB" dirty="0" smtClean="0">
                <a:solidFill>
                  <a:schemeClr val="accent1"/>
                </a:solidFill>
              </a:rPr>
            </a:br>
            <a:r>
              <a:rPr lang="en-GB" dirty="0" smtClean="0">
                <a:solidFill>
                  <a:schemeClr val="accent1"/>
                </a:solidFill>
              </a:rPr>
              <a:t>for MusicNet)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95E9D8-BA87-466B-B8B5-971D500BC09C}" type="slidenum">
              <a:rPr lang="en-GB" smtClean="0"/>
              <a:pPr/>
              <a:t>18</a:t>
            </a:fld>
            <a:endParaRPr lang="en-GB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Lessons learned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500" dirty="0" smtClean="0"/>
              <a:t>From Prototype 1:</a:t>
            </a:r>
          </a:p>
          <a:p>
            <a:pPr lvl="1"/>
            <a:r>
              <a:rPr lang="en-GB" sz="2300" dirty="0" smtClean="0"/>
              <a:t>A completely automated solution is out of the question (for the moment...). </a:t>
            </a:r>
          </a:p>
          <a:p>
            <a:pPr lvl="1"/>
            <a:r>
              <a:rPr lang="en-GB" sz="2300" dirty="0" smtClean="0"/>
              <a:t>We needed a custom tool with a human-friendly UI (also, we wanted keyboard shortcuts for speed).</a:t>
            </a:r>
          </a:p>
          <a:p>
            <a:pPr lvl="1"/>
            <a:r>
              <a:rPr lang="en-GB" sz="2300" dirty="0" smtClean="0"/>
              <a:t>Access to additional metadata (i.e. context), so matches can be researched by the reviewer</a:t>
            </a:r>
            <a:r>
              <a:rPr lang="en-US" sz="2300" dirty="0" smtClean="0"/>
              <a:t>.</a:t>
            </a:r>
          </a:p>
          <a:p>
            <a:r>
              <a:rPr lang="en-US" sz="2500" dirty="0" smtClean="0"/>
              <a:t>From experience with faceted browsers: </a:t>
            </a:r>
          </a:p>
          <a:p>
            <a:pPr lvl="1"/>
            <a:r>
              <a:rPr lang="en-GB" sz="2300" dirty="0" smtClean="0"/>
              <a:t>Alphabetically sorted columns enable one to spot synonymous names at a glance.</a:t>
            </a:r>
          </a:p>
          <a:p>
            <a:pPr lvl="2"/>
            <a:r>
              <a:rPr lang="en-GB" sz="1900" dirty="0" smtClean="0"/>
              <a:t>Normally: sources give names surname first; duplication arises from the different representation of given names.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7A3F47-6FB2-474D-817F-4A2F7CCC7C49}" type="slidenum">
              <a:rPr lang="en-GB" smtClean="0"/>
              <a:pPr/>
              <a:t>19</a:t>
            </a:fld>
            <a:endParaRPr lang="en-GB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mtClean="0"/>
              <a:t>Contents</a:t>
            </a:r>
          </a:p>
        </p:txBody>
      </p:sp>
      <p:sp>
        <p:nvSpPr>
          <p:cNvPr id="4099" name="Content Placeholder 7"/>
          <p:cNvSpPr>
            <a:spLocks noGrp="1"/>
          </p:cNvSpPr>
          <p:nvPr>
            <p:ph idx="1"/>
          </p:nvPr>
        </p:nvSpPr>
        <p:spPr>
          <a:xfrm>
            <a:off x="358775" y="2000250"/>
            <a:ext cx="8426450" cy="4202113"/>
          </a:xfrm>
        </p:spPr>
        <p:txBody>
          <a:bodyPr/>
          <a:lstStyle/>
          <a:p>
            <a:pPr marL="514350" indent="-514350" algn="ctr">
              <a:buFont typeface="Lucida Sans" pitchFamily="34" charset="0"/>
              <a:buAutoNum type="arabicPeriod"/>
            </a:pPr>
            <a:r>
              <a:rPr lang="en-GB" sz="3200" dirty="0" smtClean="0"/>
              <a:t>Project Outline</a:t>
            </a:r>
          </a:p>
          <a:p>
            <a:pPr marL="514350" indent="-514350" algn="ctr">
              <a:buFont typeface="Lucida Sans" pitchFamily="34" charset="0"/>
              <a:buAutoNum type="arabicPeriod"/>
            </a:pPr>
            <a:r>
              <a:rPr lang="en-GB" sz="3200" dirty="0" smtClean="0"/>
              <a:t>Motivation</a:t>
            </a:r>
          </a:p>
          <a:p>
            <a:pPr marL="514350" indent="-514350" algn="ctr">
              <a:buFont typeface="Lucida Sans" pitchFamily="34" charset="0"/>
              <a:buAutoNum type="arabicPeriod"/>
            </a:pPr>
            <a:r>
              <a:rPr lang="en-GB" sz="3200" dirty="0" smtClean="0"/>
              <a:t>Towards a Solution</a:t>
            </a:r>
          </a:p>
          <a:p>
            <a:pPr marL="514350" indent="-514350" algn="ctr">
              <a:buFont typeface="Lucida Sans" pitchFamily="34" charset="0"/>
              <a:buAutoNum type="arabicPeriod"/>
            </a:pPr>
            <a:r>
              <a:rPr lang="en-GB" sz="3200" dirty="0" smtClean="0"/>
              <a:t>Up-Take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B0E166-E25D-4BE2-B806-9CD5DB2B78AA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Alignment </a:t>
            </a:r>
            <a:br>
              <a:rPr lang="en-GB" dirty="0" smtClean="0"/>
            </a:br>
            <a:r>
              <a:rPr lang="en-GB" dirty="0" smtClean="0"/>
              <a:t>process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15159" y="836712"/>
            <a:ext cx="1476921" cy="432048"/>
          </a:xfrm>
          <a:solidFill>
            <a:schemeClr val="accent1"/>
          </a:solidFill>
          <a:ln>
            <a:noFill/>
          </a:ln>
        </p:spPr>
        <p:txBody>
          <a:bodyPr/>
          <a:lstStyle/>
          <a:p>
            <a:pPr algn="ctr">
              <a:buNone/>
            </a:pPr>
            <a:r>
              <a:rPr lang="en-US" sz="2600" dirty="0" smtClean="0">
                <a:solidFill>
                  <a:schemeClr val="bg1"/>
                </a:solidFill>
              </a:rPr>
              <a:t>Data*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7050" y="6164709"/>
            <a:ext cx="1908175" cy="180975"/>
          </a:xfrm>
          <a:noFill/>
        </p:spPr>
        <p:txBody>
          <a:bodyPr/>
          <a:lstStyle/>
          <a:p>
            <a:fld id="{277A3F47-6FB2-474D-817F-4A2F7CCC7C49}" type="slidenum">
              <a:rPr lang="en-GB" smtClean="0"/>
              <a:pPr/>
              <a:t>20</a:t>
            </a:fld>
            <a:endParaRPr lang="en-GB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3568" y="2348880"/>
            <a:ext cx="3600400" cy="43204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271463" marR="0" lvl="0" indent="-271463" algn="ctr" defTabSz="914400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Suggested</a:t>
            </a:r>
            <a:r>
              <a:rPr kumimoji="0" lang="en-US" sz="26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 groups</a:t>
            </a: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ＭＳ Ｐゴシック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835696" y="1484784"/>
            <a:ext cx="5472608" cy="864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indent="-271463" algn="ctr" eaLnBrk="0" hangingPunct="0">
              <a:spcBef>
                <a:spcPct val="70000"/>
              </a:spcBef>
              <a:buClr>
                <a:schemeClr val="tx2"/>
              </a:buClr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Algorithm</a:t>
            </a:r>
            <a:r>
              <a:rPr kumimoji="0" lang="en-US" sz="2200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 compares </a:t>
            </a:r>
            <a:br>
              <a:rPr kumimoji="0" lang="en-US" sz="2200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</a:b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h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ash of alpha-only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lc</a:t>
            </a:r>
            <a:r>
              <a:rPr lang="en-US" sz="1800" kern="0" dirty="0" smtClean="0">
                <a:solidFill>
                  <a:schemeClr val="accent1"/>
                </a:solidFill>
                <a:latin typeface="+mn-lt"/>
                <a:ea typeface="+mn-ea"/>
                <a:cs typeface="ＭＳ Ｐゴシック"/>
              </a:rPr>
              <a:t> version of name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ＭＳ Ｐゴシック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932040" y="2348880"/>
            <a:ext cx="3672408" cy="43204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271463" marR="0" lvl="0" indent="-271463" algn="ctr" defTabSz="914400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2600" kern="0" dirty="0" smtClean="0">
                <a:solidFill>
                  <a:schemeClr val="bg1"/>
                </a:solidFill>
                <a:latin typeface="+mn-lt"/>
                <a:ea typeface="+mn-ea"/>
                <a:cs typeface="ＭＳ Ｐゴシック"/>
              </a:rPr>
              <a:t>No groups suggested</a:t>
            </a: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ＭＳ Ｐゴシック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11560" y="3284985"/>
            <a:ext cx="2016224" cy="504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indent="-271463" algn="ctr" eaLnBrk="0" hangingPunct="0">
              <a:spcBef>
                <a:spcPct val="70000"/>
              </a:spcBef>
              <a:buClr>
                <a:schemeClr val="tx2"/>
              </a:buClr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User verified*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915816" y="3284985"/>
            <a:ext cx="1728192" cy="504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indent="-271463" algn="ctr" eaLnBrk="0" hangingPunct="0">
              <a:spcBef>
                <a:spcPct val="70000"/>
              </a:spcBef>
              <a:buClr>
                <a:schemeClr val="tx2"/>
              </a:buClr>
            </a:pPr>
            <a:r>
              <a:rPr lang="en-US" sz="2200" kern="0" dirty="0" smtClean="0">
                <a:solidFill>
                  <a:schemeClr val="accent1"/>
                </a:solidFill>
                <a:latin typeface="+mn-lt"/>
                <a:ea typeface="+mn-ea"/>
                <a:cs typeface="ＭＳ Ｐゴシック"/>
              </a:rPr>
              <a:t>o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r rejected*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957381" y="4581128"/>
            <a:ext cx="3231976" cy="50405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271463" marR="0" lvl="0" indent="-271463" algn="ctr" defTabSz="914400" rtl="0" eaLnBrk="0" fontAlgn="base" latinLnBrk="0" hangingPunct="0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2600" kern="0" dirty="0" smtClean="0">
                <a:solidFill>
                  <a:schemeClr val="bg1"/>
                </a:solidFill>
                <a:latin typeface="+mn-lt"/>
                <a:ea typeface="+mn-ea"/>
                <a:cs typeface="ＭＳ Ｐゴシック"/>
              </a:rPr>
              <a:t>Synonym groups</a:t>
            </a: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ＭＳ Ｐゴシック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5796136" y="3573016"/>
            <a:ext cx="2592288" cy="7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indent="-271463" algn="ctr" eaLnBrk="0" hangingPunct="0">
              <a:spcBef>
                <a:spcPct val="70000"/>
              </a:spcBef>
              <a:buClr>
                <a:schemeClr val="tx2"/>
              </a:buClr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ＭＳ Ｐゴシック"/>
              </a:rPr>
              <a:t>Manual grouping (research*)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411760" y="5373216"/>
            <a:ext cx="4355205" cy="7920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indent="-271463" algn="ctr" eaLnBrk="0" hangingPunct="0">
              <a:spcBef>
                <a:spcPct val="70000"/>
              </a:spcBef>
              <a:buClr>
                <a:schemeClr val="tx2"/>
              </a:buClr>
            </a:pPr>
            <a:r>
              <a:rPr lang="en-US" sz="3000" kern="0" dirty="0" smtClean="0">
                <a:solidFill>
                  <a:schemeClr val="bg1"/>
                </a:solidFill>
                <a:latin typeface="+mn-lt"/>
                <a:ea typeface="+mn-ea"/>
                <a:cs typeface="ＭＳ Ｐゴシック"/>
              </a:rPr>
              <a:t>URIs</a:t>
            </a:r>
            <a:br>
              <a:rPr lang="en-US" sz="3000" kern="0" dirty="0" smtClean="0">
                <a:solidFill>
                  <a:schemeClr val="bg1"/>
                </a:solidFill>
                <a:latin typeface="+mn-lt"/>
                <a:ea typeface="+mn-ea"/>
                <a:cs typeface="ＭＳ Ｐゴシック"/>
              </a:rPr>
            </a:br>
            <a:r>
              <a:rPr lang="en-US" sz="2000" kern="0" dirty="0" smtClean="0">
                <a:solidFill>
                  <a:schemeClr val="bg1"/>
                </a:solidFill>
                <a:latin typeface="Arial"/>
                <a:cs typeface="Arial"/>
                <a:sym typeface="Wingdings"/>
              </a:rPr>
              <a:t> </a:t>
            </a:r>
            <a:r>
              <a:rPr lang="en-US" sz="2000" kern="0" dirty="0" smtClean="0">
                <a:solidFill>
                  <a:schemeClr val="bg1"/>
                </a:solidFill>
                <a:latin typeface="+mn-lt"/>
                <a:ea typeface="+mn-ea"/>
                <a:cs typeface="ＭＳ Ｐゴシック"/>
              </a:rPr>
              <a:t>Alternative names  </a:t>
            </a:r>
            <a:r>
              <a:rPr lang="en-US" sz="2000" kern="0" dirty="0" smtClean="0">
                <a:solidFill>
                  <a:schemeClr val="bg1"/>
                </a:solidFill>
                <a:latin typeface="Arial"/>
                <a:ea typeface="+mn-ea"/>
                <a:cs typeface="Arial"/>
                <a:sym typeface="Wingdings"/>
              </a:rPr>
              <a:t> </a:t>
            </a:r>
            <a:r>
              <a:rPr lang="en-US" sz="2000" kern="0" dirty="0" smtClean="0">
                <a:solidFill>
                  <a:schemeClr val="bg1"/>
                </a:solidFill>
                <a:latin typeface="+mn-lt"/>
                <a:ea typeface="+mn-ea"/>
                <a:cs typeface="ＭＳ Ｐゴシック"/>
              </a:rPr>
              <a:t>Back links*</a:t>
            </a:r>
          </a:p>
        </p:txBody>
      </p:sp>
      <p:sp>
        <p:nvSpPr>
          <p:cNvPr id="36" name="Bent-Up Arrow 35"/>
          <p:cNvSpPr/>
          <p:nvPr/>
        </p:nvSpPr>
        <p:spPr bwMode="auto">
          <a:xfrm rot="10800000">
            <a:off x="1475657" y="1700808"/>
            <a:ext cx="792088" cy="504056"/>
          </a:xfrm>
          <a:prstGeom prst="bentUpArrow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37" name="Isosceles Triangle 36"/>
          <p:cNvSpPr/>
          <p:nvPr/>
        </p:nvSpPr>
        <p:spPr bwMode="auto">
          <a:xfrm rot="10800000">
            <a:off x="4211960" y="1268759"/>
            <a:ext cx="720080" cy="216024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38" name="Isosceles Triangle 37"/>
          <p:cNvSpPr/>
          <p:nvPr/>
        </p:nvSpPr>
        <p:spPr bwMode="auto">
          <a:xfrm rot="10800000">
            <a:off x="4211960" y="5085183"/>
            <a:ext cx="720080" cy="216024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39" name="Bent-Up Arrow 38"/>
          <p:cNvSpPr/>
          <p:nvPr/>
        </p:nvSpPr>
        <p:spPr bwMode="auto">
          <a:xfrm rot="10800000" flipH="1">
            <a:off x="6962119" y="1700808"/>
            <a:ext cx="936104" cy="504056"/>
          </a:xfrm>
          <a:prstGeom prst="bentUpArrow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41" name="Down Arrow 40"/>
          <p:cNvSpPr/>
          <p:nvPr/>
        </p:nvSpPr>
        <p:spPr bwMode="auto">
          <a:xfrm rot="18186475">
            <a:off x="2445137" y="3377218"/>
            <a:ext cx="180024" cy="1380728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42" name="Down Arrow 41"/>
          <p:cNvSpPr/>
          <p:nvPr/>
        </p:nvSpPr>
        <p:spPr bwMode="auto">
          <a:xfrm>
            <a:off x="7308304" y="2996952"/>
            <a:ext cx="216024" cy="576064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45" name="Down Arrow 44"/>
          <p:cNvSpPr/>
          <p:nvPr/>
        </p:nvSpPr>
        <p:spPr bwMode="auto">
          <a:xfrm>
            <a:off x="3635896" y="2933328"/>
            <a:ext cx="144016" cy="351656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46" name="Down Arrow 45"/>
          <p:cNvSpPr/>
          <p:nvPr/>
        </p:nvSpPr>
        <p:spPr bwMode="auto">
          <a:xfrm>
            <a:off x="1763688" y="2933328"/>
            <a:ext cx="144016" cy="351656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47" name="Down Arrow 46"/>
          <p:cNvSpPr/>
          <p:nvPr/>
        </p:nvSpPr>
        <p:spPr bwMode="auto">
          <a:xfrm rot="16861687">
            <a:off x="5111214" y="3043278"/>
            <a:ext cx="214209" cy="1104949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48" name="Down Arrow 47"/>
          <p:cNvSpPr/>
          <p:nvPr/>
        </p:nvSpPr>
        <p:spPr bwMode="auto">
          <a:xfrm rot="3682241">
            <a:off x="5575510" y="3780838"/>
            <a:ext cx="220737" cy="951113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nimBg="1"/>
      <p:bldP spid="17412" grpId="0"/>
      <p:bldP spid="5" grpId="0" animBg="1"/>
      <p:bldP spid="6" grpId="0"/>
      <p:bldP spid="7" grpId="0" animBg="1"/>
      <p:bldP spid="8" grpId="0"/>
      <p:bldP spid="9" grpId="0"/>
      <p:bldP spid="10" grpId="0" animBg="1"/>
      <p:bldP spid="11" grpId="0"/>
      <p:bldP spid="12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UI of Prototype 2</a:t>
            </a:r>
            <a:br>
              <a:rPr lang="en-GB" dirty="0" smtClean="0"/>
            </a:br>
            <a:endParaRPr lang="en-GB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7A3F47-6FB2-474D-817F-4A2F7CCC7C49}" type="slidenum">
              <a:rPr lang="en-GB" smtClean="0"/>
              <a:pPr/>
              <a:t>21</a:t>
            </a:fld>
            <a:endParaRPr lang="en-GB" smtClean="0"/>
          </a:p>
        </p:txBody>
      </p:sp>
      <p:pic>
        <p:nvPicPr>
          <p:cNvPr id="1026" name="Picture 2" descr="D:\My Documents\Southampton\MusicNet\Conferences, Workshops, Meetings\MusicNet AHM 2010\Presentation\Joe's blogpost\Alignment-Tool-U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2742" y="908720"/>
            <a:ext cx="7287359" cy="5256584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Prototype 2 demo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7A3F47-6FB2-474D-817F-4A2F7CCC7C49}" type="slidenum">
              <a:rPr lang="en-GB" smtClean="0"/>
              <a:pPr/>
              <a:t>22</a:t>
            </a:fld>
            <a:endParaRPr lang="en-GB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358775" y="2564903"/>
            <a:ext cx="8426450" cy="3637459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n-GB" sz="2800" b="1" dirty="0" smtClean="0">
                <a:hlinkClick r:id="rId2" action="ppaction://hlinkfile"/>
              </a:rPr>
              <a:t>Screencast 3: Prototype 2</a:t>
            </a:r>
            <a:r>
              <a:rPr lang="en-GB" sz="2800" b="1" dirty="0" smtClean="0"/>
              <a:t> 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5"/>
          <p:cNvSpPr>
            <a:spLocks noGrp="1"/>
          </p:cNvSpPr>
          <p:nvPr>
            <p:ph type="title"/>
          </p:nvPr>
        </p:nvSpPr>
        <p:spPr>
          <a:xfrm>
            <a:off x="358775" y="2428875"/>
            <a:ext cx="8426450" cy="1341438"/>
          </a:xfrm>
        </p:spPr>
        <p:txBody>
          <a:bodyPr/>
          <a:lstStyle/>
          <a:p>
            <a:pPr algn="ctr"/>
            <a:r>
              <a:rPr lang="en-GB" dirty="0" smtClean="0"/>
              <a:t>4. Up-Take</a:t>
            </a: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9058EE-565E-496D-8E08-F8977637835C}" type="slidenum">
              <a:rPr lang="en-GB" smtClean="0"/>
              <a:pPr/>
              <a:t>23</a:t>
            </a:fld>
            <a:endParaRPr lang="en-GB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Indicative use cases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Composer URIs: </a:t>
            </a:r>
          </a:p>
          <a:p>
            <a:pPr lvl="1"/>
            <a:r>
              <a:rPr lang="en-US" dirty="0" smtClean="0"/>
              <a:t>Music(</a:t>
            </a:r>
            <a:r>
              <a:rPr lang="en-US" dirty="0" err="1" smtClean="0"/>
              <a:t>ological</a:t>
            </a:r>
            <a:r>
              <a:rPr lang="en-US" dirty="0" smtClean="0"/>
              <a:t>) content providers</a:t>
            </a:r>
          </a:p>
          <a:p>
            <a:pPr lvl="1"/>
            <a:r>
              <a:rPr lang="en-US" dirty="0" smtClean="0"/>
              <a:t>Basis for a research portal</a:t>
            </a:r>
          </a:p>
          <a:p>
            <a:r>
              <a:rPr lang="en-US" dirty="0" smtClean="0"/>
              <a:t>Alignment tool: </a:t>
            </a:r>
          </a:p>
          <a:p>
            <a:pPr lvl="1"/>
            <a:r>
              <a:rPr lang="en-US" dirty="0" smtClean="0"/>
              <a:t>Aligning databases with no authorities;</a:t>
            </a:r>
          </a:p>
          <a:p>
            <a:pPr lvl="1"/>
            <a:r>
              <a:rPr lang="en-US" dirty="0" smtClean="0"/>
              <a:t>Or where authorities are inconsistent. 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7A3F47-6FB2-474D-817F-4A2F7CCC7C49}" type="slidenum">
              <a:rPr lang="en-GB" smtClean="0"/>
              <a:pPr/>
              <a:t>24</a:t>
            </a:fld>
            <a:endParaRPr lang="en-GB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82448F-5CAF-4DCA-A0E3-094BF2195EBD}" type="slidenum">
              <a:rPr lang="en-GB" smtClean="0"/>
              <a:pPr/>
              <a:t>25</a:t>
            </a:fld>
            <a:endParaRPr lang="en-GB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0"/>
            <a:ext cx="8426450" cy="2133600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accent1"/>
                </a:solidFill>
              </a:rPr>
              <a:t>Thank you for listening!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75" y="3356992"/>
            <a:ext cx="8426450" cy="3024758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n-GB" sz="2800" b="1" dirty="0" smtClean="0">
                <a:solidFill>
                  <a:schemeClr val="accent5"/>
                </a:solidFill>
              </a:rPr>
              <a:t>Acknowledgments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2000" dirty="0" smtClean="0"/>
              <a:t>	JISC  (</a:t>
            </a:r>
            <a:r>
              <a:rPr lang="en-GB" sz="2000" dirty="0" smtClean="0">
                <a:hlinkClick r:id="rId2"/>
              </a:rPr>
              <a:t>http://www.jisc.ac.uk</a:t>
            </a:r>
            <a:r>
              <a:rPr lang="en-GB" sz="2000" dirty="0" smtClean="0"/>
              <a:t>)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2000" dirty="0" smtClean="0"/>
              <a:t>	The British Library (</a:t>
            </a:r>
            <a:r>
              <a:rPr lang="en-GB" sz="2000" dirty="0" smtClean="0">
                <a:hlinkClick r:id="rId3"/>
              </a:rPr>
              <a:t>http://www.bl.uk</a:t>
            </a:r>
            <a:r>
              <a:rPr lang="en-GB" sz="2000" dirty="0" smtClean="0"/>
              <a:t>)</a:t>
            </a:r>
            <a:br>
              <a:rPr lang="en-GB" sz="2000" dirty="0" smtClean="0"/>
            </a:br>
            <a:r>
              <a:rPr lang="en-GB" sz="2000" dirty="0" smtClean="0"/>
              <a:t>Copac (</a:t>
            </a:r>
            <a:r>
              <a:rPr lang="en-GB" sz="2000" dirty="0" smtClean="0">
                <a:hlinkClick r:id="rId4"/>
              </a:rPr>
              <a:t>http://copac.ac.uk</a:t>
            </a:r>
            <a:r>
              <a:rPr lang="en-GB" sz="2000" dirty="0" smtClean="0"/>
              <a:t>) </a:t>
            </a:r>
            <a:br>
              <a:rPr lang="en-GB" sz="2000" dirty="0" smtClean="0"/>
            </a:br>
            <a:r>
              <a:rPr lang="en-GB" sz="2000" dirty="0" smtClean="0"/>
              <a:t>Grove Music Online (OUP) (</a:t>
            </a:r>
            <a:r>
              <a:rPr lang="en-GB" sz="2000" dirty="0" smtClean="0">
                <a:hlinkClick r:id="rId5"/>
              </a:rPr>
              <a:t>http://www.oxfordmusiconline.com</a:t>
            </a:r>
            <a:r>
              <a:rPr lang="en-GB" sz="2000" dirty="0" smtClean="0"/>
              <a:t>) </a:t>
            </a:r>
            <a:br>
              <a:rPr lang="en-GB" sz="2000" dirty="0" smtClean="0"/>
            </a:br>
            <a:r>
              <a:rPr lang="en-GB" sz="2000" dirty="0" smtClean="0"/>
              <a:t>RISM UK and Ireland (</a:t>
            </a:r>
            <a:r>
              <a:rPr lang="en-GB" sz="2000" dirty="0" smtClean="0">
                <a:hlinkClick r:id="rId6"/>
              </a:rPr>
              <a:t>http://www.rism.org.uk</a:t>
            </a:r>
            <a:r>
              <a:rPr lang="en-GB" sz="2000" dirty="0" smtClean="0"/>
              <a:t>) 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5"/>
          <p:cNvSpPr>
            <a:spLocks noGrp="1"/>
          </p:cNvSpPr>
          <p:nvPr>
            <p:ph type="title"/>
          </p:nvPr>
        </p:nvSpPr>
        <p:spPr>
          <a:xfrm>
            <a:off x="358775" y="2428875"/>
            <a:ext cx="8426450" cy="1341438"/>
          </a:xfrm>
        </p:spPr>
        <p:txBody>
          <a:bodyPr/>
          <a:lstStyle/>
          <a:p>
            <a:pPr algn="ctr"/>
            <a:r>
              <a:rPr lang="en-GB" smtClean="0"/>
              <a:t>1. Project Outline</a:t>
            </a: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891366-0E56-47E6-AE35-7F12E67F236E}" type="slidenum">
              <a:rPr lang="en-GB" smtClean="0"/>
              <a:pPr/>
              <a:t>3</a:t>
            </a:fld>
            <a:endParaRPr lang="en-GB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facts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MusicNet runs July 2010 </a:t>
            </a:r>
            <a:r>
              <a:rPr lang="en-GB" dirty="0" smtClean="0">
                <a:cs typeface="Arial" charset="0"/>
              </a:rPr>
              <a:t>–</a:t>
            </a:r>
            <a:r>
              <a:rPr lang="en-GB" dirty="0" smtClean="0"/>
              <a:t> June 2011.</a:t>
            </a:r>
          </a:p>
          <a:p>
            <a:r>
              <a:rPr lang="en-GB" dirty="0" smtClean="0"/>
              <a:t>Funded by the ‘JISC Expose’ scheme.</a:t>
            </a:r>
          </a:p>
          <a:p>
            <a:r>
              <a:rPr lang="en-GB" dirty="0" smtClean="0"/>
              <a:t>In partnership with leading music(</a:t>
            </a:r>
            <a:r>
              <a:rPr lang="en-GB" dirty="0" err="1" smtClean="0"/>
              <a:t>ological</a:t>
            </a:r>
            <a:r>
              <a:rPr lang="en-GB" dirty="0" smtClean="0"/>
              <a:t>) data providers.</a:t>
            </a:r>
            <a:r>
              <a:rPr lang="en-GB" dirty="0" smtClean="0">
                <a:solidFill>
                  <a:schemeClr val="tx2"/>
                </a:solidFill>
              </a:rPr>
              <a:t> </a:t>
            </a:r>
          </a:p>
          <a:p>
            <a:r>
              <a:rPr lang="en-GB" dirty="0" smtClean="0"/>
              <a:t>MusicNet is a spin-off from </a:t>
            </a:r>
            <a:r>
              <a:rPr lang="en-GB" dirty="0" smtClean="0">
                <a:solidFill>
                  <a:schemeClr val="accent1"/>
                </a:solidFill>
              </a:rPr>
              <a:t>musicSpace</a:t>
            </a:r>
            <a:r>
              <a:rPr lang="en-GB" dirty="0" smtClean="0"/>
              <a:t>. </a:t>
            </a:r>
            <a:endParaRPr lang="en-GB" dirty="0" smtClean="0">
              <a:solidFill>
                <a:schemeClr val="tx2"/>
              </a:solidFill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560138-931F-45EE-8BBC-EC03271A569D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Deliverables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500" dirty="0" smtClean="0"/>
              <a:t>Mint URIs for composers so that content providers can unambiguously identify them. </a:t>
            </a:r>
          </a:p>
          <a:p>
            <a:pPr lvl="1"/>
            <a:r>
              <a:rPr lang="en-GB" sz="2300" dirty="0" smtClean="0"/>
              <a:t>We hope to expand this work to include all music-related persons and musical ‘works’. </a:t>
            </a:r>
          </a:p>
          <a:p>
            <a:r>
              <a:rPr lang="en-GB" sz="2500" dirty="0" smtClean="0"/>
              <a:t>Publish alignment data to back-link into our data partners’ catalogues (and to other resources). </a:t>
            </a:r>
          </a:p>
          <a:p>
            <a:r>
              <a:rPr lang="en-GB" sz="2500" dirty="0" smtClean="0"/>
              <a:t>Build a suite of tools to support the alignment and integration of new linked data resources. </a:t>
            </a:r>
          </a:p>
          <a:p>
            <a:r>
              <a:rPr lang="en-GB" sz="2500" dirty="0" smtClean="0"/>
              <a:t>Build a demonstration service to illustrate the benefits of the URIs.</a:t>
            </a:r>
            <a:r>
              <a:rPr lang="en-GB" sz="2500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31D34A-0B7C-4053-A638-DCF9149034B5}" type="slidenum">
              <a:rPr lang="en-GB" smtClean="0"/>
              <a:pPr/>
              <a:t>5</a:t>
            </a:fld>
            <a:endParaRPr lang="en-GB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5"/>
          <p:cNvSpPr>
            <a:spLocks noGrp="1"/>
          </p:cNvSpPr>
          <p:nvPr>
            <p:ph type="title"/>
          </p:nvPr>
        </p:nvSpPr>
        <p:spPr>
          <a:xfrm>
            <a:off x="358775" y="2428875"/>
            <a:ext cx="8426450" cy="1341438"/>
          </a:xfrm>
        </p:spPr>
        <p:txBody>
          <a:bodyPr/>
          <a:lstStyle/>
          <a:p>
            <a:pPr algn="ctr"/>
            <a:r>
              <a:rPr lang="en-GB" smtClean="0"/>
              <a:t>2. Motivation</a:t>
            </a:r>
          </a:p>
        </p:txBody>
      </p:sp>
      <p:sp>
        <p:nvSpPr>
          <p:cNvPr id="92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34BDC9-7087-42D0-A0DC-C2AE19D6813B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4" name="Text Box 66"/>
          <p:cNvSpPr txBox="1">
            <a:spLocks noChangeArrowheads="1"/>
          </p:cNvSpPr>
          <p:nvPr/>
        </p:nvSpPr>
        <p:spPr bwMode="auto">
          <a:xfrm>
            <a:off x="323850" y="3884613"/>
            <a:ext cx="8496300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dirty="0" smtClean="0">
                <a:solidFill>
                  <a:schemeClr val="accent5"/>
                </a:solidFill>
                <a:cs typeface="Arial" charset="0"/>
              </a:rPr>
              <a:t>Addressing Non-Alignment</a:t>
            </a:r>
            <a:endParaRPr lang="en-GB" dirty="0">
              <a:solidFill>
                <a:schemeClr val="accent5"/>
              </a:solidFill>
              <a:cs typeface="Arial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Non-alignment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buNone/>
            </a:pPr>
            <a:r>
              <a:rPr lang="en-GB" sz="2800" dirty="0" smtClean="0"/>
              <a:t>The impetus for MusicNet was musicSpace.</a:t>
            </a:r>
          </a:p>
          <a:p>
            <a:pPr marL="0">
              <a:buNone/>
            </a:pPr>
            <a:r>
              <a:rPr lang="en-GB" sz="2800" dirty="0" smtClean="0"/>
              <a:t>musicSpace: </a:t>
            </a:r>
          </a:p>
          <a:p>
            <a:r>
              <a:rPr lang="en-GB" sz="2800" dirty="0" smtClean="0"/>
              <a:t>Integrated access to leading online music resources using the mSpace faceted browser. </a:t>
            </a:r>
          </a:p>
          <a:p>
            <a:r>
              <a:rPr lang="en-GB" sz="2800" dirty="0" smtClean="0"/>
              <a:t>Demonstrated that integration could support rapid exploration &amp; knowledge building.</a:t>
            </a:r>
          </a:p>
          <a:p>
            <a:r>
              <a:rPr lang="en-GB" sz="2800" dirty="0" smtClean="0"/>
              <a:t>Enabled complex, multipart queries. 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8BEF61-C321-43CA-8D59-859923B2564A}" type="slidenum">
              <a:rPr lang="en-GB" smtClean="0"/>
              <a:pPr/>
              <a:t>7</a:t>
            </a:fld>
            <a:endParaRPr lang="en-GB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musicSpace demo</a:t>
            </a:r>
          </a:p>
        </p:txBody>
      </p:sp>
      <p:sp>
        <p:nvSpPr>
          <p:cNvPr id="1126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0EFDB2-0336-4E34-9555-7C53C8B9995A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GB" dirty="0" smtClean="0">
                <a:solidFill>
                  <a:schemeClr val="accent5"/>
                </a:solidFill>
              </a:rPr>
              <a:t>	‘What recording of works by Cage exist, which performers have recorded a particular work by Cage, and what else by Cage have they recorded?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GB" sz="2800" b="1" dirty="0" smtClean="0">
                <a:hlinkClick r:id="rId2" action="ppaction://hlinkfile"/>
              </a:rPr>
              <a:t>Screencast 1: Clean Data</a:t>
            </a:r>
            <a:r>
              <a:rPr lang="en-GB" sz="2800" b="1" dirty="0" smtClean="0"/>
              <a:t> </a:t>
            </a:r>
            <a:endParaRPr lang="en-GB" sz="2800" b="1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 partners’ data isn’t ‘clean’...</a:t>
            </a:r>
          </a:p>
        </p:txBody>
      </p:sp>
      <p:sp>
        <p:nvSpPr>
          <p:cNvPr id="122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09A5BE-1BD2-493B-A412-1D3A2B8FF1DC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57188" y="1700213"/>
            <a:ext cx="8426450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57200" indent="-457200" eaLnBrk="0" hangingPunct="0">
              <a:spcBef>
                <a:spcPct val="70000"/>
              </a:spcBef>
              <a:buClr>
                <a:schemeClr val="tx2"/>
              </a:buClr>
            </a:pPr>
            <a:r>
              <a:rPr lang="en-GB" sz="2000">
                <a:solidFill>
                  <a:schemeClr val="tx1"/>
                </a:solidFill>
              </a:rPr>
              <a:t>	Schubert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Schubert, Franz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Schubert, Franz Peter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Shu-po-tʻe,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F. P. Schubert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Schubert, ...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Schubert, F.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Schubert, F.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Schubert, Fr.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Schubert, Fr.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Schubert, Franciszek.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Schubert, Franç.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Schubert, François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Schubert, Franz P.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350838" y="1700213"/>
            <a:ext cx="8426450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57200" indent="-457200" eaLnBrk="0" hangingPunct="0">
              <a:spcBef>
                <a:spcPct val="70000"/>
              </a:spcBef>
              <a:buClr>
                <a:schemeClr val="tx2"/>
              </a:buClr>
            </a:pPr>
            <a:r>
              <a:rPr lang="en-GB" sz="2000">
                <a:solidFill>
                  <a:schemeClr val="tx1"/>
                </a:solidFill>
              </a:rPr>
              <a:t>	Schubert, Franz Peter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Schubert, Franz Peter,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Schubert, Franz Peter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Schubert, François,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Schubert.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Shu-po-tʿe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Shubert, F. (Frant︠s︡)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Shubert, F.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‎‡q  (Frant︠s︡),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Shubert, Frant︠s︡,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Shubert, Frant︠s︡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Shūberuto, F.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Shūberuto, Furantsu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Šubert, Franc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Šubertas, F. (Francas),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‎‡d  1797-1828</a:t>
            </a:r>
            <a:r>
              <a:rPr lang="ar-SA" sz="2000">
                <a:solidFill>
                  <a:schemeClr val="tx1"/>
                </a:solidFill>
                <a:cs typeface="Arial" charset="0"/>
              </a:rPr>
              <a:t>‏</a:t>
            </a:r>
            <a:r>
              <a:rPr lang="en-GB" sz="20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357188" y="1700213"/>
            <a:ext cx="8426450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457200" indent="-457200" eaLnBrk="0" hangingPunct="0">
              <a:spcBef>
                <a:spcPct val="70000"/>
              </a:spcBef>
              <a:buClr>
                <a:schemeClr val="tx2"/>
              </a:buClr>
            </a:pPr>
            <a:r>
              <a:rPr lang="en-GB" sz="2000">
                <a:solidFill>
                  <a:schemeClr val="tx1"/>
                </a:solidFill>
              </a:rPr>
              <a:t>	Šubertas, Francas Peteris,‏ ‎‡d  1797-1828‏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Šubert, F.‏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Šubertas, F.‏ ‎‡d  1797-1828‏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he-IL" sz="2000">
                <a:solidFill>
                  <a:schemeClr val="tx1"/>
                </a:solidFill>
              </a:rPr>
              <a:t>שוברט, פרנץ‏ </a:t>
            </a:r>
            <a:br>
              <a:rPr lang="he-IL" sz="2000">
                <a:solidFill>
                  <a:schemeClr val="tx1"/>
                </a:solidFill>
              </a:rPr>
            </a:br>
            <a:r>
              <a:rPr lang="ja-JP" altLang="en-US" sz="2000">
                <a:solidFill>
                  <a:schemeClr val="tx1"/>
                </a:solidFill>
              </a:rPr>
              <a:t>シューベルト</a:t>
            </a:r>
            <a:r>
              <a:rPr lang="en-US" altLang="ja-JP" sz="2000">
                <a:solidFill>
                  <a:schemeClr val="tx1"/>
                </a:solidFill>
              </a:rPr>
              <a:t>, </a:t>
            </a:r>
            <a:r>
              <a:rPr lang="en-GB" sz="2000">
                <a:solidFill>
                  <a:schemeClr val="tx1"/>
                </a:solidFill>
              </a:rPr>
              <a:t>F., 1797-1828‏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ja-JP" altLang="en-US" sz="2000">
                <a:solidFill>
                  <a:schemeClr val="tx1"/>
                </a:solidFill>
              </a:rPr>
              <a:t>シューベルト</a:t>
            </a:r>
            <a:r>
              <a:rPr lang="en-US" altLang="ja-JP" sz="2000">
                <a:solidFill>
                  <a:schemeClr val="tx1"/>
                </a:solidFill>
              </a:rPr>
              <a:t>, </a:t>
            </a:r>
            <a:r>
              <a:rPr lang="ja-JP" altLang="en-US" sz="2000">
                <a:solidFill>
                  <a:schemeClr val="tx1"/>
                </a:solidFill>
              </a:rPr>
              <a:t>フランツ‏ ‎</a:t>
            </a:r>
            <a:r>
              <a:rPr lang="en-US" altLang="ja-JP" sz="2000">
                <a:solidFill>
                  <a:schemeClr val="tx1"/>
                </a:solidFill>
              </a:rPr>
              <a:t>‡</a:t>
            </a:r>
            <a:r>
              <a:rPr lang="en-GB" sz="2000">
                <a:solidFill>
                  <a:schemeClr val="tx1"/>
                </a:solidFill>
              </a:rPr>
              <a:t>d  1797-1828‏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ja-JP" altLang="en-US" sz="2000">
                <a:solidFill>
                  <a:schemeClr val="tx1"/>
                </a:solidFill>
              </a:rPr>
              <a:t>舒柏特</a:t>
            </a:r>
            <a:r>
              <a:rPr lang="en-US" altLang="ja-JP" sz="2000">
                <a:solidFill>
                  <a:schemeClr val="tx1"/>
                </a:solidFill>
              </a:rPr>
              <a:t>, </a:t>
            </a:r>
            <a:r>
              <a:rPr lang="ja-JP" altLang="en-US" sz="2000">
                <a:solidFill>
                  <a:schemeClr val="tx1"/>
                </a:solidFill>
              </a:rPr>
              <a:t>弗朗茨‏ </a:t>
            </a:r>
            <a:br>
              <a:rPr lang="ja-JP" altLang="en-US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Schubert, François‏ ‎‡d  1797-1828‏ </a:t>
            </a:r>
            <a:br>
              <a:rPr lang="en-GB" sz="2000">
                <a:solidFill>
                  <a:schemeClr val="tx1"/>
                </a:solidFill>
              </a:rPr>
            </a:br>
            <a:r>
              <a:rPr lang="en-GB" sz="2000">
                <a:solidFill>
                  <a:schemeClr val="tx1"/>
                </a:solidFill>
              </a:rPr>
              <a:t>Schubert, Franz Peter‏ ‎‡d  1797-1828‏ 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9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9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8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9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8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9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8" grpId="0" build="allAtOnce"/>
      <p:bldP spid="21" grpId="0" build="allAtOnce"/>
      <p:bldP spid="22" grpId="0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Fals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FIBDISPLAYKEYWORDS" val="True"/>
  <p:tag name="USESECONDARYMONITOR" val="True"/>
  <p:tag name="RESPCOUNTERSTYLE" val="-1"/>
  <p:tag name="NUMRESPONSES" val="1"/>
  <p:tag name="REVIEWONLY" val="False"/>
  <p:tag name="TEAMSINLEADERBOARD" val="5"/>
  <p:tag name="BUBBLEGROUPING" val="3"/>
  <p:tag name="CUSTOMCELLBACKCOLOR3" val="-268652"/>
  <p:tag name="DISPLAYDEVICEID" val="True"/>
  <p:tag name="GRIDPOSITION" val="1"/>
  <p:tag name="MULTIRESPDIVISOR" val="1"/>
  <p:tag name="INCORRECTPOINTVALUE" val="0"/>
  <p:tag name="CHARTSCALE" val="True"/>
  <p:tag name="TPVERSION" val="2008"/>
  <p:tag name="ANSWERNOWSTYLE" val="-1"/>
  <p:tag name="INPUTSOURCE" val="1"/>
  <p:tag name="ROTATIONINTERVAL" val="2"/>
  <p:tag name="BUBBLESIZEVISIBLE" val="True"/>
  <p:tag name="CUSTOMCELLBACKCOLOR1" val="-657956"/>
  <p:tag name="GRIDOPACITY" val="90"/>
  <p:tag name="CHARTLABELS" val="0"/>
  <p:tag name="CORRECTPOINTVALUE" val="1"/>
  <p:tag name="FIBDISPLAYRESULTS" val="True"/>
  <p:tag name="SHOWBARVISIBLE" val="True"/>
  <p:tag name="COUNTDOWNSECONDS" val="10"/>
  <p:tag name="AUTOUPDATEALIASES" val="True"/>
  <p:tag name="CUSTOMGRIDBACKCOLOR" val="-2830136"/>
  <p:tag name="DISPLAYDEVICENUMBER" val="True"/>
  <p:tag name="RESETCHARTS" val="True"/>
  <p:tag name="ZEROBASED" val="False"/>
  <p:tag name="POWERPOINTVERSION" val="11.0"/>
  <p:tag name="BACKUPSESSIONS" val="True"/>
  <p:tag name="MAXRESPONDERS" val="5"/>
  <p:tag name="USESCHEMECOLORS" val="True"/>
  <p:tag name="PARTLISTDEFAULT" val="0"/>
  <p:tag name="FIBNUMRESULTS" val="5"/>
  <p:tag name="RESPCOUNTERFORMAT" val="0"/>
  <p:tag name="BUBBLEVALUEFORMAT" val="0.0"/>
  <p:tag name="GRIDSIZE" val="{Width=800, Height=600}"/>
  <p:tag name="AUTOADJUSTPARTRANGE" val="True"/>
  <p:tag name="BACKUPMAINTENANCE" val="7"/>
  <p:tag name="CUSTOMCELLBACKCOLOR4" val="-8355712"/>
  <p:tag name="REALTIMEBACKUP" val="False"/>
  <p:tag name="CHARTVALUEFORMAT" val="0%"/>
  <p:tag name="COUNTDOWNSTYLE" val="-1"/>
  <p:tag name="INCLUDEPPT" val="True"/>
  <p:tag name="CUSTOMCELLFORECOLOR" val="-16777216"/>
  <p:tag name="PARTICIPANTSINLEADERBOARD" val="5"/>
  <p:tag name="AUTOSIZEGRID" val="True"/>
  <p:tag name="BULLETTYPE" val="3"/>
  <p:tag name="FIBINCLUDEOTHER" val="True"/>
  <p:tag name="DELIMITERS" val="3.1"/>
  <p:tag name="INCLUDESESSION" val="True"/>
  <p:tag name="ADVANCEDSETTINGSVIEW" val="True"/>
  <p:tag name="CHARTCOLORS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UoS blue fade">
  <a:themeElements>
    <a:clrScheme name="UoS blue fade 2">
      <a:dk1>
        <a:srgbClr val="A4AEB5"/>
      </a:dk1>
      <a:lt1>
        <a:srgbClr val="FFFFFF"/>
      </a:lt1>
      <a:dk2>
        <a:srgbClr val="005C84"/>
      </a:dk2>
      <a:lt2>
        <a:srgbClr val="CCE5E9"/>
      </a:lt2>
      <a:accent1>
        <a:srgbClr val="F0AB00"/>
      </a:accent1>
      <a:accent2>
        <a:srgbClr val="0098C3"/>
      </a:accent2>
      <a:accent3>
        <a:srgbClr val="AAB5C2"/>
      </a:accent3>
      <a:accent4>
        <a:srgbClr val="DADADA"/>
      </a:accent4>
      <a:accent5>
        <a:srgbClr val="F6D2AA"/>
      </a:accent5>
      <a:accent6>
        <a:srgbClr val="0089B0"/>
      </a:accent6>
      <a:hlink>
        <a:srgbClr val="CCE5E9"/>
      </a:hlink>
      <a:folHlink>
        <a:srgbClr val="E1D9DF"/>
      </a:folHlink>
    </a:clrScheme>
    <a:fontScheme name="UoS blue fade">
      <a:majorFont>
        <a:latin typeface="Lucida Sans"/>
        <a:ea typeface="ＭＳ Ｐゴシック"/>
        <a:cs typeface=""/>
      </a:majorFont>
      <a:minorFont>
        <a:latin typeface="Lucida San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16" charset="-128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16" charset="-128"/>
            <a:cs typeface="Arial" charset="0"/>
          </a:defRPr>
        </a:defPPr>
      </a:lstStyle>
    </a:lnDef>
  </a:objectDefaults>
  <a:extraClrSchemeLst>
    <a:extraClrScheme>
      <a:clrScheme name="UoS blue fade 1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CEECC"/>
        </a:accent1>
        <a:accent2>
          <a:srgbClr val="F8DAD0"/>
        </a:accent2>
        <a:accent3>
          <a:srgbClr val="AAB5C2"/>
        </a:accent3>
        <a:accent4>
          <a:srgbClr val="DADADA"/>
        </a:accent4>
        <a:accent5>
          <a:srgbClr val="FDF5E2"/>
        </a:accent5>
        <a:accent6>
          <a:srgbClr val="E1C5BC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S blue fade 2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0AB00"/>
        </a:accent1>
        <a:accent2>
          <a:srgbClr val="0098C3"/>
        </a:accent2>
        <a:accent3>
          <a:srgbClr val="AAB5C2"/>
        </a:accent3>
        <a:accent4>
          <a:srgbClr val="DADADA"/>
        </a:accent4>
        <a:accent5>
          <a:srgbClr val="F6D2AA"/>
        </a:accent5>
        <a:accent6>
          <a:srgbClr val="0089B0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B3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UoS blue fade</Template>
  <TotalTime>3169</TotalTime>
  <Words>655</Words>
  <Application>Microsoft Office PowerPoint</Application>
  <PresentationFormat>On-screen Show (4:3)</PresentationFormat>
  <Paragraphs>127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UoS blue fade</vt:lpstr>
      <vt:lpstr>All Hands Meeting 2010, Cardiff</vt:lpstr>
      <vt:lpstr>Contents</vt:lpstr>
      <vt:lpstr>1. Project Outline</vt:lpstr>
      <vt:lpstr>Key facts</vt:lpstr>
      <vt:lpstr>Deliverables</vt:lpstr>
      <vt:lpstr>2. Motivation</vt:lpstr>
      <vt:lpstr>Non-alignment</vt:lpstr>
      <vt:lpstr>musicSpace demo</vt:lpstr>
      <vt:lpstr>But partners’ data isn’t ‘clean’...</vt:lpstr>
      <vt:lpstr>Causes of dirty data</vt:lpstr>
      <vt:lpstr>Dirty data degrades the user experience</vt:lpstr>
      <vt:lpstr>3. Towards a Solution</vt:lpstr>
      <vt:lpstr>Prototype 1  (musicSpace era)</vt:lpstr>
      <vt:lpstr>Used Alignment API &amp; Google Docs</vt:lpstr>
      <vt:lpstr>Shortcoming 1: no threshold</vt:lpstr>
      <vt:lpstr>Shortcoming 1: no threshold</vt:lpstr>
      <vt:lpstr>Shortcoming 2: no context</vt:lpstr>
      <vt:lpstr>Prototype 2  (building a custom tool  for MusicNet)</vt:lpstr>
      <vt:lpstr>Lessons learned</vt:lpstr>
      <vt:lpstr>Alignment  process</vt:lpstr>
      <vt:lpstr>UI of Prototype 2 </vt:lpstr>
      <vt:lpstr>Prototype 2 demo</vt:lpstr>
      <vt:lpstr>4. Up-Take</vt:lpstr>
      <vt:lpstr>Indicative use cases</vt:lpstr>
      <vt:lpstr>Thank you for listening!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MusicNet Composer URI Project</dc:title>
  <dc:subject>musicSpace &lt;http://www.musicspace.mspace.fm/&gt;</dc:subject>
  <dc:creator>David Bretherton</dc:creator>
  <cp:lastModifiedBy>David Bretherton</cp:lastModifiedBy>
  <cp:revision>868</cp:revision>
  <dcterms:created xsi:type="dcterms:W3CDTF">2009-07-01T08:18:18Z</dcterms:created>
  <dcterms:modified xsi:type="dcterms:W3CDTF">2010-09-23T02:49:47Z</dcterms:modified>
</cp:coreProperties>
</file>