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439" r:id="rId2"/>
    <p:sldId id="440" r:id="rId3"/>
    <p:sldId id="488" r:id="rId4"/>
    <p:sldId id="489" r:id="rId5"/>
    <p:sldId id="490" r:id="rId6"/>
    <p:sldId id="491" r:id="rId7"/>
    <p:sldId id="480" r:id="rId8"/>
    <p:sldId id="441" r:id="rId9"/>
    <p:sldId id="482" r:id="rId10"/>
    <p:sldId id="442" r:id="rId11"/>
    <p:sldId id="443" r:id="rId12"/>
    <p:sldId id="444" r:id="rId13"/>
    <p:sldId id="445" r:id="rId14"/>
    <p:sldId id="446" r:id="rId15"/>
    <p:sldId id="447" r:id="rId16"/>
    <p:sldId id="453" r:id="rId17"/>
    <p:sldId id="483" r:id="rId18"/>
    <p:sldId id="464" r:id="rId19"/>
    <p:sldId id="465" r:id="rId20"/>
    <p:sldId id="484" r:id="rId21"/>
    <p:sldId id="417" r:id="rId22"/>
    <p:sldId id="431" r:id="rId23"/>
    <p:sldId id="421" r:id="rId24"/>
    <p:sldId id="494" r:id="rId25"/>
    <p:sldId id="433" r:id="rId26"/>
    <p:sldId id="425" r:id="rId27"/>
    <p:sldId id="427" r:id="rId28"/>
    <p:sldId id="430" r:id="rId29"/>
    <p:sldId id="428" r:id="rId30"/>
    <p:sldId id="434" r:id="rId31"/>
    <p:sldId id="423" r:id="rId32"/>
    <p:sldId id="437" r:id="rId33"/>
    <p:sldId id="435" r:id="rId34"/>
    <p:sldId id="438" r:id="rId35"/>
    <p:sldId id="432" r:id="rId36"/>
    <p:sldId id="493" r:id="rId37"/>
  </p:sldIdLst>
  <p:sldSz cx="9144000" cy="6858000" type="screen4x3"/>
  <p:notesSz cx="6858000" cy="9945688"/>
  <p:custDataLst>
    <p:tags r:id="rId40"/>
  </p:custDataLst>
  <p:defaultTextStyle>
    <a:defPPr>
      <a:defRPr lang="en-GB"/>
    </a:defPPr>
    <a:lvl1pPr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1pPr>
    <a:lvl2pPr marL="4572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2pPr>
    <a:lvl3pPr marL="9144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3pPr>
    <a:lvl4pPr marL="13716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4pPr>
    <a:lvl5pPr marL="1828800" algn="l" rtl="0" fontAlgn="base">
      <a:spcBef>
        <a:spcPct val="0"/>
      </a:spcBef>
      <a:spcAft>
        <a:spcPct val="0"/>
      </a:spcAft>
      <a:defRPr sz="2400" kern="1200">
        <a:solidFill>
          <a:srgbClr val="000000"/>
        </a:solidFill>
        <a:latin typeface="Lucida Sans" pitchFamily="34" charset="0"/>
        <a:ea typeface="ＭＳ Ｐゴシック" pitchFamily="16" charset="-128"/>
        <a:cs typeface="+mn-cs"/>
      </a:defRPr>
    </a:lvl5pPr>
    <a:lvl6pPr marL="2286000" algn="l" defTabSz="914400" rtl="0" eaLnBrk="1" latinLnBrk="0" hangingPunct="1">
      <a:defRPr sz="2400" kern="1200">
        <a:solidFill>
          <a:srgbClr val="000000"/>
        </a:solidFill>
        <a:latin typeface="Lucida Sans" pitchFamily="34" charset="0"/>
        <a:ea typeface="ＭＳ Ｐゴシック" pitchFamily="16" charset="-128"/>
        <a:cs typeface="+mn-cs"/>
      </a:defRPr>
    </a:lvl6pPr>
    <a:lvl7pPr marL="2743200" algn="l" defTabSz="914400" rtl="0" eaLnBrk="1" latinLnBrk="0" hangingPunct="1">
      <a:defRPr sz="2400" kern="1200">
        <a:solidFill>
          <a:srgbClr val="000000"/>
        </a:solidFill>
        <a:latin typeface="Lucida Sans" pitchFamily="34" charset="0"/>
        <a:ea typeface="ＭＳ Ｐゴシック" pitchFamily="16" charset="-128"/>
        <a:cs typeface="+mn-cs"/>
      </a:defRPr>
    </a:lvl7pPr>
    <a:lvl8pPr marL="3200400" algn="l" defTabSz="914400" rtl="0" eaLnBrk="1" latinLnBrk="0" hangingPunct="1">
      <a:defRPr sz="2400" kern="1200">
        <a:solidFill>
          <a:srgbClr val="000000"/>
        </a:solidFill>
        <a:latin typeface="Lucida Sans" pitchFamily="34" charset="0"/>
        <a:ea typeface="ＭＳ Ｐゴシック" pitchFamily="16" charset="-128"/>
        <a:cs typeface="+mn-cs"/>
      </a:defRPr>
    </a:lvl8pPr>
    <a:lvl9pPr marL="3657600" algn="l" defTabSz="914400" rtl="0" eaLnBrk="1" latinLnBrk="0" hangingPunct="1">
      <a:defRPr sz="2400" kern="1200">
        <a:solidFill>
          <a:srgbClr val="000000"/>
        </a:solidFill>
        <a:latin typeface="Lucida Sans" pitchFamily="34" charset="0"/>
        <a:ea typeface="ＭＳ Ｐゴシック" pitchFamily="1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D5CA"/>
    <a:srgbClr val="FCEECC"/>
    <a:srgbClr val="000000"/>
    <a:srgbClr val="EAEBEC"/>
    <a:srgbClr val="BFC4C5"/>
    <a:srgbClr val="F2F1ED"/>
    <a:srgbClr val="E5E3DB"/>
    <a:srgbClr val="337D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789" autoAdjust="0"/>
    <p:restoredTop sz="84183" autoAdjust="0"/>
  </p:normalViewPr>
  <p:slideViewPr>
    <p:cSldViewPr>
      <p:cViewPr varScale="1">
        <p:scale>
          <a:sx n="84" d="100"/>
          <a:sy n="84" d="100"/>
        </p:scale>
        <p:origin x="-11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5" d="100"/>
          <a:sy n="85" d="100"/>
        </p:scale>
        <p:origin x="-4170" y="-84"/>
      </p:cViewPr>
      <p:guideLst>
        <p:guide orient="horz" pos="3132"/>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eaLnBrk="0" hangingPunct="0">
              <a:defRPr sz="1200">
                <a:ea typeface="ＭＳ Ｐゴシック" pitchFamily="16" charset="-128"/>
                <a:cs typeface="+mn-cs"/>
              </a:defRPr>
            </a:lvl1pPr>
          </a:lstStyle>
          <a:p>
            <a:pPr>
              <a:defRPr/>
            </a:pPr>
            <a:endParaRPr lang="en-GB" dirty="0"/>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eaLnBrk="0" hangingPunct="0">
              <a:defRPr sz="1200">
                <a:ea typeface="ＭＳ Ｐゴシック" pitchFamily="16" charset="-128"/>
                <a:cs typeface="+mn-cs"/>
              </a:defRPr>
            </a:lvl1pPr>
          </a:lstStyle>
          <a:p>
            <a:pPr>
              <a:defRPr/>
            </a:pPr>
            <a:fld id="{48CD4CB0-14B0-4EFF-8DBC-C7D8D995A1B6}" type="datetimeFigureOut">
              <a:rPr lang="en-US"/>
              <a:pPr>
                <a:defRPr/>
              </a:pPr>
              <a:t>11/12/2010</a:t>
            </a:fld>
            <a:endParaRPr lang="en-GB" dirty="0"/>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eaLnBrk="0" hangingPunct="0">
              <a:defRPr sz="1200">
                <a:ea typeface="ＭＳ Ｐゴシック" pitchFamily="16" charset="-128"/>
                <a:cs typeface="+mn-cs"/>
              </a:defRPr>
            </a:lvl1pPr>
          </a:lstStyle>
          <a:p>
            <a:pPr>
              <a:defRPr/>
            </a:pPr>
            <a:endParaRPr lang="en-GB" dirty="0"/>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eaLnBrk="0" hangingPunct="0">
              <a:defRPr sz="1200">
                <a:ea typeface="ＭＳ Ｐゴシック" pitchFamily="16" charset="-128"/>
                <a:cs typeface="+mn-cs"/>
              </a:defRPr>
            </a:lvl1pPr>
          </a:lstStyle>
          <a:p>
            <a:pPr>
              <a:defRPr/>
            </a:pPr>
            <a:fld id="{3E8F815D-6D2B-4974-9278-A30BC2F8CF0B}" type="slidenum">
              <a:rPr lang="en-GB"/>
              <a:pPr>
                <a:defRPr/>
              </a:pPr>
              <a:t>‹#›</a:t>
            </a:fld>
            <a:endParaRPr lang="en-GB" dirty="0"/>
          </a:p>
        </p:txBody>
      </p:sp>
    </p:spTree>
    <p:extLst>
      <p:ext uri="{BB962C8B-B14F-4D97-AF65-F5344CB8AC3E}">
        <p14:creationId xmlns:p14="http://schemas.microsoft.com/office/powerpoint/2010/main" val="3095889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Arial" charset="0"/>
                <a:ea typeface="ＭＳ Ｐゴシック" pitchFamily="16" charset="-128"/>
                <a:cs typeface="Arial" charset="0"/>
              </a:defRPr>
            </a:lvl1pPr>
          </a:lstStyle>
          <a:p>
            <a:pPr>
              <a:defRPr/>
            </a:pPr>
            <a:endParaRPr lang="en-GB" dirty="0"/>
          </a:p>
        </p:txBody>
      </p:sp>
      <p:sp>
        <p:nvSpPr>
          <p:cNvPr id="3075"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Arial" charset="0"/>
                <a:ea typeface="ＭＳ Ｐゴシック" pitchFamily="16" charset="-128"/>
                <a:cs typeface="Arial" charset="0"/>
              </a:defRPr>
            </a:lvl1pPr>
          </a:lstStyle>
          <a:p>
            <a:pPr>
              <a:defRPr/>
            </a:pPr>
            <a:endParaRPr lang="en-GB" dirty="0"/>
          </a:p>
        </p:txBody>
      </p:sp>
      <p:sp>
        <p:nvSpPr>
          <p:cNvPr id="25604"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724400"/>
            <a:ext cx="5486400" cy="4475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latin typeface="Arial" charset="0"/>
                <a:ea typeface="ＭＳ Ｐゴシック" pitchFamily="16" charset="-128"/>
                <a:cs typeface="Arial" charset="0"/>
              </a:defRPr>
            </a:lvl1pPr>
          </a:lstStyle>
          <a:p>
            <a:pPr>
              <a:defRPr/>
            </a:pPr>
            <a:endParaRPr lang="en-GB" dirty="0"/>
          </a:p>
        </p:txBody>
      </p:sp>
      <p:sp>
        <p:nvSpPr>
          <p:cNvPr id="3079" name="Rectangle 7"/>
          <p:cNvSpPr>
            <a:spLocks noGrp="1" noChangeArrowheads="1"/>
          </p:cNvSpPr>
          <p:nvPr>
            <p:ph type="sldNum" sz="quarter" idx="5"/>
          </p:nvPr>
        </p:nvSpPr>
        <p:spPr bwMode="auto">
          <a:xfrm>
            <a:off x="3884613" y="944721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latin typeface="Arial" charset="0"/>
                <a:ea typeface="ＭＳ Ｐゴシック" pitchFamily="16" charset="-128"/>
                <a:cs typeface="Arial" charset="0"/>
              </a:defRPr>
            </a:lvl1pPr>
          </a:lstStyle>
          <a:p>
            <a:pPr>
              <a:defRPr/>
            </a:pPr>
            <a:fld id="{151D8618-6233-41D0-AFCE-DA6132372CA5}" type="slidenum">
              <a:rPr lang="en-GB"/>
              <a:pPr>
                <a:defRPr/>
              </a:pPr>
              <a:t>‹#›</a:t>
            </a:fld>
            <a:endParaRPr lang="en-GB" dirty="0"/>
          </a:p>
        </p:txBody>
      </p:sp>
    </p:spTree>
    <p:extLst>
      <p:ext uri="{BB962C8B-B14F-4D97-AF65-F5344CB8AC3E}">
        <p14:creationId xmlns:p14="http://schemas.microsoft.com/office/powerpoint/2010/main" val="18163183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a:t>
            </a:fld>
            <a:endParaRPr lang="en-GB" dirty="0"/>
          </a:p>
        </p:txBody>
      </p:sp>
    </p:spTree>
    <p:extLst>
      <p:ext uri="{BB962C8B-B14F-4D97-AF65-F5344CB8AC3E}">
        <p14:creationId xmlns:p14="http://schemas.microsoft.com/office/powerpoint/2010/main" val="3575188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dirty="0" smtClean="0"/>
          </a:p>
        </p:txBody>
      </p:sp>
      <p:sp>
        <p:nvSpPr>
          <p:cNvPr id="26628" name="Slide Number Placeholder 3"/>
          <p:cNvSpPr>
            <a:spLocks noGrp="1"/>
          </p:cNvSpPr>
          <p:nvPr>
            <p:ph type="sldNum" sz="quarter" idx="5"/>
          </p:nvPr>
        </p:nvSpPr>
        <p:spPr>
          <a:noFill/>
        </p:spPr>
        <p:txBody>
          <a:bodyPr/>
          <a:lstStyle/>
          <a:p>
            <a:fld id="{8E5EF7BA-C74D-46E3-8C05-C647DFD59997}" type="slidenum">
              <a:rPr lang="en-GB" smtClean="0"/>
              <a:pPr/>
              <a:t>21</a:t>
            </a:fld>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Only a decades or so ago, researchers in musicology – in common with many humanities disciplines</a:t>
            </a:r>
            <a:r>
              <a:rPr lang="en-GB" baseline="0" dirty="0" smtClean="0"/>
              <a:t> – had to criss-cross the globe to consult material held in libraries, archives and museums all over the world.</a:t>
            </a:r>
          </a:p>
          <a:p>
            <a:pPr marL="171450" indent="-171450">
              <a:buFont typeface="Arial" pitchFamily="34" charset="0"/>
              <a:buChar char="•"/>
            </a:pPr>
            <a:r>
              <a:rPr lang="en-GB" baseline="0" dirty="0" smtClean="0"/>
              <a:t>These days, thanks to efforts over the past decade that continue today, ... [change slide]</a:t>
            </a:r>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10</a:t>
            </a:fld>
            <a:endParaRPr lang="en-GB" dirty="0"/>
          </a:p>
        </p:txBody>
      </p:sp>
    </p:spTree>
    <p:extLst>
      <p:ext uri="{BB962C8B-B14F-4D97-AF65-F5344CB8AC3E}">
        <p14:creationId xmlns:p14="http://schemas.microsoft.com/office/powerpoint/2010/main" val="808556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 research data is increasingly available</a:t>
            </a:r>
            <a:r>
              <a:rPr lang="en-GB" baseline="0" dirty="0" smtClean="0"/>
              <a:t> digitally, from the comfort and convenience of one’s computer. </a:t>
            </a:r>
          </a:p>
          <a:p>
            <a:pPr marL="171450" indent="-171450">
              <a:buFont typeface="Arial" pitchFamily="34" charset="0"/>
              <a:buChar char="•"/>
            </a:pPr>
            <a:r>
              <a:rPr lang="en-GB" baseline="0" dirty="0" smtClean="0"/>
              <a:t>This should mean that data is now readily accessibly and usable for research purposes, </a:t>
            </a:r>
            <a:r>
              <a:rPr lang="en-GB" i="1" baseline="0" dirty="0" smtClean="0"/>
              <a:t>but this has not entirely been the case.</a:t>
            </a:r>
            <a:endParaRPr lang="en-GB" i="1"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11</a:t>
            </a:fld>
            <a:endParaRPr lang="en-GB" dirty="0"/>
          </a:p>
        </p:txBody>
      </p:sp>
    </p:spTree>
    <p:extLst>
      <p:ext uri="{BB962C8B-B14F-4D97-AF65-F5344CB8AC3E}">
        <p14:creationId xmlns:p14="http://schemas.microsoft.com/office/powerpoint/2010/main" val="1423440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Research data has become ‘siloed’.</a:t>
            </a:r>
          </a:p>
          <a:p>
            <a:pPr marL="171450" indent="-171450">
              <a:buFont typeface="Arial" pitchFamily="34" charset="0"/>
              <a:buChar char="•"/>
            </a:pPr>
            <a:r>
              <a:rPr lang="en-GB" dirty="0" smtClean="0"/>
              <a:t>Geographical dispersal has been replaced by virtual dispersal</a:t>
            </a:r>
            <a:r>
              <a:rPr lang="en-GB" baseline="0" dirty="0" smtClean="0"/>
              <a:t> on the web. </a:t>
            </a:r>
          </a:p>
          <a:p>
            <a:pPr marL="171450" indent="-171450">
              <a:buFont typeface="Arial" pitchFamily="34" charset="0"/>
              <a:buChar char="•"/>
            </a:pPr>
            <a:r>
              <a:rPr lang="en-GB" baseline="0" dirty="0" smtClean="0"/>
              <a:t>Data is now segregated into countless online repositories according to:</a:t>
            </a:r>
          </a:p>
          <a:p>
            <a:pPr marL="628650" lvl="1" indent="-171450">
              <a:buFont typeface="Arial" pitchFamily="34" charset="0"/>
              <a:buChar char="•"/>
            </a:pPr>
            <a:r>
              <a:rPr lang="en-GB" baseline="0" dirty="0" smtClean="0"/>
              <a:t>Media type (whether the data relates to text, image, audio or video objects)</a:t>
            </a:r>
          </a:p>
          <a:p>
            <a:pPr marL="628650" lvl="1" indent="-171450">
              <a:buFont typeface="Arial" pitchFamily="34" charset="0"/>
              <a:buChar char="•"/>
            </a:pPr>
            <a:r>
              <a:rPr lang="en-GB" baseline="0" dirty="0" smtClean="0"/>
              <a:t>Date of creation and/or publication</a:t>
            </a:r>
          </a:p>
          <a:p>
            <a:pPr marL="628650" lvl="1" indent="-171450">
              <a:buFont typeface="Arial" pitchFamily="34" charset="0"/>
              <a:buChar char="•"/>
            </a:pPr>
            <a:r>
              <a:rPr lang="en-GB" baseline="0" dirty="0" smtClean="0"/>
              <a:t>The Subject area of the material [change slide]</a:t>
            </a: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12</a:t>
            </a:fld>
            <a:endParaRPr lang="en-GB" dirty="0"/>
          </a:p>
        </p:txBody>
      </p:sp>
    </p:spTree>
    <p:extLst>
      <p:ext uri="{BB962C8B-B14F-4D97-AF65-F5344CB8AC3E}">
        <p14:creationId xmlns:p14="http://schemas.microsoft.com/office/powerpoint/2010/main" val="208950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itchFamily="34" charset="0"/>
              <a:buChar char="•"/>
            </a:pPr>
            <a:r>
              <a:rPr lang="en-GB" baseline="0" dirty="0" smtClean="0"/>
              <a:t>Language of the material </a:t>
            </a:r>
          </a:p>
          <a:p>
            <a:pPr marL="628650" lvl="1" indent="-171450">
              <a:buFont typeface="Arial" pitchFamily="34" charset="0"/>
              <a:buChar char="•"/>
            </a:pPr>
            <a:r>
              <a:rPr lang="en-GB" baseline="0" dirty="0" smtClean="0"/>
              <a:t>Copyright holder</a:t>
            </a:r>
          </a:p>
          <a:p>
            <a:pPr marL="628650" lvl="1" indent="-171450">
              <a:buFont typeface="Arial" pitchFamily="34" charset="0"/>
              <a:buChar char="•"/>
            </a:pPr>
            <a:r>
              <a:rPr lang="en-GB" baseline="0" dirty="0" smtClean="0"/>
              <a:t>And even the ad hoc, often insecure nature of project funding (lots of small digitisation grants = lots of small datasets).</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13</a:t>
            </a:fld>
            <a:endParaRPr lang="en-GB" dirty="0"/>
          </a:p>
        </p:txBody>
      </p:sp>
    </p:spTree>
    <p:extLst>
      <p:ext uri="{BB962C8B-B14F-4D97-AF65-F5344CB8AC3E}">
        <p14:creationId xmlns:p14="http://schemas.microsoft.com/office/powerpoint/2010/main" val="4284436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14</a:t>
            </a:fld>
            <a:endParaRPr lang="en-GB" dirty="0"/>
          </a:p>
        </p:txBody>
      </p:sp>
    </p:spTree>
    <p:extLst>
      <p:ext uri="{BB962C8B-B14F-4D97-AF65-F5344CB8AC3E}">
        <p14:creationId xmlns:p14="http://schemas.microsoft.com/office/powerpoint/2010/main" val="3600147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[NB: The three ‘solutions’ named</a:t>
            </a:r>
            <a:r>
              <a:rPr lang="en-GB" baseline="0" dirty="0" smtClean="0"/>
              <a:t> here are discussed in turn in the following section.]</a:t>
            </a:r>
            <a:r>
              <a:rPr lang="en-GB" dirty="0" smtClean="0"/>
              <a:t> </a:t>
            </a: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16</a:t>
            </a:fld>
            <a:endParaRPr lang="en-GB" dirty="0"/>
          </a:p>
        </p:txBody>
      </p:sp>
    </p:spTree>
    <p:extLst>
      <p:ext uri="{BB962C8B-B14F-4D97-AF65-F5344CB8AC3E}">
        <p14:creationId xmlns:p14="http://schemas.microsoft.com/office/powerpoint/2010/main" val="932524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GB" dirty="0" smtClean="0"/>
              <a:t>‘musicSpace’ uses the ‘mSpace’ faceted browser.</a:t>
            </a:r>
          </a:p>
          <a:p>
            <a:pPr marL="171450" indent="-171450">
              <a:buFont typeface="Arial" pitchFamily="34" charset="0"/>
              <a:buChar char="•"/>
            </a:pPr>
            <a:r>
              <a:rPr lang="en-GB" dirty="0" smtClean="0"/>
              <a:t>Facets</a:t>
            </a:r>
            <a:r>
              <a:rPr lang="en-GB" baseline="0" dirty="0" smtClean="0"/>
              <a:t> are represented as c</a:t>
            </a:r>
            <a:r>
              <a:rPr lang="en-GB" dirty="0" smtClean="0"/>
              <a:t>olumns list attributes of the data, allowing the user to make selections in the columns in order to filter down results. </a:t>
            </a:r>
          </a:p>
          <a:p>
            <a:pPr marL="171450" indent="-171450">
              <a:buFont typeface="Arial" pitchFamily="34" charset="0"/>
              <a:buChar char="•"/>
            </a:pPr>
            <a:r>
              <a:rPr lang="en-GB" dirty="0" smtClean="0"/>
              <a:t>The interface is reactive, so that subsequent choices are limited to those that would yield results.</a:t>
            </a:r>
          </a:p>
          <a:p>
            <a:pPr marL="171450" indent="-171450">
              <a:buFont typeface="Arial" pitchFamily="34" charset="0"/>
              <a:buChar char="•"/>
            </a:pPr>
            <a:r>
              <a:rPr lang="en-GB" dirty="0" smtClean="0"/>
              <a:t>The faceted and reactive nature of the interface enables complex queries to be addressed,</a:t>
            </a:r>
            <a:r>
              <a:rPr lang="en-GB" baseline="0" dirty="0" smtClean="0"/>
              <a:t> as the following screencast illustrates … [change slide] </a:t>
            </a:r>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18</a:t>
            </a:fld>
            <a:endParaRPr lang="en-GB" dirty="0"/>
          </a:p>
        </p:txBody>
      </p:sp>
    </p:spTree>
    <p:extLst>
      <p:ext uri="{BB962C8B-B14F-4D97-AF65-F5344CB8AC3E}">
        <p14:creationId xmlns:p14="http://schemas.microsoft.com/office/powerpoint/2010/main" val="2160093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cage.mp4</a:t>
            </a:r>
            <a:r>
              <a:rPr lang="en-GB" baseline="0" dirty="0" smtClean="0"/>
              <a:t> screencast shows musicSpace being used to answer the Cage multipart question that was discussed earlier in ‘1. Motivation’. It also demonstrates various aspects of the musicSpace interface’. The outline below gives time indexed comments on what is being shown in the screencast, and could be used as a the basis for a ‘script’]</a:t>
            </a:r>
          </a:p>
          <a:p>
            <a:r>
              <a:rPr lang="en-GB" baseline="0" dirty="0" smtClean="0"/>
              <a:t>00:00 – musicSpace offers standard text functionality, so we can search a collection for references to ‘cage’. </a:t>
            </a:r>
          </a:p>
          <a:p>
            <a:r>
              <a:rPr lang="en-GB" baseline="0" dirty="0" smtClean="0"/>
              <a:t>00:16 – We can click on ‘Open slice’ to open a particular record in the columns at the top of the page. </a:t>
            </a:r>
          </a:p>
          <a:p>
            <a:r>
              <a:rPr lang="en-GB" baseline="0" dirty="0" smtClean="0"/>
              <a:t>00:19 – And of course we can search the database by selecting items in the columns and rearranging the columns. </a:t>
            </a:r>
          </a:p>
          <a:p>
            <a:r>
              <a:rPr lang="en-GB" baseline="0" dirty="0" smtClean="0"/>
              <a:t>00:23 – So to address the first part of this multipart query, to search for records by cage, I move the ‘Composer’ column before the ‘Musical Work’ column.</a:t>
            </a:r>
          </a:p>
          <a:p>
            <a:r>
              <a:rPr lang="en-GB" baseline="0" dirty="0" smtClean="0"/>
              <a:t>00:34 – And by making sections in the ‘Musical Work’, I can a list of results of recording of a particular work. In this case, I’ve looked for recordings of Cage’s composition ‘Dream’.</a:t>
            </a:r>
          </a:p>
          <a:p>
            <a:r>
              <a:rPr lang="en-GB" baseline="0" dirty="0" smtClean="0"/>
              <a:t>00:45 – I can add other columns to continue searching. Here I’m adding the ‘Performer’ column to address the second part of the query, which performers have recorded a particular work. </a:t>
            </a:r>
          </a:p>
          <a:p>
            <a:r>
              <a:rPr lang="en-GB" baseline="0" dirty="0" smtClean="0"/>
              <a:t>00:52 – You’ll see that as the column is added, it automatically populates with the names of performers that meet the previously selected criteria (Composer = Cage, Musical Work = Dream).</a:t>
            </a:r>
          </a:p>
          <a:p>
            <a:r>
              <a:rPr lang="en-GB" baseline="0" dirty="0" smtClean="0"/>
              <a:t>00:56 – Furthermore, we can add additional columns, such as ‘Place’, to discover where the recordings were made. </a:t>
            </a:r>
          </a:p>
          <a:p>
            <a:r>
              <a:rPr lang="en-GB" baseline="0" dirty="0" smtClean="0"/>
              <a:t>01:05 – By clicking ‘Export columns’ we can bring up the selections and lists contained in the facets, so that this information can exported for later use by the researcher. </a:t>
            </a:r>
          </a:p>
          <a:p>
            <a:r>
              <a:rPr lang="en-GB" baseline="0" dirty="0" smtClean="0"/>
              <a:t>01:14 – Columns that are no longer needed can be closed. </a:t>
            </a:r>
          </a:p>
          <a:p>
            <a:r>
              <a:rPr lang="en-GB" baseline="0" dirty="0" smtClean="0"/>
              <a:t>01:18 – To perform the last part of the query, I can select a performer in the last column (‘Performer’), and then drag this column to the left so that it precedes the ‘Musical Work’ column.</a:t>
            </a:r>
          </a:p>
          <a:p>
            <a:r>
              <a:rPr lang="en-GB" baseline="0" dirty="0" smtClean="0"/>
              <a:t>01:25 – The ‘Musical Works’ column now updates to list all the works by Cage that the selected performer (here John Tilbury) has recorded.</a:t>
            </a:r>
          </a:p>
          <a:p>
            <a:r>
              <a:rPr lang="en-GB" baseline="0" dirty="0" smtClean="0"/>
              <a:t>01:30 – Again, this information can be exported for later use.</a:t>
            </a:r>
          </a:p>
          <a:p>
            <a:r>
              <a:rPr lang="en-GB" baseline="0" dirty="0" smtClean="0"/>
              <a:t>01:34 – Each record returned by musicSpace contains a hyperlink to the source record, so that it can be viewed in its original context.</a:t>
            </a:r>
          </a:p>
          <a:p>
            <a:endParaRPr lang="en-GB" dirty="0"/>
          </a:p>
        </p:txBody>
      </p:sp>
      <p:sp>
        <p:nvSpPr>
          <p:cNvPr id="4" name="Slide Number Placeholder 3"/>
          <p:cNvSpPr>
            <a:spLocks noGrp="1"/>
          </p:cNvSpPr>
          <p:nvPr>
            <p:ph type="sldNum" sz="quarter" idx="10"/>
          </p:nvPr>
        </p:nvSpPr>
        <p:spPr/>
        <p:txBody>
          <a:bodyPr/>
          <a:lstStyle/>
          <a:p>
            <a:pPr>
              <a:defRPr/>
            </a:pPr>
            <a:fld id="{151D8618-6233-41D0-AFCE-DA6132372CA5}" type="slidenum">
              <a:rPr lang="en-GB" smtClean="0"/>
              <a:pPr>
                <a:defRPr/>
              </a:pPr>
              <a:t>19</a:t>
            </a:fld>
            <a:endParaRPr lang="en-GB" dirty="0"/>
          </a:p>
        </p:txBody>
      </p:sp>
    </p:spTree>
    <p:extLst>
      <p:ext uri="{BB962C8B-B14F-4D97-AF65-F5344CB8AC3E}">
        <p14:creationId xmlns:p14="http://schemas.microsoft.com/office/powerpoint/2010/main" val="2314942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4"/>
          <p:cNvGrpSpPr>
            <a:grpSpLocks/>
          </p:cNvGrpSpPr>
          <p:nvPr/>
        </p:nvGrpSpPr>
        <p:grpSpPr bwMode="auto">
          <a:xfrm>
            <a:off x="6051550" y="368300"/>
            <a:ext cx="2697163" cy="585788"/>
            <a:chOff x="1610" y="2863"/>
            <a:chExt cx="3221" cy="699"/>
          </a:xfrm>
        </p:grpSpPr>
        <p:sp>
          <p:nvSpPr>
            <p:cNvPr id="5" name="Freeform 5"/>
            <p:cNvSpPr>
              <a:spLocks/>
            </p:cNvSpPr>
            <p:nvPr/>
          </p:nvSpPr>
          <p:spPr bwMode="auto">
            <a:xfrm>
              <a:off x="1610" y="2971"/>
              <a:ext cx="264" cy="449"/>
            </a:xfrm>
            <a:custGeom>
              <a:avLst/>
              <a:gdLst/>
              <a:ahLst/>
              <a:cxnLst>
                <a:cxn ang="0">
                  <a:pos x="142" y="179"/>
                </a:cxn>
                <a:cxn ang="0">
                  <a:pos x="210" y="216"/>
                </a:cxn>
                <a:cxn ang="0">
                  <a:pos x="247" y="253"/>
                </a:cxn>
                <a:cxn ang="0">
                  <a:pos x="256" y="267"/>
                </a:cxn>
                <a:cxn ang="0">
                  <a:pos x="264" y="298"/>
                </a:cxn>
                <a:cxn ang="0">
                  <a:pos x="264" y="318"/>
                </a:cxn>
                <a:cxn ang="0">
                  <a:pos x="253" y="369"/>
                </a:cxn>
                <a:cxn ang="0">
                  <a:pos x="222" y="412"/>
                </a:cxn>
                <a:cxn ang="0">
                  <a:pos x="199" y="429"/>
                </a:cxn>
                <a:cxn ang="0">
                  <a:pos x="148" y="446"/>
                </a:cxn>
                <a:cxn ang="0">
                  <a:pos x="122" y="449"/>
                </a:cxn>
                <a:cxn ang="0">
                  <a:pos x="60" y="440"/>
                </a:cxn>
                <a:cxn ang="0">
                  <a:pos x="34" y="429"/>
                </a:cxn>
                <a:cxn ang="0">
                  <a:pos x="0" y="318"/>
                </a:cxn>
                <a:cxn ang="0">
                  <a:pos x="9" y="338"/>
                </a:cxn>
                <a:cxn ang="0">
                  <a:pos x="28" y="375"/>
                </a:cxn>
                <a:cxn ang="0">
                  <a:pos x="43" y="392"/>
                </a:cxn>
                <a:cxn ang="0">
                  <a:pos x="74" y="415"/>
                </a:cxn>
                <a:cxn ang="0">
                  <a:pos x="116" y="423"/>
                </a:cxn>
                <a:cxn ang="0">
                  <a:pos x="139" y="421"/>
                </a:cxn>
                <a:cxn ang="0">
                  <a:pos x="173" y="406"/>
                </a:cxn>
                <a:cxn ang="0">
                  <a:pos x="185" y="395"/>
                </a:cxn>
                <a:cxn ang="0">
                  <a:pos x="199" y="367"/>
                </a:cxn>
                <a:cxn ang="0">
                  <a:pos x="205" y="335"/>
                </a:cxn>
                <a:cxn ang="0">
                  <a:pos x="205" y="318"/>
                </a:cxn>
                <a:cxn ang="0">
                  <a:pos x="193" y="290"/>
                </a:cxn>
                <a:cxn ang="0">
                  <a:pos x="185" y="278"/>
                </a:cxn>
                <a:cxn ang="0">
                  <a:pos x="97" y="230"/>
                </a:cxn>
                <a:cxn ang="0">
                  <a:pos x="74" y="219"/>
                </a:cxn>
                <a:cxn ang="0">
                  <a:pos x="37" y="193"/>
                </a:cxn>
                <a:cxn ang="0">
                  <a:pos x="26" y="179"/>
                </a:cxn>
                <a:cxn ang="0">
                  <a:pos x="9" y="148"/>
                </a:cxn>
                <a:cxn ang="0">
                  <a:pos x="3" y="114"/>
                </a:cxn>
                <a:cxn ang="0">
                  <a:pos x="6" y="88"/>
                </a:cxn>
                <a:cxn ang="0">
                  <a:pos x="26" y="45"/>
                </a:cxn>
                <a:cxn ang="0">
                  <a:pos x="43" y="28"/>
                </a:cxn>
                <a:cxn ang="0">
                  <a:pos x="85" y="6"/>
                </a:cxn>
                <a:cxn ang="0">
                  <a:pos x="136" y="0"/>
                </a:cxn>
                <a:cxn ang="0">
                  <a:pos x="162" y="0"/>
                </a:cxn>
                <a:cxn ang="0">
                  <a:pos x="207" y="14"/>
                </a:cxn>
                <a:cxn ang="0">
                  <a:pos x="230" y="108"/>
                </a:cxn>
                <a:cxn ang="0">
                  <a:pos x="227" y="94"/>
                </a:cxn>
                <a:cxn ang="0">
                  <a:pos x="207" y="65"/>
                </a:cxn>
                <a:cxn ang="0">
                  <a:pos x="196" y="51"/>
                </a:cxn>
                <a:cxn ang="0">
                  <a:pos x="165" y="31"/>
                </a:cxn>
                <a:cxn ang="0">
                  <a:pos x="128" y="26"/>
                </a:cxn>
                <a:cxn ang="0">
                  <a:pos x="108" y="26"/>
                </a:cxn>
                <a:cxn ang="0">
                  <a:pos x="82" y="37"/>
                </a:cxn>
                <a:cxn ang="0">
                  <a:pos x="71" y="48"/>
                </a:cxn>
                <a:cxn ang="0">
                  <a:pos x="60" y="68"/>
                </a:cxn>
                <a:cxn ang="0">
                  <a:pos x="54" y="94"/>
                </a:cxn>
                <a:cxn ang="0">
                  <a:pos x="57" y="108"/>
                </a:cxn>
                <a:cxn ang="0">
                  <a:pos x="65" y="128"/>
                </a:cxn>
                <a:cxn ang="0">
                  <a:pos x="71" y="139"/>
                </a:cxn>
                <a:cxn ang="0">
                  <a:pos x="142" y="179"/>
                </a:cxn>
              </a:cxnLst>
              <a:rect l="0" t="0" r="r" b="b"/>
              <a:pathLst>
                <a:path w="264" h="449">
                  <a:moveTo>
                    <a:pt x="142" y="179"/>
                  </a:moveTo>
                  <a:lnTo>
                    <a:pt x="142" y="179"/>
                  </a:lnTo>
                  <a:lnTo>
                    <a:pt x="210" y="216"/>
                  </a:lnTo>
                  <a:lnTo>
                    <a:pt x="210" y="216"/>
                  </a:lnTo>
                  <a:lnTo>
                    <a:pt x="230" y="233"/>
                  </a:lnTo>
                  <a:lnTo>
                    <a:pt x="247" y="253"/>
                  </a:lnTo>
                  <a:lnTo>
                    <a:pt x="247" y="253"/>
                  </a:lnTo>
                  <a:lnTo>
                    <a:pt x="256" y="267"/>
                  </a:lnTo>
                  <a:lnTo>
                    <a:pt x="261" y="281"/>
                  </a:lnTo>
                  <a:lnTo>
                    <a:pt x="264" y="298"/>
                  </a:lnTo>
                  <a:lnTo>
                    <a:pt x="264" y="318"/>
                  </a:lnTo>
                  <a:lnTo>
                    <a:pt x="264" y="318"/>
                  </a:lnTo>
                  <a:lnTo>
                    <a:pt x="261" y="347"/>
                  </a:lnTo>
                  <a:lnTo>
                    <a:pt x="253" y="369"/>
                  </a:lnTo>
                  <a:lnTo>
                    <a:pt x="239" y="392"/>
                  </a:lnTo>
                  <a:lnTo>
                    <a:pt x="222" y="412"/>
                  </a:lnTo>
                  <a:lnTo>
                    <a:pt x="222" y="412"/>
                  </a:lnTo>
                  <a:lnTo>
                    <a:pt x="199" y="429"/>
                  </a:lnTo>
                  <a:lnTo>
                    <a:pt x="173" y="440"/>
                  </a:lnTo>
                  <a:lnTo>
                    <a:pt x="148" y="446"/>
                  </a:lnTo>
                  <a:lnTo>
                    <a:pt x="122" y="449"/>
                  </a:lnTo>
                  <a:lnTo>
                    <a:pt x="122" y="449"/>
                  </a:lnTo>
                  <a:lnTo>
                    <a:pt x="88" y="446"/>
                  </a:lnTo>
                  <a:lnTo>
                    <a:pt x="60" y="440"/>
                  </a:lnTo>
                  <a:lnTo>
                    <a:pt x="60" y="440"/>
                  </a:lnTo>
                  <a:lnTo>
                    <a:pt x="34" y="429"/>
                  </a:lnTo>
                  <a:lnTo>
                    <a:pt x="3" y="415"/>
                  </a:lnTo>
                  <a:lnTo>
                    <a:pt x="0" y="318"/>
                  </a:lnTo>
                  <a:lnTo>
                    <a:pt x="0" y="318"/>
                  </a:lnTo>
                  <a:lnTo>
                    <a:pt x="9" y="338"/>
                  </a:lnTo>
                  <a:lnTo>
                    <a:pt x="17" y="358"/>
                  </a:lnTo>
                  <a:lnTo>
                    <a:pt x="28" y="375"/>
                  </a:lnTo>
                  <a:lnTo>
                    <a:pt x="43" y="392"/>
                  </a:lnTo>
                  <a:lnTo>
                    <a:pt x="43" y="392"/>
                  </a:lnTo>
                  <a:lnTo>
                    <a:pt x="57" y="406"/>
                  </a:lnTo>
                  <a:lnTo>
                    <a:pt x="74" y="415"/>
                  </a:lnTo>
                  <a:lnTo>
                    <a:pt x="94" y="421"/>
                  </a:lnTo>
                  <a:lnTo>
                    <a:pt x="116" y="423"/>
                  </a:lnTo>
                  <a:lnTo>
                    <a:pt x="116" y="423"/>
                  </a:lnTo>
                  <a:lnTo>
                    <a:pt x="139" y="421"/>
                  </a:lnTo>
                  <a:lnTo>
                    <a:pt x="156" y="415"/>
                  </a:lnTo>
                  <a:lnTo>
                    <a:pt x="173" y="406"/>
                  </a:lnTo>
                  <a:lnTo>
                    <a:pt x="185" y="395"/>
                  </a:lnTo>
                  <a:lnTo>
                    <a:pt x="185" y="395"/>
                  </a:lnTo>
                  <a:lnTo>
                    <a:pt x="193" y="381"/>
                  </a:lnTo>
                  <a:lnTo>
                    <a:pt x="199" y="367"/>
                  </a:lnTo>
                  <a:lnTo>
                    <a:pt x="205" y="352"/>
                  </a:lnTo>
                  <a:lnTo>
                    <a:pt x="205" y="335"/>
                  </a:lnTo>
                  <a:lnTo>
                    <a:pt x="205" y="335"/>
                  </a:lnTo>
                  <a:lnTo>
                    <a:pt x="205" y="318"/>
                  </a:lnTo>
                  <a:lnTo>
                    <a:pt x="199" y="301"/>
                  </a:lnTo>
                  <a:lnTo>
                    <a:pt x="193" y="290"/>
                  </a:lnTo>
                  <a:lnTo>
                    <a:pt x="185" y="278"/>
                  </a:lnTo>
                  <a:lnTo>
                    <a:pt x="185" y="278"/>
                  </a:lnTo>
                  <a:lnTo>
                    <a:pt x="153" y="259"/>
                  </a:lnTo>
                  <a:lnTo>
                    <a:pt x="97" y="230"/>
                  </a:lnTo>
                  <a:lnTo>
                    <a:pt x="97" y="230"/>
                  </a:lnTo>
                  <a:lnTo>
                    <a:pt x="74" y="219"/>
                  </a:lnTo>
                  <a:lnTo>
                    <a:pt x="54" y="205"/>
                  </a:lnTo>
                  <a:lnTo>
                    <a:pt x="37" y="193"/>
                  </a:lnTo>
                  <a:lnTo>
                    <a:pt x="26" y="179"/>
                  </a:lnTo>
                  <a:lnTo>
                    <a:pt x="26" y="179"/>
                  </a:lnTo>
                  <a:lnTo>
                    <a:pt x="14" y="165"/>
                  </a:lnTo>
                  <a:lnTo>
                    <a:pt x="9" y="148"/>
                  </a:lnTo>
                  <a:lnTo>
                    <a:pt x="3" y="131"/>
                  </a:lnTo>
                  <a:lnTo>
                    <a:pt x="3" y="114"/>
                  </a:lnTo>
                  <a:lnTo>
                    <a:pt x="3" y="114"/>
                  </a:lnTo>
                  <a:lnTo>
                    <a:pt x="6" y="88"/>
                  </a:lnTo>
                  <a:lnTo>
                    <a:pt x="11" y="65"/>
                  </a:lnTo>
                  <a:lnTo>
                    <a:pt x="26" y="45"/>
                  </a:lnTo>
                  <a:lnTo>
                    <a:pt x="43" y="28"/>
                  </a:lnTo>
                  <a:lnTo>
                    <a:pt x="43" y="28"/>
                  </a:lnTo>
                  <a:lnTo>
                    <a:pt x="65" y="17"/>
                  </a:lnTo>
                  <a:lnTo>
                    <a:pt x="85" y="6"/>
                  </a:lnTo>
                  <a:lnTo>
                    <a:pt x="111" y="0"/>
                  </a:lnTo>
                  <a:lnTo>
                    <a:pt x="136" y="0"/>
                  </a:lnTo>
                  <a:lnTo>
                    <a:pt x="136" y="0"/>
                  </a:lnTo>
                  <a:lnTo>
                    <a:pt x="162" y="0"/>
                  </a:lnTo>
                  <a:lnTo>
                    <a:pt x="185" y="6"/>
                  </a:lnTo>
                  <a:lnTo>
                    <a:pt x="207" y="14"/>
                  </a:lnTo>
                  <a:lnTo>
                    <a:pt x="227" y="23"/>
                  </a:lnTo>
                  <a:lnTo>
                    <a:pt x="230" y="108"/>
                  </a:lnTo>
                  <a:lnTo>
                    <a:pt x="230" y="108"/>
                  </a:lnTo>
                  <a:lnTo>
                    <a:pt x="227" y="94"/>
                  </a:lnTo>
                  <a:lnTo>
                    <a:pt x="219" y="80"/>
                  </a:lnTo>
                  <a:lnTo>
                    <a:pt x="207" y="65"/>
                  </a:lnTo>
                  <a:lnTo>
                    <a:pt x="196" y="51"/>
                  </a:lnTo>
                  <a:lnTo>
                    <a:pt x="196" y="51"/>
                  </a:lnTo>
                  <a:lnTo>
                    <a:pt x="182" y="40"/>
                  </a:lnTo>
                  <a:lnTo>
                    <a:pt x="165" y="31"/>
                  </a:lnTo>
                  <a:lnTo>
                    <a:pt x="148" y="28"/>
                  </a:lnTo>
                  <a:lnTo>
                    <a:pt x="128" y="26"/>
                  </a:lnTo>
                  <a:lnTo>
                    <a:pt x="128" y="26"/>
                  </a:lnTo>
                  <a:lnTo>
                    <a:pt x="108" y="26"/>
                  </a:lnTo>
                  <a:lnTo>
                    <a:pt x="94" y="31"/>
                  </a:lnTo>
                  <a:lnTo>
                    <a:pt x="82" y="37"/>
                  </a:lnTo>
                  <a:lnTo>
                    <a:pt x="71" y="48"/>
                  </a:lnTo>
                  <a:lnTo>
                    <a:pt x="71" y="48"/>
                  </a:lnTo>
                  <a:lnTo>
                    <a:pt x="65" y="57"/>
                  </a:lnTo>
                  <a:lnTo>
                    <a:pt x="60" y="68"/>
                  </a:lnTo>
                  <a:lnTo>
                    <a:pt x="57" y="82"/>
                  </a:lnTo>
                  <a:lnTo>
                    <a:pt x="54" y="94"/>
                  </a:lnTo>
                  <a:lnTo>
                    <a:pt x="54" y="94"/>
                  </a:lnTo>
                  <a:lnTo>
                    <a:pt x="57" y="108"/>
                  </a:lnTo>
                  <a:lnTo>
                    <a:pt x="60" y="119"/>
                  </a:lnTo>
                  <a:lnTo>
                    <a:pt x="65" y="128"/>
                  </a:lnTo>
                  <a:lnTo>
                    <a:pt x="71" y="139"/>
                  </a:lnTo>
                  <a:lnTo>
                    <a:pt x="71" y="139"/>
                  </a:lnTo>
                  <a:lnTo>
                    <a:pt x="99" y="156"/>
                  </a:lnTo>
                  <a:lnTo>
                    <a:pt x="142" y="179"/>
                  </a:lnTo>
                  <a:lnTo>
                    <a:pt x="142" y="179"/>
                  </a:lnTo>
                  <a:close/>
                </a:path>
              </a:pathLst>
            </a:custGeom>
            <a:solidFill>
              <a:schemeClr val="tx1"/>
            </a:solidFill>
            <a:ln w="9525">
              <a:noFill/>
              <a:round/>
              <a:headEnd/>
              <a:tailEnd/>
            </a:ln>
          </p:spPr>
          <p:txBody>
            <a:bodyPr/>
            <a:lstStyle/>
            <a:p>
              <a:pPr algn="ctr" eaLnBrk="0" hangingPunct="0">
                <a:defRPr/>
              </a:pPr>
              <a:endParaRPr lang="en-GB" dirty="0"/>
            </a:p>
          </p:txBody>
        </p:sp>
        <p:sp>
          <p:nvSpPr>
            <p:cNvPr id="6" name="Freeform 6"/>
            <p:cNvSpPr>
              <a:spLocks noEditPoints="1"/>
            </p:cNvSpPr>
            <p:nvPr/>
          </p:nvSpPr>
          <p:spPr bwMode="auto">
            <a:xfrm>
              <a:off x="1900" y="3109"/>
              <a:ext cx="281" cy="311"/>
            </a:xfrm>
            <a:custGeom>
              <a:avLst/>
              <a:gdLst/>
              <a:ahLst/>
              <a:cxnLst>
                <a:cxn ang="0">
                  <a:pos x="142" y="0"/>
                </a:cxn>
                <a:cxn ang="0">
                  <a:pos x="184" y="6"/>
                </a:cxn>
                <a:cxn ang="0">
                  <a:pos x="218" y="23"/>
                </a:cxn>
                <a:cxn ang="0">
                  <a:pos x="235" y="34"/>
                </a:cxn>
                <a:cxn ang="0">
                  <a:pos x="258" y="63"/>
                </a:cxn>
                <a:cxn ang="0">
                  <a:pos x="267" y="80"/>
                </a:cxn>
                <a:cxn ang="0">
                  <a:pos x="278" y="117"/>
                </a:cxn>
                <a:cxn ang="0">
                  <a:pos x="281" y="156"/>
                </a:cxn>
                <a:cxn ang="0">
                  <a:pos x="281" y="174"/>
                </a:cxn>
                <a:cxn ang="0">
                  <a:pos x="272" y="210"/>
                </a:cxn>
                <a:cxn ang="0">
                  <a:pos x="264" y="230"/>
                </a:cxn>
                <a:cxn ang="0">
                  <a:pos x="241" y="262"/>
                </a:cxn>
                <a:cxn ang="0">
                  <a:pos x="213" y="290"/>
                </a:cxn>
                <a:cxn ang="0">
                  <a:pos x="196" y="299"/>
                </a:cxn>
                <a:cxn ang="0">
                  <a:pos x="159" y="310"/>
                </a:cxn>
                <a:cxn ang="0">
                  <a:pos x="139" y="310"/>
                </a:cxn>
                <a:cxn ang="0">
                  <a:pos x="93" y="304"/>
                </a:cxn>
                <a:cxn ang="0">
                  <a:pos x="65" y="293"/>
                </a:cxn>
                <a:cxn ang="0">
                  <a:pos x="45" y="273"/>
                </a:cxn>
                <a:cxn ang="0">
                  <a:pos x="34" y="264"/>
                </a:cxn>
                <a:cxn ang="0">
                  <a:pos x="8" y="213"/>
                </a:cxn>
                <a:cxn ang="0">
                  <a:pos x="0" y="156"/>
                </a:cxn>
                <a:cxn ang="0">
                  <a:pos x="0" y="137"/>
                </a:cxn>
                <a:cxn ang="0">
                  <a:pos x="8" y="100"/>
                </a:cxn>
                <a:cxn ang="0">
                  <a:pos x="17" y="80"/>
                </a:cxn>
                <a:cxn ang="0">
                  <a:pos x="37" y="49"/>
                </a:cxn>
                <a:cxn ang="0">
                  <a:pos x="68" y="23"/>
                </a:cxn>
                <a:cxn ang="0">
                  <a:pos x="82" y="12"/>
                </a:cxn>
                <a:cxn ang="0">
                  <a:pos x="122" y="0"/>
                </a:cxn>
                <a:cxn ang="0">
                  <a:pos x="142" y="0"/>
                </a:cxn>
                <a:cxn ang="0">
                  <a:pos x="136" y="23"/>
                </a:cxn>
                <a:cxn ang="0">
                  <a:pos x="99" y="34"/>
                </a:cxn>
                <a:cxn ang="0">
                  <a:pos x="76" y="66"/>
                </a:cxn>
                <a:cxn ang="0">
                  <a:pos x="68" y="85"/>
                </a:cxn>
                <a:cxn ang="0">
                  <a:pos x="57" y="131"/>
                </a:cxn>
                <a:cxn ang="0">
                  <a:pos x="57" y="159"/>
                </a:cxn>
                <a:cxn ang="0">
                  <a:pos x="65" y="210"/>
                </a:cxn>
                <a:cxn ang="0">
                  <a:pos x="82" y="250"/>
                </a:cxn>
                <a:cxn ang="0">
                  <a:pos x="96" y="267"/>
                </a:cxn>
                <a:cxn ang="0">
                  <a:pos x="128" y="284"/>
                </a:cxn>
                <a:cxn ang="0">
                  <a:pos x="145" y="284"/>
                </a:cxn>
                <a:cxn ang="0">
                  <a:pos x="179" y="273"/>
                </a:cxn>
                <a:cxn ang="0">
                  <a:pos x="204" y="245"/>
                </a:cxn>
                <a:cxn ang="0">
                  <a:pos x="213" y="225"/>
                </a:cxn>
                <a:cxn ang="0">
                  <a:pos x="224" y="179"/>
                </a:cxn>
                <a:cxn ang="0">
                  <a:pos x="224" y="151"/>
                </a:cxn>
                <a:cxn ang="0">
                  <a:pos x="210" y="85"/>
                </a:cxn>
                <a:cxn ang="0">
                  <a:pos x="199" y="60"/>
                </a:cxn>
                <a:cxn ang="0">
                  <a:pos x="182" y="40"/>
                </a:cxn>
                <a:cxn ang="0">
                  <a:pos x="162" y="29"/>
                </a:cxn>
                <a:cxn ang="0">
                  <a:pos x="136" y="23"/>
                </a:cxn>
              </a:cxnLst>
              <a:rect l="0" t="0" r="r" b="b"/>
              <a:pathLst>
                <a:path w="281" h="310">
                  <a:moveTo>
                    <a:pt x="142" y="0"/>
                  </a:moveTo>
                  <a:lnTo>
                    <a:pt x="142" y="0"/>
                  </a:lnTo>
                  <a:lnTo>
                    <a:pt x="164" y="0"/>
                  </a:lnTo>
                  <a:lnTo>
                    <a:pt x="184" y="6"/>
                  </a:lnTo>
                  <a:lnTo>
                    <a:pt x="201" y="12"/>
                  </a:lnTo>
                  <a:lnTo>
                    <a:pt x="218" y="23"/>
                  </a:lnTo>
                  <a:lnTo>
                    <a:pt x="218" y="23"/>
                  </a:lnTo>
                  <a:lnTo>
                    <a:pt x="235" y="34"/>
                  </a:lnTo>
                  <a:lnTo>
                    <a:pt x="247" y="49"/>
                  </a:lnTo>
                  <a:lnTo>
                    <a:pt x="258" y="63"/>
                  </a:lnTo>
                  <a:lnTo>
                    <a:pt x="267" y="80"/>
                  </a:lnTo>
                  <a:lnTo>
                    <a:pt x="267" y="80"/>
                  </a:lnTo>
                  <a:lnTo>
                    <a:pt x="272" y="100"/>
                  </a:lnTo>
                  <a:lnTo>
                    <a:pt x="278" y="117"/>
                  </a:lnTo>
                  <a:lnTo>
                    <a:pt x="281" y="137"/>
                  </a:lnTo>
                  <a:lnTo>
                    <a:pt x="281" y="156"/>
                  </a:lnTo>
                  <a:lnTo>
                    <a:pt x="281" y="156"/>
                  </a:lnTo>
                  <a:lnTo>
                    <a:pt x="281" y="174"/>
                  </a:lnTo>
                  <a:lnTo>
                    <a:pt x="278" y="193"/>
                  </a:lnTo>
                  <a:lnTo>
                    <a:pt x="272" y="210"/>
                  </a:lnTo>
                  <a:lnTo>
                    <a:pt x="264" y="230"/>
                  </a:lnTo>
                  <a:lnTo>
                    <a:pt x="264" y="230"/>
                  </a:lnTo>
                  <a:lnTo>
                    <a:pt x="253" y="247"/>
                  </a:lnTo>
                  <a:lnTo>
                    <a:pt x="241" y="262"/>
                  </a:lnTo>
                  <a:lnTo>
                    <a:pt x="230" y="276"/>
                  </a:lnTo>
                  <a:lnTo>
                    <a:pt x="213" y="290"/>
                  </a:lnTo>
                  <a:lnTo>
                    <a:pt x="213" y="290"/>
                  </a:lnTo>
                  <a:lnTo>
                    <a:pt x="196" y="299"/>
                  </a:lnTo>
                  <a:lnTo>
                    <a:pt x="179" y="304"/>
                  </a:lnTo>
                  <a:lnTo>
                    <a:pt x="159" y="310"/>
                  </a:lnTo>
                  <a:lnTo>
                    <a:pt x="139" y="310"/>
                  </a:lnTo>
                  <a:lnTo>
                    <a:pt x="139" y="310"/>
                  </a:lnTo>
                  <a:lnTo>
                    <a:pt x="108" y="307"/>
                  </a:lnTo>
                  <a:lnTo>
                    <a:pt x="93" y="304"/>
                  </a:lnTo>
                  <a:lnTo>
                    <a:pt x="79" y="299"/>
                  </a:lnTo>
                  <a:lnTo>
                    <a:pt x="65" y="293"/>
                  </a:lnTo>
                  <a:lnTo>
                    <a:pt x="54" y="284"/>
                  </a:lnTo>
                  <a:lnTo>
                    <a:pt x="45" y="273"/>
                  </a:lnTo>
                  <a:lnTo>
                    <a:pt x="34" y="264"/>
                  </a:lnTo>
                  <a:lnTo>
                    <a:pt x="34" y="264"/>
                  </a:lnTo>
                  <a:lnTo>
                    <a:pt x="20" y="239"/>
                  </a:lnTo>
                  <a:lnTo>
                    <a:pt x="8" y="213"/>
                  </a:lnTo>
                  <a:lnTo>
                    <a:pt x="0" y="185"/>
                  </a:lnTo>
                  <a:lnTo>
                    <a:pt x="0" y="156"/>
                  </a:lnTo>
                  <a:lnTo>
                    <a:pt x="0" y="156"/>
                  </a:lnTo>
                  <a:lnTo>
                    <a:pt x="0" y="137"/>
                  </a:lnTo>
                  <a:lnTo>
                    <a:pt x="3" y="117"/>
                  </a:lnTo>
                  <a:lnTo>
                    <a:pt x="8" y="100"/>
                  </a:lnTo>
                  <a:lnTo>
                    <a:pt x="17" y="80"/>
                  </a:lnTo>
                  <a:lnTo>
                    <a:pt x="17" y="80"/>
                  </a:lnTo>
                  <a:lnTo>
                    <a:pt x="25" y="63"/>
                  </a:lnTo>
                  <a:lnTo>
                    <a:pt x="37" y="49"/>
                  </a:lnTo>
                  <a:lnTo>
                    <a:pt x="51" y="34"/>
                  </a:lnTo>
                  <a:lnTo>
                    <a:pt x="68" y="23"/>
                  </a:lnTo>
                  <a:lnTo>
                    <a:pt x="68" y="23"/>
                  </a:lnTo>
                  <a:lnTo>
                    <a:pt x="82" y="12"/>
                  </a:lnTo>
                  <a:lnTo>
                    <a:pt x="102" y="6"/>
                  </a:lnTo>
                  <a:lnTo>
                    <a:pt x="122" y="0"/>
                  </a:lnTo>
                  <a:lnTo>
                    <a:pt x="142" y="0"/>
                  </a:lnTo>
                  <a:lnTo>
                    <a:pt x="142" y="0"/>
                  </a:lnTo>
                  <a:close/>
                  <a:moveTo>
                    <a:pt x="136" y="23"/>
                  </a:moveTo>
                  <a:lnTo>
                    <a:pt x="136" y="23"/>
                  </a:lnTo>
                  <a:lnTo>
                    <a:pt x="116" y="26"/>
                  </a:lnTo>
                  <a:lnTo>
                    <a:pt x="99" y="34"/>
                  </a:lnTo>
                  <a:lnTo>
                    <a:pt x="88" y="49"/>
                  </a:lnTo>
                  <a:lnTo>
                    <a:pt x="76" y="66"/>
                  </a:lnTo>
                  <a:lnTo>
                    <a:pt x="76" y="66"/>
                  </a:lnTo>
                  <a:lnTo>
                    <a:pt x="68" y="85"/>
                  </a:lnTo>
                  <a:lnTo>
                    <a:pt x="62" y="108"/>
                  </a:lnTo>
                  <a:lnTo>
                    <a:pt x="57" y="131"/>
                  </a:lnTo>
                  <a:lnTo>
                    <a:pt x="57" y="159"/>
                  </a:lnTo>
                  <a:lnTo>
                    <a:pt x="57" y="159"/>
                  </a:lnTo>
                  <a:lnTo>
                    <a:pt x="59" y="185"/>
                  </a:lnTo>
                  <a:lnTo>
                    <a:pt x="65" y="210"/>
                  </a:lnTo>
                  <a:lnTo>
                    <a:pt x="74" y="230"/>
                  </a:lnTo>
                  <a:lnTo>
                    <a:pt x="82" y="250"/>
                  </a:lnTo>
                  <a:lnTo>
                    <a:pt x="82" y="250"/>
                  </a:lnTo>
                  <a:lnTo>
                    <a:pt x="96" y="267"/>
                  </a:lnTo>
                  <a:lnTo>
                    <a:pt x="110" y="279"/>
                  </a:lnTo>
                  <a:lnTo>
                    <a:pt x="128" y="284"/>
                  </a:lnTo>
                  <a:lnTo>
                    <a:pt x="145" y="284"/>
                  </a:lnTo>
                  <a:lnTo>
                    <a:pt x="145" y="284"/>
                  </a:lnTo>
                  <a:lnTo>
                    <a:pt x="164" y="282"/>
                  </a:lnTo>
                  <a:lnTo>
                    <a:pt x="179" y="273"/>
                  </a:lnTo>
                  <a:lnTo>
                    <a:pt x="193" y="262"/>
                  </a:lnTo>
                  <a:lnTo>
                    <a:pt x="204" y="245"/>
                  </a:lnTo>
                  <a:lnTo>
                    <a:pt x="204" y="245"/>
                  </a:lnTo>
                  <a:lnTo>
                    <a:pt x="213" y="225"/>
                  </a:lnTo>
                  <a:lnTo>
                    <a:pt x="218" y="202"/>
                  </a:lnTo>
                  <a:lnTo>
                    <a:pt x="224" y="179"/>
                  </a:lnTo>
                  <a:lnTo>
                    <a:pt x="224" y="151"/>
                  </a:lnTo>
                  <a:lnTo>
                    <a:pt x="224" y="151"/>
                  </a:lnTo>
                  <a:lnTo>
                    <a:pt x="218" y="117"/>
                  </a:lnTo>
                  <a:lnTo>
                    <a:pt x="210" y="85"/>
                  </a:lnTo>
                  <a:lnTo>
                    <a:pt x="210" y="85"/>
                  </a:lnTo>
                  <a:lnTo>
                    <a:pt x="199" y="60"/>
                  </a:lnTo>
                  <a:lnTo>
                    <a:pt x="182" y="40"/>
                  </a:lnTo>
                  <a:lnTo>
                    <a:pt x="182" y="40"/>
                  </a:lnTo>
                  <a:lnTo>
                    <a:pt x="173" y="31"/>
                  </a:lnTo>
                  <a:lnTo>
                    <a:pt x="162" y="29"/>
                  </a:lnTo>
                  <a:lnTo>
                    <a:pt x="150" y="23"/>
                  </a:lnTo>
                  <a:lnTo>
                    <a:pt x="136" y="23"/>
                  </a:lnTo>
                  <a:lnTo>
                    <a:pt x="136" y="23"/>
                  </a:lnTo>
                  <a:close/>
                </a:path>
              </a:pathLst>
            </a:custGeom>
            <a:solidFill>
              <a:schemeClr val="tx1"/>
            </a:solidFill>
            <a:ln w="9525">
              <a:noFill/>
              <a:round/>
              <a:headEnd/>
              <a:tailEnd/>
            </a:ln>
          </p:spPr>
          <p:txBody>
            <a:bodyPr/>
            <a:lstStyle/>
            <a:p>
              <a:pPr algn="ctr" eaLnBrk="0" hangingPunct="0">
                <a:defRPr/>
              </a:pPr>
              <a:endParaRPr lang="en-GB" dirty="0"/>
            </a:p>
          </p:txBody>
        </p:sp>
        <p:sp>
          <p:nvSpPr>
            <p:cNvPr id="7" name="Freeform 7"/>
            <p:cNvSpPr>
              <a:spLocks/>
            </p:cNvSpPr>
            <p:nvPr/>
          </p:nvSpPr>
          <p:spPr bwMode="auto">
            <a:xfrm>
              <a:off x="2493" y="3058"/>
              <a:ext cx="182" cy="362"/>
            </a:xfrm>
            <a:custGeom>
              <a:avLst/>
              <a:gdLst/>
              <a:ahLst/>
              <a:cxnLst>
                <a:cxn ang="0">
                  <a:pos x="86" y="0"/>
                </a:cxn>
                <a:cxn ang="0">
                  <a:pos x="86" y="60"/>
                </a:cxn>
                <a:cxn ang="0">
                  <a:pos x="174" y="60"/>
                </a:cxn>
                <a:cxn ang="0">
                  <a:pos x="151" y="85"/>
                </a:cxn>
                <a:cxn ang="0">
                  <a:pos x="83" y="85"/>
                </a:cxn>
                <a:cxn ang="0">
                  <a:pos x="83" y="267"/>
                </a:cxn>
                <a:cxn ang="0">
                  <a:pos x="83" y="267"/>
                </a:cxn>
                <a:cxn ang="0">
                  <a:pos x="83" y="284"/>
                </a:cxn>
                <a:cxn ang="0">
                  <a:pos x="86" y="296"/>
                </a:cxn>
                <a:cxn ang="0">
                  <a:pos x="91" y="307"/>
                </a:cxn>
                <a:cxn ang="0">
                  <a:pos x="97" y="318"/>
                </a:cxn>
                <a:cxn ang="0">
                  <a:pos x="105" y="324"/>
                </a:cxn>
                <a:cxn ang="0">
                  <a:pos x="117" y="330"/>
                </a:cxn>
                <a:cxn ang="0">
                  <a:pos x="128" y="333"/>
                </a:cxn>
                <a:cxn ang="0">
                  <a:pos x="142" y="335"/>
                </a:cxn>
                <a:cxn ang="0">
                  <a:pos x="142" y="335"/>
                </a:cxn>
                <a:cxn ang="0">
                  <a:pos x="157" y="333"/>
                </a:cxn>
                <a:cxn ang="0">
                  <a:pos x="165" y="330"/>
                </a:cxn>
                <a:cxn ang="0">
                  <a:pos x="165" y="330"/>
                </a:cxn>
                <a:cxn ang="0">
                  <a:pos x="182" y="318"/>
                </a:cxn>
                <a:cxn ang="0">
                  <a:pos x="182" y="318"/>
                </a:cxn>
                <a:cxn ang="0">
                  <a:pos x="182" y="324"/>
                </a:cxn>
                <a:cxn ang="0">
                  <a:pos x="179" y="333"/>
                </a:cxn>
                <a:cxn ang="0">
                  <a:pos x="162" y="347"/>
                </a:cxn>
                <a:cxn ang="0">
                  <a:pos x="162" y="347"/>
                </a:cxn>
                <a:cxn ang="0">
                  <a:pos x="154" y="352"/>
                </a:cxn>
                <a:cxn ang="0">
                  <a:pos x="142" y="358"/>
                </a:cxn>
                <a:cxn ang="0">
                  <a:pos x="131" y="361"/>
                </a:cxn>
                <a:cxn ang="0">
                  <a:pos x="117" y="361"/>
                </a:cxn>
                <a:cxn ang="0">
                  <a:pos x="117" y="361"/>
                </a:cxn>
                <a:cxn ang="0">
                  <a:pos x="100" y="361"/>
                </a:cxn>
                <a:cxn ang="0">
                  <a:pos x="83" y="355"/>
                </a:cxn>
                <a:cxn ang="0">
                  <a:pos x="66" y="347"/>
                </a:cxn>
                <a:cxn ang="0">
                  <a:pos x="54" y="335"/>
                </a:cxn>
                <a:cxn ang="0">
                  <a:pos x="54" y="335"/>
                </a:cxn>
                <a:cxn ang="0">
                  <a:pos x="43" y="324"/>
                </a:cxn>
                <a:cxn ang="0">
                  <a:pos x="34" y="307"/>
                </a:cxn>
                <a:cxn ang="0">
                  <a:pos x="29" y="290"/>
                </a:cxn>
                <a:cxn ang="0">
                  <a:pos x="29" y="267"/>
                </a:cxn>
                <a:cxn ang="0">
                  <a:pos x="29" y="85"/>
                </a:cxn>
                <a:cxn ang="0">
                  <a:pos x="0" y="85"/>
                </a:cxn>
                <a:cxn ang="0">
                  <a:pos x="86" y="0"/>
                </a:cxn>
                <a:cxn ang="0">
                  <a:pos x="86" y="0"/>
                </a:cxn>
              </a:cxnLst>
              <a:rect l="0" t="0" r="r" b="b"/>
              <a:pathLst>
                <a:path w="182" h="361">
                  <a:moveTo>
                    <a:pt x="86" y="0"/>
                  </a:moveTo>
                  <a:lnTo>
                    <a:pt x="86" y="60"/>
                  </a:lnTo>
                  <a:lnTo>
                    <a:pt x="174" y="60"/>
                  </a:lnTo>
                  <a:lnTo>
                    <a:pt x="151" y="85"/>
                  </a:lnTo>
                  <a:lnTo>
                    <a:pt x="83" y="85"/>
                  </a:lnTo>
                  <a:lnTo>
                    <a:pt x="83" y="267"/>
                  </a:lnTo>
                  <a:lnTo>
                    <a:pt x="83" y="267"/>
                  </a:lnTo>
                  <a:lnTo>
                    <a:pt x="83" y="284"/>
                  </a:lnTo>
                  <a:lnTo>
                    <a:pt x="86" y="296"/>
                  </a:lnTo>
                  <a:lnTo>
                    <a:pt x="91" y="307"/>
                  </a:lnTo>
                  <a:lnTo>
                    <a:pt x="97" y="318"/>
                  </a:lnTo>
                  <a:lnTo>
                    <a:pt x="105" y="324"/>
                  </a:lnTo>
                  <a:lnTo>
                    <a:pt x="117" y="330"/>
                  </a:lnTo>
                  <a:lnTo>
                    <a:pt x="128" y="333"/>
                  </a:lnTo>
                  <a:lnTo>
                    <a:pt x="142" y="335"/>
                  </a:lnTo>
                  <a:lnTo>
                    <a:pt x="142" y="335"/>
                  </a:lnTo>
                  <a:lnTo>
                    <a:pt x="157" y="333"/>
                  </a:lnTo>
                  <a:lnTo>
                    <a:pt x="165" y="330"/>
                  </a:lnTo>
                  <a:lnTo>
                    <a:pt x="165" y="330"/>
                  </a:lnTo>
                  <a:lnTo>
                    <a:pt x="182" y="318"/>
                  </a:lnTo>
                  <a:lnTo>
                    <a:pt x="182" y="318"/>
                  </a:lnTo>
                  <a:lnTo>
                    <a:pt x="182" y="324"/>
                  </a:lnTo>
                  <a:lnTo>
                    <a:pt x="179" y="333"/>
                  </a:lnTo>
                  <a:lnTo>
                    <a:pt x="162" y="347"/>
                  </a:lnTo>
                  <a:lnTo>
                    <a:pt x="162" y="347"/>
                  </a:lnTo>
                  <a:lnTo>
                    <a:pt x="154" y="352"/>
                  </a:lnTo>
                  <a:lnTo>
                    <a:pt x="142" y="358"/>
                  </a:lnTo>
                  <a:lnTo>
                    <a:pt x="131" y="361"/>
                  </a:lnTo>
                  <a:lnTo>
                    <a:pt x="117" y="361"/>
                  </a:lnTo>
                  <a:lnTo>
                    <a:pt x="117" y="361"/>
                  </a:lnTo>
                  <a:lnTo>
                    <a:pt x="100" y="361"/>
                  </a:lnTo>
                  <a:lnTo>
                    <a:pt x="83" y="355"/>
                  </a:lnTo>
                  <a:lnTo>
                    <a:pt x="66" y="347"/>
                  </a:lnTo>
                  <a:lnTo>
                    <a:pt x="54" y="335"/>
                  </a:lnTo>
                  <a:lnTo>
                    <a:pt x="54" y="335"/>
                  </a:lnTo>
                  <a:lnTo>
                    <a:pt x="43" y="324"/>
                  </a:lnTo>
                  <a:lnTo>
                    <a:pt x="34" y="307"/>
                  </a:lnTo>
                  <a:lnTo>
                    <a:pt x="29" y="290"/>
                  </a:lnTo>
                  <a:lnTo>
                    <a:pt x="29" y="267"/>
                  </a:lnTo>
                  <a:lnTo>
                    <a:pt x="29" y="85"/>
                  </a:lnTo>
                  <a:lnTo>
                    <a:pt x="0" y="85"/>
                  </a:lnTo>
                  <a:lnTo>
                    <a:pt x="86" y="0"/>
                  </a:lnTo>
                  <a:lnTo>
                    <a:pt x="86" y="0"/>
                  </a:lnTo>
                  <a:close/>
                </a:path>
              </a:pathLst>
            </a:custGeom>
            <a:solidFill>
              <a:schemeClr val="tx1"/>
            </a:solidFill>
            <a:ln w="9525">
              <a:noFill/>
              <a:round/>
              <a:headEnd/>
              <a:tailEnd/>
            </a:ln>
          </p:spPr>
          <p:txBody>
            <a:bodyPr/>
            <a:lstStyle/>
            <a:p>
              <a:pPr algn="ctr" eaLnBrk="0" hangingPunct="0">
                <a:defRPr/>
              </a:pPr>
              <a:endParaRPr lang="en-GB" dirty="0"/>
            </a:p>
          </p:txBody>
        </p:sp>
        <p:sp>
          <p:nvSpPr>
            <p:cNvPr id="8" name="Freeform 8"/>
            <p:cNvSpPr>
              <a:spLocks/>
            </p:cNvSpPr>
            <p:nvPr/>
          </p:nvSpPr>
          <p:spPr bwMode="auto">
            <a:xfrm>
              <a:off x="2694" y="2971"/>
              <a:ext cx="290" cy="443"/>
            </a:xfrm>
            <a:custGeom>
              <a:avLst/>
              <a:gdLst/>
              <a:ahLst/>
              <a:cxnLst>
                <a:cxn ang="0">
                  <a:pos x="176" y="139"/>
                </a:cxn>
                <a:cxn ang="0">
                  <a:pos x="213" y="145"/>
                </a:cxn>
                <a:cxn ang="0">
                  <a:pos x="244" y="162"/>
                </a:cxn>
                <a:cxn ang="0">
                  <a:pos x="256" y="176"/>
                </a:cxn>
                <a:cxn ang="0">
                  <a:pos x="270" y="207"/>
                </a:cxn>
                <a:cxn ang="0">
                  <a:pos x="273" y="421"/>
                </a:cxn>
                <a:cxn ang="0">
                  <a:pos x="273" y="429"/>
                </a:cxn>
                <a:cxn ang="0">
                  <a:pos x="276" y="435"/>
                </a:cxn>
                <a:cxn ang="0">
                  <a:pos x="199" y="443"/>
                </a:cxn>
                <a:cxn ang="0">
                  <a:pos x="207" y="438"/>
                </a:cxn>
                <a:cxn ang="0">
                  <a:pos x="216" y="426"/>
                </a:cxn>
                <a:cxn ang="0">
                  <a:pos x="216" y="250"/>
                </a:cxn>
                <a:cxn ang="0">
                  <a:pos x="216" y="233"/>
                </a:cxn>
                <a:cxn ang="0">
                  <a:pos x="207" y="207"/>
                </a:cxn>
                <a:cxn ang="0">
                  <a:pos x="202" y="196"/>
                </a:cxn>
                <a:cxn ang="0">
                  <a:pos x="179" y="182"/>
                </a:cxn>
                <a:cxn ang="0">
                  <a:pos x="148" y="176"/>
                </a:cxn>
                <a:cxn ang="0">
                  <a:pos x="128" y="179"/>
                </a:cxn>
                <a:cxn ang="0">
                  <a:pos x="108" y="188"/>
                </a:cxn>
                <a:cxn ang="0">
                  <a:pos x="77" y="210"/>
                </a:cxn>
                <a:cxn ang="0">
                  <a:pos x="77" y="421"/>
                </a:cxn>
                <a:cxn ang="0">
                  <a:pos x="82" y="432"/>
                </a:cxn>
                <a:cxn ang="0">
                  <a:pos x="88" y="438"/>
                </a:cxn>
                <a:cxn ang="0">
                  <a:pos x="6" y="443"/>
                </a:cxn>
                <a:cxn ang="0">
                  <a:pos x="11" y="438"/>
                </a:cxn>
                <a:cxn ang="0">
                  <a:pos x="20" y="426"/>
                </a:cxn>
                <a:cxn ang="0">
                  <a:pos x="20" y="40"/>
                </a:cxn>
                <a:cxn ang="0">
                  <a:pos x="20" y="31"/>
                </a:cxn>
                <a:cxn ang="0">
                  <a:pos x="17" y="23"/>
                </a:cxn>
                <a:cxn ang="0">
                  <a:pos x="77" y="0"/>
                </a:cxn>
                <a:cxn ang="0">
                  <a:pos x="77" y="185"/>
                </a:cxn>
                <a:cxn ang="0">
                  <a:pos x="128" y="151"/>
                </a:cxn>
                <a:cxn ang="0">
                  <a:pos x="176" y="139"/>
                </a:cxn>
              </a:cxnLst>
              <a:rect l="0" t="0" r="r" b="b"/>
              <a:pathLst>
                <a:path w="290" h="443">
                  <a:moveTo>
                    <a:pt x="176" y="139"/>
                  </a:moveTo>
                  <a:lnTo>
                    <a:pt x="176" y="139"/>
                  </a:lnTo>
                  <a:lnTo>
                    <a:pt x="193" y="139"/>
                  </a:lnTo>
                  <a:lnTo>
                    <a:pt x="213" y="145"/>
                  </a:lnTo>
                  <a:lnTo>
                    <a:pt x="230" y="153"/>
                  </a:lnTo>
                  <a:lnTo>
                    <a:pt x="244" y="162"/>
                  </a:lnTo>
                  <a:lnTo>
                    <a:pt x="244" y="162"/>
                  </a:lnTo>
                  <a:lnTo>
                    <a:pt x="256" y="176"/>
                  </a:lnTo>
                  <a:lnTo>
                    <a:pt x="264" y="190"/>
                  </a:lnTo>
                  <a:lnTo>
                    <a:pt x="270" y="207"/>
                  </a:lnTo>
                  <a:lnTo>
                    <a:pt x="273" y="227"/>
                  </a:lnTo>
                  <a:lnTo>
                    <a:pt x="273" y="421"/>
                  </a:lnTo>
                  <a:lnTo>
                    <a:pt x="273" y="421"/>
                  </a:lnTo>
                  <a:lnTo>
                    <a:pt x="273" y="429"/>
                  </a:lnTo>
                  <a:lnTo>
                    <a:pt x="276" y="435"/>
                  </a:lnTo>
                  <a:lnTo>
                    <a:pt x="276" y="435"/>
                  </a:lnTo>
                  <a:lnTo>
                    <a:pt x="290" y="443"/>
                  </a:lnTo>
                  <a:lnTo>
                    <a:pt x="199" y="443"/>
                  </a:lnTo>
                  <a:lnTo>
                    <a:pt x="199" y="443"/>
                  </a:lnTo>
                  <a:lnTo>
                    <a:pt x="207" y="438"/>
                  </a:lnTo>
                  <a:lnTo>
                    <a:pt x="213" y="432"/>
                  </a:lnTo>
                  <a:lnTo>
                    <a:pt x="216" y="426"/>
                  </a:lnTo>
                  <a:lnTo>
                    <a:pt x="216" y="421"/>
                  </a:lnTo>
                  <a:lnTo>
                    <a:pt x="216" y="250"/>
                  </a:lnTo>
                  <a:lnTo>
                    <a:pt x="216" y="250"/>
                  </a:lnTo>
                  <a:lnTo>
                    <a:pt x="216" y="233"/>
                  </a:lnTo>
                  <a:lnTo>
                    <a:pt x="213" y="219"/>
                  </a:lnTo>
                  <a:lnTo>
                    <a:pt x="207" y="207"/>
                  </a:lnTo>
                  <a:lnTo>
                    <a:pt x="202" y="196"/>
                  </a:lnTo>
                  <a:lnTo>
                    <a:pt x="202" y="196"/>
                  </a:lnTo>
                  <a:lnTo>
                    <a:pt x="190" y="188"/>
                  </a:lnTo>
                  <a:lnTo>
                    <a:pt x="179" y="182"/>
                  </a:lnTo>
                  <a:lnTo>
                    <a:pt x="165" y="179"/>
                  </a:lnTo>
                  <a:lnTo>
                    <a:pt x="148" y="176"/>
                  </a:lnTo>
                  <a:lnTo>
                    <a:pt x="148" y="176"/>
                  </a:lnTo>
                  <a:lnTo>
                    <a:pt x="128" y="179"/>
                  </a:lnTo>
                  <a:lnTo>
                    <a:pt x="108" y="188"/>
                  </a:lnTo>
                  <a:lnTo>
                    <a:pt x="108" y="188"/>
                  </a:lnTo>
                  <a:lnTo>
                    <a:pt x="91" y="196"/>
                  </a:lnTo>
                  <a:lnTo>
                    <a:pt x="77" y="210"/>
                  </a:lnTo>
                  <a:lnTo>
                    <a:pt x="77" y="421"/>
                  </a:lnTo>
                  <a:lnTo>
                    <a:pt x="77" y="421"/>
                  </a:lnTo>
                  <a:lnTo>
                    <a:pt x="80" y="426"/>
                  </a:lnTo>
                  <a:lnTo>
                    <a:pt x="82" y="432"/>
                  </a:lnTo>
                  <a:lnTo>
                    <a:pt x="82" y="432"/>
                  </a:lnTo>
                  <a:lnTo>
                    <a:pt x="88" y="438"/>
                  </a:lnTo>
                  <a:lnTo>
                    <a:pt x="97" y="443"/>
                  </a:lnTo>
                  <a:lnTo>
                    <a:pt x="6" y="443"/>
                  </a:lnTo>
                  <a:lnTo>
                    <a:pt x="6" y="443"/>
                  </a:lnTo>
                  <a:lnTo>
                    <a:pt x="11" y="438"/>
                  </a:lnTo>
                  <a:lnTo>
                    <a:pt x="17" y="432"/>
                  </a:lnTo>
                  <a:lnTo>
                    <a:pt x="20" y="426"/>
                  </a:lnTo>
                  <a:lnTo>
                    <a:pt x="20" y="421"/>
                  </a:lnTo>
                  <a:lnTo>
                    <a:pt x="20" y="40"/>
                  </a:lnTo>
                  <a:lnTo>
                    <a:pt x="20" y="40"/>
                  </a:lnTo>
                  <a:lnTo>
                    <a:pt x="20" y="31"/>
                  </a:lnTo>
                  <a:lnTo>
                    <a:pt x="17" y="23"/>
                  </a:lnTo>
                  <a:lnTo>
                    <a:pt x="17" y="23"/>
                  </a:lnTo>
                  <a:lnTo>
                    <a:pt x="0" y="14"/>
                  </a:lnTo>
                  <a:lnTo>
                    <a:pt x="77" y="0"/>
                  </a:lnTo>
                  <a:lnTo>
                    <a:pt x="77" y="185"/>
                  </a:lnTo>
                  <a:lnTo>
                    <a:pt x="77" y="185"/>
                  </a:lnTo>
                  <a:lnTo>
                    <a:pt x="102" y="165"/>
                  </a:lnTo>
                  <a:lnTo>
                    <a:pt x="128" y="151"/>
                  </a:lnTo>
                  <a:lnTo>
                    <a:pt x="153" y="142"/>
                  </a:lnTo>
                  <a:lnTo>
                    <a:pt x="176" y="139"/>
                  </a:lnTo>
                  <a:lnTo>
                    <a:pt x="176" y="139"/>
                  </a:lnTo>
                  <a:close/>
                </a:path>
              </a:pathLst>
            </a:custGeom>
            <a:solidFill>
              <a:schemeClr val="tx1"/>
            </a:solidFill>
            <a:ln w="9525">
              <a:noFill/>
              <a:round/>
              <a:headEnd/>
              <a:tailEnd/>
            </a:ln>
          </p:spPr>
          <p:txBody>
            <a:bodyPr/>
            <a:lstStyle/>
            <a:p>
              <a:pPr algn="ctr" eaLnBrk="0" hangingPunct="0">
                <a:defRPr/>
              </a:pPr>
              <a:endParaRPr lang="en-GB" dirty="0"/>
            </a:p>
          </p:txBody>
        </p:sp>
        <p:sp>
          <p:nvSpPr>
            <p:cNvPr id="9" name="Freeform 9"/>
            <p:cNvSpPr>
              <a:spLocks/>
            </p:cNvSpPr>
            <p:nvPr/>
          </p:nvSpPr>
          <p:spPr bwMode="auto">
            <a:xfrm>
              <a:off x="3275" y="3109"/>
              <a:ext cx="474" cy="305"/>
            </a:xfrm>
            <a:custGeom>
              <a:avLst/>
              <a:gdLst/>
              <a:ahLst/>
              <a:cxnLst>
                <a:cxn ang="0">
                  <a:pos x="364" y="0"/>
                </a:cxn>
                <a:cxn ang="0">
                  <a:pos x="398" y="6"/>
                </a:cxn>
                <a:cxn ang="0">
                  <a:pos x="429" y="23"/>
                </a:cxn>
                <a:cxn ang="0">
                  <a:pos x="444" y="37"/>
                </a:cxn>
                <a:cxn ang="0">
                  <a:pos x="458" y="68"/>
                </a:cxn>
                <a:cxn ang="0">
                  <a:pos x="458" y="282"/>
                </a:cxn>
                <a:cxn ang="0">
                  <a:pos x="461" y="287"/>
                </a:cxn>
                <a:cxn ang="0">
                  <a:pos x="463" y="293"/>
                </a:cxn>
                <a:cxn ang="0">
                  <a:pos x="387" y="304"/>
                </a:cxn>
                <a:cxn ang="0">
                  <a:pos x="392" y="299"/>
                </a:cxn>
                <a:cxn ang="0">
                  <a:pos x="404" y="287"/>
                </a:cxn>
                <a:cxn ang="0">
                  <a:pos x="404" y="108"/>
                </a:cxn>
                <a:cxn ang="0">
                  <a:pos x="404" y="91"/>
                </a:cxn>
                <a:cxn ang="0">
                  <a:pos x="395" y="66"/>
                </a:cxn>
                <a:cxn ang="0">
                  <a:pos x="387" y="57"/>
                </a:cxn>
                <a:cxn ang="0">
                  <a:pos x="367" y="43"/>
                </a:cxn>
                <a:cxn ang="0">
                  <a:pos x="336" y="37"/>
                </a:cxn>
                <a:cxn ang="0">
                  <a:pos x="316" y="40"/>
                </a:cxn>
                <a:cxn ang="0">
                  <a:pos x="282" y="60"/>
                </a:cxn>
                <a:cxn ang="0">
                  <a:pos x="267" y="77"/>
                </a:cxn>
                <a:cxn ang="0">
                  <a:pos x="267" y="282"/>
                </a:cxn>
                <a:cxn ang="0">
                  <a:pos x="270" y="287"/>
                </a:cxn>
                <a:cxn ang="0">
                  <a:pos x="273" y="293"/>
                </a:cxn>
                <a:cxn ang="0">
                  <a:pos x="194" y="304"/>
                </a:cxn>
                <a:cxn ang="0">
                  <a:pos x="202" y="299"/>
                </a:cxn>
                <a:cxn ang="0">
                  <a:pos x="211" y="287"/>
                </a:cxn>
                <a:cxn ang="0">
                  <a:pos x="211" y="105"/>
                </a:cxn>
                <a:cxn ang="0">
                  <a:pos x="211" y="88"/>
                </a:cxn>
                <a:cxn ang="0">
                  <a:pos x="202" y="63"/>
                </a:cxn>
                <a:cxn ang="0">
                  <a:pos x="185" y="46"/>
                </a:cxn>
                <a:cxn ang="0">
                  <a:pos x="160" y="37"/>
                </a:cxn>
                <a:cxn ang="0">
                  <a:pos x="145" y="37"/>
                </a:cxn>
                <a:cxn ang="0">
                  <a:pos x="108" y="46"/>
                </a:cxn>
                <a:cxn ang="0">
                  <a:pos x="80" y="68"/>
                </a:cxn>
                <a:cxn ang="0">
                  <a:pos x="80" y="282"/>
                </a:cxn>
                <a:cxn ang="0">
                  <a:pos x="83" y="293"/>
                </a:cxn>
                <a:cxn ang="0">
                  <a:pos x="97" y="304"/>
                </a:cxn>
                <a:cxn ang="0">
                  <a:pos x="6" y="304"/>
                </a:cxn>
                <a:cxn ang="0">
                  <a:pos x="20" y="293"/>
                </a:cxn>
                <a:cxn ang="0">
                  <a:pos x="23" y="282"/>
                </a:cxn>
                <a:cxn ang="0">
                  <a:pos x="23" y="40"/>
                </a:cxn>
                <a:cxn ang="0">
                  <a:pos x="18" y="23"/>
                </a:cxn>
                <a:cxn ang="0">
                  <a:pos x="9" y="17"/>
                </a:cxn>
                <a:cxn ang="0">
                  <a:pos x="80" y="0"/>
                </a:cxn>
                <a:cxn ang="0">
                  <a:pos x="80" y="43"/>
                </a:cxn>
                <a:cxn ang="0">
                  <a:pos x="123" y="14"/>
                </a:cxn>
                <a:cxn ang="0">
                  <a:pos x="134" y="9"/>
                </a:cxn>
                <a:cxn ang="0">
                  <a:pos x="160" y="0"/>
                </a:cxn>
                <a:cxn ang="0">
                  <a:pos x="174" y="0"/>
                </a:cxn>
                <a:cxn ang="0">
                  <a:pos x="202" y="3"/>
                </a:cxn>
                <a:cxn ang="0">
                  <a:pos x="228" y="14"/>
                </a:cxn>
                <a:cxn ang="0">
                  <a:pos x="239" y="23"/>
                </a:cxn>
                <a:cxn ang="0">
                  <a:pos x="256" y="43"/>
                </a:cxn>
                <a:cxn ang="0">
                  <a:pos x="262" y="57"/>
                </a:cxn>
                <a:cxn ang="0">
                  <a:pos x="307" y="17"/>
                </a:cxn>
                <a:cxn ang="0">
                  <a:pos x="321" y="9"/>
                </a:cxn>
                <a:cxn ang="0">
                  <a:pos x="350" y="0"/>
                </a:cxn>
                <a:cxn ang="0">
                  <a:pos x="364" y="0"/>
                </a:cxn>
              </a:cxnLst>
              <a:rect l="0" t="0" r="r" b="b"/>
              <a:pathLst>
                <a:path w="475" h="304">
                  <a:moveTo>
                    <a:pt x="364" y="0"/>
                  </a:moveTo>
                  <a:lnTo>
                    <a:pt x="364" y="0"/>
                  </a:lnTo>
                  <a:lnTo>
                    <a:pt x="381" y="0"/>
                  </a:lnTo>
                  <a:lnTo>
                    <a:pt x="398" y="6"/>
                  </a:lnTo>
                  <a:lnTo>
                    <a:pt x="415" y="14"/>
                  </a:lnTo>
                  <a:lnTo>
                    <a:pt x="429" y="23"/>
                  </a:lnTo>
                  <a:lnTo>
                    <a:pt x="429" y="23"/>
                  </a:lnTo>
                  <a:lnTo>
                    <a:pt x="444" y="37"/>
                  </a:lnTo>
                  <a:lnTo>
                    <a:pt x="452" y="51"/>
                  </a:lnTo>
                  <a:lnTo>
                    <a:pt x="458" y="68"/>
                  </a:lnTo>
                  <a:lnTo>
                    <a:pt x="458" y="88"/>
                  </a:lnTo>
                  <a:lnTo>
                    <a:pt x="458" y="282"/>
                  </a:lnTo>
                  <a:lnTo>
                    <a:pt x="458" y="282"/>
                  </a:lnTo>
                  <a:lnTo>
                    <a:pt x="461" y="287"/>
                  </a:lnTo>
                  <a:lnTo>
                    <a:pt x="463" y="293"/>
                  </a:lnTo>
                  <a:lnTo>
                    <a:pt x="463" y="293"/>
                  </a:lnTo>
                  <a:lnTo>
                    <a:pt x="475" y="304"/>
                  </a:lnTo>
                  <a:lnTo>
                    <a:pt x="387" y="304"/>
                  </a:lnTo>
                  <a:lnTo>
                    <a:pt x="387" y="304"/>
                  </a:lnTo>
                  <a:lnTo>
                    <a:pt x="392" y="299"/>
                  </a:lnTo>
                  <a:lnTo>
                    <a:pt x="398" y="293"/>
                  </a:lnTo>
                  <a:lnTo>
                    <a:pt x="404" y="287"/>
                  </a:lnTo>
                  <a:lnTo>
                    <a:pt x="404" y="282"/>
                  </a:lnTo>
                  <a:lnTo>
                    <a:pt x="404" y="108"/>
                  </a:lnTo>
                  <a:lnTo>
                    <a:pt x="404" y="108"/>
                  </a:lnTo>
                  <a:lnTo>
                    <a:pt x="404" y="91"/>
                  </a:lnTo>
                  <a:lnTo>
                    <a:pt x="401" y="80"/>
                  </a:lnTo>
                  <a:lnTo>
                    <a:pt x="395" y="66"/>
                  </a:lnTo>
                  <a:lnTo>
                    <a:pt x="387" y="57"/>
                  </a:lnTo>
                  <a:lnTo>
                    <a:pt x="387" y="57"/>
                  </a:lnTo>
                  <a:lnTo>
                    <a:pt x="378" y="49"/>
                  </a:lnTo>
                  <a:lnTo>
                    <a:pt x="367" y="43"/>
                  </a:lnTo>
                  <a:lnTo>
                    <a:pt x="353" y="37"/>
                  </a:lnTo>
                  <a:lnTo>
                    <a:pt x="336" y="37"/>
                  </a:lnTo>
                  <a:lnTo>
                    <a:pt x="336" y="37"/>
                  </a:lnTo>
                  <a:lnTo>
                    <a:pt x="316" y="40"/>
                  </a:lnTo>
                  <a:lnTo>
                    <a:pt x="299" y="46"/>
                  </a:lnTo>
                  <a:lnTo>
                    <a:pt x="282" y="60"/>
                  </a:lnTo>
                  <a:lnTo>
                    <a:pt x="267" y="77"/>
                  </a:lnTo>
                  <a:lnTo>
                    <a:pt x="267" y="77"/>
                  </a:lnTo>
                  <a:lnTo>
                    <a:pt x="267" y="85"/>
                  </a:lnTo>
                  <a:lnTo>
                    <a:pt x="267" y="282"/>
                  </a:lnTo>
                  <a:lnTo>
                    <a:pt x="267" y="282"/>
                  </a:lnTo>
                  <a:lnTo>
                    <a:pt x="270" y="287"/>
                  </a:lnTo>
                  <a:lnTo>
                    <a:pt x="273" y="293"/>
                  </a:lnTo>
                  <a:lnTo>
                    <a:pt x="273" y="293"/>
                  </a:lnTo>
                  <a:lnTo>
                    <a:pt x="285" y="304"/>
                  </a:lnTo>
                  <a:lnTo>
                    <a:pt x="194" y="304"/>
                  </a:lnTo>
                  <a:lnTo>
                    <a:pt x="194" y="304"/>
                  </a:lnTo>
                  <a:lnTo>
                    <a:pt x="202" y="299"/>
                  </a:lnTo>
                  <a:lnTo>
                    <a:pt x="208" y="293"/>
                  </a:lnTo>
                  <a:lnTo>
                    <a:pt x="211" y="287"/>
                  </a:lnTo>
                  <a:lnTo>
                    <a:pt x="211" y="282"/>
                  </a:lnTo>
                  <a:lnTo>
                    <a:pt x="211" y="105"/>
                  </a:lnTo>
                  <a:lnTo>
                    <a:pt x="211" y="105"/>
                  </a:lnTo>
                  <a:lnTo>
                    <a:pt x="211" y="88"/>
                  </a:lnTo>
                  <a:lnTo>
                    <a:pt x="208" y="74"/>
                  </a:lnTo>
                  <a:lnTo>
                    <a:pt x="202" y="63"/>
                  </a:lnTo>
                  <a:lnTo>
                    <a:pt x="194" y="54"/>
                  </a:lnTo>
                  <a:lnTo>
                    <a:pt x="185" y="46"/>
                  </a:lnTo>
                  <a:lnTo>
                    <a:pt x="174" y="40"/>
                  </a:lnTo>
                  <a:lnTo>
                    <a:pt x="160" y="37"/>
                  </a:lnTo>
                  <a:lnTo>
                    <a:pt x="145" y="37"/>
                  </a:lnTo>
                  <a:lnTo>
                    <a:pt x="145" y="37"/>
                  </a:lnTo>
                  <a:lnTo>
                    <a:pt x="125" y="40"/>
                  </a:lnTo>
                  <a:lnTo>
                    <a:pt x="108" y="46"/>
                  </a:lnTo>
                  <a:lnTo>
                    <a:pt x="94" y="54"/>
                  </a:lnTo>
                  <a:lnTo>
                    <a:pt x="80" y="68"/>
                  </a:lnTo>
                  <a:lnTo>
                    <a:pt x="80" y="282"/>
                  </a:lnTo>
                  <a:lnTo>
                    <a:pt x="80" y="282"/>
                  </a:lnTo>
                  <a:lnTo>
                    <a:pt x="80" y="287"/>
                  </a:lnTo>
                  <a:lnTo>
                    <a:pt x="83" y="293"/>
                  </a:lnTo>
                  <a:lnTo>
                    <a:pt x="83" y="293"/>
                  </a:lnTo>
                  <a:lnTo>
                    <a:pt x="97" y="304"/>
                  </a:lnTo>
                  <a:lnTo>
                    <a:pt x="6" y="304"/>
                  </a:lnTo>
                  <a:lnTo>
                    <a:pt x="6" y="304"/>
                  </a:lnTo>
                  <a:lnTo>
                    <a:pt x="15" y="299"/>
                  </a:lnTo>
                  <a:lnTo>
                    <a:pt x="20" y="293"/>
                  </a:lnTo>
                  <a:lnTo>
                    <a:pt x="23" y="287"/>
                  </a:lnTo>
                  <a:lnTo>
                    <a:pt x="23" y="282"/>
                  </a:lnTo>
                  <a:lnTo>
                    <a:pt x="23" y="40"/>
                  </a:lnTo>
                  <a:lnTo>
                    <a:pt x="23" y="40"/>
                  </a:lnTo>
                  <a:lnTo>
                    <a:pt x="23" y="31"/>
                  </a:lnTo>
                  <a:lnTo>
                    <a:pt x="18" y="23"/>
                  </a:lnTo>
                  <a:lnTo>
                    <a:pt x="18" y="23"/>
                  </a:lnTo>
                  <a:lnTo>
                    <a:pt x="9" y="17"/>
                  </a:lnTo>
                  <a:lnTo>
                    <a:pt x="0" y="14"/>
                  </a:lnTo>
                  <a:lnTo>
                    <a:pt x="80" y="0"/>
                  </a:lnTo>
                  <a:lnTo>
                    <a:pt x="80" y="43"/>
                  </a:lnTo>
                  <a:lnTo>
                    <a:pt x="80" y="43"/>
                  </a:lnTo>
                  <a:lnTo>
                    <a:pt x="100" y="29"/>
                  </a:lnTo>
                  <a:lnTo>
                    <a:pt x="123" y="14"/>
                  </a:lnTo>
                  <a:lnTo>
                    <a:pt x="123" y="14"/>
                  </a:lnTo>
                  <a:lnTo>
                    <a:pt x="134" y="9"/>
                  </a:lnTo>
                  <a:lnTo>
                    <a:pt x="145" y="3"/>
                  </a:lnTo>
                  <a:lnTo>
                    <a:pt x="160" y="0"/>
                  </a:lnTo>
                  <a:lnTo>
                    <a:pt x="174" y="0"/>
                  </a:lnTo>
                  <a:lnTo>
                    <a:pt x="174" y="0"/>
                  </a:lnTo>
                  <a:lnTo>
                    <a:pt x="188" y="0"/>
                  </a:lnTo>
                  <a:lnTo>
                    <a:pt x="202" y="3"/>
                  </a:lnTo>
                  <a:lnTo>
                    <a:pt x="213" y="9"/>
                  </a:lnTo>
                  <a:lnTo>
                    <a:pt x="228" y="14"/>
                  </a:lnTo>
                  <a:lnTo>
                    <a:pt x="228" y="14"/>
                  </a:lnTo>
                  <a:lnTo>
                    <a:pt x="239" y="23"/>
                  </a:lnTo>
                  <a:lnTo>
                    <a:pt x="248" y="31"/>
                  </a:lnTo>
                  <a:lnTo>
                    <a:pt x="256" y="43"/>
                  </a:lnTo>
                  <a:lnTo>
                    <a:pt x="262" y="57"/>
                  </a:lnTo>
                  <a:lnTo>
                    <a:pt x="262" y="57"/>
                  </a:lnTo>
                  <a:lnTo>
                    <a:pt x="282" y="34"/>
                  </a:lnTo>
                  <a:lnTo>
                    <a:pt x="307" y="17"/>
                  </a:lnTo>
                  <a:lnTo>
                    <a:pt x="307" y="17"/>
                  </a:lnTo>
                  <a:lnTo>
                    <a:pt x="321" y="9"/>
                  </a:lnTo>
                  <a:lnTo>
                    <a:pt x="336" y="3"/>
                  </a:lnTo>
                  <a:lnTo>
                    <a:pt x="350" y="0"/>
                  </a:lnTo>
                  <a:lnTo>
                    <a:pt x="364" y="0"/>
                  </a:lnTo>
                  <a:lnTo>
                    <a:pt x="364" y="0"/>
                  </a:lnTo>
                  <a:close/>
                </a:path>
              </a:pathLst>
            </a:custGeom>
            <a:solidFill>
              <a:schemeClr val="tx1"/>
            </a:solidFill>
            <a:ln w="9525">
              <a:noFill/>
              <a:round/>
              <a:headEnd/>
              <a:tailEnd/>
            </a:ln>
          </p:spPr>
          <p:txBody>
            <a:bodyPr/>
            <a:lstStyle/>
            <a:p>
              <a:pPr algn="ctr" eaLnBrk="0" hangingPunct="0">
                <a:defRPr/>
              </a:pPr>
              <a:endParaRPr lang="en-GB" dirty="0"/>
            </a:p>
          </p:txBody>
        </p:sp>
        <p:sp>
          <p:nvSpPr>
            <p:cNvPr id="10" name="Freeform 10"/>
            <p:cNvSpPr>
              <a:spLocks/>
            </p:cNvSpPr>
            <p:nvPr/>
          </p:nvSpPr>
          <p:spPr bwMode="auto">
            <a:xfrm>
              <a:off x="4071" y="3058"/>
              <a:ext cx="184" cy="362"/>
            </a:xfrm>
            <a:custGeom>
              <a:avLst/>
              <a:gdLst/>
              <a:ahLst/>
              <a:cxnLst>
                <a:cxn ang="0">
                  <a:pos x="85" y="0"/>
                </a:cxn>
                <a:cxn ang="0">
                  <a:pos x="85" y="60"/>
                </a:cxn>
                <a:cxn ang="0">
                  <a:pos x="173" y="60"/>
                </a:cxn>
                <a:cxn ang="0">
                  <a:pos x="150" y="85"/>
                </a:cxn>
                <a:cxn ang="0">
                  <a:pos x="82" y="85"/>
                </a:cxn>
                <a:cxn ang="0">
                  <a:pos x="82" y="267"/>
                </a:cxn>
                <a:cxn ang="0">
                  <a:pos x="82" y="267"/>
                </a:cxn>
                <a:cxn ang="0">
                  <a:pos x="85" y="284"/>
                </a:cxn>
                <a:cxn ang="0">
                  <a:pos x="88" y="296"/>
                </a:cxn>
                <a:cxn ang="0">
                  <a:pos x="91" y="307"/>
                </a:cxn>
                <a:cxn ang="0">
                  <a:pos x="99" y="318"/>
                </a:cxn>
                <a:cxn ang="0">
                  <a:pos x="105" y="324"/>
                </a:cxn>
                <a:cxn ang="0">
                  <a:pos x="116" y="330"/>
                </a:cxn>
                <a:cxn ang="0">
                  <a:pos x="128" y="333"/>
                </a:cxn>
                <a:cxn ang="0">
                  <a:pos x="142" y="335"/>
                </a:cxn>
                <a:cxn ang="0">
                  <a:pos x="142" y="335"/>
                </a:cxn>
                <a:cxn ang="0">
                  <a:pos x="156" y="333"/>
                </a:cxn>
                <a:cxn ang="0">
                  <a:pos x="165" y="330"/>
                </a:cxn>
                <a:cxn ang="0">
                  <a:pos x="165" y="330"/>
                </a:cxn>
                <a:cxn ang="0">
                  <a:pos x="184" y="318"/>
                </a:cxn>
                <a:cxn ang="0">
                  <a:pos x="184" y="318"/>
                </a:cxn>
                <a:cxn ang="0">
                  <a:pos x="182" y="324"/>
                </a:cxn>
                <a:cxn ang="0">
                  <a:pos x="179" y="333"/>
                </a:cxn>
                <a:cxn ang="0">
                  <a:pos x="162" y="347"/>
                </a:cxn>
                <a:cxn ang="0">
                  <a:pos x="162" y="347"/>
                </a:cxn>
                <a:cxn ang="0">
                  <a:pos x="153" y="352"/>
                </a:cxn>
                <a:cxn ang="0">
                  <a:pos x="142" y="358"/>
                </a:cxn>
                <a:cxn ang="0">
                  <a:pos x="130" y="361"/>
                </a:cxn>
                <a:cxn ang="0">
                  <a:pos x="119" y="361"/>
                </a:cxn>
                <a:cxn ang="0">
                  <a:pos x="119" y="361"/>
                </a:cxn>
                <a:cxn ang="0">
                  <a:pos x="99" y="361"/>
                </a:cxn>
                <a:cxn ang="0">
                  <a:pos x="82" y="355"/>
                </a:cxn>
                <a:cxn ang="0">
                  <a:pos x="65" y="347"/>
                </a:cxn>
                <a:cxn ang="0">
                  <a:pos x="54" y="335"/>
                </a:cxn>
                <a:cxn ang="0">
                  <a:pos x="54" y="335"/>
                </a:cxn>
                <a:cxn ang="0">
                  <a:pos x="42" y="324"/>
                </a:cxn>
                <a:cxn ang="0">
                  <a:pos x="34" y="307"/>
                </a:cxn>
                <a:cxn ang="0">
                  <a:pos x="31" y="290"/>
                </a:cxn>
                <a:cxn ang="0">
                  <a:pos x="28" y="267"/>
                </a:cxn>
                <a:cxn ang="0">
                  <a:pos x="28" y="85"/>
                </a:cxn>
                <a:cxn ang="0">
                  <a:pos x="0" y="85"/>
                </a:cxn>
                <a:cxn ang="0">
                  <a:pos x="85" y="0"/>
                </a:cxn>
                <a:cxn ang="0">
                  <a:pos x="85" y="0"/>
                </a:cxn>
              </a:cxnLst>
              <a:rect l="0" t="0" r="r" b="b"/>
              <a:pathLst>
                <a:path w="184" h="361">
                  <a:moveTo>
                    <a:pt x="85" y="0"/>
                  </a:moveTo>
                  <a:lnTo>
                    <a:pt x="85" y="60"/>
                  </a:lnTo>
                  <a:lnTo>
                    <a:pt x="173" y="60"/>
                  </a:lnTo>
                  <a:lnTo>
                    <a:pt x="150" y="85"/>
                  </a:lnTo>
                  <a:lnTo>
                    <a:pt x="82" y="85"/>
                  </a:lnTo>
                  <a:lnTo>
                    <a:pt x="82" y="267"/>
                  </a:lnTo>
                  <a:lnTo>
                    <a:pt x="82" y="267"/>
                  </a:lnTo>
                  <a:lnTo>
                    <a:pt x="85" y="284"/>
                  </a:lnTo>
                  <a:lnTo>
                    <a:pt x="88" y="296"/>
                  </a:lnTo>
                  <a:lnTo>
                    <a:pt x="91" y="307"/>
                  </a:lnTo>
                  <a:lnTo>
                    <a:pt x="99" y="318"/>
                  </a:lnTo>
                  <a:lnTo>
                    <a:pt x="105" y="324"/>
                  </a:lnTo>
                  <a:lnTo>
                    <a:pt x="116" y="330"/>
                  </a:lnTo>
                  <a:lnTo>
                    <a:pt x="128" y="333"/>
                  </a:lnTo>
                  <a:lnTo>
                    <a:pt x="142" y="335"/>
                  </a:lnTo>
                  <a:lnTo>
                    <a:pt x="142" y="335"/>
                  </a:lnTo>
                  <a:lnTo>
                    <a:pt x="156" y="333"/>
                  </a:lnTo>
                  <a:lnTo>
                    <a:pt x="165" y="330"/>
                  </a:lnTo>
                  <a:lnTo>
                    <a:pt x="165" y="330"/>
                  </a:lnTo>
                  <a:lnTo>
                    <a:pt x="184" y="318"/>
                  </a:lnTo>
                  <a:lnTo>
                    <a:pt x="184" y="318"/>
                  </a:lnTo>
                  <a:lnTo>
                    <a:pt x="182" y="324"/>
                  </a:lnTo>
                  <a:lnTo>
                    <a:pt x="179" y="333"/>
                  </a:lnTo>
                  <a:lnTo>
                    <a:pt x="162" y="347"/>
                  </a:lnTo>
                  <a:lnTo>
                    <a:pt x="162" y="347"/>
                  </a:lnTo>
                  <a:lnTo>
                    <a:pt x="153" y="352"/>
                  </a:lnTo>
                  <a:lnTo>
                    <a:pt x="142" y="358"/>
                  </a:lnTo>
                  <a:lnTo>
                    <a:pt x="130" y="361"/>
                  </a:lnTo>
                  <a:lnTo>
                    <a:pt x="119" y="361"/>
                  </a:lnTo>
                  <a:lnTo>
                    <a:pt x="119" y="361"/>
                  </a:lnTo>
                  <a:lnTo>
                    <a:pt x="99" y="361"/>
                  </a:lnTo>
                  <a:lnTo>
                    <a:pt x="82" y="355"/>
                  </a:lnTo>
                  <a:lnTo>
                    <a:pt x="65" y="347"/>
                  </a:lnTo>
                  <a:lnTo>
                    <a:pt x="54" y="335"/>
                  </a:lnTo>
                  <a:lnTo>
                    <a:pt x="54" y="335"/>
                  </a:lnTo>
                  <a:lnTo>
                    <a:pt x="42" y="324"/>
                  </a:lnTo>
                  <a:lnTo>
                    <a:pt x="34" y="307"/>
                  </a:lnTo>
                  <a:lnTo>
                    <a:pt x="31" y="290"/>
                  </a:lnTo>
                  <a:lnTo>
                    <a:pt x="28" y="267"/>
                  </a:lnTo>
                  <a:lnTo>
                    <a:pt x="28" y="85"/>
                  </a:lnTo>
                  <a:lnTo>
                    <a:pt x="0" y="85"/>
                  </a:lnTo>
                  <a:lnTo>
                    <a:pt x="85" y="0"/>
                  </a:lnTo>
                  <a:lnTo>
                    <a:pt x="85" y="0"/>
                  </a:lnTo>
                  <a:close/>
                </a:path>
              </a:pathLst>
            </a:custGeom>
            <a:solidFill>
              <a:schemeClr val="tx1"/>
            </a:solidFill>
            <a:ln w="9525">
              <a:noFill/>
              <a:round/>
              <a:headEnd/>
              <a:tailEnd/>
            </a:ln>
          </p:spPr>
          <p:txBody>
            <a:bodyPr/>
            <a:lstStyle/>
            <a:p>
              <a:pPr algn="ctr" eaLnBrk="0" hangingPunct="0">
                <a:defRPr/>
              </a:pPr>
              <a:endParaRPr lang="en-GB" dirty="0"/>
            </a:p>
          </p:txBody>
        </p:sp>
        <p:sp>
          <p:nvSpPr>
            <p:cNvPr id="11" name="Freeform 11"/>
            <p:cNvSpPr>
              <a:spLocks noEditPoints="1"/>
            </p:cNvSpPr>
            <p:nvPr/>
          </p:nvSpPr>
          <p:spPr bwMode="auto">
            <a:xfrm>
              <a:off x="4253" y="3109"/>
              <a:ext cx="282" cy="311"/>
            </a:xfrm>
            <a:custGeom>
              <a:avLst/>
              <a:gdLst/>
              <a:ahLst/>
              <a:cxnLst>
                <a:cxn ang="0">
                  <a:pos x="144" y="0"/>
                </a:cxn>
                <a:cxn ang="0">
                  <a:pos x="184" y="6"/>
                </a:cxn>
                <a:cxn ang="0">
                  <a:pos x="221" y="23"/>
                </a:cxn>
                <a:cxn ang="0">
                  <a:pos x="235" y="34"/>
                </a:cxn>
                <a:cxn ang="0">
                  <a:pos x="261" y="63"/>
                </a:cxn>
                <a:cxn ang="0">
                  <a:pos x="269" y="80"/>
                </a:cxn>
                <a:cxn ang="0">
                  <a:pos x="281" y="117"/>
                </a:cxn>
                <a:cxn ang="0">
                  <a:pos x="284" y="156"/>
                </a:cxn>
                <a:cxn ang="0">
                  <a:pos x="284" y="174"/>
                </a:cxn>
                <a:cxn ang="0">
                  <a:pos x="272" y="210"/>
                </a:cxn>
                <a:cxn ang="0">
                  <a:pos x="267" y="230"/>
                </a:cxn>
                <a:cxn ang="0">
                  <a:pos x="244" y="262"/>
                </a:cxn>
                <a:cxn ang="0">
                  <a:pos x="215" y="290"/>
                </a:cxn>
                <a:cxn ang="0">
                  <a:pos x="198" y="299"/>
                </a:cxn>
                <a:cxn ang="0">
                  <a:pos x="161" y="310"/>
                </a:cxn>
                <a:cxn ang="0">
                  <a:pos x="142" y="310"/>
                </a:cxn>
                <a:cxn ang="0">
                  <a:pos x="93" y="304"/>
                </a:cxn>
                <a:cxn ang="0">
                  <a:pos x="68" y="293"/>
                </a:cxn>
                <a:cxn ang="0">
                  <a:pos x="45" y="273"/>
                </a:cxn>
                <a:cxn ang="0">
                  <a:pos x="36" y="264"/>
                </a:cxn>
                <a:cxn ang="0">
                  <a:pos x="11" y="213"/>
                </a:cxn>
                <a:cxn ang="0">
                  <a:pos x="0" y="156"/>
                </a:cxn>
                <a:cxn ang="0">
                  <a:pos x="2" y="137"/>
                </a:cxn>
                <a:cxn ang="0">
                  <a:pos x="11" y="100"/>
                </a:cxn>
                <a:cxn ang="0">
                  <a:pos x="19" y="80"/>
                </a:cxn>
                <a:cxn ang="0">
                  <a:pos x="39" y="49"/>
                </a:cxn>
                <a:cxn ang="0">
                  <a:pos x="68" y="23"/>
                </a:cxn>
                <a:cxn ang="0">
                  <a:pos x="85" y="12"/>
                </a:cxn>
                <a:cxn ang="0">
                  <a:pos x="122" y="0"/>
                </a:cxn>
                <a:cxn ang="0">
                  <a:pos x="144" y="0"/>
                </a:cxn>
                <a:cxn ang="0">
                  <a:pos x="139" y="23"/>
                </a:cxn>
                <a:cxn ang="0">
                  <a:pos x="102" y="34"/>
                </a:cxn>
                <a:cxn ang="0">
                  <a:pos x="76" y="66"/>
                </a:cxn>
                <a:cxn ang="0">
                  <a:pos x="68" y="85"/>
                </a:cxn>
                <a:cxn ang="0">
                  <a:pos x="59" y="131"/>
                </a:cxn>
                <a:cxn ang="0">
                  <a:pos x="59" y="159"/>
                </a:cxn>
                <a:cxn ang="0">
                  <a:pos x="68" y="210"/>
                </a:cxn>
                <a:cxn ang="0">
                  <a:pos x="85" y="250"/>
                </a:cxn>
                <a:cxn ang="0">
                  <a:pos x="96" y="267"/>
                </a:cxn>
                <a:cxn ang="0">
                  <a:pos x="127" y="284"/>
                </a:cxn>
                <a:cxn ang="0">
                  <a:pos x="147" y="284"/>
                </a:cxn>
                <a:cxn ang="0">
                  <a:pos x="181" y="273"/>
                </a:cxn>
                <a:cxn ang="0">
                  <a:pos x="207" y="245"/>
                </a:cxn>
                <a:cxn ang="0">
                  <a:pos x="215" y="225"/>
                </a:cxn>
                <a:cxn ang="0">
                  <a:pos x="224" y="179"/>
                </a:cxn>
                <a:cxn ang="0">
                  <a:pos x="224" y="151"/>
                </a:cxn>
                <a:cxn ang="0">
                  <a:pos x="213" y="85"/>
                </a:cxn>
                <a:cxn ang="0">
                  <a:pos x="201" y="60"/>
                </a:cxn>
                <a:cxn ang="0">
                  <a:pos x="184" y="40"/>
                </a:cxn>
                <a:cxn ang="0">
                  <a:pos x="164" y="29"/>
                </a:cxn>
                <a:cxn ang="0">
                  <a:pos x="139" y="23"/>
                </a:cxn>
              </a:cxnLst>
              <a:rect l="0" t="0" r="r" b="b"/>
              <a:pathLst>
                <a:path w="284" h="310">
                  <a:moveTo>
                    <a:pt x="144" y="0"/>
                  </a:moveTo>
                  <a:lnTo>
                    <a:pt x="144" y="0"/>
                  </a:lnTo>
                  <a:lnTo>
                    <a:pt x="164" y="0"/>
                  </a:lnTo>
                  <a:lnTo>
                    <a:pt x="184" y="6"/>
                  </a:lnTo>
                  <a:lnTo>
                    <a:pt x="204" y="12"/>
                  </a:lnTo>
                  <a:lnTo>
                    <a:pt x="221" y="23"/>
                  </a:lnTo>
                  <a:lnTo>
                    <a:pt x="221" y="23"/>
                  </a:lnTo>
                  <a:lnTo>
                    <a:pt x="235" y="34"/>
                  </a:lnTo>
                  <a:lnTo>
                    <a:pt x="250" y="49"/>
                  </a:lnTo>
                  <a:lnTo>
                    <a:pt x="261" y="63"/>
                  </a:lnTo>
                  <a:lnTo>
                    <a:pt x="269" y="80"/>
                  </a:lnTo>
                  <a:lnTo>
                    <a:pt x="269" y="80"/>
                  </a:lnTo>
                  <a:lnTo>
                    <a:pt x="275" y="100"/>
                  </a:lnTo>
                  <a:lnTo>
                    <a:pt x="281" y="117"/>
                  </a:lnTo>
                  <a:lnTo>
                    <a:pt x="284" y="137"/>
                  </a:lnTo>
                  <a:lnTo>
                    <a:pt x="284" y="156"/>
                  </a:lnTo>
                  <a:lnTo>
                    <a:pt x="284" y="156"/>
                  </a:lnTo>
                  <a:lnTo>
                    <a:pt x="284" y="174"/>
                  </a:lnTo>
                  <a:lnTo>
                    <a:pt x="278" y="193"/>
                  </a:lnTo>
                  <a:lnTo>
                    <a:pt x="272" y="210"/>
                  </a:lnTo>
                  <a:lnTo>
                    <a:pt x="267" y="230"/>
                  </a:lnTo>
                  <a:lnTo>
                    <a:pt x="267" y="230"/>
                  </a:lnTo>
                  <a:lnTo>
                    <a:pt x="255" y="247"/>
                  </a:lnTo>
                  <a:lnTo>
                    <a:pt x="244" y="262"/>
                  </a:lnTo>
                  <a:lnTo>
                    <a:pt x="230" y="276"/>
                  </a:lnTo>
                  <a:lnTo>
                    <a:pt x="215" y="290"/>
                  </a:lnTo>
                  <a:lnTo>
                    <a:pt x="215" y="290"/>
                  </a:lnTo>
                  <a:lnTo>
                    <a:pt x="198" y="299"/>
                  </a:lnTo>
                  <a:lnTo>
                    <a:pt x="181" y="304"/>
                  </a:lnTo>
                  <a:lnTo>
                    <a:pt x="161" y="310"/>
                  </a:lnTo>
                  <a:lnTo>
                    <a:pt x="142" y="310"/>
                  </a:lnTo>
                  <a:lnTo>
                    <a:pt x="142" y="310"/>
                  </a:lnTo>
                  <a:lnTo>
                    <a:pt x="110" y="307"/>
                  </a:lnTo>
                  <a:lnTo>
                    <a:pt x="93" y="304"/>
                  </a:lnTo>
                  <a:lnTo>
                    <a:pt x="82" y="299"/>
                  </a:lnTo>
                  <a:lnTo>
                    <a:pt x="68" y="293"/>
                  </a:lnTo>
                  <a:lnTo>
                    <a:pt x="56" y="284"/>
                  </a:lnTo>
                  <a:lnTo>
                    <a:pt x="45" y="273"/>
                  </a:lnTo>
                  <a:lnTo>
                    <a:pt x="36" y="264"/>
                  </a:lnTo>
                  <a:lnTo>
                    <a:pt x="36" y="264"/>
                  </a:lnTo>
                  <a:lnTo>
                    <a:pt x="19" y="239"/>
                  </a:lnTo>
                  <a:lnTo>
                    <a:pt x="11" y="213"/>
                  </a:lnTo>
                  <a:lnTo>
                    <a:pt x="2" y="185"/>
                  </a:lnTo>
                  <a:lnTo>
                    <a:pt x="0" y="156"/>
                  </a:lnTo>
                  <a:lnTo>
                    <a:pt x="0" y="156"/>
                  </a:lnTo>
                  <a:lnTo>
                    <a:pt x="2" y="137"/>
                  </a:lnTo>
                  <a:lnTo>
                    <a:pt x="5" y="117"/>
                  </a:lnTo>
                  <a:lnTo>
                    <a:pt x="11" y="100"/>
                  </a:lnTo>
                  <a:lnTo>
                    <a:pt x="19" y="80"/>
                  </a:lnTo>
                  <a:lnTo>
                    <a:pt x="19" y="80"/>
                  </a:lnTo>
                  <a:lnTo>
                    <a:pt x="28" y="63"/>
                  </a:lnTo>
                  <a:lnTo>
                    <a:pt x="39" y="49"/>
                  </a:lnTo>
                  <a:lnTo>
                    <a:pt x="54" y="34"/>
                  </a:lnTo>
                  <a:lnTo>
                    <a:pt x="68" y="23"/>
                  </a:lnTo>
                  <a:lnTo>
                    <a:pt x="68" y="23"/>
                  </a:lnTo>
                  <a:lnTo>
                    <a:pt x="85" y="12"/>
                  </a:lnTo>
                  <a:lnTo>
                    <a:pt x="105" y="6"/>
                  </a:lnTo>
                  <a:lnTo>
                    <a:pt x="122" y="0"/>
                  </a:lnTo>
                  <a:lnTo>
                    <a:pt x="144" y="0"/>
                  </a:lnTo>
                  <a:lnTo>
                    <a:pt x="144" y="0"/>
                  </a:lnTo>
                  <a:close/>
                  <a:moveTo>
                    <a:pt x="139" y="23"/>
                  </a:moveTo>
                  <a:lnTo>
                    <a:pt x="139" y="23"/>
                  </a:lnTo>
                  <a:lnTo>
                    <a:pt x="119" y="26"/>
                  </a:lnTo>
                  <a:lnTo>
                    <a:pt x="102" y="34"/>
                  </a:lnTo>
                  <a:lnTo>
                    <a:pt x="88" y="49"/>
                  </a:lnTo>
                  <a:lnTo>
                    <a:pt x="76" y="66"/>
                  </a:lnTo>
                  <a:lnTo>
                    <a:pt x="76" y="66"/>
                  </a:lnTo>
                  <a:lnTo>
                    <a:pt x="68" y="85"/>
                  </a:lnTo>
                  <a:lnTo>
                    <a:pt x="62" y="108"/>
                  </a:lnTo>
                  <a:lnTo>
                    <a:pt x="59" y="131"/>
                  </a:lnTo>
                  <a:lnTo>
                    <a:pt x="59" y="159"/>
                  </a:lnTo>
                  <a:lnTo>
                    <a:pt x="59" y="159"/>
                  </a:lnTo>
                  <a:lnTo>
                    <a:pt x="62" y="185"/>
                  </a:lnTo>
                  <a:lnTo>
                    <a:pt x="68" y="210"/>
                  </a:lnTo>
                  <a:lnTo>
                    <a:pt x="73" y="230"/>
                  </a:lnTo>
                  <a:lnTo>
                    <a:pt x="85" y="250"/>
                  </a:lnTo>
                  <a:lnTo>
                    <a:pt x="85" y="250"/>
                  </a:lnTo>
                  <a:lnTo>
                    <a:pt x="96" y="267"/>
                  </a:lnTo>
                  <a:lnTo>
                    <a:pt x="113" y="279"/>
                  </a:lnTo>
                  <a:lnTo>
                    <a:pt x="127" y="284"/>
                  </a:lnTo>
                  <a:lnTo>
                    <a:pt x="147" y="284"/>
                  </a:lnTo>
                  <a:lnTo>
                    <a:pt x="147" y="284"/>
                  </a:lnTo>
                  <a:lnTo>
                    <a:pt x="164" y="282"/>
                  </a:lnTo>
                  <a:lnTo>
                    <a:pt x="181" y="273"/>
                  </a:lnTo>
                  <a:lnTo>
                    <a:pt x="196" y="262"/>
                  </a:lnTo>
                  <a:lnTo>
                    <a:pt x="207" y="245"/>
                  </a:lnTo>
                  <a:lnTo>
                    <a:pt x="207" y="245"/>
                  </a:lnTo>
                  <a:lnTo>
                    <a:pt x="215" y="225"/>
                  </a:lnTo>
                  <a:lnTo>
                    <a:pt x="221" y="202"/>
                  </a:lnTo>
                  <a:lnTo>
                    <a:pt x="224" y="179"/>
                  </a:lnTo>
                  <a:lnTo>
                    <a:pt x="224" y="151"/>
                  </a:lnTo>
                  <a:lnTo>
                    <a:pt x="224" y="151"/>
                  </a:lnTo>
                  <a:lnTo>
                    <a:pt x="221" y="117"/>
                  </a:lnTo>
                  <a:lnTo>
                    <a:pt x="213" y="85"/>
                  </a:lnTo>
                  <a:lnTo>
                    <a:pt x="213" y="85"/>
                  </a:lnTo>
                  <a:lnTo>
                    <a:pt x="201" y="60"/>
                  </a:lnTo>
                  <a:lnTo>
                    <a:pt x="184" y="40"/>
                  </a:lnTo>
                  <a:lnTo>
                    <a:pt x="184" y="40"/>
                  </a:lnTo>
                  <a:lnTo>
                    <a:pt x="176" y="31"/>
                  </a:lnTo>
                  <a:lnTo>
                    <a:pt x="164" y="29"/>
                  </a:lnTo>
                  <a:lnTo>
                    <a:pt x="150" y="23"/>
                  </a:lnTo>
                  <a:lnTo>
                    <a:pt x="139" y="23"/>
                  </a:lnTo>
                  <a:lnTo>
                    <a:pt x="139" y="23"/>
                  </a:lnTo>
                  <a:close/>
                </a:path>
              </a:pathLst>
            </a:custGeom>
            <a:solidFill>
              <a:schemeClr val="tx1"/>
            </a:solidFill>
            <a:ln w="9525">
              <a:noFill/>
              <a:round/>
              <a:headEnd/>
              <a:tailEnd/>
            </a:ln>
          </p:spPr>
          <p:txBody>
            <a:bodyPr/>
            <a:lstStyle/>
            <a:p>
              <a:pPr algn="ctr" eaLnBrk="0" hangingPunct="0">
                <a:defRPr/>
              </a:pPr>
              <a:endParaRPr lang="en-GB" dirty="0"/>
            </a:p>
          </p:txBody>
        </p:sp>
        <p:sp>
          <p:nvSpPr>
            <p:cNvPr id="12" name="Freeform 12"/>
            <p:cNvSpPr>
              <a:spLocks/>
            </p:cNvSpPr>
            <p:nvPr/>
          </p:nvSpPr>
          <p:spPr bwMode="auto">
            <a:xfrm>
              <a:off x="4547" y="3109"/>
              <a:ext cx="284" cy="305"/>
            </a:xfrm>
            <a:custGeom>
              <a:avLst/>
              <a:gdLst/>
              <a:ahLst/>
              <a:cxnLst>
                <a:cxn ang="0">
                  <a:pos x="170" y="0"/>
                </a:cxn>
                <a:cxn ang="0">
                  <a:pos x="219" y="12"/>
                </a:cxn>
                <a:cxn ang="0">
                  <a:pos x="239" y="23"/>
                </a:cxn>
                <a:cxn ang="0">
                  <a:pos x="253" y="43"/>
                </a:cxn>
                <a:cxn ang="0">
                  <a:pos x="264" y="63"/>
                </a:cxn>
                <a:cxn ang="0">
                  <a:pos x="267" y="88"/>
                </a:cxn>
                <a:cxn ang="0">
                  <a:pos x="267" y="282"/>
                </a:cxn>
                <a:cxn ang="0">
                  <a:pos x="270" y="293"/>
                </a:cxn>
                <a:cxn ang="0">
                  <a:pos x="284" y="304"/>
                </a:cxn>
                <a:cxn ang="0">
                  <a:pos x="196" y="304"/>
                </a:cxn>
                <a:cxn ang="0">
                  <a:pos x="207" y="293"/>
                </a:cxn>
                <a:cxn ang="0">
                  <a:pos x="213" y="282"/>
                </a:cxn>
                <a:cxn ang="0">
                  <a:pos x="213" y="111"/>
                </a:cxn>
                <a:cxn ang="0">
                  <a:pos x="207" y="80"/>
                </a:cxn>
                <a:cxn ang="0">
                  <a:pos x="196" y="57"/>
                </a:cxn>
                <a:cxn ang="0">
                  <a:pos x="173" y="43"/>
                </a:cxn>
                <a:cxn ang="0">
                  <a:pos x="145" y="37"/>
                </a:cxn>
                <a:cxn ang="0">
                  <a:pos x="125" y="40"/>
                </a:cxn>
                <a:cxn ang="0">
                  <a:pos x="108" y="49"/>
                </a:cxn>
                <a:cxn ang="0">
                  <a:pos x="79" y="71"/>
                </a:cxn>
                <a:cxn ang="0">
                  <a:pos x="79" y="282"/>
                </a:cxn>
                <a:cxn ang="0">
                  <a:pos x="82" y="293"/>
                </a:cxn>
                <a:cxn ang="0">
                  <a:pos x="97" y="304"/>
                </a:cxn>
                <a:cxn ang="0">
                  <a:pos x="6" y="304"/>
                </a:cxn>
                <a:cxn ang="0">
                  <a:pos x="17" y="293"/>
                </a:cxn>
                <a:cxn ang="0">
                  <a:pos x="23" y="282"/>
                </a:cxn>
                <a:cxn ang="0">
                  <a:pos x="23" y="40"/>
                </a:cxn>
                <a:cxn ang="0">
                  <a:pos x="17" y="26"/>
                </a:cxn>
                <a:cxn ang="0">
                  <a:pos x="0" y="14"/>
                </a:cxn>
                <a:cxn ang="0">
                  <a:pos x="79" y="46"/>
                </a:cxn>
                <a:cxn ang="0">
                  <a:pos x="97" y="29"/>
                </a:cxn>
                <a:cxn ang="0">
                  <a:pos x="119" y="14"/>
                </a:cxn>
                <a:cxn ang="0">
                  <a:pos x="145" y="3"/>
                </a:cxn>
                <a:cxn ang="0">
                  <a:pos x="170" y="0"/>
                </a:cxn>
              </a:cxnLst>
              <a:rect l="0" t="0" r="r" b="b"/>
              <a:pathLst>
                <a:path w="284" h="304">
                  <a:moveTo>
                    <a:pt x="170" y="0"/>
                  </a:moveTo>
                  <a:lnTo>
                    <a:pt x="170" y="0"/>
                  </a:lnTo>
                  <a:lnTo>
                    <a:pt x="196" y="3"/>
                  </a:lnTo>
                  <a:lnTo>
                    <a:pt x="219" y="12"/>
                  </a:lnTo>
                  <a:lnTo>
                    <a:pt x="219" y="12"/>
                  </a:lnTo>
                  <a:lnTo>
                    <a:pt x="239" y="23"/>
                  </a:lnTo>
                  <a:lnTo>
                    <a:pt x="253" y="43"/>
                  </a:lnTo>
                  <a:lnTo>
                    <a:pt x="253" y="43"/>
                  </a:lnTo>
                  <a:lnTo>
                    <a:pt x="258" y="51"/>
                  </a:lnTo>
                  <a:lnTo>
                    <a:pt x="264" y="63"/>
                  </a:lnTo>
                  <a:lnTo>
                    <a:pt x="267" y="77"/>
                  </a:lnTo>
                  <a:lnTo>
                    <a:pt x="267" y="88"/>
                  </a:lnTo>
                  <a:lnTo>
                    <a:pt x="267" y="282"/>
                  </a:lnTo>
                  <a:lnTo>
                    <a:pt x="267" y="282"/>
                  </a:lnTo>
                  <a:lnTo>
                    <a:pt x="267" y="287"/>
                  </a:lnTo>
                  <a:lnTo>
                    <a:pt x="270" y="293"/>
                  </a:lnTo>
                  <a:lnTo>
                    <a:pt x="270" y="293"/>
                  </a:lnTo>
                  <a:lnTo>
                    <a:pt x="284" y="304"/>
                  </a:lnTo>
                  <a:lnTo>
                    <a:pt x="196" y="304"/>
                  </a:lnTo>
                  <a:lnTo>
                    <a:pt x="196" y="304"/>
                  </a:lnTo>
                  <a:lnTo>
                    <a:pt x="202" y="301"/>
                  </a:lnTo>
                  <a:lnTo>
                    <a:pt x="207" y="293"/>
                  </a:lnTo>
                  <a:lnTo>
                    <a:pt x="210" y="287"/>
                  </a:lnTo>
                  <a:lnTo>
                    <a:pt x="213" y="282"/>
                  </a:lnTo>
                  <a:lnTo>
                    <a:pt x="213" y="111"/>
                  </a:lnTo>
                  <a:lnTo>
                    <a:pt x="213" y="111"/>
                  </a:lnTo>
                  <a:lnTo>
                    <a:pt x="210" y="94"/>
                  </a:lnTo>
                  <a:lnTo>
                    <a:pt x="207" y="80"/>
                  </a:lnTo>
                  <a:lnTo>
                    <a:pt x="202" y="66"/>
                  </a:lnTo>
                  <a:lnTo>
                    <a:pt x="196" y="57"/>
                  </a:lnTo>
                  <a:lnTo>
                    <a:pt x="185" y="49"/>
                  </a:lnTo>
                  <a:lnTo>
                    <a:pt x="173" y="43"/>
                  </a:lnTo>
                  <a:lnTo>
                    <a:pt x="159" y="40"/>
                  </a:lnTo>
                  <a:lnTo>
                    <a:pt x="145" y="37"/>
                  </a:lnTo>
                  <a:lnTo>
                    <a:pt x="145" y="37"/>
                  </a:lnTo>
                  <a:lnTo>
                    <a:pt x="125" y="40"/>
                  </a:lnTo>
                  <a:lnTo>
                    <a:pt x="108" y="49"/>
                  </a:lnTo>
                  <a:lnTo>
                    <a:pt x="108" y="49"/>
                  </a:lnTo>
                  <a:lnTo>
                    <a:pt x="91" y="57"/>
                  </a:lnTo>
                  <a:lnTo>
                    <a:pt x="79" y="71"/>
                  </a:lnTo>
                  <a:lnTo>
                    <a:pt x="79" y="282"/>
                  </a:lnTo>
                  <a:lnTo>
                    <a:pt x="79" y="282"/>
                  </a:lnTo>
                  <a:lnTo>
                    <a:pt x="79" y="287"/>
                  </a:lnTo>
                  <a:lnTo>
                    <a:pt x="82" y="293"/>
                  </a:lnTo>
                  <a:lnTo>
                    <a:pt x="82" y="293"/>
                  </a:lnTo>
                  <a:lnTo>
                    <a:pt x="97" y="304"/>
                  </a:lnTo>
                  <a:lnTo>
                    <a:pt x="6" y="304"/>
                  </a:lnTo>
                  <a:lnTo>
                    <a:pt x="6" y="304"/>
                  </a:lnTo>
                  <a:lnTo>
                    <a:pt x="14" y="301"/>
                  </a:lnTo>
                  <a:lnTo>
                    <a:pt x="17" y="293"/>
                  </a:lnTo>
                  <a:lnTo>
                    <a:pt x="20" y="287"/>
                  </a:lnTo>
                  <a:lnTo>
                    <a:pt x="23" y="282"/>
                  </a:lnTo>
                  <a:lnTo>
                    <a:pt x="23" y="40"/>
                  </a:lnTo>
                  <a:lnTo>
                    <a:pt x="23" y="40"/>
                  </a:lnTo>
                  <a:lnTo>
                    <a:pt x="20" y="31"/>
                  </a:lnTo>
                  <a:lnTo>
                    <a:pt x="17" y="26"/>
                  </a:lnTo>
                  <a:lnTo>
                    <a:pt x="11" y="20"/>
                  </a:lnTo>
                  <a:lnTo>
                    <a:pt x="0" y="14"/>
                  </a:lnTo>
                  <a:lnTo>
                    <a:pt x="79" y="0"/>
                  </a:lnTo>
                  <a:lnTo>
                    <a:pt x="79" y="46"/>
                  </a:lnTo>
                  <a:lnTo>
                    <a:pt x="79" y="46"/>
                  </a:lnTo>
                  <a:lnTo>
                    <a:pt x="97" y="29"/>
                  </a:lnTo>
                  <a:lnTo>
                    <a:pt x="119" y="14"/>
                  </a:lnTo>
                  <a:lnTo>
                    <a:pt x="119" y="14"/>
                  </a:lnTo>
                  <a:lnTo>
                    <a:pt x="133" y="9"/>
                  </a:lnTo>
                  <a:lnTo>
                    <a:pt x="145" y="3"/>
                  </a:lnTo>
                  <a:lnTo>
                    <a:pt x="159" y="0"/>
                  </a:lnTo>
                  <a:lnTo>
                    <a:pt x="170" y="0"/>
                  </a:lnTo>
                  <a:lnTo>
                    <a:pt x="170" y="0"/>
                  </a:lnTo>
                  <a:close/>
                </a:path>
              </a:pathLst>
            </a:custGeom>
            <a:solidFill>
              <a:schemeClr val="tx1"/>
            </a:solidFill>
            <a:ln w="9525">
              <a:noFill/>
              <a:round/>
              <a:headEnd/>
              <a:tailEnd/>
            </a:ln>
          </p:spPr>
          <p:txBody>
            <a:bodyPr/>
            <a:lstStyle/>
            <a:p>
              <a:pPr algn="ctr" eaLnBrk="0" hangingPunct="0">
                <a:defRPr/>
              </a:pPr>
              <a:endParaRPr lang="en-GB" dirty="0"/>
            </a:p>
          </p:txBody>
        </p:sp>
        <p:sp>
          <p:nvSpPr>
            <p:cNvPr id="13" name="Freeform 13"/>
            <p:cNvSpPr>
              <a:spLocks/>
            </p:cNvSpPr>
            <p:nvPr/>
          </p:nvSpPr>
          <p:spPr bwMode="auto">
            <a:xfrm>
              <a:off x="3764" y="3109"/>
              <a:ext cx="292" cy="453"/>
            </a:xfrm>
            <a:custGeom>
              <a:avLst/>
              <a:gdLst/>
              <a:ahLst/>
              <a:cxnLst>
                <a:cxn ang="0">
                  <a:pos x="281" y="85"/>
                </a:cxn>
                <a:cxn ang="0">
                  <a:pos x="250" y="37"/>
                </a:cxn>
                <a:cxn ang="0">
                  <a:pos x="230" y="20"/>
                </a:cxn>
                <a:cxn ang="0">
                  <a:pos x="210" y="9"/>
                </a:cxn>
                <a:cxn ang="0">
                  <a:pos x="165" y="0"/>
                </a:cxn>
                <a:cxn ang="0">
                  <a:pos x="139" y="3"/>
                </a:cxn>
                <a:cxn ang="0">
                  <a:pos x="114" y="12"/>
                </a:cxn>
                <a:cxn ang="0">
                  <a:pos x="77" y="40"/>
                </a:cxn>
                <a:cxn ang="0">
                  <a:pos x="0" y="17"/>
                </a:cxn>
                <a:cxn ang="0">
                  <a:pos x="9" y="20"/>
                </a:cxn>
                <a:cxn ang="0">
                  <a:pos x="20" y="34"/>
                </a:cxn>
                <a:cxn ang="0">
                  <a:pos x="23" y="426"/>
                </a:cxn>
                <a:cxn ang="0">
                  <a:pos x="20" y="435"/>
                </a:cxn>
                <a:cxn ang="0">
                  <a:pos x="11" y="449"/>
                </a:cxn>
                <a:cxn ang="0">
                  <a:pos x="94" y="452"/>
                </a:cxn>
                <a:cxn ang="0">
                  <a:pos x="88" y="449"/>
                </a:cxn>
                <a:cxn ang="0">
                  <a:pos x="80" y="435"/>
                </a:cxn>
                <a:cxn ang="0">
                  <a:pos x="77" y="68"/>
                </a:cxn>
                <a:cxn ang="0">
                  <a:pos x="91" y="54"/>
                </a:cxn>
                <a:cxn ang="0">
                  <a:pos x="105" y="46"/>
                </a:cxn>
                <a:cxn ang="0">
                  <a:pos x="142" y="34"/>
                </a:cxn>
                <a:cxn ang="0">
                  <a:pos x="159" y="37"/>
                </a:cxn>
                <a:cxn ang="0">
                  <a:pos x="190" y="51"/>
                </a:cxn>
                <a:cxn ang="0">
                  <a:pos x="205" y="63"/>
                </a:cxn>
                <a:cxn ang="0">
                  <a:pos x="224" y="100"/>
                </a:cxn>
                <a:cxn ang="0">
                  <a:pos x="230" y="156"/>
                </a:cxn>
                <a:cxn ang="0">
                  <a:pos x="230" y="185"/>
                </a:cxn>
                <a:cxn ang="0">
                  <a:pos x="216" y="233"/>
                </a:cxn>
                <a:cxn ang="0">
                  <a:pos x="205" y="250"/>
                </a:cxn>
                <a:cxn ang="0">
                  <a:pos x="176" y="276"/>
                </a:cxn>
                <a:cxn ang="0">
                  <a:pos x="136" y="284"/>
                </a:cxn>
                <a:cxn ang="0">
                  <a:pos x="122" y="284"/>
                </a:cxn>
                <a:cxn ang="0">
                  <a:pos x="99" y="276"/>
                </a:cxn>
                <a:cxn ang="0">
                  <a:pos x="102" y="304"/>
                </a:cxn>
                <a:cxn ang="0">
                  <a:pos x="122" y="310"/>
                </a:cxn>
                <a:cxn ang="0">
                  <a:pos x="145" y="310"/>
                </a:cxn>
                <a:cxn ang="0">
                  <a:pos x="190" y="304"/>
                </a:cxn>
                <a:cxn ang="0">
                  <a:pos x="219" y="290"/>
                </a:cxn>
                <a:cxn ang="0">
                  <a:pos x="241" y="273"/>
                </a:cxn>
                <a:cxn ang="0">
                  <a:pos x="253" y="262"/>
                </a:cxn>
                <a:cxn ang="0">
                  <a:pos x="281" y="210"/>
                </a:cxn>
                <a:cxn ang="0">
                  <a:pos x="293" y="154"/>
                </a:cxn>
                <a:cxn ang="0">
                  <a:pos x="290" y="117"/>
                </a:cxn>
                <a:cxn ang="0">
                  <a:pos x="281" y="85"/>
                </a:cxn>
              </a:cxnLst>
              <a:rect l="0" t="0" r="r" b="b"/>
              <a:pathLst>
                <a:path w="293" h="452">
                  <a:moveTo>
                    <a:pt x="281" y="85"/>
                  </a:moveTo>
                  <a:lnTo>
                    <a:pt x="281" y="85"/>
                  </a:lnTo>
                  <a:lnTo>
                    <a:pt x="267" y="57"/>
                  </a:lnTo>
                  <a:lnTo>
                    <a:pt x="250" y="37"/>
                  </a:lnTo>
                  <a:lnTo>
                    <a:pt x="250" y="37"/>
                  </a:lnTo>
                  <a:lnTo>
                    <a:pt x="230" y="20"/>
                  </a:lnTo>
                  <a:lnTo>
                    <a:pt x="210" y="9"/>
                  </a:lnTo>
                  <a:lnTo>
                    <a:pt x="210" y="9"/>
                  </a:lnTo>
                  <a:lnTo>
                    <a:pt x="187" y="3"/>
                  </a:lnTo>
                  <a:lnTo>
                    <a:pt x="165" y="0"/>
                  </a:lnTo>
                  <a:lnTo>
                    <a:pt x="165" y="0"/>
                  </a:lnTo>
                  <a:lnTo>
                    <a:pt x="139" y="3"/>
                  </a:lnTo>
                  <a:lnTo>
                    <a:pt x="114" y="12"/>
                  </a:lnTo>
                  <a:lnTo>
                    <a:pt x="114" y="12"/>
                  </a:lnTo>
                  <a:lnTo>
                    <a:pt x="94" y="26"/>
                  </a:lnTo>
                  <a:lnTo>
                    <a:pt x="77" y="40"/>
                  </a:lnTo>
                  <a:lnTo>
                    <a:pt x="77" y="0"/>
                  </a:lnTo>
                  <a:lnTo>
                    <a:pt x="0" y="17"/>
                  </a:lnTo>
                  <a:lnTo>
                    <a:pt x="0" y="17"/>
                  </a:lnTo>
                  <a:lnTo>
                    <a:pt x="9" y="20"/>
                  </a:lnTo>
                  <a:lnTo>
                    <a:pt x="17" y="26"/>
                  </a:lnTo>
                  <a:lnTo>
                    <a:pt x="20" y="34"/>
                  </a:lnTo>
                  <a:lnTo>
                    <a:pt x="23" y="43"/>
                  </a:lnTo>
                  <a:lnTo>
                    <a:pt x="23" y="426"/>
                  </a:lnTo>
                  <a:lnTo>
                    <a:pt x="23" y="426"/>
                  </a:lnTo>
                  <a:lnTo>
                    <a:pt x="20" y="435"/>
                  </a:lnTo>
                  <a:lnTo>
                    <a:pt x="17" y="443"/>
                  </a:lnTo>
                  <a:lnTo>
                    <a:pt x="11" y="449"/>
                  </a:lnTo>
                  <a:lnTo>
                    <a:pt x="6" y="452"/>
                  </a:lnTo>
                  <a:lnTo>
                    <a:pt x="94" y="452"/>
                  </a:lnTo>
                  <a:lnTo>
                    <a:pt x="94" y="452"/>
                  </a:lnTo>
                  <a:lnTo>
                    <a:pt x="88" y="449"/>
                  </a:lnTo>
                  <a:lnTo>
                    <a:pt x="82" y="443"/>
                  </a:lnTo>
                  <a:lnTo>
                    <a:pt x="80" y="435"/>
                  </a:lnTo>
                  <a:lnTo>
                    <a:pt x="77" y="426"/>
                  </a:lnTo>
                  <a:lnTo>
                    <a:pt x="77" y="68"/>
                  </a:lnTo>
                  <a:lnTo>
                    <a:pt x="77" y="68"/>
                  </a:lnTo>
                  <a:lnTo>
                    <a:pt x="91" y="54"/>
                  </a:lnTo>
                  <a:lnTo>
                    <a:pt x="105" y="46"/>
                  </a:lnTo>
                  <a:lnTo>
                    <a:pt x="105" y="46"/>
                  </a:lnTo>
                  <a:lnTo>
                    <a:pt x="122" y="37"/>
                  </a:lnTo>
                  <a:lnTo>
                    <a:pt x="142" y="34"/>
                  </a:lnTo>
                  <a:lnTo>
                    <a:pt x="142" y="34"/>
                  </a:lnTo>
                  <a:lnTo>
                    <a:pt x="159" y="37"/>
                  </a:lnTo>
                  <a:lnTo>
                    <a:pt x="173" y="43"/>
                  </a:lnTo>
                  <a:lnTo>
                    <a:pt x="190" y="51"/>
                  </a:lnTo>
                  <a:lnTo>
                    <a:pt x="205" y="63"/>
                  </a:lnTo>
                  <a:lnTo>
                    <a:pt x="205" y="63"/>
                  </a:lnTo>
                  <a:lnTo>
                    <a:pt x="216" y="80"/>
                  </a:lnTo>
                  <a:lnTo>
                    <a:pt x="224" y="100"/>
                  </a:lnTo>
                  <a:lnTo>
                    <a:pt x="230" y="125"/>
                  </a:lnTo>
                  <a:lnTo>
                    <a:pt x="230" y="156"/>
                  </a:lnTo>
                  <a:lnTo>
                    <a:pt x="230" y="156"/>
                  </a:lnTo>
                  <a:lnTo>
                    <a:pt x="230" y="185"/>
                  </a:lnTo>
                  <a:lnTo>
                    <a:pt x="224" y="210"/>
                  </a:lnTo>
                  <a:lnTo>
                    <a:pt x="216" y="233"/>
                  </a:lnTo>
                  <a:lnTo>
                    <a:pt x="205" y="250"/>
                  </a:lnTo>
                  <a:lnTo>
                    <a:pt x="205" y="250"/>
                  </a:lnTo>
                  <a:lnTo>
                    <a:pt x="190" y="267"/>
                  </a:lnTo>
                  <a:lnTo>
                    <a:pt x="176" y="276"/>
                  </a:lnTo>
                  <a:lnTo>
                    <a:pt x="156" y="284"/>
                  </a:lnTo>
                  <a:lnTo>
                    <a:pt x="136" y="284"/>
                  </a:lnTo>
                  <a:lnTo>
                    <a:pt x="136" y="284"/>
                  </a:lnTo>
                  <a:lnTo>
                    <a:pt x="122" y="284"/>
                  </a:lnTo>
                  <a:lnTo>
                    <a:pt x="111" y="282"/>
                  </a:lnTo>
                  <a:lnTo>
                    <a:pt x="99" y="276"/>
                  </a:lnTo>
                  <a:lnTo>
                    <a:pt x="88" y="264"/>
                  </a:lnTo>
                  <a:lnTo>
                    <a:pt x="102" y="304"/>
                  </a:lnTo>
                  <a:lnTo>
                    <a:pt x="102" y="304"/>
                  </a:lnTo>
                  <a:lnTo>
                    <a:pt x="122" y="310"/>
                  </a:lnTo>
                  <a:lnTo>
                    <a:pt x="145" y="310"/>
                  </a:lnTo>
                  <a:lnTo>
                    <a:pt x="145" y="310"/>
                  </a:lnTo>
                  <a:lnTo>
                    <a:pt x="176" y="307"/>
                  </a:lnTo>
                  <a:lnTo>
                    <a:pt x="190" y="304"/>
                  </a:lnTo>
                  <a:lnTo>
                    <a:pt x="205" y="299"/>
                  </a:lnTo>
                  <a:lnTo>
                    <a:pt x="219" y="290"/>
                  </a:lnTo>
                  <a:lnTo>
                    <a:pt x="230" y="284"/>
                  </a:lnTo>
                  <a:lnTo>
                    <a:pt x="241" y="273"/>
                  </a:lnTo>
                  <a:lnTo>
                    <a:pt x="253" y="262"/>
                  </a:lnTo>
                  <a:lnTo>
                    <a:pt x="253" y="262"/>
                  </a:lnTo>
                  <a:lnTo>
                    <a:pt x="270" y="236"/>
                  </a:lnTo>
                  <a:lnTo>
                    <a:pt x="281" y="210"/>
                  </a:lnTo>
                  <a:lnTo>
                    <a:pt x="290" y="182"/>
                  </a:lnTo>
                  <a:lnTo>
                    <a:pt x="293" y="154"/>
                  </a:lnTo>
                  <a:lnTo>
                    <a:pt x="293" y="154"/>
                  </a:lnTo>
                  <a:lnTo>
                    <a:pt x="290" y="117"/>
                  </a:lnTo>
                  <a:lnTo>
                    <a:pt x="281" y="85"/>
                  </a:lnTo>
                  <a:lnTo>
                    <a:pt x="281" y="85"/>
                  </a:lnTo>
                  <a:close/>
                </a:path>
              </a:pathLst>
            </a:custGeom>
            <a:solidFill>
              <a:schemeClr val="tx1"/>
            </a:solidFill>
            <a:ln w="9525">
              <a:noFill/>
              <a:round/>
              <a:headEnd/>
              <a:tailEnd/>
            </a:ln>
          </p:spPr>
          <p:txBody>
            <a:bodyPr/>
            <a:lstStyle/>
            <a:p>
              <a:pPr algn="ctr" eaLnBrk="0" hangingPunct="0">
                <a:defRPr/>
              </a:pPr>
              <a:endParaRPr lang="en-GB" dirty="0"/>
            </a:p>
          </p:txBody>
        </p:sp>
        <p:sp>
          <p:nvSpPr>
            <p:cNvPr id="14" name="Freeform 14"/>
            <p:cNvSpPr>
              <a:spLocks/>
            </p:cNvSpPr>
            <p:nvPr/>
          </p:nvSpPr>
          <p:spPr bwMode="auto">
            <a:xfrm>
              <a:off x="2192" y="3109"/>
              <a:ext cx="209" cy="311"/>
            </a:xfrm>
            <a:custGeom>
              <a:avLst/>
              <a:gdLst/>
              <a:ahLst/>
              <a:cxnLst>
                <a:cxn ang="0">
                  <a:pos x="182" y="264"/>
                </a:cxn>
                <a:cxn ang="0">
                  <a:pos x="182" y="264"/>
                </a:cxn>
                <a:cxn ang="0">
                  <a:pos x="165" y="270"/>
                </a:cxn>
                <a:cxn ang="0">
                  <a:pos x="145" y="273"/>
                </a:cxn>
                <a:cxn ang="0">
                  <a:pos x="145" y="273"/>
                </a:cxn>
                <a:cxn ang="0">
                  <a:pos x="131" y="273"/>
                </a:cxn>
                <a:cxn ang="0">
                  <a:pos x="120" y="267"/>
                </a:cxn>
                <a:cxn ang="0">
                  <a:pos x="108" y="262"/>
                </a:cxn>
                <a:cxn ang="0">
                  <a:pos x="100" y="250"/>
                </a:cxn>
                <a:cxn ang="0">
                  <a:pos x="100" y="250"/>
                </a:cxn>
                <a:cxn ang="0">
                  <a:pos x="91" y="239"/>
                </a:cxn>
                <a:cxn ang="0">
                  <a:pos x="83" y="225"/>
                </a:cxn>
                <a:cxn ang="0">
                  <a:pos x="80" y="208"/>
                </a:cxn>
                <a:cxn ang="0">
                  <a:pos x="80" y="191"/>
                </a:cxn>
                <a:cxn ang="0">
                  <a:pos x="80" y="0"/>
                </a:cxn>
                <a:cxn ang="0">
                  <a:pos x="0" y="14"/>
                </a:cxn>
                <a:cxn ang="0">
                  <a:pos x="0" y="14"/>
                </a:cxn>
                <a:cxn ang="0">
                  <a:pos x="12" y="20"/>
                </a:cxn>
                <a:cxn ang="0">
                  <a:pos x="17" y="26"/>
                </a:cxn>
                <a:cxn ang="0">
                  <a:pos x="23" y="31"/>
                </a:cxn>
                <a:cxn ang="0">
                  <a:pos x="23" y="40"/>
                </a:cxn>
                <a:cxn ang="0">
                  <a:pos x="23" y="191"/>
                </a:cxn>
                <a:cxn ang="0">
                  <a:pos x="23" y="191"/>
                </a:cxn>
                <a:cxn ang="0">
                  <a:pos x="26" y="219"/>
                </a:cxn>
                <a:cxn ang="0">
                  <a:pos x="32" y="245"/>
                </a:cxn>
                <a:cxn ang="0">
                  <a:pos x="40" y="264"/>
                </a:cxn>
                <a:cxn ang="0">
                  <a:pos x="54" y="282"/>
                </a:cxn>
                <a:cxn ang="0">
                  <a:pos x="54" y="282"/>
                </a:cxn>
                <a:cxn ang="0">
                  <a:pos x="71" y="296"/>
                </a:cxn>
                <a:cxn ang="0">
                  <a:pos x="85" y="304"/>
                </a:cxn>
                <a:cxn ang="0">
                  <a:pos x="103" y="310"/>
                </a:cxn>
                <a:cxn ang="0">
                  <a:pos x="122" y="310"/>
                </a:cxn>
                <a:cxn ang="0">
                  <a:pos x="122" y="310"/>
                </a:cxn>
                <a:cxn ang="0">
                  <a:pos x="142" y="310"/>
                </a:cxn>
                <a:cxn ang="0">
                  <a:pos x="162" y="304"/>
                </a:cxn>
                <a:cxn ang="0">
                  <a:pos x="179" y="296"/>
                </a:cxn>
                <a:cxn ang="0">
                  <a:pos x="196" y="282"/>
                </a:cxn>
                <a:cxn ang="0">
                  <a:pos x="208" y="245"/>
                </a:cxn>
                <a:cxn ang="0">
                  <a:pos x="208" y="245"/>
                </a:cxn>
                <a:cxn ang="0">
                  <a:pos x="196" y="256"/>
                </a:cxn>
                <a:cxn ang="0">
                  <a:pos x="182" y="264"/>
                </a:cxn>
                <a:cxn ang="0">
                  <a:pos x="182" y="264"/>
                </a:cxn>
              </a:cxnLst>
              <a:rect l="0" t="0" r="r" b="b"/>
              <a:pathLst>
                <a:path w="208" h="310">
                  <a:moveTo>
                    <a:pt x="182" y="264"/>
                  </a:moveTo>
                  <a:lnTo>
                    <a:pt x="182" y="264"/>
                  </a:lnTo>
                  <a:lnTo>
                    <a:pt x="165" y="270"/>
                  </a:lnTo>
                  <a:lnTo>
                    <a:pt x="145" y="273"/>
                  </a:lnTo>
                  <a:lnTo>
                    <a:pt x="145" y="273"/>
                  </a:lnTo>
                  <a:lnTo>
                    <a:pt x="131" y="273"/>
                  </a:lnTo>
                  <a:lnTo>
                    <a:pt x="120" y="267"/>
                  </a:lnTo>
                  <a:lnTo>
                    <a:pt x="108" y="262"/>
                  </a:lnTo>
                  <a:lnTo>
                    <a:pt x="100" y="250"/>
                  </a:lnTo>
                  <a:lnTo>
                    <a:pt x="100" y="250"/>
                  </a:lnTo>
                  <a:lnTo>
                    <a:pt x="91" y="239"/>
                  </a:lnTo>
                  <a:lnTo>
                    <a:pt x="83" y="225"/>
                  </a:lnTo>
                  <a:lnTo>
                    <a:pt x="80" y="208"/>
                  </a:lnTo>
                  <a:lnTo>
                    <a:pt x="80" y="191"/>
                  </a:lnTo>
                  <a:lnTo>
                    <a:pt x="80" y="0"/>
                  </a:lnTo>
                  <a:lnTo>
                    <a:pt x="0" y="14"/>
                  </a:lnTo>
                  <a:lnTo>
                    <a:pt x="0" y="14"/>
                  </a:lnTo>
                  <a:lnTo>
                    <a:pt x="12" y="20"/>
                  </a:lnTo>
                  <a:lnTo>
                    <a:pt x="17" y="26"/>
                  </a:lnTo>
                  <a:lnTo>
                    <a:pt x="23" y="31"/>
                  </a:lnTo>
                  <a:lnTo>
                    <a:pt x="23" y="40"/>
                  </a:lnTo>
                  <a:lnTo>
                    <a:pt x="23" y="191"/>
                  </a:lnTo>
                  <a:lnTo>
                    <a:pt x="23" y="191"/>
                  </a:lnTo>
                  <a:lnTo>
                    <a:pt x="26" y="219"/>
                  </a:lnTo>
                  <a:lnTo>
                    <a:pt x="32" y="245"/>
                  </a:lnTo>
                  <a:lnTo>
                    <a:pt x="40" y="264"/>
                  </a:lnTo>
                  <a:lnTo>
                    <a:pt x="54" y="282"/>
                  </a:lnTo>
                  <a:lnTo>
                    <a:pt x="54" y="282"/>
                  </a:lnTo>
                  <a:lnTo>
                    <a:pt x="71" y="296"/>
                  </a:lnTo>
                  <a:lnTo>
                    <a:pt x="85" y="304"/>
                  </a:lnTo>
                  <a:lnTo>
                    <a:pt x="103" y="310"/>
                  </a:lnTo>
                  <a:lnTo>
                    <a:pt x="122" y="310"/>
                  </a:lnTo>
                  <a:lnTo>
                    <a:pt x="122" y="310"/>
                  </a:lnTo>
                  <a:lnTo>
                    <a:pt x="142" y="310"/>
                  </a:lnTo>
                  <a:lnTo>
                    <a:pt x="162" y="304"/>
                  </a:lnTo>
                  <a:lnTo>
                    <a:pt x="179" y="296"/>
                  </a:lnTo>
                  <a:lnTo>
                    <a:pt x="196" y="282"/>
                  </a:lnTo>
                  <a:lnTo>
                    <a:pt x="208" y="245"/>
                  </a:lnTo>
                  <a:lnTo>
                    <a:pt x="208" y="245"/>
                  </a:lnTo>
                  <a:lnTo>
                    <a:pt x="196" y="256"/>
                  </a:lnTo>
                  <a:lnTo>
                    <a:pt x="182" y="264"/>
                  </a:lnTo>
                  <a:lnTo>
                    <a:pt x="182" y="264"/>
                  </a:lnTo>
                  <a:close/>
                </a:path>
              </a:pathLst>
            </a:custGeom>
            <a:solidFill>
              <a:schemeClr val="tx1"/>
            </a:solidFill>
            <a:ln w="9525">
              <a:noFill/>
              <a:round/>
              <a:headEnd/>
              <a:tailEnd/>
            </a:ln>
          </p:spPr>
          <p:txBody>
            <a:bodyPr/>
            <a:lstStyle/>
            <a:p>
              <a:pPr algn="ctr" eaLnBrk="0" hangingPunct="0">
                <a:defRPr/>
              </a:pPr>
              <a:endParaRPr lang="en-GB" dirty="0"/>
            </a:p>
          </p:txBody>
        </p:sp>
        <p:sp>
          <p:nvSpPr>
            <p:cNvPr id="15" name="Freeform 15"/>
            <p:cNvSpPr>
              <a:spLocks/>
            </p:cNvSpPr>
            <p:nvPr/>
          </p:nvSpPr>
          <p:spPr bwMode="auto">
            <a:xfrm>
              <a:off x="2383" y="3109"/>
              <a:ext cx="104" cy="311"/>
            </a:xfrm>
            <a:custGeom>
              <a:avLst/>
              <a:gdLst/>
              <a:ahLst/>
              <a:cxnLst>
                <a:cxn ang="0">
                  <a:pos x="79" y="253"/>
                </a:cxn>
                <a:cxn ang="0">
                  <a:pos x="79" y="0"/>
                </a:cxn>
                <a:cxn ang="0">
                  <a:pos x="0" y="14"/>
                </a:cxn>
                <a:cxn ang="0">
                  <a:pos x="0" y="14"/>
                </a:cxn>
                <a:cxn ang="0">
                  <a:pos x="11" y="17"/>
                </a:cxn>
                <a:cxn ang="0">
                  <a:pos x="17" y="23"/>
                </a:cxn>
                <a:cxn ang="0">
                  <a:pos x="17" y="23"/>
                </a:cxn>
                <a:cxn ang="0">
                  <a:pos x="22" y="31"/>
                </a:cxn>
                <a:cxn ang="0">
                  <a:pos x="22" y="40"/>
                </a:cxn>
                <a:cxn ang="0">
                  <a:pos x="22" y="239"/>
                </a:cxn>
                <a:cxn ang="0">
                  <a:pos x="25" y="264"/>
                </a:cxn>
                <a:cxn ang="0">
                  <a:pos x="25" y="264"/>
                </a:cxn>
                <a:cxn ang="0">
                  <a:pos x="25" y="264"/>
                </a:cxn>
                <a:cxn ang="0">
                  <a:pos x="25" y="264"/>
                </a:cxn>
                <a:cxn ang="0">
                  <a:pos x="25" y="282"/>
                </a:cxn>
                <a:cxn ang="0">
                  <a:pos x="31" y="293"/>
                </a:cxn>
                <a:cxn ang="0">
                  <a:pos x="31" y="293"/>
                </a:cxn>
                <a:cxn ang="0">
                  <a:pos x="37" y="301"/>
                </a:cxn>
                <a:cxn ang="0">
                  <a:pos x="48" y="310"/>
                </a:cxn>
                <a:cxn ang="0">
                  <a:pos x="105" y="290"/>
                </a:cxn>
                <a:cxn ang="0">
                  <a:pos x="105" y="290"/>
                </a:cxn>
                <a:cxn ang="0">
                  <a:pos x="93" y="287"/>
                </a:cxn>
                <a:cxn ang="0">
                  <a:pos x="85" y="279"/>
                </a:cxn>
                <a:cxn ang="0">
                  <a:pos x="79" y="267"/>
                </a:cxn>
                <a:cxn ang="0">
                  <a:pos x="79" y="253"/>
                </a:cxn>
                <a:cxn ang="0">
                  <a:pos x="79" y="253"/>
                </a:cxn>
              </a:cxnLst>
              <a:rect l="0" t="0" r="r" b="b"/>
              <a:pathLst>
                <a:path w="105" h="310">
                  <a:moveTo>
                    <a:pt x="79" y="253"/>
                  </a:moveTo>
                  <a:lnTo>
                    <a:pt x="79" y="0"/>
                  </a:lnTo>
                  <a:lnTo>
                    <a:pt x="0" y="14"/>
                  </a:lnTo>
                  <a:lnTo>
                    <a:pt x="0" y="14"/>
                  </a:lnTo>
                  <a:lnTo>
                    <a:pt x="11" y="17"/>
                  </a:lnTo>
                  <a:lnTo>
                    <a:pt x="17" y="23"/>
                  </a:lnTo>
                  <a:lnTo>
                    <a:pt x="17" y="23"/>
                  </a:lnTo>
                  <a:lnTo>
                    <a:pt x="22" y="31"/>
                  </a:lnTo>
                  <a:lnTo>
                    <a:pt x="22" y="40"/>
                  </a:lnTo>
                  <a:lnTo>
                    <a:pt x="22" y="239"/>
                  </a:lnTo>
                  <a:lnTo>
                    <a:pt x="25" y="264"/>
                  </a:lnTo>
                  <a:lnTo>
                    <a:pt x="25" y="264"/>
                  </a:lnTo>
                  <a:lnTo>
                    <a:pt x="25" y="264"/>
                  </a:lnTo>
                  <a:lnTo>
                    <a:pt x="25" y="264"/>
                  </a:lnTo>
                  <a:lnTo>
                    <a:pt x="25" y="282"/>
                  </a:lnTo>
                  <a:lnTo>
                    <a:pt x="31" y="293"/>
                  </a:lnTo>
                  <a:lnTo>
                    <a:pt x="31" y="293"/>
                  </a:lnTo>
                  <a:lnTo>
                    <a:pt x="37" y="301"/>
                  </a:lnTo>
                  <a:lnTo>
                    <a:pt x="48" y="310"/>
                  </a:lnTo>
                  <a:lnTo>
                    <a:pt x="105" y="290"/>
                  </a:lnTo>
                  <a:lnTo>
                    <a:pt x="105" y="290"/>
                  </a:lnTo>
                  <a:lnTo>
                    <a:pt x="93" y="287"/>
                  </a:lnTo>
                  <a:lnTo>
                    <a:pt x="85" y="279"/>
                  </a:lnTo>
                  <a:lnTo>
                    <a:pt x="79" y="267"/>
                  </a:lnTo>
                  <a:lnTo>
                    <a:pt x="79" y="253"/>
                  </a:lnTo>
                  <a:lnTo>
                    <a:pt x="79" y="253"/>
                  </a:lnTo>
                  <a:close/>
                </a:path>
              </a:pathLst>
            </a:custGeom>
            <a:solidFill>
              <a:schemeClr val="tx1"/>
            </a:solidFill>
            <a:ln w="9525">
              <a:noFill/>
              <a:round/>
              <a:headEnd/>
              <a:tailEnd/>
            </a:ln>
          </p:spPr>
          <p:txBody>
            <a:bodyPr/>
            <a:lstStyle/>
            <a:p>
              <a:pPr algn="ctr" eaLnBrk="0" hangingPunct="0">
                <a:defRPr/>
              </a:pPr>
              <a:endParaRPr lang="en-GB" dirty="0"/>
            </a:p>
          </p:txBody>
        </p:sp>
        <p:sp>
          <p:nvSpPr>
            <p:cNvPr id="16" name="Freeform 16"/>
            <p:cNvSpPr>
              <a:spLocks/>
            </p:cNvSpPr>
            <p:nvPr/>
          </p:nvSpPr>
          <p:spPr bwMode="auto">
            <a:xfrm>
              <a:off x="3009" y="3109"/>
              <a:ext cx="250" cy="311"/>
            </a:xfrm>
            <a:custGeom>
              <a:avLst/>
              <a:gdLst/>
              <a:ahLst/>
              <a:cxnLst>
                <a:cxn ang="0">
                  <a:pos x="233" y="279"/>
                </a:cxn>
                <a:cxn ang="0">
                  <a:pos x="230" y="259"/>
                </a:cxn>
                <a:cxn ang="0">
                  <a:pos x="230" y="85"/>
                </a:cxn>
                <a:cxn ang="0">
                  <a:pos x="222" y="46"/>
                </a:cxn>
                <a:cxn ang="0">
                  <a:pos x="199" y="17"/>
                </a:cxn>
                <a:cxn ang="0">
                  <a:pos x="185" y="12"/>
                </a:cxn>
                <a:cxn ang="0">
                  <a:pos x="148" y="0"/>
                </a:cxn>
                <a:cxn ang="0">
                  <a:pos x="128" y="0"/>
                </a:cxn>
                <a:cxn ang="0">
                  <a:pos x="77" y="9"/>
                </a:cxn>
                <a:cxn ang="0">
                  <a:pos x="29" y="31"/>
                </a:cxn>
                <a:cxn ang="0">
                  <a:pos x="29" y="111"/>
                </a:cxn>
                <a:cxn ang="0">
                  <a:pos x="43" y="74"/>
                </a:cxn>
                <a:cxn ang="0">
                  <a:pos x="63" y="49"/>
                </a:cxn>
                <a:cxn ang="0">
                  <a:pos x="74" y="37"/>
                </a:cxn>
                <a:cxn ang="0">
                  <a:pos x="105" y="26"/>
                </a:cxn>
                <a:cxn ang="0">
                  <a:pos x="122" y="23"/>
                </a:cxn>
                <a:cxn ang="0">
                  <a:pos x="145" y="29"/>
                </a:cxn>
                <a:cxn ang="0">
                  <a:pos x="162" y="40"/>
                </a:cxn>
                <a:cxn ang="0">
                  <a:pos x="171" y="49"/>
                </a:cxn>
                <a:cxn ang="0">
                  <a:pos x="176" y="68"/>
                </a:cxn>
                <a:cxn ang="0">
                  <a:pos x="176" y="80"/>
                </a:cxn>
                <a:cxn ang="0">
                  <a:pos x="174" y="108"/>
                </a:cxn>
                <a:cxn ang="0">
                  <a:pos x="165" y="117"/>
                </a:cxn>
                <a:cxn ang="0">
                  <a:pos x="151" y="122"/>
                </a:cxn>
                <a:cxn ang="0">
                  <a:pos x="97" y="139"/>
                </a:cxn>
                <a:cxn ang="0">
                  <a:pos x="43" y="159"/>
                </a:cxn>
                <a:cxn ang="0">
                  <a:pos x="23" y="174"/>
                </a:cxn>
                <a:cxn ang="0">
                  <a:pos x="3" y="210"/>
                </a:cxn>
                <a:cxn ang="0">
                  <a:pos x="0" y="233"/>
                </a:cxn>
                <a:cxn ang="0">
                  <a:pos x="6" y="259"/>
                </a:cxn>
                <a:cxn ang="0">
                  <a:pos x="20" y="284"/>
                </a:cxn>
                <a:cxn ang="0">
                  <a:pos x="32" y="296"/>
                </a:cxn>
                <a:cxn ang="0">
                  <a:pos x="60" y="310"/>
                </a:cxn>
                <a:cxn ang="0">
                  <a:pos x="77" y="310"/>
                </a:cxn>
                <a:cxn ang="0">
                  <a:pos x="120" y="304"/>
                </a:cxn>
                <a:cxn ang="0">
                  <a:pos x="159" y="279"/>
                </a:cxn>
                <a:cxn ang="0">
                  <a:pos x="171" y="247"/>
                </a:cxn>
                <a:cxn ang="0">
                  <a:pos x="139" y="267"/>
                </a:cxn>
                <a:cxn ang="0">
                  <a:pos x="103" y="273"/>
                </a:cxn>
                <a:cxn ang="0">
                  <a:pos x="94" y="273"/>
                </a:cxn>
                <a:cxn ang="0">
                  <a:pos x="74" y="267"/>
                </a:cxn>
                <a:cxn ang="0">
                  <a:pos x="68" y="259"/>
                </a:cxn>
                <a:cxn ang="0">
                  <a:pos x="57" y="242"/>
                </a:cxn>
                <a:cxn ang="0">
                  <a:pos x="54" y="222"/>
                </a:cxn>
                <a:cxn ang="0">
                  <a:pos x="54" y="210"/>
                </a:cxn>
                <a:cxn ang="0">
                  <a:pos x="63" y="193"/>
                </a:cxn>
                <a:cxn ang="0">
                  <a:pos x="68" y="185"/>
                </a:cxn>
                <a:cxn ang="0">
                  <a:pos x="108" y="162"/>
                </a:cxn>
                <a:cxn ang="0">
                  <a:pos x="154" y="148"/>
                </a:cxn>
                <a:cxn ang="0">
                  <a:pos x="176" y="242"/>
                </a:cxn>
                <a:cxn ang="0">
                  <a:pos x="176" y="262"/>
                </a:cxn>
                <a:cxn ang="0">
                  <a:pos x="179" y="282"/>
                </a:cxn>
                <a:cxn ang="0">
                  <a:pos x="182" y="293"/>
                </a:cxn>
                <a:cxn ang="0">
                  <a:pos x="199" y="310"/>
                </a:cxn>
                <a:cxn ang="0">
                  <a:pos x="250" y="290"/>
                </a:cxn>
                <a:cxn ang="0">
                  <a:pos x="233" y="279"/>
                </a:cxn>
              </a:cxnLst>
              <a:rect l="0" t="0" r="r" b="b"/>
              <a:pathLst>
                <a:path w="250" h="310">
                  <a:moveTo>
                    <a:pt x="233" y="279"/>
                  </a:moveTo>
                  <a:lnTo>
                    <a:pt x="233" y="279"/>
                  </a:lnTo>
                  <a:lnTo>
                    <a:pt x="230" y="273"/>
                  </a:lnTo>
                  <a:lnTo>
                    <a:pt x="230" y="259"/>
                  </a:lnTo>
                  <a:lnTo>
                    <a:pt x="230" y="85"/>
                  </a:lnTo>
                  <a:lnTo>
                    <a:pt x="230" y="85"/>
                  </a:lnTo>
                  <a:lnTo>
                    <a:pt x="228" y="63"/>
                  </a:lnTo>
                  <a:lnTo>
                    <a:pt x="222" y="46"/>
                  </a:lnTo>
                  <a:lnTo>
                    <a:pt x="213" y="29"/>
                  </a:lnTo>
                  <a:lnTo>
                    <a:pt x="199" y="17"/>
                  </a:lnTo>
                  <a:lnTo>
                    <a:pt x="199" y="17"/>
                  </a:lnTo>
                  <a:lnTo>
                    <a:pt x="185" y="12"/>
                  </a:lnTo>
                  <a:lnTo>
                    <a:pt x="168" y="6"/>
                  </a:lnTo>
                  <a:lnTo>
                    <a:pt x="148" y="0"/>
                  </a:lnTo>
                  <a:lnTo>
                    <a:pt x="128" y="0"/>
                  </a:lnTo>
                  <a:lnTo>
                    <a:pt x="128" y="0"/>
                  </a:lnTo>
                  <a:lnTo>
                    <a:pt x="103" y="3"/>
                  </a:lnTo>
                  <a:lnTo>
                    <a:pt x="77" y="9"/>
                  </a:lnTo>
                  <a:lnTo>
                    <a:pt x="51" y="17"/>
                  </a:lnTo>
                  <a:lnTo>
                    <a:pt x="29" y="31"/>
                  </a:lnTo>
                  <a:lnTo>
                    <a:pt x="29" y="111"/>
                  </a:lnTo>
                  <a:lnTo>
                    <a:pt x="29" y="111"/>
                  </a:lnTo>
                  <a:lnTo>
                    <a:pt x="37" y="91"/>
                  </a:lnTo>
                  <a:lnTo>
                    <a:pt x="43" y="74"/>
                  </a:lnTo>
                  <a:lnTo>
                    <a:pt x="54" y="60"/>
                  </a:lnTo>
                  <a:lnTo>
                    <a:pt x="63" y="49"/>
                  </a:lnTo>
                  <a:lnTo>
                    <a:pt x="63" y="49"/>
                  </a:lnTo>
                  <a:lnTo>
                    <a:pt x="74" y="37"/>
                  </a:lnTo>
                  <a:lnTo>
                    <a:pt x="88" y="31"/>
                  </a:lnTo>
                  <a:lnTo>
                    <a:pt x="105" y="26"/>
                  </a:lnTo>
                  <a:lnTo>
                    <a:pt x="122" y="23"/>
                  </a:lnTo>
                  <a:lnTo>
                    <a:pt x="122" y="23"/>
                  </a:lnTo>
                  <a:lnTo>
                    <a:pt x="134" y="26"/>
                  </a:lnTo>
                  <a:lnTo>
                    <a:pt x="145" y="29"/>
                  </a:lnTo>
                  <a:lnTo>
                    <a:pt x="157" y="34"/>
                  </a:lnTo>
                  <a:lnTo>
                    <a:pt x="162" y="40"/>
                  </a:lnTo>
                  <a:lnTo>
                    <a:pt x="162" y="40"/>
                  </a:lnTo>
                  <a:lnTo>
                    <a:pt x="171" y="49"/>
                  </a:lnTo>
                  <a:lnTo>
                    <a:pt x="174" y="60"/>
                  </a:lnTo>
                  <a:lnTo>
                    <a:pt x="176" y="68"/>
                  </a:lnTo>
                  <a:lnTo>
                    <a:pt x="176" y="80"/>
                  </a:lnTo>
                  <a:lnTo>
                    <a:pt x="176" y="80"/>
                  </a:lnTo>
                  <a:lnTo>
                    <a:pt x="176" y="100"/>
                  </a:lnTo>
                  <a:lnTo>
                    <a:pt x="174" y="108"/>
                  </a:lnTo>
                  <a:lnTo>
                    <a:pt x="174" y="108"/>
                  </a:lnTo>
                  <a:lnTo>
                    <a:pt x="165" y="117"/>
                  </a:lnTo>
                  <a:lnTo>
                    <a:pt x="151" y="122"/>
                  </a:lnTo>
                  <a:lnTo>
                    <a:pt x="151" y="122"/>
                  </a:lnTo>
                  <a:lnTo>
                    <a:pt x="97" y="139"/>
                  </a:lnTo>
                  <a:lnTo>
                    <a:pt x="97" y="139"/>
                  </a:lnTo>
                  <a:lnTo>
                    <a:pt x="63" y="151"/>
                  </a:lnTo>
                  <a:lnTo>
                    <a:pt x="43" y="159"/>
                  </a:lnTo>
                  <a:lnTo>
                    <a:pt x="43" y="159"/>
                  </a:lnTo>
                  <a:lnTo>
                    <a:pt x="23" y="174"/>
                  </a:lnTo>
                  <a:lnTo>
                    <a:pt x="12" y="191"/>
                  </a:lnTo>
                  <a:lnTo>
                    <a:pt x="3" y="210"/>
                  </a:lnTo>
                  <a:lnTo>
                    <a:pt x="0" y="233"/>
                  </a:lnTo>
                  <a:lnTo>
                    <a:pt x="0" y="233"/>
                  </a:lnTo>
                  <a:lnTo>
                    <a:pt x="0" y="245"/>
                  </a:lnTo>
                  <a:lnTo>
                    <a:pt x="6" y="259"/>
                  </a:lnTo>
                  <a:lnTo>
                    <a:pt x="12" y="270"/>
                  </a:lnTo>
                  <a:lnTo>
                    <a:pt x="20" y="284"/>
                  </a:lnTo>
                  <a:lnTo>
                    <a:pt x="20" y="284"/>
                  </a:lnTo>
                  <a:lnTo>
                    <a:pt x="32" y="296"/>
                  </a:lnTo>
                  <a:lnTo>
                    <a:pt x="43" y="304"/>
                  </a:lnTo>
                  <a:lnTo>
                    <a:pt x="60" y="310"/>
                  </a:lnTo>
                  <a:lnTo>
                    <a:pt x="77" y="310"/>
                  </a:lnTo>
                  <a:lnTo>
                    <a:pt x="77" y="310"/>
                  </a:lnTo>
                  <a:lnTo>
                    <a:pt x="100" y="310"/>
                  </a:lnTo>
                  <a:lnTo>
                    <a:pt x="120" y="304"/>
                  </a:lnTo>
                  <a:lnTo>
                    <a:pt x="139" y="293"/>
                  </a:lnTo>
                  <a:lnTo>
                    <a:pt x="159" y="279"/>
                  </a:lnTo>
                  <a:lnTo>
                    <a:pt x="171" y="247"/>
                  </a:lnTo>
                  <a:lnTo>
                    <a:pt x="171" y="247"/>
                  </a:lnTo>
                  <a:lnTo>
                    <a:pt x="157" y="259"/>
                  </a:lnTo>
                  <a:lnTo>
                    <a:pt x="139" y="267"/>
                  </a:lnTo>
                  <a:lnTo>
                    <a:pt x="122" y="273"/>
                  </a:lnTo>
                  <a:lnTo>
                    <a:pt x="103" y="273"/>
                  </a:lnTo>
                  <a:lnTo>
                    <a:pt x="103" y="273"/>
                  </a:lnTo>
                  <a:lnTo>
                    <a:pt x="94" y="273"/>
                  </a:lnTo>
                  <a:lnTo>
                    <a:pt x="83" y="270"/>
                  </a:lnTo>
                  <a:lnTo>
                    <a:pt x="74" y="267"/>
                  </a:lnTo>
                  <a:lnTo>
                    <a:pt x="68" y="259"/>
                  </a:lnTo>
                  <a:lnTo>
                    <a:pt x="68" y="259"/>
                  </a:lnTo>
                  <a:lnTo>
                    <a:pt x="63" y="253"/>
                  </a:lnTo>
                  <a:lnTo>
                    <a:pt x="57" y="242"/>
                  </a:lnTo>
                  <a:lnTo>
                    <a:pt x="54" y="233"/>
                  </a:lnTo>
                  <a:lnTo>
                    <a:pt x="54" y="222"/>
                  </a:lnTo>
                  <a:lnTo>
                    <a:pt x="54" y="222"/>
                  </a:lnTo>
                  <a:lnTo>
                    <a:pt x="54" y="210"/>
                  </a:lnTo>
                  <a:lnTo>
                    <a:pt x="57" y="202"/>
                  </a:lnTo>
                  <a:lnTo>
                    <a:pt x="63" y="193"/>
                  </a:lnTo>
                  <a:lnTo>
                    <a:pt x="68" y="185"/>
                  </a:lnTo>
                  <a:lnTo>
                    <a:pt x="68" y="185"/>
                  </a:lnTo>
                  <a:lnTo>
                    <a:pt x="86" y="174"/>
                  </a:lnTo>
                  <a:lnTo>
                    <a:pt x="108" y="162"/>
                  </a:lnTo>
                  <a:lnTo>
                    <a:pt x="108" y="162"/>
                  </a:lnTo>
                  <a:lnTo>
                    <a:pt x="154" y="148"/>
                  </a:lnTo>
                  <a:lnTo>
                    <a:pt x="176" y="137"/>
                  </a:lnTo>
                  <a:lnTo>
                    <a:pt x="176" y="242"/>
                  </a:lnTo>
                  <a:lnTo>
                    <a:pt x="176" y="242"/>
                  </a:lnTo>
                  <a:lnTo>
                    <a:pt x="176" y="262"/>
                  </a:lnTo>
                  <a:lnTo>
                    <a:pt x="176" y="262"/>
                  </a:lnTo>
                  <a:lnTo>
                    <a:pt x="179" y="282"/>
                  </a:lnTo>
                  <a:lnTo>
                    <a:pt x="182" y="293"/>
                  </a:lnTo>
                  <a:lnTo>
                    <a:pt x="182" y="293"/>
                  </a:lnTo>
                  <a:lnTo>
                    <a:pt x="191" y="301"/>
                  </a:lnTo>
                  <a:lnTo>
                    <a:pt x="199" y="310"/>
                  </a:lnTo>
                  <a:lnTo>
                    <a:pt x="250" y="290"/>
                  </a:lnTo>
                  <a:lnTo>
                    <a:pt x="250" y="290"/>
                  </a:lnTo>
                  <a:lnTo>
                    <a:pt x="239" y="284"/>
                  </a:lnTo>
                  <a:lnTo>
                    <a:pt x="233" y="279"/>
                  </a:lnTo>
                  <a:lnTo>
                    <a:pt x="233" y="279"/>
                  </a:lnTo>
                  <a:close/>
                </a:path>
              </a:pathLst>
            </a:custGeom>
            <a:solidFill>
              <a:schemeClr val="tx1"/>
            </a:solidFill>
            <a:ln w="9525">
              <a:noFill/>
              <a:round/>
              <a:headEnd/>
              <a:tailEnd/>
            </a:ln>
          </p:spPr>
          <p:txBody>
            <a:bodyPr/>
            <a:lstStyle/>
            <a:p>
              <a:pPr algn="ctr" eaLnBrk="0" hangingPunct="0">
                <a:defRPr/>
              </a:pPr>
              <a:endParaRPr lang="en-GB" dirty="0"/>
            </a:p>
          </p:txBody>
        </p:sp>
        <p:sp>
          <p:nvSpPr>
            <p:cNvPr id="17" name="Freeform 17"/>
            <p:cNvSpPr>
              <a:spLocks/>
            </p:cNvSpPr>
            <p:nvPr/>
          </p:nvSpPr>
          <p:spPr bwMode="auto">
            <a:xfrm>
              <a:off x="2871" y="2867"/>
              <a:ext cx="136" cy="169"/>
            </a:xfrm>
            <a:custGeom>
              <a:avLst/>
              <a:gdLst/>
              <a:ahLst/>
              <a:cxnLst>
                <a:cxn ang="0">
                  <a:pos x="31" y="11"/>
                </a:cxn>
                <a:cxn ang="0">
                  <a:pos x="31" y="116"/>
                </a:cxn>
                <a:cxn ang="0">
                  <a:pos x="31" y="116"/>
                </a:cxn>
                <a:cxn ang="0">
                  <a:pos x="34" y="131"/>
                </a:cxn>
                <a:cxn ang="0">
                  <a:pos x="40" y="142"/>
                </a:cxn>
                <a:cxn ang="0">
                  <a:pos x="46" y="150"/>
                </a:cxn>
                <a:cxn ang="0">
                  <a:pos x="51" y="153"/>
                </a:cxn>
                <a:cxn ang="0">
                  <a:pos x="63" y="156"/>
                </a:cxn>
                <a:cxn ang="0">
                  <a:pos x="74" y="159"/>
                </a:cxn>
                <a:cxn ang="0">
                  <a:pos x="74" y="159"/>
                </a:cxn>
                <a:cxn ang="0">
                  <a:pos x="85" y="159"/>
                </a:cxn>
                <a:cxn ang="0">
                  <a:pos x="94" y="156"/>
                </a:cxn>
                <a:cxn ang="0">
                  <a:pos x="102" y="150"/>
                </a:cxn>
                <a:cxn ang="0">
                  <a:pos x="108" y="145"/>
                </a:cxn>
                <a:cxn ang="0">
                  <a:pos x="111" y="139"/>
                </a:cxn>
                <a:cxn ang="0">
                  <a:pos x="114" y="131"/>
                </a:cxn>
                <a:cxn ang="0">
                  <a:pos x="117" y="116"/>
                </a:cxn>
                <a:cxn ang="0">
                  <a:pos x="117" y="11"/>
                </a:cxn>
                <a:cxn ang="0">
                  <a:pos x="117" y="11"/>
                </a:cxn>
                <a:cxn ang="0">
                  <a:pos x="114" y="3"/>
                </a:cxn>
                <a:cxn ang="0">
                  <a:pos x="108" y="0"/>
                </a:cxn>
                <a:cxn ang="0">
                  <a:pos x="136" y="0"/>
                </a:cxn>
                <a:cxn ang="0">
                  <a:pos x="136" y="0"/>
                </a:cxn>
                <a:cxn ang="0">
                  <a:pos x="131" y="3"/>
                </a:cxn>
                <a:cxn ang="0">
                  <a:pos x="131" y="11"/>
                </a:cxn>
                <a:cxn ang="0">
                  <a:pos x="128" y="114"/>
                </a:cxn>
                <a:cxn ang="0">
                  <a:pos x="128" y="114"/>
                </a:cxn>
                <a:cxn ang="0">
                  <a:pos x="128" y="128"/>
                </a:cxn>
                <a:cxn ang="0">
                  <a:pos x="125" y="139"/>
                </a:cxn>
                <a:cxn ang="0">
                  <a:pos x="119" y="150"/>
                </a:cxn>
                <a:cxn ang="0">
                  <a:pos x="111" y="156"/>
                </a:cxn>
                <a:cxn ang="0">
                  <a:pos x="102" y="162"/>
                </a:cxn>
                <a:cxn ang="0">
                  <a:pos x="94" y="167"/>
                </a:cxn>
                <a:cxn ang="0">
                  <a:pos x="71" y="170"/>
                </a:cxn>
                <a:cxn ang="0">
                  <a:pos x="71" y="170"/>
                </a:cxn>
                <a:cxn ang="0">
                  <a:pos x="51" y="167"/>
                </a:cxn>
                <a:cxn ang="0">
                  <a:pos x="40" y="165"/>
                </a:cxn>
                <a:cxn ang="0">
                  <a:pos x="31" y="159"/>
                </a:cxn>
                <a:cxn ang="0">
                  <a:pos x="20" y="150"/>
                </a:cxn>
                <a:cxn ang="0">
                  <a:pos x="14" y="142"/>
                </a:cxn>
                <a:cxn ang="0">
                  <a:pos x="9" y="128"/>
                </a:cxn>
                <a:cxn ang="0">
                  <a:pos x="9" y="114"/>
                </a:cxn>
                <a:cxn ang="0">
                  <a:pos x="9" y="11"/>
                </a:cxn>
                <a:cxn ang="0">
                  <a:pos x="9" y="11"/>
                </a:cxn>
                <a:cxn ang="0">
                  <a:pos x="6" y="3"/>
                </a:cxn>
                <a:cxn ang="0">
                  <a:pos x="0" y="0"/>
                </a:cxn>
                <a:cxn ang="0">
                  <a:pos x="40" y="0"/>
                </a:cxn>
                <a:cxn ang="0">
                  <a:pos x="40" y="0"/>
                </a:cxn>
                <a:cxn ang="0">
                  <a:pos x="34" y="3"/>
                </a:cxn>
                <a:cxn ang="0">
                  <a:pos x="31" y="11"/>
                </a:cxn>
                <a:cxn ang="0">
                  <a:pos x="31" y="11"/>
                </a:cxn>
              </a:cxnLst>
              <a:rect l="0" t="0" r="r" b="b"/>
              <a:pathLst>
                <a:path w="136" h="170">
                  <a:moveTo>
                    <a:pt x="31" y="11"/>
                  </a:moveTo>
                  <a:lnTo>
                    <a:pt x="31" y="116"/>
                  </a:lnTo>
                  <a:lnTo>
                    <a:pt x="31" y="116"/>
                  </a:lnTo>
                  <a:lnTo>
                    <a:pt x="34" y="131"/>
                  </a:lnTo>
                  <a:lnTo>
                    <a:pt x="40" y="142"/>
                  </a:lnTo>
                  <a:lnTo>
                    <a:pt x="46" y="150"/>
                  </a:lnTo>
                  <a:lnTo>
                    <a:pt x="51" y="153"/>
                  </a:lnTo>
                  <a:lnTo>
                    <a:pt x="63" y="156"/>
                  </a:lnTo>
                  <a:lnTo>
                    <a:pt x="74" y="159"/>
                  </a:lnTo>
                  <a:lnTo>
                    <a:pt x="74" y="159"/>
                  </a:lnTo>
                  <a:lnTo>
                    <a:pt x="85" y="159"/>
                  </a:lnTo>
                  <a:lnTo>
                    <a:pt x="94" y="156"/>
                  </a:lnTo>
                  <a:lnTo>
                    <a:pt x="102" y="150"/>
                  </a:lnTo>
                  <a:lnTo>
                    <a:pt x="108" y="145"/>
                  </a:lnTo>
                  <a:lnTo>
                    <a:pt x="111" y="139"/>
                  </a:lnTo>
                  <a:lnTo>
                    <a:pt x="114" y="131"/>
                  </a:lnTo>
                  <a:lnTo>
                    <a:pt x="117" y="116"/>
                  </a:lnTo>
                  <a:lnTo>
                    <a:pt x="117" y="11"/>
                  </a:lnTo>
                  <a:lnTo>
                    <a:pt x="117" y="11"/>
                  </a:lnTo>
                  <a:lnTo>
                    <a:pt x="114" y="3"/>
                  </a:lnTo>
                  <a:lnTo>
                    <a:pt x="108" y="0"/>
                  </a:lnTo>
                  <a:lnTo>
                    <a:pt x="136" y="0"/>
                  </a:lnTo>
                  <a:lnTo>
                    <a:pt x="136" y="0"/>
                  </a:lnTo>
                  <a:lnTo>
                    <a:pt x="131" y="3"/>
                  </a:lnTo>
                  <a:lnTo>
                    <a:pt x="131" y="11"/>
                  </a:lnTo>
                  <a:lnTo>
                    <a:pt x="128" y="114"/>
                  </a:lnTo>
                  <a:lnTo>
                    <a:pt x="128" y="114"/>
                  </a:lnTo>
                  <a:lnTo>
                    <a:pt x="128" y="128"/>
                  </a:lnTo>
                  <a:lnTo>
                    <a:pt x="125" y="139"/>
                  </a:lnTo>
                  <a:lnTo>
                    <a:pt x="119" y="150"/>
                  </a:lnTo>
                  <a:lnTo>
                    <a:pt x="111" y="156"/>
                  </a:lnTo>
                  <a:lnTo>
                    <a:pt x="102" y="162"/>
                  </a:lnTo>
                  <a:lnTo>
                    <a:pt x="94" y="167"/>
                  </a:lnTo>
                  <a:lnTo>
                    <a:pt x="71" y="170"/>
                  </a:lnTo>
                  <a:lnTo>
                    <a:pt x="71" y="170"/>
                  </a:lnTo>
                  <a:lnTo>
                    <a:pt x="51" y="167"/>
                  </a:lnTo>
                  <a:lnTo>
                    <a:pt x="40" y="165"/>
                  </a:lnTo>
                  <a:lnTo>
                    <a:pt x="31" y="159"/>
                  </a:lnTo>
                  <a:lnTo>
                    <a:pt x="20" y="150"/>
                  </a:lnTo>
                  <a:lnTo>
                    <a:pt x="14" y="142"/>
                  </a:lnTo>
                  <a:lnTo>
                    <a:pt x="9" y="128"/>
                  </a:lnTo>
                  <a:lnTo>
                    <a:pt x="9" y="114"/>
                  </a:lnTo>
                  <a:lnTo>
                    <a:pt x="9" y="11"/>
                  </a:lnTo>
                  <a:lnTo>
                    <a:pt x="9" y="11"/>
                  </a:lnTo>
                  <a:lnTo>
                    <a:pt x="6" y="3"/>
                  </a:lnTo>
                  <a:lnTo>
                    <a:pt x="0" y="0"/>
                  </a:lnTo>
                  <a:lnTo>
                    <a:pt x="40" y="0"/>
                  </a:lnTo>
                  <a:lnTo>
                    <a:pt x="40" y="0"/>
                  </a:lnTo>
                  <a:lnTo>
                    <a:pt x="34" y="3"/>
                  </a:lnTo>
                  <a:lnTo>
                    <a:pt x="31" y="11"/>
                  </a:lnTo>
                  <a:lnTo>
                    <a:pt x="31" y="11"/>
                  </a:lnTo>
                  <a:close/>
                </a:path>
              </a:pathLst>
            </a:custGeom>
            <a:solidFill>
              <a:schemeClr val="tx1"/>
            </a:solidFill>
            <a:ln w="9525">
              <a:noFill/>
              <a:round/>
              <a:headEnd/>
              <a:tailEnd/>
            </a:ln>
          </p:spPr>
          <p:txBody>
            <a:bodyPr/>
            <a:lstStyle/>
            <a:p>
              <a:pPr algn="ctr" eaLnBrk="0" hangingPunct="0">
                <a:defRPr/>
              </a:pPr>
              <a:endParaRPr lang="en-GB" dirty="0"/>
            </a:p>
          </p:txBody>
        </p:sp>
        <p:sp>
          <p:nvSpPr>
            <p:cNvPr id="18" name="Freeform 18"/>
            <p:cNvSpPr>
              <a:spLocks/>
            </p:cNvSpPr>
            <p:nvPr/>
          </p:nvSpPr>
          <p:spPr bwMode="auto">
            <a:xfrm>
              <a:off x="3022" y="2867"/>
              <a:ext cx="152" cy="172"/>
            </a:xfrm>
            <a:custGeom>
              <a:avLst/>
              <a:gdLst/>
              <a:ahLst/>
              <a:cxnLst>
                <a:cxn ang="0">
                  <a:pos x="133" y="11"/>
                </a:cxn>
                <a:cxn ang="0">
                  <a:pos x="133" y="11"/>
                </a:cxn>
                <a:cxn ang="0">
                  <a:pos x="133" y="3"/>
                </a:cxn>
                <a:cxn ang="0">
                  <a:pos x="127" y="0"/>
                </a:cxn>
                <a:cxn ang="0">
                  <a:pos x="153" y="0"/>
                </a:cxn>
                <a:cxn ang="0">
                  <a:pos x="153" y="0"/>
                </a:cxn>
                <a:cxn ang="0">
                  <a:pos x="147" y="3"/>
                </a:cxn>
                <a:cxn ang="0">
                  <a:pos x="147" y="11"/>
                </a:cxn>
                <a:cxn ang="0">
                  <a:pos x="147" y="173"/>
                </a:cxn>
                <a:cxn ang="0">
                  <a:pos x="147" y="173"/>
                </a:cxn>
                <a:cxn ang="0">
                  <a:pos x="88" y="99"/>
                </a:cxn>
                <a:cxn ang="0">
                  <a:pos x="28" y="25"/>
                </a:cxn>
                <a:cxn ang="0">
                  <a:pos x="28" y="156"/>
                </a:cxn>
                <a:cxn ang="0">
                  <a:pos x="28" y="156"/>
                </a:cxn>
                <a:cxn ang="0">
                  <a:pos x="31" y="165"/>
                </a:cxn>
                <a:cxn ang="0">
                  <a:pos x="34" y="167"/>
                </a:cxn>
                <a:cxn ang="0">
                  <a:pos x="8" y="167"/>
                </a:cxn>
                <a:cxn ang="0">
                  <a:pos x="8" y="167"/>
                </a:cxn>
                <a:cxn ang="0">
                  <a:pos x="14" y="165"/>
                </a:cxn>
                <a:cxn ang="0">
                  <a:pos x="14" y="156"/>
                </a:cxn>
                <a:cxn ang="0">
                  <a:pos x="14" y="20"/>
                </a:cxn>
                <a:cxn ang="0">
                  <a:pos x="14" y="20"/>
                </a:cxn>
                <a:cxn ang="0">
                  <a:pos x="14" y="14"/>
                </a:cxn>
                <a:cxn ang="0">
                  <a:pos x="11" y="8"/>
                </a:cxn>
                <a:cxn ang="0">
                  <a:pos x="11" y="8"/>
                </a:cxn>
                <a:cxn ang="0">
                  <a:pos x="8" y="3"/>
                </a:cxn>
                <a:cxn ang="0">
                  <a:pos x="0" y="0"/>
                </a:cxn>
                <a:cxn ang="0">
                  <a:pos x="37" y="0"/>
                </a:cxn>
                <a:cxn ang="0">
                  <a:pos x="133" y="119"/>
                </a:cxn>
                <a:cxn ang="0">
                  <a:pos x="133" y="11"/>
                </a:cxn>
                <a:cxn ang="0">
                  <a:pos x="133" y="11"/>
                </a:cxn>
              </a:cxnLst>
              <a:rect l="0" t="0" r="r" b="b"/>
              <a:pathLst>
                <a:path w="153" h="173">
                  <a:moveTo>
                    <a:pt x="133" y="11"/>
                  </a:moveTo>
                  <a:lnTo>
                    <a:pt x="133" y="11"/>
                  </a:lnTo>
                  <a:lnTo>
                    <a:pt x="133" y="3"/>
                  </a:lnTo>
                  <a:lnTo>
                    <a:pt x="127" y="0"/>
                  </a:lnTo>
                  <a:lnTo>
                    <a:pt x="153" y="0"/>
                  </a:lnTo>
                  <a:lnTo>
                    <a:pt x="153" y="0"/>
                  </a:lnTo>
                  <a:lnTo>
                    <a:pt x="147" y="3"/>
                  </a:lnTo>
                  <a:lnTo>
                    <a:pt x="147" y="11"/>
                  </a:lnTo>
                  <a:lnTo>
                    <a:pt x="147" y="173"/>
                  </a:lnTo>
                  <a:lnTo>
                    <a:pt x="147" y="173"/>
                  </a:lnTo>
                  <a:lnTo>
                    <a:pt x="88" y="99"/>
                  </a:lnTo>
                  <a:lnTo>
                    <a:pt x="28" y="25"/>
                  </a:lnTo>
                  <a:lnTo>
                    <a:pt x="28" y="156"/>
                  </a:lnTo>
                  <a:lnTo>
                    <a:pt x="28" y="156"/>
                  </a:lnTo>
                  <a:lnTo>
                    <a:pt x="31" y="165"/>
                  </a:lnTo>
                  <a:lnTo>
                    <a:pt x="34" y="167"/>
                  </a:lnTo>
                  <a:lnTo>
                    <a:pt x="8" y="167"/>
                  </a:lnTo>
                  <a:lnTo>
                    <a:pt x="8" y="167"/>
                  </a:lnTo>
                  <a:lnTo>
                    <a:pt x="14" y="165"/>
                  </a:lnTo>
                  <a:lnTo>
                    <a:pt x="14" y="156"/>
                  </a:lnTo>
                  <a:lnTo>
                    <a:pt x="14" y="20"/>
                  </a:lnTo>
                  <a:lnTo>
                    <a:pt x="14" y="20"/>
                  </a:lnTo>
                  <a:lnTo>
                    <a:pt x="14" y="14"/>
                  </a:lnTo>
                  <a:lnTo>
                    <a:pt x="11" y="8"/>
                  </a:lnTo>
                  <a:lnTo>
                    <a:pt x="11" y="8"/>
                  </a:lnTo>
                  <a:lnTo>
                    <a:pt x="8" y="3"/>
                  </a:lnTo>
                  <a:lnTo>
                    <a:pt x="0" y="0"/>
                  </a:lnTo>
                  <a:lnTo>
                    <a:pt x="37" y="0"/>
                  </a:lnTo>
                  <a:lnTo>
                    <a:pt x="133" y="119"/>
                  </a:lnTo>
                  <a:lnTo>
                    <a:pt x="133" y="11"/>
                  </a:lnTo>
                  <a:lnTo>
                    <a:pt x="133" y="11"/>
                  </a:lnTo>
                  <a:close/>
                </a:path>
              </a:pathLst>
            </a:custGeom>
            <a:solidFill>
              <a:schemeClr val="tx1"/>
            </a:solidFill>
            <a:ln w="9525">
              <a:noFill/>
              <a:round/>
              <a:headEnd/>
              <a:tailEnd/>
            </a:ln>
          </p:spPr>
          <p:txBody>
            <a:bodyPr/>
            <a:lstStyle/>
            <a:p>
              <a:pPr algn="ctr" eaLnBrk="0" hangingPunct="0">
                <a:defRPr/>
              </a:pPr>
              <a:endParaRPr lang="en-GB" dirty="0"/>
            </a:p>
          </p:txBody>
        </p:sp>
        <p:sp>
          <p:nvSpPr>
            <p:cNvPr id="19" name="Freeform 19"/>
            <p:cNvSpPr>
              <a:spLocks/>
            </p:cNvSpPr>
            <p:nvPr/>
          </p:nvSpPr>
          <p:spPr bwMode="auto">
            <a:xfrm>
              <a:off x="3201" y="2867"/>
              <a:ext cx="38" cy="167"/>
            </a:xfrm>
            <a:custGeom>
              <a:avLst/>
              <a:gdLst/>
              <a:ahLst/>
              <a:cxnLst>
                <a:cxn ang="0">
                  <a:pos x="37" y="0"/>
                </a:cxn>
                <a:cxn ang="0">
                  <a:pos x="37" y="0"/>
                </a:cxn>
                <a:cxn ang="0">
                  <a:pos x="31" y="3"/>
                </a:cxn>
                <a:cxn ang="0">
                  <a:pos x="28" y="11"/>
                </a:cxn>
                <a:cxn ang="0">
                  <a:pos x="28" y="156"/>
                </a:cxn>
                <a:cxn ang="0">
                  <a:pos x="28" y="156"/>
                </a:cxn>
                <a:cxn ang="0">
                  <a:pos x="31" y="165"/>
                </a:cxn>
                <a:cxn ang="0">
                  <a:pos x="37" y="167"/>
                </a:cxn>
                <a:cxn ang="0">
                  <a:pos x="0" y="167"/>
                </a:cxn>
                <a:cxn ang="0">
                  <a:pos x="0" y="167"/>
                </a:cxn>
                <a:cxn ang="0">
                  <a:pos x="2" y="165"/>
                </a:cxn>
                <a:cxn ang="0">
                  <a:pos x="5" y="156"/>
                </a:cxn>
                <a:cxn ang="0">
                  <a:pos x="5" y="11"/>
                </a:cxn>
                <a:cxn ang="0">
                  <a:pos x="5" y="11"/>
                </a:cxn>
                <a:cxn ang="0">
                  <a:pos x="2" y="3"/>
                </a:cxn>
                <a:cxn ang="0">
                  <a:pos x="0" y="0"/>
                </a:cxn>
                <a:cxn ang="0">
                  <a:pos x="37" y="0"/>
                </a:cxn>
                <a:cxn ang="0">
                  <a:pos x="37" y="0"/>
                </a:cxn>
              </a:cxnLst>
              <a:rect l="0" t="0" r="r" b="b"/>
              <a:pathLst>
                <a:path w="37" h="167">
                  <a:moveTo>
                    <a:pt x="37" y="0"/>
                  </a:moveTo>
                  <a:lnTo>
                    <a:pt x="37" y="0"/>
                  </a:lnTo>
                  <a:lnTo>
                    <a:pt x="31" y="3"/>
                  </a:lnTo>
                  <a:lnTo>
                    <a:pt x="28" y="11"/>
                  </a:lnTo>
                  <a:lnTo>
                    <a:pt x="28" y="156"/>
                  </a:lnTo>
                  <a:lnTo>
                    <a:pt x="28" y="156"/>
                  </a:lnTo>
                  <a:lnTo>
                    <a:pt x="31" y="165"/>
                  </a:lnTo>
                  <a:lnTo>
                    <a:pt x="37" y="167"/>
                  </a:lnTo>
                  <a:lnTo>
                    <a:pt x="0" y="167"/>
                  </a:lnTo>
                  <a:lnTo>
                    <a:pt x="0" y="167"/>
                  </a:lnTo>
                  <a:lnTo>
                    <a:pt x="2" y="165"/>
                  </a:lnTo>
                  <a:lnTo>
                    <a:pt x="5" y="156"/>
                  </a:lnTo>
                  <a:lnTo>
                    <a:pt x="5" y="11"/>
                  </a:lnTo>
                  <a:lnTo>
                    <a:pt x="5" y="11"/>
                  </a:lnTo>
                  <a:lnTo>
                    <a:pt x="2" y="3"/>
                  </a:lnTo>
                  <a:lnTo>
                    <a:pt x="0" y="0"/>
                  </a:lnTo>
                  <a:lnTo>
                    <a:pt x="37" y="0"/>
                  </a:lnTo>
                  <a:lnTo>
                    <a:pt x="37" y="0"/>
                  </a:lnTo>
                  <a:close/>
                </a:path>
              </a:pathLst>
            </a:custGeom>
            <a:solidFill>
              <a:schemeClr val="tx1"/>
            </a:solidFill>
            <a:ln w="9525">
              <a:noFill/>
              <a:round/>
              <a:headEnd/>
              <a:tailEnd/>
            </a:ln>
          </p:spPr>
          <p:txBody>
            <a:bodyPr/>
            <a:lstStyle/>
            <a:p>
              <a:pPr algn="ctr" eaLnBrk="0" hangingPunct="0">
                <a:defRPr/>
              </a:pPr>
              <a:endParaRPr lang="en-GB" dirty="0"/>
            </a:p>
          </p:txBody>
        </p:sp>
        <p:sp>
          <p:nvSpPr>
            <p:cNvPr id="20" name="Freeform 20"/>
            <p:cNvSpPr>
              <a:spLocks/>
            </p:cNvSpPr>
            <p:nvPr/>
          </p:nvSpPr>
          <p:spPr bwMode="auto">
            <a:xfrm>
              <a:off x="3250" y="2867"/>
              <a:ext cx="152" cy="172"/>
            </a:xfrm>
            <a:custGeom>
              <a:avLst/>
              <a:gdLst/>
              <a:ahLst/>
              <a:cxnLst>
                <a:cxn ang="0">
                  <a:pos x="131" y="11"/>
                </a:cxn>
                <a:cxn ang="0">
                  <a:pos x="131" y="11"/>
                </a:cxn>
                <a:cxn ang="0">
                  <a:pos x="131" y="3"/>
                </a:cxn>
                <a:cxn ang="0">
                  <a:pos x="125" y="0"/>
                </a:cxn>
                <a:cxn ang="0">
                  <a:pos x="153" y="0"/>
                </a:cxn>
                <a:cxn ang="0">
                  <a:pos x="153" y="0"/>
                </a:cxn>
                <a:cxn ang="0">
                  <a:pos x="148" y="6"/>
                </a:cxn>
                <a:cxn ang="0">
                  <a:pos x="142" y="11"/>
                </a:cxn>
                <a:cxn ang="0">
                  <a:pos x="142" y="11"/>
                </a:cxn>
                <a:cxn ang="0">
                  <a:pos x="82" y="173"/>
                </a:cxn>
                <a:cxn ang="0">
                  <a:pos x="82" y="173"/>
                </a:cxn>
                <a:cxn ang="0">
                  <a:pos x="14" y="11"/>
                </a:cxn>
                <a:cxn ang="0">
                  <a:pos x="14" y="11"/>
                </a:cxn>
                <a:cxn ang="0">
                  <a:pos x="8" y="6"/>
                </a:cxn>
                <a:cxn ang="0">
                  <a:pos x="0" y="0"/>
                </a:cxn>
                <a:cxn ang="0">
                  <a:pos x="45" y="0"/>
                </a:cxn>
                <a:cxn ang="0">
                  <a:pos x="45" y="0"/>
                </a:cxn>
                <a:cxn ang="0">
                  <a:pos x="43" y="3"/>
                </a:cxn>
                <a:cxn ang="0">
                  <a:pos x="40" y="6"/>
                </a:cxn>
                <a:cxn ang="0">
                  <a:pos x="43" y="14"/>
                </a:cxn>
                <a:cxn ang="0">
                  <a:pos x="43" y="14"/>
                </a:cxn>
                <a:cxn ang="0">
                  <a:pos x="85" y="128"/>
                </a:cxn>
                <a:cxn ang="0">
                  <a:pos x="85" y="128"/>
                </a:cxn>
                <a:cxn ang="0">
                  <a:pos x="131" y="11"/>
                </a:cxn>
                <a:cxn ang="0">
                  <a:pos x="131" y="11"/>
                </a:cxn>
              </a:cxnLst>
              <a:rect l="0" t="0" r="r" b="b"/>
              <a:pathLst>
                <a:path w="153" h="173">
                  <a:moveTo>
                    <a:pt x="131" y="11"/>
                  </a:moveTo>
                  <a:lnTo>
                    <a:pt x="131" y="11"/>
                  </a:lnTo>
                  <a:lnTo>
                    <a:pt x="131" y="3"/>
                  </a:lnTo>
                  <a:lnTo>
                    <a:pt x="125" y="0"/>
                  </a:lnTo>
                  <a:lnTo>
                    <a:pt x="153" y="0"/>
                  </a:lnTo>
                  <a:lnTo>
                    <a:pt x="153" y="0"/>
                  </a:lnTo>
                  <a:lnTo>
                    <a:pt x="148" y="6"/>
                  </a:lnTo>
                  <a:lnTo>
                    <a:pt x="142" y="11"/>
                  </a:lnTo>
                  <a:lnTo>
                    <a:pt x="142" y="11"/>
                  </a:lnTo>
                  <a:lnTo>
                    <a:pt x="82" y="173"/>
                  </a:lnTo>
                  <a:lnTo>
                    <a:pt x="82" y="173"/>
                  </a:lnTo>
                  <a:lnTo>
                    <a:pt x="14" y="11"/>
                  </a:lnTo>
                  <a:lnTo>
                    <a:pt x="14" y="11"/>
                  </a:lnTo>
                  <a:lnTo>
                    <a:pt x="8" y="6"/>
                  </a:lnTo>
                  <a:lnTo>
                    <a:pt x="0" y="0"/>
                  </a:lnTo>
                  <a:lnTo>
                    <a:pt x="45" y="0"/>
                  </a:lnTo>
                  <a:lnTo>
                    <a:pt x="45" y="0"/>
                  </a:lnTo>
                  <a:lnTo>
                    <a:pt x="43" y="3"/>
                  </a:lnTo>
                  <a:lnTo>
                    <a:pt x="40" y="6"/>
                  </a:lnTo>
                  <a:lnTo>
                    <a:pt x="43" y="14"/>
                  </a:lnTo>
                  <a:lnTo>
                    <a:pt x="43" y="14"/>
                  </a:lnTo>
                  <a:lnTo>
                    <a:pt x="85" y="128"/>
                  </a:lnTo>
                  <a:lnTo>
                    <a:pt x="85" y="128"/>
                  </a:lnTo>
                  <a:lnTo>
                    <a:pt x="131" y="11"/>
                  </a:lnTo>
                  <a:lnTo>
                    <a:pt x="131" y="11"/>
                  </a:lnTo>
                  <a:close/>
                </a:path>
              </a:pathLst>
            </a:custGeom>
            <a:solidFill>
              <a:schemeClr val="tx1"/>
            </a:solidFill>
            <a:ln w="9525">
              <a:noFill/>
              <a:round/>
              <a:headEnd/>
              <a:tailEnd/>
            </a:ln>
          </p:spPr>
          <p:txBody>
            <a:bodyPr/>
            <a:lstStyle/>
            <a:p>
              <a:pPr algn="ctr" eaLnBrk="0" hangingPunct="0">
                <a:defRPr/>
              </a:pPr>
              <a:endParaRPr lang="en-GB" dirty="0"/>
            </a:p>
          </p:txBody>
        </p:sp>
        <p:sp>
          <p:nvSpPr>
            <p:cNvPr id="21" name="Freeform 21"/>
            <p:cNvSpPr>
              <a:spLocks/>
            </p:cNvSpPr>
            <p:nvPr/>
          </p:nvSpPr>
          <p:spPr bwMode="auto">
            <a:xfrm>
              <a:off x="3411" y="2867"/>
              <a:ext cx="104" cy="167"/>
            </a:xfrm>
            <a:custGeom>
              <a:avLst/>
              <a:gdLst/>
              <a:ahLst/>
              <a:cxnLst>
                <a:cxn ang="0">
                  <a:pos x="94" y="23"/>
                </a:cxn>
                <a:cxn ang="0">
                  <a:pos x="94" y="23"/>
                </a:cxn>
                <a:cxn ang="0">
                  <a:pos x="85" y="14"/>
                </a:cxn>
                <a:cxn ang="0">
                  <a:pos x="74" y="11"/>
                </a:cxn>
                <a:cxn ang="0">
                  <a:pos x="74" y="11"/>
                </a:cxn>
                <a:cxn ang="0">
                  <a:pos x="31" y="11"/>
                </a:cxn>
                <a:cxn ang="0">
                  <a:pos x="31" y="68"/>
                </a:cxn>
                <a:cxn ang="0">
                  <a:pos x="71" y="68"/>
                </a:cxn>
                <a:cxn ang="0">
                  <a:pos x="71" y="68"/>
                </a:cxn>
                <a:cxn ang="0">
                  <a:pos x="76" y="65"/>
                </a:cxn>
                <a:cxn ang="0">
                  <a:pos x="79" y="62"/>
                </a:cxn>
                <a:cxn ang="0">
                  <a:pos x="79" y="88"/>
                </a:cxn>
                <a:cxn ang="0">
                  <a:pos x="79" y="88"/>
                </a:cxn>
                <a:cxn ang="0">
                  <a:pos x="76" y="82"/>
                </a:cxn>
                <a:cxn ang="0">
                  <a:pos x="71" y="82"/>
                </a:cxn>
                <a:cxn ang="0">
                  <a:pos x="31" y="82"/>
                </a:cxn>
                <a:cxn ang="0">
                  <a:pos x="31" y="153"/>
                </a:cxn>
                <a:cxn ang="0">
                  <a:pos x="31" y="153"/>
                </a:cxn>
                <a:cxn ang="0">
                  <a:pos x="59" y="156"/>
                </a:cxn>
                <a:cxn ang="0">
                  <a:pos x="59" y="156"/>
                </a:cxn>
                <a:cxn ang="0">
                  <a:pos x="76" y="156"/>
                </a:cxn>
                <a:cxn ang="0">
                  <a:pos x="88" y="153"/>
                </a:cxn>
                <a:cxn ang="0">
                  <a:pos x="96" y="148"/>
                </a:cxn>
                <a:cxn ang="0">
                  <a:pos x="105" y="139"/>
                </a:cxn>
                <a:cxn ang="0">
                  <a:pos x="99" y="167"/>
                </a:cxn>
                <a:cxn ang="0">
                  <a:pos x="0" y="167"/>
                </a:cxn>
                <a:cxn ang="0">
                  <a:pos x="0" y="167"/>
                </a:cxn>
                <a:cxn ang="0">
                  <a:pos x="5" y="165"/>
                </a:cxn>
                <a:cxn ang="0">
                  <a:pos x="8" y="156"/>
                </a:cxn>
                <a:cxn ang="0">
                  <a:pos x="8" y="11"/>
                </a:cxn>
                <a:cxn ang="0">
                  <a:pos x="8" y="11"/>
                </a:cxn>
                <a:cxn ang="0">
                  <a:pos x="5" y="3"/>
                </a:cxn>
                <a:cxn ang="0">
                  <a:pos x="0" y="0"/>
                </a:cxn>
                <a:cxn ang="0">
                  <a:pos x="94" y="0"/>
                </a:cxn>
                <a:cxn ang="0">
                  <a:pos x="94" y="23"/>
                </a:cxn>
                <a:cxn ang="0">
                  <a:pos x="94" y="23"/>
                </a:cxn>
              </a:cxnLst>
              <a:rect l="0" t="0" r="r" b="b"/>
              <a:pathLst>
                <a:path w="105" h="167">
                  <a:moveTo>
                    <a:pt x="94" y="23"/>
                  </a:moveTo>
                  <a:lnTo>
                    <a:pt x="94" y="23"/>
                  </a:lnTo>
                  <a:lnTo>
                    <a:pt x="85" y="14"/>
                  </a:lnTo>
                  <a:lnTo>
                    <a:pt x="74" y="11"/>
                  </a:lnTo>
                  <a:lnTo>
                    <a:pt x="74" y="11"/>
                  </a:lnTo>
                  <a:lnTo>
                    <a:pt x="31" y="11"/>
                  </a:lnTo>
                  <a:lnTo>
                    <a:pt x="31" y="68"/>
                  </a:lnTo>
                  <a:lnTo>
                    <a:pt x="71" y="68"/>
                  </a:lnTo>
                  <a:lnTo>
                    <a:pt x="71" y="68"/>
                  </a:lnTo>
                  <a:lnTo>
                    <a:pt x="76" y="65"/>
                  </a:lnTo>
                  <a:lnTo>
                    <a:pt x="79" y="62"/>
                  </a:lnTo>
                  <a:lnTo>
                    <a:pt x="79" y="88"/>
                  </a:lnTo>
                  <a:lnTo>
                    <a:pt x="79" y="88"/>
                  </a:lnTo>
                  <a:lnTo>
                    <a:pt x="76" y="82"/>
                  </a:lnTo>
                  <a:lnTo>
                    <a:pt x="71" y="82"/>
                  </a:lnTo>
                  <a:lnTo>
                    <a:pt x="31" y="82"/>
                  </a:lnTo>
                  <a:lnTo>
                    <a:pt x="31" y="153"/>
                  </a:lnTo>
                  <a:lnTo>
                    <a:pt x="31" y="153"/>
                  </a:lnTo>
                  <a:lnTo>
                    <a:pt x="59" y="156"/>
                  </a:lnTo>
                  <a:lnTo>
                    <a:pt x="59" y="156"/>
                  </a:lnTo>
                  <a:lnTo>
                    <a:pt x="76" y="156"/>
                  </a:lnTo>
                  <a:lnTo>
                    <a:pt x="88" y="153"/>
                  </a:lnTo>
                  <a:lnTo>
                    <a:pt x="96" y="148"/>
                  </a:lnTo>
                  <a:lnTo>
                    <a:pt x="105" y="139"/>
                  </a:lnTo>
                  <a:lnTo>
                    <a:pt x="99" y="167"/>
                  </a:lnTo>
                  <a:lnTo>
                    <a:pt x="0" y="167"/>
                  </a:lnTo>
                  <a:lnTo>
                    <a:pt x="0" y="167"/>
                  </a:lnTo>
                  <a:lnTo>
                    <a:pt x="5" y="165"/>
                  </a:lnTo>
                  <a:lnTo>
                    <a:pt x="8" y="156"/>
                  </a:lnTo>
                  <a:lnTo>
                    <a:pt x="8" y="11"/>
                  </a:lnTo>
                  <a:lnTo>
                    <a:pt x="8" y="11"/>
                  </a:lnTo>
                  <a:lnTo>
                    <a:pt x="5" y="3"/>
                  </a:lnTo>
                  <a:lnTo>
                    <a:pt x="0" y="0"/>
                  </a:lnTo>
                  <a:lnTo>
                    <a:pt x="94" y="0"/>
                  </a:lnTo>
                  <a:lnTo>
                    <a:pt x="94" y="23"/>
                  </a:lnTo>
                  <a:lnTo>
                    <a:pt x="94" y="23"/>
                  </a:lnTo>
                  <a:close/>
                </a:path>
              </a:pathLst>
            </a:custGeom>
            <a:solidFill>
              <a:schemeClr val="tx1"/>
            </a:solidFill>
            <a:ln w="9525">
              <a:noFill/>
              <a:round/>
              <a:headEnd/>
              <a:tailEnd/>
            </a:ln>
          </p:spPr>
          <p:txBody>
            <a:bodyPr/>
            <a:lstStyle/>
            <a:p>
              <a:pPr algn="ctr" eaLnBrk="0" hangingPunct="0">
                <a:defRPr/>
              </a:pPr>
              <a:endParaRPr lang="en-GB" dirty="0"/>
            </a:p>
          </p:txBody>
        </p:sp>
        <p:sp>
          <p:nvSpPr>
            <p:cNvPr id="22" name="Freeform 22"/>
            <p:cNvSpPr>
              <a:spLocks noEditPoints="1"/>
            </p:cNvSpPr>
            <p:nvPr/>
          </p:nvSpPr>
          <p:spPr bwMode="auto">
            <a:xfrm>
              <a:off x="3527" y="2867"/>
              <a:ext cx="146" cy="167"/>
            </a:xfrm>
            <a:custGeom>
              <a:avLst/>
              <a:gdLst/>
              <a:ahLst/>
              <a:cxnLst>
                <a:cxn ang="0">
                  <a:pos x="68" y="82"/>
                </a:cxn>
                <a:cxn ang="0">
                  <a:pos x="85" y="91"/>
                </a:cxn>
                <a:cxn ang="0">
                  <a:pos x="94" y="102"/>
                </a:cxn>
                <a:cxn ang="0">
                  <a:pos x="120" y="145"/>
                </a:cxn>
                <a:cxn ang="0">
                  <a:pos x="131" y="159"/>
                </a:cxn>
                <a:cxn ang="0">
                  <a:pos x="145" y="167"/>
                </a:cxn>
                <a:cxn ang="0">
                  <a:pos x="120" y="167"/>
                </a:cxn>
                <a:cxn ang="0">
                  <a:pos x="108" y="165"/>
                </a:cxn>
                <a:cxn ang="0">
                  <a:pos x="100" y="156"/>
                </a:cxn>
                <a:cxn ang="0">
                  <a:pos x="71" y="111"/>
                </a:cxn>
                <a:cxn ang="0">
                  <a:pos x="54" y="91"/>
                </a:cxn>
                <a:cxn ang="0">
                  <a:pos x="46" y="91"/>
                </a:cxn>
                <a:cxn ang="0">
                  <a:pos x="32" y="156"/>
                </a:cxn>
                <a:cxn ang="0">
                  <a:pos x="34" y="165"/>
                </a:cxn>
                <a:cxn ang="0">
                  <a:pos x="0" y="167"/>
                </a:cxn>
                <a:cxn ang="0">
                  <a:pos x="6" y="165"/>
                </a:cxn>
                <a:cxn ang="0">
                  <a:pos x="9" y="11"/>
                </a:cxn>
                <a:cxn ang="0">
                  <a:pos x="6" y="3"/>
                </a:cxn>
                <a:cxn ang="0">
                  <a:pos x="49" y="0"/>
                </a:cxn>
                <a:cxn ang="0">
                  <a:pos x="66" y="0"/>
                </a:cxn>
                <a:cxn ang="0">
                  <a:pos x="88" y="8"/>
                </a:cxn>
                <a:cxn ang="0">
                  <a:pos x="103" y="20"/>
                </a:cxn>
                <a:cxn ang="0">
                  <a:pos x="108" y="40"/>
                </a:cxn>
                <a:cxn ang="0">
                  <a:pos x="108" y="51"/>
                </a:cxn>
                <a:cxn ang="0">
                  <a:pos x="100" y="65"/>
                </a:cxn>
                <a:cxn ang="0">
                  <a:pos x="83" y="79"/>
                </a:cxn>
                <a:cxn ang="0">
                  <a:pos x="68" y="82"/>
                </a:cxn>
                <a:cxn ang="0">
                  <a:pos x="32" y="77"/>
                </a:cxn>
                <a:cxn ang="0">
                  <a:pos x="46" y="77"/>
                </a:cxn>
                <a:cxn ang="0">
                  <a:pos x="60" y="77"/>
                </a:cxn>
                <a:cxn ang="0">
                  <a:pos x="77" y="65"/>
                </a:cxn>
                <a:cxn ang="0">
                  <a:pos x="83" y="51"/>
                </a:cxn>
                <a:cxn ang="0">
                  <a:pos x="83" y="42"/>
                </a:cxn>
                <a:cxn ang="0">
                  <a:pos x="77" y="20"/>
                </a:cxn>
                <a:cxn ang="0">
                  <a:pos x="60" y="11"/>
                </a:cxn>
                <a:cxn ang="0">
                  <a:pos x="49" y="8"/>
                </a:cxn>
                <a:cxn ang="0">
                  <a:pos x="32" y="11"/>
                </a:cxn>
              </a:cxnLst>
              <a:rect l="0" t="0" r="r" b="b"/>
              <a:pathLst>
                <a:path w="145" h="167">
                  <a:moveTo>
                    <a:pt x="68" y="82"/>
                  </a:moveTo>
                  <a:lnTo>
                    <a:pt x="68" y="82"/>
                  </a:lnTo>
                  <a:lnTo>
                    <a:pt x="77" y="85"/>
                  </a:lnTo>
                  <a:lnTo>
                    <a:pt x="85" y="91"/>
                  </a:lnTo>
                  <a:lnTo>
                    <a:pt x="94" y="102"/>
                  </a:lnTo>
                  <a:lnTo>
                    <a:pt x="94" y="102"/>
                  </a:lnTo>
                  <a:lnTo>
                    <a:pt x="108" y="125"/>
                  </a:lnTo>
                  <a:lnTo>
                    <a:pt x="120" y="145"/>
                  </a:lnTo>
                  <a:lnTo>
                    <a:pt x="131" y="159"/>
                  </a:lnTo>
                  <a:lnTo>
                    <a:pt x="131" y="159"/>
                  </a:lnTo>
                  <a:lnTo>
                    <a:pt x="139" y="165"/>
                  </a:lnTo>
                  <a:lnTo>
                    <a:pt x="145" y="167"/>
                  </a:lnTo>
                  <a:lnTo>
                    <a:pt x="120" y="167"/>
                  </a:lnTo>
                  <a:lnTo>
                    <a:pt x="120" y="167"/>
                  </a:lnTo>
                  <a:lnTo>
                    <a:pt x="114" y="167"/>
                  </a:lnTo>
                  <a:lnTo>
                    <a:pt x="108" y="165"/>
                  </a:lnTo>
                  <a:lnTo>
                    <a:pt x="100" y="156"/>
                  </a:lnTo>
                  <a:lnTo>
                    <a:pt x="100" y="156"/>
                  </a:lnTo>
                  <a:lnTo>
                    <a:pt x="71" y="111"/>
                  </a:lnTo>
                  <a:lnTo>
                    <a:pt x="71" y="111"/>
                  </a:lnTo>
                  <a:lnTo>
                    <a:pt x="60" y="96"/>
                  </a:lnTo>
                  <a:lnTo>
                    <a:pt x="54" y="91"/>
                  </a:lnTo>
                  <a:lnTo>
                    <a:pt x="46" y="91"/>
                  </a:lnTo>
                  <a:lnTo>
                    <a:pt x="46" y="91"/>
                  </a:lnTo>
                  <a:lnTo>
                    <a:pt x="32" y="91"/>
                  </a:lnTo>
                  <a:lnTo>
                    <a:pt x="32" y="156"/>
                  </a:lnTo>
                  <a:lnTo>
                    <a:pt x="32" y="156"/>
                  </a:lnTo>
                  <a:lnTo>
                    <a:pt x="34" y="165"/>
                  </a:lnTo>
                  <a:lnTo>
                    <a:pt x="37" y="167"/>
                  </a:lnTo>
                  <a:lnTo>
                    <a:pt x="0" y="167"/>
                  </a:lnTo>
                  <a:lnTo>
                    <a:pt x="0" y="167"/>
                  </a:lnTo>
                  <a:lnTo>
                    <a:pt x="6" y="165"/>
                  </a:lnTo>
                  <a:lnTo>
                    <a:pt x="9" y="156"/>
                  </a:lnTo>
                  <a:lnTo>
                    <a:pt x="9" y="11"/>
                  </a:lnTo>
                  <a:lnTo>
                    <a:pt x="9" y="11"/>
                  </a:lnTo>
                  <a:lnTo>
                    <a:pt x="6" y="3"/>
                  </a:lnTo>
                  <a:lnTo>
                    <a:pt x="0" y="0"/>
                  </a:lnTo>
                  <a:lnTo>
                    <a:pt x="49" y="0"/>
                  </a:lnTo>
                  <a:lnTo>
                    <a:pt x="49" y="0"/>
                  </a:lnTo>
                  <a:lnTo>
                    <a:pt x="66" y="0"/>
                  </a:lnTo>
                  <a:lnTo>
                    <a:pt x="77" y="3"/>
                  </a:lnTo>
                  <a:lnTo>
                    <a:pt x="88" y="8"/>
                  </a:lnTo>
                  <a:lnTo>
                    <a:pt x="97" y="14"/>
                  </a:lnTo>
                  <a:lnTo>
                    <a:pt x="103" y="20"/>
                  </a:lnTo>
                  <a:lnTo>
                    <a:pt x="105" y="28"/>
                  </a:lnTo>
                  <a:lnTo>
                    <a:pt x="108" y="40"/>
                  </a:lnTo>
                  <a:lnTo>
                    <a:pt x="108" y="40"/>
                  </a:lnTo>
                  <a:lnTo>
                    <a:pt x="108" y="51"/>
                  </a:lnTo>
                  <a:lnTo>
                    <a:pt x="105" y="60"/>
                  </a:lnTo>
                  <a:lnTo>
                    <a:pt x="100" y="65"/>
                  </a:lnTo>
                  <a:lnTo>
                    <a:pt x="94" y="71"/>
                  </a:lnTo>
                  <a:lnTo>
                    <a:pt x="83" y="79"/>
                  </a:lnTo>
                  <a:lnTo>
                    <a:pt x="68" y="82"/>
                  </a:lnTo>
                  <a:lnTo>
                    <a:pt x="68" y="82"/>
                  </a:lnTo>
                  <a:close/>
                  <a:moveTo>
                    <a:pt x="32" y="11"/>
                  </a:moveTo>
                  <a:lnTo>
                    <a:pt x="32" y="77"/>
                  </a:lnTo>
                  <a:lnTo>
                    <a:pt x="32" y="77"/>
                  </a:lnTo>
                  <a:lnTo>
                    <a:pt x="46" y="77"/>
                  </a:lnTo>
                  <a:lnTo>
                    <a:pt x="46" y="77"/>
                  </a:lnTo>
                  <a:lnTo>
                    <a:pt x="60" y="77"/>
                  </a:lnTo>
                  <a:lnTo>
                    <a:pt x="71" y="68"/>
                  </a:lnTo>
                  <a:lnTo>
                    <a:pt x="77" y="65"/>
                  </a:lnTo>
                  <a:lnTo>
                    <a:pt x="80" y="57"/>
                  </a:lnTo>
                  <a:lnTo>
                    <a:pt x="83" y="51"/>
                  </a:lnTo>
                  <a:lnTo>
                    <a:pt x="83" y="42"/>
                  </a:lnTo>
                  <a:lnTo>
                    <a:pt x="83" y="42"/>
                  </a:lnTo>
                  <a:lnTo>
                    <a:pt x="83" y="31"/>
                  </a:lnTo>
                  <a:lnTo>
                    <a:pt x="77" y="20"/>
                  </a:lnTo>
                  <a:lnTo>
                    <a:pt x="66" y="11"/>
                  </a:lnTo>
                  <a:lnTo>
                    <a:pt x="60" y="11"/>
                  </a:lnTo>
                  <a:lnTo>
                    <a:pt x="49" y="8"/>
                  </a:lnTo>
                  <a:lnTo>
                    <a:pt x="49" y="8"/>
                  </a:lnTo>
                  <a:lnTo>
                    <a:pt x="32" y="11"/>
                  </a:lnTo>
                  <a:lnTo>
                    <a:pt x="32" y="11"/>
                  </a:lnTo>
                  <a:close/>
                </a:path>
              </a:pathLst>
            </a:custGeom>
            <a:solidFill>
              <a:schemeClr val="tx1"/>
            </a:solidFill>
            <a:ln w="9525">
              <a:noFill/>
              <a:round/>
              <a:headEnd/>
              <a:tailEnd/>
            </a:ln>
          </p:spPr>
          <p:txBody>
            <a:bodyPr/>
            <a:lstStyle/>
            <a:p>
              <a:pPr algn="ctr" eaLnBrk="0" hangingPunct="0">
                <a:defRPr/>
              </a:pPr>
              <a:endParaRPr lang="en-GB" dirty="0"/>
            </a:p>
          </p:txBody>
        </p:sp>
        <p:sp>
          <p:nvSpPr>
            <p:cNvPr id="23" name="Freeform 23"/>
            <p:cNvSpPr>
              <a:spLocks/>
            </p:cNvSpPr>
            <p:nvPr/>
          </p:nvSpPr>
          <p:spPr bwMode="auto">
            <a:xfrm>
              <a:off x="3673" y="2863"/>
              <a:ext cx="100" cy="172"/>
            </a:xfrm>
            <a:custGeom>
              <a:avLst/>
              <a:gdLst/>
              <a:ahLst/>
              <a:cxnLst>
                <a:cxn ang="0">
                  <a:pos x="102" y="122"/>
                </a:cxn>
                <a:cxn ang="0">
                  <a:pos x="97" y="142"/>
                </a:cxn>
                <a:cxn ang="0">
                  <a:pos x="85" y="159"/>
                </a:cxn>
                <a:cxn ang="0">
                  <a:pos x="68" y="170"/>
                </a:cxn>
                <a:cxn ang="0">
                  <a:pos x="48" y="173"/>
                </a:cxn>
                <a:cxn ang="0">
                  <a:pos x="34" y="170"/>
                </a:cxn>
                <a:cxn ang="0">
                  <a:pos x="3" y="159"/>
                </a:cxn>
                <a:cxn ang="0">
                  <a:pos x="0" y="122"/>
                </a:cxn>
                <a:cxn ang="0">
                  <a:pos x="14" y="148"/>
                </a:cxn>
                <a:cxn ang="0">
                  <a:pos x="37" y="162"/>
                </a:cxn>
                <a:cxn ang="0">
                  <a:pos x="46" y="162"/>
                </a:cxn>
                <a:cxn ang="0">
                  <a:pos x="63" y="159"/>
                </a:cxn>
                <a:cxn ang="0">
                  <a:pos x="74" y="151"/>
                </a:cxn>
                <a:cxn ang="0">
                  <a:pos x="80" y="131"/>
                </a:cxn>
                <a:cxn ang="0">
                  <a:pos x="80" y="122"/>
                </a:cxn>
                <a:cxn ang="0">
                  <a:pos x="68" y="105"/>
                </a:cxn>
                <a:cxn ang="0">
                  <a:pos x="37" y="88"/>
                </a:cxn>
                <a:cxn ang="0">
                  <a:pos x="23" y="80"/>
                </a:cxn>
                <a:cxn ang="0">
                  <a:pos x="3" y="57"/>
                </a:cxn>
                <a:cxn ang="0">
                  <a:pos x="3" y="43"/>
                </a:cxn>
                <a:cxn ang="0">
                  <a:pos x="6" y="26"/>
                </a:cxn>
                <a:cxn ang="0">
                  <a:pos x="20" y="11"/>
                </a:cxn>
                <a:cxn ang="0">
                  <a:pos x="54" y="0"/>
                </a:cxn>
                <a:cxn ang="0">
                  <a:pos x="71" y="3"/>
                </a:cxn>
                <a:cxn ang="0">
                  <a:pos x="88" y="9"/>
                </a:cxn>
                <a:cxn ang="0">
                  <a:pos x="91" y="43"/>
                </a:cxn>
                <a:cxn ang="0">
                  <a:pos x="77" y="23"/>
                </a:cxn>
                <a:cxn ang="0">
                  <a:pos x="57" y="11"/>
                </a:cxn>
                <a:cxn ang="0">
                  <a:pos x="48" y="11"/>
                </a:cxn>
                <a:cxn ang="0">
                  <a:pos x="29" y="20"/>
                </a:cxn>
                <a:cxn ang="0">
                  <a:pos x="23" y="37"/>
                </a:cxn>
                <a:cxn ang="0">
                  <a:pos x="23" y="45"/>
                </a:cxn>
                <a:cxn ang="0">
                  <a:pos x="40" y="63"/>
                </a:cxn>
                <a:cxn ang="0">
                  <a:pos x="57" y="68"/>
                </a:cxn>
                <a:cxn ang="0">
                  <a:pos x="88" y="88"/>
                </a:cxn>
                <a:cxn ang="0">
                  <a:pos x="100" y="102"/>
                </a:cxn>
                <a:cxn ang="0">
                  <a:pos x="102" y="122"/>
                </a:cxn>
              </a:cxnLst>
              <a:rect l="0" t="0" r="r" b="b"/>
              <a:pathLst>
                <a:path w="102" h="173">
                  <a:moveTo>
                    <a:pt x="102" y="122"/>
                  </a:moveTo>
                  <a:lnTo>
                    <a:pt x="102" y="122"/>
                  </a:lnTo>
                  <a:lnTo>
                    <a:pt x="102" y="134"/>
                  </a:lnTo>
                  <a:lnTo>
                    <a:pt x="97" y="142"/>
                  </a:lnTo>
                  <a:lnTo>
                    <a:pt x="91" y="151"/>
                  </a:lnTo>
                  <a:lnTo>
                    <a:pt x="85" y="159"/>
                  </a:lnTo>
                  <a:lnTo>
                    <a:pt x="77" y="165"/>
                  </a:lnTo>
                  <a:lnTo>
                    <a:pt x="68" y="170"/>
                  </a:lnTo>
                  <a:lnTo>
                    <a:pt x="57" y="173"/>
                  </a:lnTo>
                  <a:lnTo>
                    <a:pt x="48" y="173"/>
                  </a:lnTo>
                  <a:lnTo>
                    <a:pt x="48" y="173"/>
                  </a:lnTo>
                  <a:lnTo>
                    <a:pt x="34" y="170"/>
                  </a:lnTo>
                  <a:lnTo>
                    <a:pt x="20" y="168"/>
                  </a:lnTo>
                  <a:lnTo>
                    <a:pt x="3" y="159"/>
                  </a:lnTo>
                  <a:lnTo>
                    <a:pt x="0" y="122"/>
                  </a:lnTo>
                  <a:lnTo>
                    <a:pt x="0" y="122"/>
                  </a:lnTo>
                  <a:lnTo>
                    <a:pt x="6" y="136"/>
                  </a:lnTo>
                  <a:lnTo>
                    <a:pt x="14" y="148"/>
                  </a:lnTo>
                  <a:lnTo>
                    <a:pt x="29" y="159"/>
                  </a:lnTo>
                  <a:lnTo>
                    <a:pt x="37" y="162"/>
                  </a:lnTo>
                  <a:lnTo>
                    <a:pt x="46" y="162"/>
                  </a:lnTo>
                  <a:lnTo>
                    <a:pt x="46" y="162"/>
                  </a:lnTo>
                  <a:lnTo>
                    <a:pt x="54" y="162"/>
                  </a:lnTo>
                  <a:lnTo>
                    <a:pt x="63" y="159"/>
                  </a:lnTo>
                  <a:lnTo>
                    <a:pt x="68" y="156"/>
                  </a:lnTo>
                  <a:lnTo>
                    <a:pt x="74" y="151"/>
                  </a:lnTo>
                  <a:lnTo>
                    <a:pt x="80" y="139"/>
                  </a:lnTo>
                  <a:lnTo>
                    <a:pt x="80" y="131"/>
                  </a:lnTo>
                  <a:lnTo>
                    <a:pt x="80" y="131"/>
                  </a:lnTo>
                  <a:lnTo>
                    <a:pt x="80" y="122"/>
                  </a:lnTo>
                  <a:lnTo>
                    <a:pt x="77" y="114"/>
                  </a:lnTo>
                  <a:lnTo>
                    <a:pt x="68" y="105"/>
                  </a:lnTo>
                  <a:lnTo>
                    <a:pt x="54" y="97"/>
                  </a:lnTo>
                  <a:lnTo>
                    <a:pt x="37" y="88"/>
                  </a:lnTo>
                  <a:lnTo>
                    <a:pt x="37" y="88"/>
                  </a:lnTo>
                  <a:lnTo>
                    <a:pt x="23" y="80"/>
                  </a:lnTo>
                  <a:lnTo>
                    <a:pt x="11" y="68"/>
                  </a:lnTo>
                  <a:lnTo>
                    <a:pt x="3" y="57"/>
                  </a:lnTo>
                  <a:lnTo>
                    <a:pt x="3" y="43"/>
                  </a:lnTo>
                  <a:lnTo>
                    <a:pt x="3" y="43"/>
                  </a:lnTo>
                  <a:lnTo>
                    <a:pt x="3" y="34"/>
                  </a:lnTo>
                  <a:lnTo>
                    <a:pt x="6" y="26"/>
                  </a:lnTo>
                  <a:lnTo>
                    <a:pt x="11" y="17"/>
                  </a:lnTo>
                  <a:lnTo>
                    <a:pt x="20" y="11"/>
                  </a:lnTo>
                  <a:lnTo>
                    <a:pt x="34" y="3"/>
                  </a:lnTo>
                  <a:lnTo>
                    <a:pt x="54" y="0"/>
                  </a:lnTo>
                  <a:lnTo>
                    <a:pt x="54" y="0"/>
                  </a:lnTo>
                  <a:lnTo>
                    <a:pt x="71" y="3"/>
                  </a:lnTo>
                  <a:lnTo>
                    <a:pt x="80" y="6"/>
                  </a:lnTo>
                  <a:lnTo>
                    <a:pt x="88" y="9"/>
                  </a:lnTo>
                  <a:lnTo>
                    <a:pt x="91" y="43"/>
                  </a:lnTo>
                  <a:lnTo>
                    <a:pt x="91" y="43"/>
                  </a:lnTo>
                  <a:lnTo>
                    <a:pt x="85" y="31"/>
                  </a:lnTo>
                  <a:lnTo>
                    <a:pt x="77" y="23"/>
                  </a:lnTo>
                  <a:lnTo>
                    <a:pt x="65" y="14"/>
                  </a:lnTo>
                  <a:lnTo>
                    <a:pt x="57" y="11"/>
                  </a:lnTo>
                  <a:lnTo>
                    <a:pt x="48" y="11"/>
                  </a:lnTo>
                  <a:lnTo>
                    <a:pt x="48" y="11"/>
                  </a:lnTo>
                  <a:lnTo>
                    <a:pt x="37" y="11"/>
                  </a:lnTo>
                  <a:lnTo>
                    <a:pt x="29" y="20"/>
                  </a:lnTo>
                  <a:lnTo>
                    <a:pt x="23" y="28"/>
                  </a:lnTo>
                  <a:lnTo>
                    <a:pt x="23" y="37"/>
                  </a:lnTo>
                  <a:lnTo>
                    <a:pt x="23" y="37"/>
                  </a:lnTo>
                  <a:lnTo>
                    <a:pt x="23" y="45"/>
                  </a:lnTo>
                  <a:lnTo>
                    <a:pt x="31" y="54"/>
                  </a:lnTo>
                  <a:lnTo>
                    <a:pt x="40" y="63"/>
                  </a:lnTo>
                  <a:lnTo>
                    <a:pt x="57" y="68"/>
                  </a:lnTo>
                  <a:lnTo>
                    <a:pt x="57" y="68"/>
                  </a:lnTo>
                  <a:lnTo>
                    <a:pt x="74" y="77"/>
                  </a:lnTo>
                  <a:lnTo>
                    <a:pt x="88" y="88"/>
                  </a:lnTo>
                  <a:lnTo>
                    <a:pt x="94" y="94"/>
                  </a:lnTo>
                  <a:lnTo>
                    <a:pt x="100" y="102"/>
                  </a:lnTo>
                  <a:lnTo>
                    <a:pt x="102" y="111"/>
                  </a:lnTo>
                  <a:lnTo>
                    <a:pt x="102" y="122"/>
                  </a:lnTo>
                  <a:lnTo>
                    <a:pt x="102" y="122"/>
                  </a:lnTo>
                  <a:close/>
                </a:path>
              </a:pathLst>
            </a:custGeom>
            <a:solidFill>
              <a:schemeClr val="tx1"/>
            </a:solidFill>
            <a:ln w="9525">
              <a:noFill/>
              <a:round/>
              <a:headEnd/>
              <a:tailEnd/>
            </a:ln>
          </p:spPr>
          <p:txBody>
            <a:bodyPr/>
            <a:lstStyle/>
            <a:p>
              <a:pPr algn="ctr" eaLnBrk="0" hangingPunct="0">
                <a:defRPr/>
              </a:pPr>
              <a:endParaRPr lang="en-GB" dirty="0"/>
            </a:p>
          </p:txBody>
        </p:sp>
        <p:sp>
          <p:nvSpPr>
            <p:cNvPr id="24" name="Freeform 24"/>
            <p:cNvSpPr>
              <a:spLocks/>
            </p:cNvSpPr>
            <p:nvPr/>
          </p:nvSpPr>
          <p:spPr bwMode="auto">
            <a:xfrm>
              <a:off x="3790" y="2867"/>
              <a:ext cx="38" cy="167"/>
            </a:xfrm>
            <a:custGeom>
              <a:avLst/>
              <a:gdLst/>
              <a:ahLst/>
              <a:cxnLst>
                <a:cxn ang="0">
                  <a:pos x="37" y="0"/>
                </a:cxn>
                <a:cxn ang="0">
                  <a:pos x="37" y="0"/>
                </a:cxn>
                <a:cxn ang="0">
                  <a:pos x="32" y="3"/>
                </a:cxn>
                <a:cxn ang="0">
                  <a:pos x="29" y="11"/>
                </a:cxn>
                <a:cxn ang="0">
                  <a:pos x="29" y="156"/>
                </a:cxn>
                <a:cxn ang="0">
                  <a:pos x="29" y="156"/>
                </a:cxn>
                <a:cxn ang="0">
                  <a:pos x="32" y="165"/>
                </a:cxn>
                <a:cxn ang="0">
                  <a:pos x="37" y="167"/>
                </a:cxn>
                <a:cxn ang="0">
                  <a:pos x="0" y="167"/>
                </a:cxn>
                <a:cxn ang="0">
                  <a:pos x="0" y="167"/>
                </a:cxn>
                <a:cxn ang="0">
                  <a:pos x="3" y="165"/>
                </a:cxn>
                <a:cxn ang="0">
                  <a:pos x="6" y="156"/>
                </a:cxn>
                <a:cxn ang="0">
                  <a:pos x="6" y="11"/>
                </a:cxn>
                <a:cxn ang="0">
                  <a:pos x="6" y="11"/>
                </a:cxn>
                <a:cxn ang="0">
                  <a:pos x="3" y="3"/>
                </a:cxn>
                <a:cxn ang="0">
                  <a:pos x="0" y="0"/>
                </a:cxn>
                <a:cxn ang="0">
                  <a:pos x="37" y="0"/>
                </a:cxn>
                <a:cxn ang="0">
                  <a:pos x="37" y="0"/>
                </a:cxn>
              </a:cxnLst>
              <a:rect l="0" t="0" r="r" b="b"/>
              <a:pathLst>
                <a:path w="37" h="167">
                  <a:moveTo>
                    <a:pt x="37" y="0"/>
                  </a:moveTo>
                  <a:lnTo>
                    <a:pt x="37" y="0"/>
                  </a:lnTo>
                  <a:lnTo>
                    <a:pt x="32" y="3"/>
                  </a:lnTo>
                  <a:lnTo>
                    <a:pt x="29" y="11"/>
                  </a:lnTo>
                  <a:lnTo>
                    <a:pt x="29" y="156"/>
                  </a:lnTo>
                  <a:lnTo>
                    <a:pt x="29" y="156"/>
                  </a:lnTo>
                  <a:lnTo>
                    <a:pt x="32" y="165"/>
                  </a:lnTo>
                  <a:lnTo>
                    <a:pt x="37" y="167"/>
                  </a:lnTo>
                  <a:lnTo>
                    <a:pt x="0" y="167"/>
                  </a:lnTo>
                  <a:lnTo>
                    <a:pt x="0" y="167"/>
                  </a:lnTo>
                  <a:lnTo>
                    <a:pt x="3" y="165"/>
                  </a:lnTo>
                  <a:lnTo>
                    <a:pt x="6" y="156"/>
                  </a:lnTo>
                  <a:lnTo>
                    <a:pt x="6" y="11"/>
                  </a:lnTo>
                  <a:lnTo>
                    <a:pt x="6" y="11"/>
                  </a:lnTo>
                  <a:lnTo>
                    <a:pt x="3" y="3"/>
                  </a:lnTo>
                  <a:lnTo>
                    <a:pt x="0" y="0"/>
                  </a:lnTo>
                  <a:lnTo>
                    <a:pt x="37" y="0"/>
                  </a:lnTo>
                  <a:lnTo>
                    <a:pt x="37" y="0"/>
                  </a:lnTo>
                  <a:close/>
                </a:path>
              </a:pathLst>
            </a:custGeom>
            <a:solidFill>
              <a:schemeClr val="tx1"/>
            </a:solidFill>
            <a:ln w="9525">
              <a:noFill/>
              <a:round/>
              <a:headEnd/>
              <a:tailEnd/>
            </a:ln>
          </p:spPr>
          <p:txBody>
            <a:bodyPr/>
            <a:lstStyle/>
            <a:p>
              <a:pPr algn="ctr" eaLnBrk="0" hangingPunct="0">
                <a:defRPr/>
              </a:pPr>
              <a:endParaRPr lang="en-GB" dirty="0"/>
            </a:p>
          </p:txBody>
        </p:sp>
        <p:sp>
          <p:nvSpPr>
            <p:cNvPr id="25" name="Freeform 25"/>
            <p:cNvSpPr>
              <a:spLocks/>
            </p:cNvSpPr>
            <p:nvPr/>
          </p:nvSpPr>
          <p:spPr bwMode="auto">
            <a:xfrm>
              <a:off x="3839" y="2867"/>
              <a:ext cx="131" cy="167"/>
            </a:xfrm>
            <a:custGeom>
              <a:avLst/>
              <a:gdLst/>
              <a:ahLst/>
              <a:cxnLst>
                <a:cxn ang="0">
                  <a:pos x="79" y="11"/>
                </a:cxn>
                <a:cxn ang="0">
                  <a:pos x="79" y="156"/>
                </a:cxn>
                <a:cxn ang="0">
                  <a:pos x="79" y="156"/>
                </a:cxn>
                <a:cxn ang="0">
                  <a:pos x="79" y="165"/>
                </a:cxn>
                <a:cxn ang="0">
                  <a:pos x="85" y="167"/>
                </a:cxn>
                <a:cxn ang="0">
                  <a:pos x="48" y="167"/>
                </a:cxn>
                <a:cxn ang="0">
                  <a:pos x="48" y="167"/>
                </a:cxn>
                <a:cxn ang="0">
                  <a:pos x="54" y="165"/>
                </a:cxn>
                <a:cxn ang="0">
                  <a:pos x="54" y="156"/>
                </a:cxn>
                <a:cxn ang="0">
                  <a:pos x="54" y="11"/>
                </a:cxn>
                <a:cxn ang="0">
                  <a:pos x="54" y="11"/>
                </a:cxn>
                <a:cxn ang="0">
                  <a:pos x="14" y="14"/>
                </a:cxn>
                <a:cxn ang="0">
                  <a:pos x="14" y="14"/>
                </a:cxn>
                <a:cxn ang="0">
                  <a:pos x="11" y="14"/>
                </a:cxn>
                <a:cxn ang="0">
                  <a:pos x="5" y="17"/>
                </a:cxn>
                <a:cxn ang="0">
                  <a:pos x="0" y="23"/>
                </a:cxn>
                <a:cxn ang="0">
                  <a:pos x="0" y="0"/>
                </a:cxn>
                <a:cxn ang="0">
                  <a:pos x="130" y="0"/>
                </a:cxn>
                <a:cxn ang="0">
                  <a:pos x="130" y="23"/>
                </a:cxn>
                <a:cxn ang="0">
                  <a:pos x="130" y="23"/>
                </a:cxn>
                <a:cxn ang="0">
                  <a:pos x="128" y="17"/>
                </a:cxn>
                <a:cxn ang="0">
                  <a:pos x="119" y="14"/>
                </a:cxn>
                <a:cxn ang="0">
                  <a:pos x="119" y="14"/>
                </a:cxn>
                <a:cxn ang="0">
                  <a:pos x="79" y="11"/>
                </a:cxn>
                <a:cxn ang="0">
                  <a:pos x="79" y="11"/>
                </a:cxn>
              </a:cxnLst>
              <a:rect l="0" t="0" r="r" b="b"/>
              <a:pathLst>
                <a:path w="130" h="167">
                  <a:moveTo>
                    <a:pt x="79" y="11"/>
                  </a:moveTo>
                  <a:lnTo>
                    <a:pt x="79" y="156"/>
                  </a:lnTo>
                  <a:lnTo>
                    <a:pt x="79" y="156"/>
                  </a:lnTo>
                  <a:lnTo>
                    <a:pt x="79" y="165"/>
                  </a:lnTo>
                  <a:lnTo>
                    <a:pt x="85" y="167"/>
                  </a:lnTo>
                  <a:lnTo>
                    <a:pt x="48" y="167"/>
                  </a:lnTo>
                  <a:lnTo>
                    <a:pt x="48" y="167"/>
                  </a:lnTo>
                  <a:lnTo>
                    <a:pt x="54" y="165"/>
                  </a:lnTo>
                  <a:lnTo>
                    <a:pt x="54" y="156"/>
                  </a:lnTo>
                  <a:lnTo>
                    <a:pt x="54" y="11"/>
                  </a:lnTo>
                  <a:lnTo>
                    <a:pt x="54" y="11"/>
                  </a:lnTo>
                  <a:lnTo>
                    <a:pt x="14" y="14"/>
                  </a:lnTo>
                  <a:lnTo>
                    <a:pt x="14" y="14"/>
                  </a:lnTo>
                  <a:lnTo>
                    <a:pt x="11" y="14"/>
                  </a:lnTo>
                  <a:lnTo>
                    <a:pt x="5" y="17"/>
                  </a:lnTo>
                  <a:lnTo>
                    <a:pt x="0" y="23"/>
                  </a:lnTo>
                  <a:lnTo>
                    <a:pt x="0" y="0"/>
                  </a:lnTo>
                  <a:lnTo>
                    <a:pt x="130" y="0"/>
                  </a:lnTo>
                  <a:lnTo>
                    <a:pt x="130" y="23"/>
                  </a:lnTo>
                  <a:lnTo>
                    <a:pt x="130" y="23"/>
                  </a:lnTo>
                  <a:lnTo>
                    <a:pt x="128" y="17"/>
                  </a:lnTo>
                  <a:lnTo>
                    <a:pt x="119" y="14"/>
                  </a:lnTo>
                  <a:lnTo>
                    <a:pt x="119" y="14"/>
                  </a:lnTo>
                  <a:lnTo>
                    <a:pt x="79" y="11"/>
                  </a:lnTo>
                  <a:lnTo>
                    <a:pt x="79" y="11"/>
                  </a:lnTo>
                  <a:close/>
                </a:path>
              </a:pathLst>
            </a:custGeom>
            <a:solidFill>
              <a:schemeClr val="tx1"/>
            </a:solidFill>
            <a:ln w="9525">
              <a:noFill/>
              <a:round/>
              <a:headEnd/>
              <a:tailEnd/>
            </a:ln>
          </p:spPr>
          <p:txBody>
            <a:bodyPr/>
            <a:lstStyle/>
            <a:p>
              <a:pPr algn="ctr" eaLnBrk="0" hangingPunct="0">
                <a:defRPr/>
              </a:pPr>
              <a:endParaRPr lang="en-GB" dirty="0"/>
            </a:p>
          </p:txBody>
        </p:sp>
        <p:sp>
          <p:nvSpPr>
            <p:cNvPr id="26" name="Freeform 26"/>
            <p:cNvSpPr>
              <a:spLocks/>
            </p:cNvSpPr>
            <p:nvPr/>
          </p:nvSpPr>
          <p:spPr bwMode="auto">
            <a:xfrm>
              <a:off x="3976" y="2867"/>
              <a:ext cx="142" cy="167"/>
            </a:xfrm>
            <a:custGeom>
              <a:avLst/>
              <a:gdLst/>
              <a:ahLst/>
              <a:cxnLst>
                <a:cxn ang="0">
                  <a:pos x="142" y="0"/>
                </a:cxn>
                <a:cxn ang="0">
                  <a:pos x="142" y="0"/>
                </a:cxn>
                <a:cxn ang="0">
                  <a:pos x="131" y="6"/>
                </a:cxn>
                <a:cxn ang="0">
                  <a:pos x="125" y="14"/>
                </a:cxn>
                <a:cxn ang="0">
                  <a:pos x="85" y="88"/>
                </a:cxn>
                <a:cxn ang="0">
                  <a:pos x="85" y="156"/>
                </a:cxn>
                <a:cxn ang="0">
                  <a:pos x="85" y="156"/>
                </a:cxn>
                <a:cxn ang="0">
                  <a:pos x="88" y="165"/>
                </a:cxn>
                <a:cxn ang="0">
                  <a:pos x="97" y="167"/>
                </a:cxn>
                <a:cxn ang="0">
                  <a:pos x="54" y="167"/>
                </a:cxn>
                <a:cxn ang="0">
                  <a:pos x="54" y="167"/>
                </a:cxn>
                <a:cxn ang="0">
                  <a:pos x="60" y="165"/>
                </a:cxn>
                <a:cxn ang="0">
                  <a:pos x="63" y="162"/>
                </a:cxn>
                <a:cxn ang="0">
                  <a:pos x="63" y="156"/>
                </a:cxn>
                <a:cxn ang="0">
                  <a:pos x="63" y="88"/>
                </a:cxn>
                <a:cxn ang="0">
                  <a:pos x="14" y="11"/>
                </a:cxn>
                <a:cxn ang="0">
                  <a:pos x="14" y="11"/>
                </a:cxn>
                <a:cxn ang="0">
                  <a:pos x="9" y="6"/>
                </a:cxn>
                <a:cxn ang="0">
                  <a:pos x="0" y="0"/>
                </a:cxn>
                <a:cxn ang="0">
                  <a:pos x="48" y="0"/>
                </a:cxn>
                <a:cxn ang="0">
                  <a:pos x="48" y="0"/>
                </a:cxn>
                <a:cxn ang="0">
                  <a:pos x="45" y="0"/>
                </a:cxn>
                <a:cxn ang="0">
                  <a:pos x="43" y="3"/>
                </a:cxn>
                <a:cxn ang="0">
                  <a:pos x="43" y="8"/>
                </a:cxn>
                <a:cxn ang="0">
                  <a:pos x="45" y="14"/>
                </a:cxn>
                <a:cxn ang="0">
                  <a:pos x="80" y="77"/>
                </a:cxn>
                <a:cxn ang="0">
                  <a:pos x="114" y="11"/>
                </a:cxn>
                <a:cxn ang="0">
                  <a:pos x="114" y="11"/>
                </a:cxn>
                <a:cxn ang="0">
                  <a:pos x="114" y="6"/>
                </a:cxn>
                <a:cxn ang="0">
                  <a:pos x="114" y="3"/>
                </a:cxn>
                <a:cxn ang="0">
                  <a:pos x="108" y="0"/>
                </a:cxn>
                <a:cxn ang="0">
                  <a:pos x="142" y="0"/>
                </a:cxn>
                <a:cxn ang="0">
                  <a:pos x="142" y="0"/>
                </a:cxn>
              </a:cxnLst>
              <a:rect l="0" t="0" r="r" b="b"/>
              <a:pathLst>
                <a:path w="142" h="167">
                  <a:moveTo>
                    <a:pt x="142" y="0"/>
                  </a:moveTo>
                  <a:lnTo>
                    <a:pt x="142" y="0"/>
                  </a:lnTo>
                  <a:lnTo>
                    <a:pt x="131" y="6"/>
                  </a:lnTo>
                  <a:lnTo>
                    <a:pt x="125" y="14"/>
                  </a:lnTo>
                  <a:lnTo>
                    <a:pt x="85" y="88"/>
                  </a:lnTo>
                  <a:lnTo>
                    <a:pt x="85" y="156"/>
                  </a:lnTo>
                  <a:lnTo>
                    <a:pt x="85" y="156"/>
                  </a:lnTo>
                  <a:lnTo>
                    <a:pt x="88" y="165"/>
                  </a:lnTo>
                  <a:lnTo>
                    <a:pt x="97" y="167"/>
                  </a:lnTo>
                  <a:lnTo>
                    <a:pt x="54" y="167"/>
                  </a:lnTo>
                  <a:lnTo>
                    <a:pt x="54" y="167"/>
                  </a:lnTo>
                  <a:lnTo>
                    <a:pt x="60" y="165"/>
                  </a:lnTo>
                  <a:lnTo>
                    <a:pt x="63" y="162"/>
                  </a:lnTo>
                  <a:lnTo>
                    <a:pt x="63" y="156"/>
                  </a:lnTo>
                  <a:lnTo>
                    <a:pt x="63" y="88"/>
                  </a:lnTo>
                  <a:lnTo>
                    <a:pt x="14" y="11"/>
                  </a:lnTo>
                  <a:lnTo>
                    <a:pt x="14" y="11"/>
                  </a:lnTo>
                  <a:lnTo>
                    <a:pt x="9" y="6"/>
                  </a:lnTo>
                  <a:lnTo>
                    <a:pt x="0" y="0"/>
                  </a:lnTo>
                  <a:lnTo>
                    <a:pt x="48" y="0"/>
                  </a:lnTo>
                  <a:lnTo>
                    <a:pt x="48" y="0"/>
                  </a:lnTo>
                  <a:lnTo>
                    <a:pt x="45" y="0"/>
                  </a:lnTo>
                  <a:lnTo>
                    <a:pt x="43" y="3"/>
                  </a:lnTo>
                  <a:lnTo>
                    <a:pt x="43" y="8"/>
                  </a:lnTo>
                  <a:lnTo>
                    <a:pt x="45" y="14"/>
                  </a:lnTo>
                  <a:lnTo>
                    <a:pt x="80" y="77"/>
                  </a:lnTo>
                  <a:lnTo>
                    <a:pt x="114" y="11"/>
                  </a:lnTo>
                  <a:lnTo>
                    <a:pt x="114" y="11"/>
                  </a:lnTo>
                  <a:lnTo>
                    <a:pt x="114" y="6"/>
                  </a:lnTo>
                  <a:lnTo>
                    <a:pt x="114" y="3"/>
                  </a:lnTo>
                  <a:lnTo>
                    <a:pt x="108" y="0"/>
                  </a:lnTo>
                  <a:lnTo>
                    <a:pt x="142" y="0"/>
                  </a:lnTo>
                  <a:lnTo>
                    <a:pt x="142" y="0"/>
                  </a:lnTo>
                  <a:close/>
                </a:path>
              </a:pathLst>
            </a:custGeom>
            <a:solidFill>
              <a:schemeClr val="tx1"/>
            </a:solidFill>
            <a:ln w="9525">
              <a:noFill/>
              <a:round/>
              <a:headEnd/>
              <a:tailEnd/>
            </a:ln>
          </p:spPr>
          <p:txBody>
            <a:bodyPr/>
            <a:lstStyle/>
            <a:p>
              <a:pPr algn="ctr" eaLnBrk="0" hangingPunct="0">
                <a:defRPr/>
              </a:pPr>
              <a:endParaRPr lang="en-GB" dirty="0"/>
            </a:p>
          </p:txBody>
        </p:sp>
        <p:sp>
          <p:nvSpPr>
            <p:cNvPr id="27" name="Freeform 27"/>
            <p:cNvSpPr>
              <a:spLocks noEditPoints="1"/>
            </p:cNvSpPr>
            <p:nvPr/>
          </p:nvSpPr>
          <p:spPr bwMode="auto">
            <a:xfrm>
              <a:off x="4192" y="2863"/>
              <a:ext cx="155" cy="172"/>
            </a:xfrm>
            <a:custGeom>
              <a:avLst/>
              <a:gdLst/>
              <a:ahLst/>
              <a:cxnLst>
                <a:cxn ang="0">
                  <a:pos x="77" y="173"/>
                </a:cxn>
                <a:cxn ang="0">
                  <a:pos x="48" y="165"/>
                </a:cxn>
                <a:cxn ang="0">
                  <a:pos x="23" y="148"/>
                </a:cxn>
                <a:cxn ang="0">
                  <a:pos x="6" y="119"/>
                </a:cxn>
                <a:cxn ang="0">
                  <a:pos x="0" y="85"/>
                </a:cxn>
                <a:cxn ang="0">
                  <a:pos x="3" y="68"/>
                </a:cxn>
                <a:cxn ang="0">
                  <a:pos x="14" y="40"/>
                </a:cxn>
                <a:cxn ang="0">
                  <a:pos x="34" y="14"/>
                </a:cxn>
                <a:cxn ang="0">
                  <a:pos x="62" y="3"/>
                </a:cxn>
                <a:cxn ang="0">
                  <a:pos x="82" y="0"/>
                </a:cxn>
                <a:cxn ang="0">
                  <a:pos x="108" y="6"/>
                </a:cxn>
                <a:cxn ang="0">
                  <a:pos x="133" y="23"/>
                </a:cxn>
                <a:cxn ang="0">
                  <a:pos x="150" y="51"/>
                </a:cxn>
                <a:cxn ang="0">
                  <a:pos x="156" y="88"/>
                </a:cxn>
                <a:cxn ang="0">
                  <a:pos x="156" y="108"/>
                </a:cxn>
                <a:cxn ang="0">
                  <a:pos x="142" y="139"/>
                </a:cxn>
                <a:cxn ang="0">
                  <a:pos x="119" y="162"/>
                </a:cxn>
                <a:cxn ang="0">
                  <a:pos x="91" y="173"/>
                </a:cxn>
                <a:cxn ang="0">
                  <a:pos x="77" y="173"/>
                </a:cxn>
                <a:cxn ang="0">
                  <a:pos x="25" y="82"/>
                </a:cxn>
                <a:cxn ang="0">
                  <a:pos x="31" y="119"/>
                </a:cxn>
                <a:cxn ang="0">
                  <a:pos x="43" y="142"/>
                </a:cxn>
                <a:cxn ang="0">
                  <a:pos x="60" y="156"/>
                </a:cxn>
                <a:cxn ang="0">
                  <a:pos x="79" y="162"/>
                </a:cxn>
                <a:cxn ang="0">
                  <a:pos x="91" y="159"/>
                </a:cxn>
                <a:cxn ang="0">
                  <a:pos x="111" y="151"/>
                </a:cxn>
                <a:cxn ang="0">
                  <a:pos x="122" y="131"/>
                </a:cxn>
                <a:cxn ang="0">
                  <a:pos x="131" y="105"/>
                </a:cxn>
                <a:cxn ang="0">
                  <a:pos x="131" y="88"/>
                </a:cxn>
                <a:cxn ang="0">
                  <a:pos x="128" y="57"/>
                </a:cxn>
                <a:cxn ang="0">
                  <a:pos x="116" y="31"/>
                </a:cxn>
                <a:cxn ang="0">
                  <a:pos x="102" y="17"/>
                </a:cxn>
                <a:cxn ang="0">
                  <a:pos x="79" y="11"/>
                </a:cxn>
                <a:cxn ang="0">
                  <a:pos x="68" y="11"/>
                </a:cxn>
                <a:cxn ang="0">
                  <a:pos x="48" y="23"/>
                </a:cxn>
                <a:cxn ang="0">
                  <a:pos x="34" y="40"/>
                </a:cxn>
                <a:cxn ang="0">
                  <a:pos x="28" y="65"/>
                </a:cxn>
                <a:cxn ang="0">
                  <a:pos x="25" y="82"/>
                </a:cxn>
              </a:cxnLst>
              <a:rect l="0" t="0" r="r" b="b"/>
              <a:pathLst>
                <a:path w="156" h="173">
                  <a:moveTo>
                    <a:pt x="77" y="173"/>
                  </a:moveTo>
                  <a:lnTo>
                    <a:pt x="77" y="173"/>
                  </a:lnTo>
                  <a:lnTo>
                    <a:pt x="62" y="170"/>
                  </a:lnTo>
                  <a:lnTo>
                    <a:pt x="48" y="165"/>
                  </a:lnTo>
                  <a:lnTo>
                    <a:pt x="34" y="159"/>
                  </a:lnTo>
                  <a:lnTo>
                    <a:pt x="23" y="148"/>
                  </a:lnTo>
                  <a:lnTo>
                    <a:pt x="14" y="134"/>
                  </a:lnTo>
                  <a:lnTo>
                    <a:pt x="6" y="119"/>
                  </a:lnTo>
                  <a:lnTo>
                    <a:pt x="3" y="102"/>
                  </a:lnTo>
                  <a:lnTo>
                    <a:pt x="0" y="85"/>
                  </a:lnTo>
                  <a:lnTo>
                    <a:pt x="0" y="85"/>
                  </a:lnTo>
                  <a:lnTo>
                    <a:pt x="3" y="68"/>
                  </a:lnTo>
                  <a:lnTo>
                    <a:pt x="6" y="54"/>
                  </a:lnTo>
                  <a:lnTo>
                    <a:pt x="14" y="40"/>
                  </a:lnTo>
                  <a:lnTo>
                    <a:pt x="23" y="26"/>
                  </a:lnTo>
                  <a:lnTo>
                    <a:pt x="34" y="14"/>
                  </a:lnTo>
                  <a:lnTo>
                    <a:pt x="48" y="6"/>
                  </a:lnTo>
                  <a:lnTo>
                    <a:pt x="62" y="3"/>
                  </a:lnTo>
                  <a:lnTo>
                    <a:pt x="82" y="0"/>
                  </a:lnTo>
                  <a:lnTo>
                    <a:pt x="82" y="0"/>
                  </a:lnTo>
                  <a:lnTo>
                    <a:pt x="94" y="3"/>
                  </a:lnTo>
                  <a:lnTo>
                    <a:pt x="108" y="6"/>
                  </a:lnTo>
                  <a:lnTo>
                    <a:pt x="122" y="14"/>
                  </a:lnTo>
                  <a:lnTo>
                    <a:pt x="133" y="23"/>
                  </a:lnTo>
                  <a:lnTo>
                    <a:pt x="142" y="37"/>
                  </a:lnTo>
                  <a:lnTo>
                    <a:pt x="150" y="51"/>
                  </a:lnTo>
                  <a:lnTo>
                    <a:pt x="156" y="68"/>
                  </a:lnTo>
                  <a:lnTo>
                    <a:pt x="156" y="88"/>
                  </a:lnTo>
                  <a:lnTo>
                    <a:pt x="156" y="88"/>
                  </a:lnTo>
                  <a:lnTo>
                    <a:pt x="156" y="108"/>
                  </a:lnTo>
                  <a:lnTo>
                    <a:pt x="150" y="125"/>
                  </a:lnTo>
                  <a:lnTo>
                    <a:pt x="142" y="139"/>
                  </a:lnTo>
                  <a:lnTo>
                    <a:pt x="131" y="153"/>
                  </a:lnTo>
                  <a:lnTo>
                    <a:pt x="119" y="162"/>
                  </a:lnTo>
                  <a:lnTo>
                    <a:pt x="105" y="168"/>
                  </a:lnTo>
                  <a:lnTo>
                    <a:pt x="91" y="173"/>
                  </a:lnTo>
                  <a:lnTo>
                    <a:pt x="77" y="173"/>
                  </a:lnTo>
                  <a:lnTo>
                    <a:pt x="77" y="173"/>
                  </a:lnTo>
                  <a:close/>
                  <a:moveTo>
                    <a:pt x="25" y="82"/>
                  </a:moveTo>
                  <a:lnTo>
                    <a:pt x="25" y="82"/>
                  </a:lnTo>
                  <a:lnTo>
                    <a:pt x="28" y="102"/>
                  </a:lnTo>
                  <a:lnTo>
                    <a:pt x="31" y="119"/>
                  </a:lnTo>
                  <a:lnTo>
                    <a:pt x="37" y="131"/>
                  </a:lnTo>
                  <a:lnTo>
                    <a:pt x="43" y="142"/>
                  </a:lnTo>
                  <a:lnTo>
                    <a:pt x="51" y="151"/>
                  </a:lnTo>
                  <a:lnTo>
                    <a:pt x="60" y="156"/>
                  </a:lnTo>
                  <a:lnTo>
                    <a:pt x="71" y="159"/>
                  </a:lnTo>
                  <a:lnTo>
                    <a:pt x="79" y="162"/>
                  </a:lnTo>
                  <a:lnTo>
                    <a:pt x="79" y="162"/>
                  </a:lnTo>
                  <a:lnTo>
                    <a:pt x="91" y="159"/>
                  </a:lnTo>
                  <a:lnTo>
                    <a:pt x="102" y="156"/>
                  </a:lnTo>
                  <a:lnTo>
                    <a:pt x="111" y="151"/>
                  </a:lnTo>
                  <a:lnTo>
                    <a:pt x="116" y="142"/>
                  </a:lnTo>
                  <a:lnTo>
                    <a:pt x="122" y="131"/>
                  </a:lnTo>
                  <a:lnTo>
                    <a:pt x="128" y="119"/>
                  </a:lnTo>
                  <a:lnTo>
                    <a:pt x="131" y="105"/>
                  </a:lnTo>
                  <a:lnTo>
                    <a:pt x="131" y="88"/>
                  </a:lnTo>
                  <a:lnTo>
                    <a:pt x="131" y="88"/>
                  </a:lnTo>
                  <a:lnTo>
                    <a:pt x="131" y="71"/>
                  </a:lnTo>
                  <a:lnTo>
                    <a:pt x="128" y="57"/>
                  </a:lnTo>
                  <a:lnTo>
                    <a:pt x="122" y="43"/>
                  </a:lnTo>
                  <a:lnTo>
                    <a:pt x="116" y="31"/>
                  </a:lnTo>
                  <a:lnTo>
                    <a:pt x="111" y="23"/>
                  </a:lnTo>
                  <a:lnTo>
                    <a:pt x="102" y="17"/>
                  </a:lnTo>
                  <a:lnTo>
                    <a:pt x="91" y="11"/>
                  </a:lnTo>
                  <a:lnTo>
                    <a:pt x="79" y="11"/>
                  </a:lnTo>
                  <a:lnTo>
                    <a:pt x="79" y="11"/>
                  </a:lnTo>
                  <a:lnTo>
                    <a:pt x="68" y="11"/>
                  </a:lnTo>
                  <a:lnTo>
                    <a:pt x="57" y="14"/>
                  </a:lnTo>
                  <a:lnTo>
                    <a:pt x="48" y="23"/>
                  </a:lnTo>
                  <a:lnTo>
                    <a:pt x="40" y="28"/>
                  </a:lnTo>
                  <a:lnTo>
                    <a:pt x="34" y="40"/>
                  </a:lnTo>
                  <a:lnTo>
                    <a:pt x="31" y="51"/>
                  </a:lnTo>
                  <a:lnTo>
                    <a:pt x="28" y="65"/>
                  </a:lnTo>
                  <a:lnTo>
                    <a:pt x="25" y="82"/>
                  </a:lnTo>
                  <a:lnTo>
                    <a:pt x="25" y="82"/>
                  </a:lnTo>
                  <a:close/>
                </a:path>
              </a:pathLst>
            </a:custGeom>
            <a:solidFill>
              <a:schemeClr val="tx1"/>
            </a:solidFill>
            <a:ln w="9525">
              <a:noFill/>
              <a:round/>
              <a:headEnd/>
              <a:tailEnd/>
            </a:ln>
          </p:spPr>
          <p:txBody>
            <a:bodyPr/>
            <a:lstStyle/>
            <a:p>
              <a:pPr algn="ctr" eaLnBrk="0" hangingPunct="0">
                <a:defRPr/>
              </a:pPr>
              <a:endParaRPr lang="en-GB" dirty="0"/>
            </a:p>
          </p:txBody>
        </p:sp>
        <p:sp>
          <p:nvSpPr>
            <p:cNvPr id="28" name="Freeform 28"/>
            <p:cNvSpPr>
              <a:spLocks/>
            </p:cNvSpPr>
            <p:nvPr/>
          </p:nvSpPr>
          <p:spPr bwMode="auto">
            <a:xfrm>
              <a:off x="4365" y="2867"/>
              <a:ext cx="100" cy="167"/>
            </a:xfrm>
            <a:custGeom>
              <a:avLst/>
              <a:gdLst/>
              <a:ahLst/>
              <a:cxnLst>
                <a:cxn ang="0">
                  <a:pos x="37" y="167"/>
                </a:cxn>
                <a:cxn ang="0">
                  <a:pos x="0" y="167"/>
                </a:cxn>
                <a:cxn ang="0">
                  <a:pos x="0" y="167"/>
                </a:cxn>
                <a:cxn ang="0">
                  <a:pos x="6" y="165"/>
                </a:cxn>
                <a:cxn ang="0">
                  <a:pos x="6" y="156"/>
                </a:cxn>
                <a:cxn ang="0">
                  <a:pos x="6" y="11"/>
                </a:cxn>
                <a:cxn ang="0">
                  <a:pos x="6" y="11"/>
                </a:cxn>
                <a:cxn ang="0">
                  <a:pos x="6" y="3"/>
                </a:cxn>
                <a:cxn ang="0">
                  <a:pos x="0" y="0"/>
                </a:cxn>
                <a:cxn ang="0">
                  <a:pos x="100" y="0"/>
                </a:cxn>
                <a:cxn ang="0">
                  <a:pos x="100" y="23"/>
                </a:cxn>
                <a:cxn ang="0">
                  <a:pos x="100" y="23"/>
                </a:cxn>
                <a:cxn ang="0">
                  <a:pos x="91" y="14"/>
                </a:cxn>
                <a:cxn ang="0">
                  <a:pos x="77" y="11"/>
                </a:cxn>
                <a:cxn ang="0">
                  <a:pos x="77" y="11"/>
                </a:cxn>
                <a:cxn ang="0">
                  <a:pos x="31" y="11"/>
                </a:cxn>
                <a:cxn ang="0">
                  <a:pos x="31" y="68"/>
                </a:cxn>
                <a:cxn ang="0">
                  <a:pos x="71" y="68"/>
                </a:cxn>
                <a:cxn ang="0">
                  <a:pos x="71" y="68"/>
                </a:cxn>
                <a:cxn ang="0">
                  <a:pos x="77" y="65"/>
                </a:cxn>
                <a:cxn ang="0">
                  <a:pos x="80" y="62"/>
                </a:cxn>
                <a:cxn ang="0">
                  <a:pos x="80" y="88"/>
                </a:cxn>
                <a:cxn ang="0">
                  <a:pos x="80" y="88"/>
                </a:cxn>
                <a:cxn ang="0">
                  <a:pos x="77" y="82"/>
                </a:cxn>
                <a:cxn ang="0">
                  <a:pos x="71" y="82"/>
                </a:cxn>
                <a:cxn ang="0">
                  <a:pos x="31" y="82"/>
                </a:cxn>
                <a:cxn ang="0">
                  <a:pos x="31" y="156"/>
                </a:cxn>
                <a:cxn ang="0">
                  <a:pos x="31" y="156"/>
                </a:cxn>
                <a:cxn ang="0">
                  <a:pos x="31" y="165"/>
                </a:cxn>
                <a:cxn ang="0">
                  <a:pos x="37" y="167"/>
                </a:cxn>
                <a:cxn ang="0">
                  <a:pos x="37" y="167"/>
                </a:cxn>
              </a:cxnLst>
              <a:rect l="0" t="0" r="r" b="b"/>
              <a:pathLst>
                <a:path w="100" h="167">
                  <a:moveTo>
                    <a:pt x="37" y="167"/>
                  </a:moveTo>
                  <a:lnTo>
                    <a:pt x="0" y="167"/>
                  </a:lnTo>
                  <a:lnTo>
                    <a:pt x="0" y="167"/>
                  </a:lnTo>
                  <a:lnTo>
                    <a:pt x="6" y="165"/>
                  </a:lnTo>
                  <a:lnTo>
                    <a:pt x="6" y="156"/>
                  </a:lnTo>
                  <a:lnTo>
                    <a:pt x="6" y="11"/>
                  </a:lnTo>
                  <a:lnTo>
                    <a:pt x="6" y="11"/>
                  </a:lnTo>
                  <a:lnTo>
                    <a:pt x="6" y="3"/>
                  </a:lnTo>
                  <a:lnTo>
                    <a:pt x="0" y="0"/>
                  </a:lnTo>
                  <a:lnTo>
                    <a:pt x="100" y="0"/>
                  </a:lnTo>
                  <a:lnTo>
                    <a:pt x="100" y="23"/>
                  </a:lnTo>
                  <a:lnTo>
                    <a:pt x="100" y="23"/>
                  </a:lnTo>
                  <a:lnTo>
                    <a:pt x="91" y="14"/>
                  </a:lnTo>
                  <a:lnTo>
                    <a:pt x="77" y="11"/>
                  </a:lnTo>
                  <a:lnTo>
                    <a:pt x="77" y="11"/>
                  </a:lnTo>
                  <a:lnTo>
                    <a:pt x="31" y="11"/>
                  </a:lnTo>
                  <a:lnTo>
                    <a:pt x="31" y="68"/>
                  </a:lnTo>
                  <a:lnTo>
                    <a:pt x="71" y="68"/>
                  </a:lnTo>
                  <a:lnTo>
                    <a:pt x="71" y="68"/>
                  </a:lnTo>
                  <a:lnTo>
                    <a:pt x="77" y="65"/>
                  </a:lnTo>
                  <a:lnTo>
                    <a:pt x="80" y="62"/>
                  </a:lnTo>
                  <a:lnTo>
                    <a:pt x="80" y="88"/>
                  </a:lnTo>
                  <a:lnTo>
                    <a:pt x="80" y="88"/>
                  </a:lnTo>
                  <a:lnTo>
                    <a:pt x="77" y="82"/>
                  </a:lnTo>
                  <a:lnTo>
                    <a:pt x="71" y="82"/>
                  </a:lnTo>
                  <a:lnTo>
                    <a:pt x="31" y="82"/>
                  </a:lnTo>
                  <a:lnTo>
                    <a:pt x="31" y="156"/>
                  </a:lnTo>
                  <a:lnTo>
                    <a:pt x="31" y="156"/>
                  </a:lnTo>
                  <a:lnTo>
                    <a:pt x="31" y="165"/>
                  </a:lnTo>
                  <a:lnTo>
                    <a:pt x="37" y="167"/>
                  </a:lnTo>
                  <a:lnTo>
                    <a:pt x="37" y="167"/>
                  </a:lnTo>
                  <a:close/>
                </a:path>
              </a:pathLst>
            </a:custGeom>
            <a:solidFill>
              <a:schemeClr val="tx1"/>
            </a:solidFill>
            <a:ln w="9525">
              <a:noFill/>
              <a:round/>
              <a:headEnd/>
              <a:tailEnd/>
            </a:ln>
          </p:spPr>
          <p:txBody>
            <a:bodyPr/>
            <a:lstStyle/>
            <a:p>
              <a:pPr algn="ctr" eaLnBrk="0" hangingPunct="0">
                <a:defRPr/>
              </a:pPr>
              <a:endParaRPr lang="en-GB" dirty="0"/>
            </a:p>
          </p:txBody>
        </p:sp>
      </p:grpSp>
      <p:sp>
        <p:nvSpPr>
          <p:cNvPr id="2050" name="Rectangle 2"/>
          <p:cNvSpPr>
            <a:spLocks noGrp="1" noChangeArrowheads="1"/>
          </p:cNvSpPr>
          <p:nvPr>
            <p:ph type="ctrTitle"/>
          </p:nvPr>
        </p:nvSpPr>
        <p:spPr>
          <a:xfrm>
            <a:off x="358775" y="1700213"/>
            <a:ext cx="8426450" cy="1873250"/>
          </a:xfrm>
        </p:spPr>
        <p:txBody>
          <a:bodyPr anchor="t"/>
          <a:lstStyle>
            <a:lvl1pPr>
              <a:lnSpc>
                <a:spcPct val="90000"/>
              </a:lnSpc>
              <a:defRPr sz="6000" b="0">
                <a:solidFill>
                  <a:schemeClr val="tx1"/>
                </a:solidFill>
              </a:defRPr>
            </a:lvl1pPr>
          </a:lstStyle>
          <a:p>
            <a:r>
              <a:rPr lang="en-GB"/>
              <a:t>Click to edit Master title style</a:t>
            </a:r>
          </a:p>
        </p:txBody>
      </p:sp>
      <p:sp>
        <p:nvSpPr>
          <p:cNvPr id="2051" name="Rectangle 3"/>
          <p:cNvSpPr>
            <a:spLocks noGrp="1" noChangeArrowheads="1"/>
          </p:cNvSpPr>
          <p:nvPr>
            <p:ph type="subTitle" idx="1"/>
          </p:nvPr>
        </p:nvSpPr>
        <p:spPr>
          <a:xfrm>
            <a:off x="358775" y="4508500"/>
            <a:ext cx="8426450" cy="1981200"/>
          </a:xfrm>
        </p:spPr>
        <p:txBody>
          <a:bodyPr/>
          <a:lstStyle>
            <a:lvl1pPr marL="0" indent="0">
              <a:lnSpc>
                <a:spcPct val="90000"/>
              </a:lnSpc>
              <a:spcBef>
                <a:spcPct val="0"/>
              </a:spcBef>
              <a:spcAft>
                <a:spcPct val="45000"/>
              </a:spcAft>
              <a:buFont typeface="Wingdings" pitchFamily="2" charset="2"/>
              <a:buNone/>
              <a:defRPr sz="3600">
                <a:solidFill>
                  <a:schemeClr val="tx2"/>
                </a:solidFill>
              </a:defRPr>
            </a:lvl1pPr>
          </a:lstStyle>
          <a:p>
            <a:r>
              <a:rPr lang="en-GB"/>
              <a:t>Click to edit Master subtitle style</a:t>
            </a: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841C2588-92DC-4FAF-995B-C1CB1960B40E}" type="slidenum">
              <a:rPr lang="en-GB"/>
              <a:pPr>
                <a:defRPr/>
              </a:pPr>
              <a:t>‹#›</a:t>
            </a:fld>
            <a:endParaRPr lang="en-GB"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3" y="0"/>
            <a:ext cx="2106612" cy="62023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8775" y="0"/>
            <a:ext cx="6167438" cy="6202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F33C8F1A-CCCF-49F7-96A6-A57AC34F8580}" type="slidenum">
              <a:rPr lang="en-GB"/>
              <a:pPr>
                <a:defRPr/>
              </a:pPr>
              <a:t>‹#›</a:t>
            </a:fld>
            <a:endParaRPr lang="en-GB"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58775" y="0"/>
            <a:ext cx="8426450" cy="134143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58775" y="1700213"/>
            <a:ext cx="8426450" cy="4502150"/>
          </a:xfrm>
        </p:spPr>
        <p:txBody>
          <a:bodyPr/>
          <a:lstStyle/>
          <a:p>
            <a:pPr lvl="0"/>
            <a:endParaRPr lang="en-GB"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264F78D-63BF-4393-ACD9-2BBDE17E65BD}" type="slidenum">
              <a:rPr lang="en-GB"/>
              <a:pPr>
                <a:defRPr/>
              </a:pPr>
              <a:t>‹#›</a:t>
            </a:fld>
            <a:endParaRPr lang="en-GB" dirty="0"/>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0"/>
            <a:ext cx="8426450" cy="134143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8775" y="1700213"/>
            <a:ext cx="4137025" cy="450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37025" cy="4502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6A048E3-BD7A-4072-893A-D184A163992A}" type="slidenum">
              <a:rPr lang="en-GB"/>
              <a:pPr>
                <a:defRPr/>
              </a:pPr>
              <a:t>‹#›</a:t>
            </a:fld>
            <a:endParaRPr lang="en-GB" dirty="0"/>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0"/>
            <a:ext cx="8426450" cy="134143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8775" y="1700213"/>
            <a:ext cx="8426450"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8775" y="4027488"/>
            <a:ext cx="8426450" cy="2174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EEFDD6DB-90BA-405D-B250-CC81B91E6349}" type="slidenum">
              <a:rPr lang="en-GB"/>
              <a:pPr>
                <a:defRPr/>
              </a:pPr>
              <a:t>‹#›</a:t>
            </a:fld>
            <a:endParaRPr lang="en-GB"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99F6E2DA-CD74-4EDB-AD15-43AF48264CEC}" type="slidenum">
              <a:rPr lang="en-GB"/>
              <a:pPr>
                <a:defRPr/>
              </a:pPr>
              <a:t>‹#›</a:t>
            </a:fld>
            <a:endParaRPr lang="en-GB"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FE2FC270-3D8D-40F3-96A1-32B4DD4AE4CC}" type="slidenum">
              <a:rPr lang="en-GB"/>
              <a:pPr>
                <a:defRPr/>
              </a:pPr>
              <a:t>‹#›</a:t>
            </a:fld>
            <a:endParaRPr lang="en-GB" dirty="0"/>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37025" cy="4502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00FE7CBF-5A47-442A-B076-59B37A1BE5A4}" type="slidenum">
              <a:rPr lang="en-GB"/>
              <a:pPr>
                <a:defRPr/>
              </a:pPr>
              <a:t>‹#›</a:t>
            </a:fld>
            <a:endParaRPr lang="en-GB"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9407227C-AFC7-42F5-96BF-DB0195F0BB5D}" type="slidenum">
              <a:rPr lang="en-GB"/>
              <a:pPr>
                <a:defRPr/>
              </a:pPr>
              <a:t>‹#›</a:t>
            </a:fld>
            <a:endParaRPr lang="en-GB"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93504802-9D10-4213-B093-32C3975503B1}" type="slidenum">
              <a:rPr lang="en-GB"/>
              <a:pPr>
                <a:defRPr/>
              </a:pPr>
              <a:t>‹#›</a:t>
            </a:fld>
            <a:endParaRPr lang="en-GB"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1C91F05D-3994-4969-A7C9-89FA40856DC8}" type="slidenum">
              <a:rPr lang="en-GB"/>
              <a:pPr>
                <a:defRPr/>
              </a:pPr>
              <a:t>‹#›</a:t>
            </a:fld>
            <a:endParaRPr lang="en-GB"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4EA6E7A1-E18E-46B4-9944-15F59D498BD1}" type="slidenum">
              <a:rPr lang="en-GB"/>
              <a:pPr>
                <a:defRPr/>
              </a:pPr>
              <a:t>‹#›</a:t>
            </a:fld>
            <a:endParaRPr lang="en-GB"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FD119300-26F2-4576-B8B7-A07E00DE0384}" type="slidenum">
              <a:rPr lang="en-GB"/>
              <a:pPr>
                <a:defRPr/>
              </a:pPr>
              <a:t>‹#›</a:t>
            </a:fld>
            <a:endParaRPr lang="en-GB"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337D9D"/>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58775" y="0"/>
            <a:ext cx="8426450" cy="134143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58775" y="1700213"/>
            <a:ext cx="8426450" cy="45021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58775" y="6308725"/>
            <a:ext cx="1905000" cy="180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eaLnBrk="0" hangingPunct="0">
              <a:defRPr sz="1400">
                <a:solidFill>
                  <a:schemeClr val="tx1"/>
                </a:solidFill>
                <a:ea typeface="ＭＳ Ｐゴシック" pitchFamily="16" charset="-128"/>
                <a:cs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2268538" y="6308725"/>
            <a:ext cx="4608512" cy="180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ctr" eaLnBrk="0" hangingPunct="0">
              <a:defRPr sz="1400">
                <a:solidFill>
                  <a:schemeClr val="tx1"/>
                </a:solidFill>
                <a:ea typeface="ＭＳ Ｐゴシック" pitchFamily="16" charset="-128"/>
                <a:cs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877050" y="6308725"/>
            <a:ext cx="1908175" cy="180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r" eaLnBrk="0" hangingPunct="0">
              <a:defRPr sz="1400">
                <a:solidFill>
                  <a:schemeClr val="tx1"/>
                </a:solidFill>
                <a:ea typeface="ＭＳ Ｐゴシック" pitchFamily="16" charset="-128"/>
                <a:cs typeface="Arial" charset="0"/>
              </a:defRPr>
            </a:lvl1pPr>
          </a:lstStyle>
          <a:p>
            <a:pPr>
              <a:defRPr/>
            </a:pPr>
            <a:fld id="{03874C16-4D7E-4BEE-8B0A-EAA29087064F}" type="slidenum">
              <a:rPr lang="en-GB"/>
              <a:pPr>
                <a:defRPr/>
              </a:pPr>
              <a:t>‹#›</a:t>
            </a:fld>
            <a:endParaRPr lang="en-GB" dirty="0"/>
          </a:p>
        </p:txBody>
      </p:sp>
    </p:spTree>
  </p:cSld>
  <p:clrMap bg1="dk2" tx1="lt1" bg2="dk1" tx2="lt2" accent1="accent1" accent2="accent2" accent3="accent3" accent4="accent4" accent5="accent5" accent6="accent6" hlink="hlink" folHlink="folHlink"/>
  <p:sldLayoutIdLst>
    <p:sldLayoutId id="2147484202" r:id="rId1"/>
    <p:sldLayoutId id="2147484189" r:id="rId2"/>
    <p:sldLayoutId id="2147484190" r:id="rId3"/>
    <p:sldLayoutId id="2147484191" r:id="rId4"/>
    <p:sldLayoutId id="2147484192" r:id="rId5"/>
    <p:sldLayoutId id="2147484193" r:id="rId6"/>
    <p:sldLayoutId id="2147484194" r:id="rId7"/>
    <p:sldLayoutId id="2147484195" r:id="rId8"/>
    <p:sldLayoutId id="2147484196" r:id="rId9"/>
    <p:sldLayoutId id="2147484197" r:id="rId10"/>
    <p:sldLayoutId id="2147484198" r:id="rId11"/>
    <p:sldLayoutId id="2147484199" r:id="rId12"/>
    <p:sldLayoutId id="2147484200" r:id="rId13"/>
    <p:sldLayoutId id="2147484201" r:id="rId14"/>
  </p:sldLayoutIdLst>
  <p:transition spd="slow">
    <p:push dir="u"/>
  </p:transition>
  <p:timing>
    <p:tnLst>
      <p:par>
        <p:cTn id="1" dur="indefinite" restart="never" nodeType="tmRoot"/>
      </p:par>
    </p:tnLst>
  </p:timing>
  <p:hf hdr="0" ftr="0" dt="0"/>
  <p:txStyles>
    <p:titleStyle>
      <a:lvl1pPr algn="l" rtl="0" eaLnBrk="0" fontAlgn="base" hangingPunct="0">
        <a:spcBef>
          <a:spcPct val="0"/>
        </a:spcBef>
        <a:spcAft>
          <a:spcPct val="0"/>
        </a:spcAft>
        <a:defRPr sz="3600" b="1">
          <a:solidFill>
            <a:schemeClr val="tx2"/>
          </a:solidFill>
          <a:latin typeface="+mj-lt"/>
          <a:ea typeface="+mj-ea"/>
          <a:cs typeface="ＭＳ Ｐゴシック"/>
        </a:defRPr>
      </a:lvl1pPr>
      <a:lvl2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2pPr>
      <a:lvl3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3pPr>
      <a:lvl4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4pPr>
      <a:lvl5pPr algn="l" rtl="0" eaLnBrk="0" fontAlgn="base" hangingPunct="0">
        <a:spcBef>
          <a:spcPct val="0"/>
        </a:spcBef>
        <a:spcAft>
          <a:spcPct val="0"/>
        </a:spcAft>
        <a:defRPr sz="3600" b="1">
          <a:solidFill>
            <a:schemeClr val="tx2"/>
          </a:solidFill>
          <a:latin typeface="Lucida Sans" pitchFamily="34" charset="0"/>
          <a:ea typeface="ＭＳ Ｐゴシック" pitchFamily="16" charset="-128"/>
          <a:cs typeface="ＭＳ Ｐゴシック"/>
        </a:defRPr>
      </a:lvl5pPr>
      <a:lvl6pPr marL="457200" algn="l" rtl="0" fontAlgn="base">
        <a:spcBef>
          <a:spcPct val="0"/>
        </a:spcBef>
        <a:spcAft>
          <a:spcPct val="0"/>
        </a:spcAft>
        <a:defRPr sz="3600" b="1">
          <a:solidFill>
            <a:schemeClr val="tx2"/>
          </a:solidFill>
          <a:latin typeface="Lucida Sans" pitchFamily="34" charset="0"/>
          <a:ea typeface="ＭＳ Ｐゴシック" pitchFamily="16" charset="-128"/>
        </a:defRPr>
      </a:lvl6pPr>
      <a:lvl7pPr marL="914400" algn="l" rtl="0" fontAlgn="base">
        <a:spcBef>
          <a:spcPct val="0"/>
        </a:spcBef>
        <a:spcAft>
          <a:spcPct val="0"/>
        </a:spcAft>
        <a:defRPr sz="3600" b="1">
          <a:solidFill>
            <a:schemeClr val="tx2"/>
          </a:solidFill>
          <a:latin typeface="Lucida Sans" pitchFamily="34" charset="0"/>
          <a:ea typeface="ＭＳ Ｐゴシック" pitchFamily="16" charset="-128"/>
        </a:defRPr>
      </a:lvl7pPr>
      <a:lvl8pPr marL="1371600" algn="l" rtl="0" fontAlgn="base">
        <a:spcBef>
          <a:spcPct val="0"/>
        </a:spcBef>
        <a:spcAft>
          <a:spcPct val="0"/>
        </a:spcAft>
        <a:defRPr sz="3600" b="1">
          <a:solidFill>
            <a:schemeClr val="tx2"/>
          </a:solidFill>
          <a:latin typeface="Lucida Sans" pitchFamily="34" charset="0"/>
          <a:ea typeface="ＭＳ Ｐゴシック" pitchFamily="16" charset="-128"/>
        </a:defRPr>
      </a:lvl8pPr>
      <a:lvl9pPr marL="1828800" algn="l" rtl="0" fontAlgn="base">
        <a:spcBef>
          <a:spcPct val="0"/>
        </a:spcBef>
        <a:spcAft>
          <a:spcPct val="0"/>
        </a:spcAft>
        <a:defRPr sz="3600" b="1">
          <a:solidFill>
            <a:schemeClr val="tx2"/>
          </a:solidFill>
          <a:latin typeface="Lucida Sans" pitchFamily="34" charset="0"/>
          <a:ea typeface="ＭＳ Ｐゴシック" pitchFamily="16" charset="-128"/>
        </a:defRPr>
      </a:lvl9pPr>
    </p:titleStyle>
    <p:bodyStyle>
      <a:lvl1pPr marL="271463" indent="-271463" algn="l" rtl="0" eaLnBrk="0" fontAlgn="base" hangingPunct="0">
        <a:spcBef>
          <a:spcPct val="70000"/>
        </a:spcBef>
        <a:spcAft>
          <a:spcPct val="0"/>
        </a:spcAft>
        <a:buClr>
          <a:schemeClr val="tx2"/>
        </a:buClr>
        <a:buFont typeface="Wingdings" pitchFamily="2" charset="2"/>
        <a:buChar char="§"/>
        <a:defRPr sz="3000">
          <a:solidFill>
            <a:schemeClr val="tx1"/>
          </a:solidFill>
          <a:latin typeface="+mn-lt"/>
          <a:ea typeface="+mn-ea"/>
          <a:cs typeface="ＭＳ Ｐゴシック"/>
        </a:defRPr>
      </a:lvl1pPr>
      <a:lvl2pPr marL="809625" indent="-358775" algn="l" rtl="0" eaLnBrk="0" fontAlgn="base" hangingPunct="0">
        <a:lnSpc>
          <a:spcPct val="90000"/>
        </a:lnSpc>
        <a:spcBef>
          <a:spcPct val="30000"/>
        </a:spcBef>
        <a:spcAft>
          <a:spcPct val="0"/>
        </a:spcAft>
        <a:buClr>
          <a:schemeClr val="tx2"/>
        </a:buClr>
        <a:buFont typeface="Arial" charset="0"/>
        <a:buChar char="–"/>
        <a:defRPr sz="2800">
          <a:solidFill>
            <a:schemeClr val="tx1"/>
          </a:solidFill>
          <a:latin typeface="+mn-lt"/>
          <a:ea typeface="+mn-ea"/>
          <a:cs typeface="ＭＳ Ｐゴシック"/>
        </a:defRPr>
      </a:lvl2pPr>
      <a:lvl3pPr marL="1257300" indent="-268288" algn="l" rtl="0" eaLnBrk="0" fontAlgn="base" hangingPunct="0">
        <a:lnSpc>
          <a:spcPct val="90000"/>
        </a:lnSpc>
        <a:spcBef>
          <a:spcPct val="30000"/>
        </a:spcBef>
        <a:spcAft>
          <a:spcPct val="0"/>
        </a:spcAft>
        <a:buClr>
          <a:schemeClr val="tx2"/>
        </a:buClr>
        <a:buFont typeface="Symbol" pitchFamily="18" charset="2"/>
        <a:buChar char="·"/>
        <a:defRPr sz="2400">
          <a:solidFill>
            <a:schemeClr val="tx1"/>
          </a:solidFill>
          <a:latin typeface="+mn-lt"/>
          <a:ea typeface="+mn-ea"/>
          <a:cs typeface="ＭＳ Ｐゴシック"/>
        </a:defRPr>
      </a:lvl3pPr>
      <a:lvl4pPr marL="1704975"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cs typeface="ＭＳ Ｐゴシック"/>
        </a:defRPr>
      </a:lvl4pPr>
      <a:lvl5pPr marL="2152650" indent="-268288" algn="l" rtl="0" eaLnBrk="0" fontAlgn="base" hangingPunct="0">
        <a:lnSpc>
          <a:spcPct val="90000"/>
        </a:lnSpc>
        <a:spcBef>
          <a:spcPct val="30000"/>
        </a:spcBef>
        <a:spcAft>
          <a:spcPct val="0"/>
        </a:spcAft>
        <a:buClr>
          <a:schemeClr val="tx2"/>
        </a:buClr>
        <a:buFont typeface="Arial" charset="0"/>
        <a:buChar char="»"/>
        <a:defRPr sz="2000">
          <a:solidFill>
            <a:schemeClr val="tx1"/>
          </a:solidFill>
          <a:latin typeface="+mn-lt"/>
          <a:ea typeface="+mn-ea"/>
          <a:cs typeface="ＭＳ Ｐゴシック"/>
        </a:defRPr>
      </a:lvl5pPr>
      <a:lvl6pPr marL="26098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6pPr>
      <a:lvl7pPr marL="30670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7pPr>
      <a:lvl8pPr marL="35242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8pPr>
      <a:lvl9pPr marL="3981450" indent="-268288" algn="l" rtl="0" fontAlgn="base">
        <a:lnSpc>
          <a:spcPct val="90000"/>
        </a:lnSpc>
        <a:spcBef>
          <a:spcPct val="30000"/>
        </a:spcBef>
        <a:spcAft>
          <a:spcPct val="0"/>
        </a:spcAft>
        <a:buClr>
          <a:schemeClr val="tx2"/>
        </a:buClr>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hyperlink" Target="mailto:D.Bretherton@soton.ac.uk"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youtube.com/watch?v=keTN12OWies&amp;hd=1"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youtube.com/watch?v=pFsYfz1vlAg&amp;hd=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musicspace.mspace.fm/"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youtube.com/watch?v=5f8iaryZMk0&amp;hd=1"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musicnet.mspace.fm/"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131840" y="5229200"/>
            <a:ext cx="5678488" cy="1023938"/>
          </a:xfrm>
        </p:spPr>
        <p:txBody>
          <a:bodyPr/>
          <a:lstStyle/>
          <a:p>
            <a:pPr eaLnBrk="1" hangingPunct="1"/>
            <a:r>
              <a:rPr lang="en-GB" sz="2600" dirty="0" smtClean="0">
                <a:solidFill>
                  <a:schemeClr val="tx2"/>
                </a:solidFill>
              </a:rPr>
              <a:t>Supporting </a:t>
            </a:r>
            <a:r>
              <a:rPr lang="en-GB" sz="2600" dirty="0">
                <a:solidFill>
                  <a:schemeClr val="tx2"/>
                </a:solidFill>
              </a:rPr>
              <a:t>the Digital Humanities </a:t>
            </a:r>
            <a:r>
              <a:rPr lang="en-GB" sz="2600" dirty="0" smtClean="0">
                <a:solidFill>
                  <a:schemeClr val="tx2"/>
                </a:solidFill>
              </a:rPr>
              <a:t/>
            </a:r>
            <a:br>
              <a:rPr lang="en-GB" sz="2600" dirty="0" smtClean="0">
                <a:solidFill>
                  <a:schemeClr val="tx2"/>
                </a:solidFill>
              </a:rPr>
            </a:br>
            <a:r>
              <a:rPr lang="en-GB" sz="2600" dirty="0" smtClean="0">
                <a:solidFill>
                  <a:schemeClr val="tx2"/>
                </a:solidFill>
              </a:rPr>
              <a:t>Vienna, 19</a:t>
            </a:r>
            <a:r>
              <a:rPr lang="en-GB" sz="2600" dirty="0" smtClean="0">
                <a:solidFill>
                  <a:schemeClr val="tx2"/>
                </a:solidFill>
                <a:cs typeface="Calibri"/>
              </a:rPr>
              <a:t>–20 October 2010</a:t>
            </a:r>
            <a:endParaRPr lang="en-GB" sz="2600" dirty="0" smtClean="0">
              <a:solidFill>
                <a:schemeClr val="tx2"/>
              </a:solidFill>
            </a:endParaRPr>
          </a:p>
        </p:txBody>
      </p:sp>
      <p:sp>
        <p:nvSpPr>
          <p:cNvPr id="105" name="Rectangle 2"/>
          <p:cNvSpPr txBox="1">
            <a:spLocks noChangeArrowheads="1"/>
          </p:cNvSpPr>
          <p:nvPr/>
        </p:nvSpPr>
        <p:spPr bwMode="auto">
          <a:xfrm>
            <a:off x="611560" y="1773362"/>
            <a:ext cx="7893050" cy="1439614"/>
          </a:xfrm>
          <a:prstGeom prst="rect">
            <a:avLst/>
          </a:prstGeom>
          <a:noFill/>
          <a:ln w="9525">
            <a:noFill/>
            <a:miter lim="800000"/>
            <a:headEnd/>
            <a:tailEnd/>
          </a:ln>
        </p:spPr>
        <p:txBody>
          <a:bodyPr lIns="0" tIns="0" rIns="0" bIns="0"/>
          <a:lstStyle/>
          <a:p>
            <a:pPr algn="ctr">
              <a:lnSpc>
                <a:spcPct val="90000"/>
              </a:lnSpc>
              <a:defRPr/>
            </a:pPr>
            <a:r>
              <a:rPr lang="en-GB" sz="4600" kern="0" dirty="0">
                <a:solidFill>
                  <a:schemeClr val="tx1"/>
                </a:solidFill>
                <a:latin typeface="+mj-lt"/>
                <a:ea typeface="+mj-ea"/>
                <a:cs typeface="+mj-cs"/>
              </a:rPr>
              <a:t>Findings and Outcomes of the musicSpace Project</a:t>
            </a:r>
          </a:p>
        </p:txBody>
      </p:sp>
      <p:sp>
        <p:nvSpPr>
          <p:cNvPr id="107" name="Text Box 66"/>
          <p:cNvSpPr txBox="1">
            <a:spLocks noChangeArrowheads="1"/>
          </p:cNvSpPr>
          <p:nvPr/>
        </p:nvSpPr>
        <p:spPr bwMode="auto">
          <a:xfrm>
            <a:off x="323850" y="3645024"/>
            <a:ext cx="8496300" cy="830997"/>
          </a:xfrm>
          <a:prstGeom prst="rect">
            <a:avLst/>
          </a:prstGeom>
          <a:noFill/>
          <a:ln w="9525" algn="ctr">
            <a:noFill/>
            <a:miter lim="800000"/>
            <a:headEnd/>
            <a:tailEnd/>
          </a:ln>
        </p:spPr>
        <p:txBody>
          <a:bodyPr>
            <a:spAutoFit/>
          </a:bodyPr>
          <a:lstStyle/>
          <a:p>
            <a:pPr algn="ctr">
              <a:spcBef>
                <a:spcPct val="50000"/>
              </a:spcBef>
            </a:pPr>
            <a:r>
              <a:rPr lang="en-GB" dirty="0" smtClean="0">
                <a:solidFill>
                  <a:schemeClr val="tx1"/>
                </a:solidFill>
                <a:cs typeface="Arial" charset="0"/>
              </a:rPr>
              <a:t>Speaker: David Bretherton (</a:t>
            </a:r>
            <a:r>
              <a:rPr lang="en-GB" dirty="0" smtClean="0">
                <a:solidFill>
                  <a:schemeClr val="tx1"/>
                </a:solidFill>
                <a:cs typeface="Arial" charset="0"/>
                <a:hlinkClick r:id="rId4"/>
              </a:rPr>
              <a:t>D.Bretherton@soton.ac.uk</a:t>
            </a:r>
            <a:r>
              <a:rPr lang="en-GB" dirty="0" smtClean="0">
                <a:solidFill>
                  <a:schemeClr val="tx1"/>
                </a:solidFill>
                <a:cs typeface="Arial" charset="0"/>
              </a:rPr>
              <a:t>)</a:t>
            </a:r>
            <a:br>
              <a:rPr lang="en-GB" dirty="0" smtClean="0">
                <a:solidFill>
                  <a:schemeClr val="tx1"/>
                </a:solidFill>
                <a:cs typeface="Arial" charset="0"/>
              </a:rPr>
            </a:br>
            <a:r>
              <a:rPr lang="en-GB" dirty="0" smtClean="0">
                <a:solidFill>
                  <a:schemeClr val="tx1"/>
                </a:solidFill>
                <a:cs typeface="Arial" charset="0"/>
              </a:rPr>
              <a:t>Co-Authors: Daniel A. Smith, </a:t>
            </a:r>
            <a:r>
              <a:rPr lang="en-GB" dirty="0">
                <a:solidFill>
                  <a:schemeClr val="tx1"/>
                </a:solidFill>
                <a:cs typeface="Arial" charset="0"/>
              </a:rPr>
              <a:t>mc schraefel, </a:t>
            </a:r>
            <a:r>
              <a:rPr lang="en-GB" dirty="0" smtClean="0">
                <a:solidFill>
                  <a:schemeClr val="tx1"/>
                </a:solidFill>
                <a:cs typeface="Arial" charset="0"/>
              </a:rPr>
              <a:t>Joe Lambert </a:t>
            </a:r>
          </a:p>
        </p:txBody>
      </p:sp>
    </p:spTree>
    <p:custDataLst>
      <p:tags r:id="rId1"/>
    </p:custDataLst>
    <p:extLst>
      <p:ext uri="{BB962C8B-B14F-4D97-AF65-F5344CB8AC3E}">
        <p14:creationId xmlns:p14="http://schemas.microsoft.com/office/powerpoint/2010/main" val="425699505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834171DA-CB66-4DCE-B45F-4F9FDBEF969F}" type="slidenum">
              <a:rPr lang="en-GB" sz="1400" smtClean="0">
                <a:solidFill>
                  <a:schemeClr val="tx1"/>
                </a:solidFill>
              </a:rPr>
              <a:pPr/>
              <a:t>10</a:t>
            </a:fld>
            <a:endParaRPr lang="en-GB" sz="1400" dirty="0" smtClean="0">
              <a:solidFill>
                <a:schemeClr val="tx1"/>
              </a:solidFill>
            </a:endParaRPr>
          </a:p>
        </p:txBody>
      </p:sp>
      <p:sp>
        <p:nvSpPr>
          <p:cNvPr id="7171" name="Rectangle 2"/>
          <p:cNvSpPr>
            <a:spLocks noGrp="1" noChangeArrowheads="1"/>
          </p:cNvSpPr>
          <p:nvPr>
            <p:ph type="title"/>
          </p:nvPr>
        </p:nvSpPr>
        <p:spPr/>
        <p:txBody>
          <a:bodyPr/>
          <a:lstStyle/>
          <a:p>
            <a:pPr eaLnBrk="1" hangingPunct="1"/>
            <a:r>
              <a:rPr lang="en-GB" dirty="0" smtClean="0"/>
              <a:t>Centuries of material ...</a:t>
            </a:r>
          </a:p>
        </p:txBody>
      </p:sp>
      <p:pic>
        <p:nvPicPr>
          <p:cNvPr id="7172" name="Picture 7" descr="D:\My Documents\Desktop\British_library_london_reduc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6975" y="1484313"/>
            <a:ext cx="69469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156669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C846A443-5342-4DE9-9480-2C8954760004}" type="slidenum">
              <a:rPr lang="en-GB" sz="1400" smtClean="0">
                <a:solidFill>
                  <a:schemeClr val="tx1"/>
                </a:solidFill>
              </a:rPr>
              <a:pPr/>
              <a:t>11</a:t>
            </a:fld>
            <a:endParaRPr lang="en-GB" sz="1400" dirty="0" smtClean="0">
              <a:solidFill>
                <a:schemeClr val="tx1"/>
              </a:solidFill>
            </a:endParaRPr>
          </a:p>
        </p:txBody>
      </p:sp>
      <p:sp>
        <p:nvSpPr>
          <p:cNvPr id="8195" name="Rectangle 2"/>
          <p:cNvSpPr>
            <a:spLocks noGrp="1" noChangeArrowheads="1"/>
          </p:cNvSpPr>
          <p:nvPr>
            <p:ph type="title"/>
          </p:nvPr>
        </p:nvSpPr>
        <p:spPr/>
        <p:txBody>
          <a:bodyPr/>
          <a:lstStyle/>
          <a:p>
            <a:pPr eaLnBrk="1" hangingPunct="1"/>
            <a:r>
              <a:rPr lang="en-GB" dirty="0" smtClean="0"/>
              <a:t>... is now increasingly digitised</a:t>
            </a:r>
          </a:p>
        </p:txBody>
      </p:sp>
      <p:pic>
        <p:nvPicPr>
          <p:cNvPr id="8196" name="Picture 8" descr="D:\My Documents\Desktop\British_library_london_reduced_pi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6975" y="1484313"/>
            <a:ext cx="69469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41751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dirty="0" smtClean="0"/>
              <a:t>Yet data is often ‘siloed’. </a:t>
            </a:r>
          </a:p>
        </p:txBody>
      </p:sp>
      <p:sp>
        <p:nvSpPr>
          <p:cNvPr id="10243" name="Content Placeholder 5"/>
          <p:cNvSpPr>
            <a:spLocks noGrp="1"/>
          </p:cNvSpPr>
          <p:nvPr>
            <p:ph idx="1"/>
          </p:nvPr>
        </p:nvSpPr>
        <p:spPr>
          <a:xfrm>
            <a:off x="928688" y="1700213"/>
            <a:ext cx="7215187" cy="3943350"/>
          </a:xfrm>
        </p:spPr>
        <p:txBody>
          <a:bodyPr/>
          <a:lstStyle/>
          <a:p>
            <a:pPr>
              <a:buFont typeface="Wingdings" pitchFamily="2" charset="2"/>
              <a:buNone/>
            </a:pPr>
            <a:r>
              <a:rPr lang="en-GB" dirty="0" smtClean="0"/>
              <a:t>	Geographical dispersal has been replaced by virtual dispersal on the web. Data is now segregated into countless online repositories by: </a:t>
            </a:r>
          </a:p>
          <a:p>
            <a:pPr lvl="1"/>
            <a:r>
              <a:rPr lang="en-GB" dirty="0" smtClean="0"/>
              <a:t>Media type (text, image, audio, video)</a:t>
            </a:r>
          </a:p>
          <a:p>
            <a:pPr lvl="1"/>
            <a:r>
              <a:rPr lang="en-GB" dirty="0" smtClean="0"/>
              <a:t>Date of creation/publication</a:t>
            </a:r>
          </a:p>
          <a:p>
            <a:pPr lvl="1"/>
            <a:r>
              <a:rPr lang="en-GB" dirty="0" smtClean="0"/>
              <a:t>Subject</a:t>
            </a:r>
          </a:p>
        </p:txBody>
      </p:sp>
      <p:sp>
        <p:nvSpPr>
          <p:cNvPr id="102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46BE0296-8B92-4A31-A0B5-CD34B3FD5890}" type="slidenum">
              <a:rPr lang="en-GB" sz="1400" smtClean="0">
                <a:solidFill>
                  <a:schemeClr val="tx1"/>
                </a:solidFill>
              </a:rPr>
              <a:pPr/>
              <a:t>12</a:t>
            </a:fld>
            <a:endParaRPr lang="en-GB" sz="1400" dirty="0" smtClean="0">
              <a:solidFill>
                <a:schemeClr val="tx1"/>
              </a:solidFill>
            </a:endParaRPr>
          </a:p>
        </p:txBody>
      </p:sp>
    </p:spTree>
    <p:extLst>
      <p:ext uri="{BB962C8B-B14F-4D97-AF65-F5344CB8AC3E}">
        <p14:creationId xmlns:p14="http://schemas.microsoft.com/office/powerpoint/2010/main" val="24491960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dirty="0" smtClean="0"/>
              <a:t>Yet data is often ‘siloed’. </a:t>
            </a:r>
          </a:p>
        </p:txBody>
      </p:sp>
      <p:sp>
        <p:nvSpPr>
          <p:cNvPr id="6" name="Content Placeholder 5"/>
          <p:cNvSpPr>
            <a:spLocks noGrp="1"/>
          </p:cNvSpPr>
          <p:nvPr>
            <p:ph idx="1"/>
          </p:nvPr>
        </p:nvSpPr>
        <p:spPr>
          <a:xfrm>
            <a:off x="928688" y="1700213"/>
            <a:ext cx="7215187" cy="3943350"/>
          </a:xfrm>
        </p:spPr>
        <p:txBody>
          <a:bodyPr/>
          <a:lstStyle/>
          <a:p>
            <a:pPr>
              <a:buFont typeface="Wingdings" pitchFamily="2" charset="2"/>
              <a:buNone/>
            </a:pPr>
            <a:r>
              <a:rPr lang="en-GB" dirty="0" smtClean="0"/>
              <a:t>	Geographical dispersal has been replaced by virtual dispersal on the web. Data is now segregated into countless online repositories by: </a:t>
            </a:r>
          </a:p>
          <a:p>
            <a:pPr lvl="1"/>
            <a:r>
              <a:rPr lang="en-GB" dirty="0" smtClean="0"/>
              <a:t>Language</a:t>
            </a:r>
          </a:p>
          <a:p>
            <a:pPr lvl="1"/>
            <a:r>
              <a:rPr lang="en-GB" dirty="0" smtClean="0"/>
              <a:t>Copyright holder</a:t>
            </a:r>
          </a:p>
          <a:p>
            <a:pPr lvl="1"/>
            <a:r>
              <a:rPr lang="en-GB" dirty="0" smtClean="0"/>
              <a:t>Ad hoc/insecure nature of project funding</a:t>
            </a:r>
          </a:p>
        </p:txBody>
      </p:sp>
      <p:sp>
        <p:nvSpPr>
          <p:cNvPr id="112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DBE0AC5F-7ACA-479D-8CE9-5CDDC9920225}" type="slidenum">
              <a:rPr lang="en-GB" sz="1400" smtClean="0">
                <a:solidFill>
                  <a:schemeClr val="tx1"/>
                </a:solidFill>
              </a:rPr>
              <a:pPr/>
              <a:t>13</a:t>
            </a:fld>
            <a:endParaRPr lang="en-GB" sz="1400" dirty="0" smtClean="0">
              <a:solidFill>
                <a:schemeClr val="tx1"/>
              </a:solidFill>
            </a:endParaRPr>
          </a:p>
        </p:txBody>
      </p:sp>
    </p:spTree>
    <p:extLst>
      <p:ext uri="{BB962C8B-B14F-4D97-AF65-F5344CB8AC3E}">
        <p14:creationId xmlns:p14="http://schemas.microsoft.com/office/powerpoint/2010/main" val="220241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fade">
                                      <p:cBhvr>
                                        <p:cTn id="10" dur="1000"/>
                                        <p:tgtEl>
                                          <p:spTgt spid="6">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fade">
                                      <p:cBhvr>
                                        <p:cTn id="13"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dirty="0" smtClean="0"/>
              <a:t>Yet data is often ‘siloed’. </a:t>
            </a:r>
          </a:p>
        </p:txBody>
      </p:sp>
      <p:sp>
        <p:nvSpPr>
          <p:cNvPr id="12291" name="Content Placeholder 5"/>
          <p:cNvSpPr>
            <a:spLocks noGrp="1"/>
          </p:cNvSpPr>
          <p:nvPr>
            <p:ph idx="1"/>
          </p:nvPr>
        </p:nvSpPr>
        <p:spPr>
          <a:xfrm>
            <a:off x="928688" y="2420938"/>
            <a:ext cx="7215187" cy="3222625"/>
          </a:xfrm>
        </p:spPr>
        <p:txBody>
          <a:bodyPr/>
          <a:lstStyle/>
          <a:p>
            <a:pPr marL="0" indent="0">
              <a:buFont typeface="Wingdings" pitchFamily="2" charset="2"/>
              <a:buNone/>
              <a:defRPr/>
            </a:pPr>
            <a:r>
              <a:rPr lang="en-GB" dirty="0" smtClean="0">
                <a:solidFill>
                  <a:schemeClr val="accent5"/>
                </a:solidFill>
              </a:rPr>
              <a:t>Interoperability has generally not been given a high enough priority. </a:t>
            </a:r>
          </a:p>
        </p:txBody>
      </p:sp>
      <p:sp>
        <p:nvSpPr>
          <p:cNvPr id="122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AD27324B-690D-460F-BADF-09A0263265AC}" type="slidenum">
              <a:rPr lang="en-GB" sz="1400" smtClean="0">
                <a:solidFill>
                  <a:schemeClr val="tx1"/>
                </a:solidFill>
              </a:rPr>
              <a:pPr/>
              <a:t>14</a:t>
            </a:fld>
            <a:endParaRPr lang="en-GB" sz="1400" dirty="0" smtClean="0">
              <a:solidFill>
                <a:schemeClr val="tx1"/>
              </a:solidFill>
            </a:endParaRPr>
          </a:p>
        </p:txBody>
      </p:sp>
    </p:spTree>
    <p:extLst>
      <p:ext uri="{BB962C8B-B14F-4D97-AF65-F5344CB8AC3E}">
        <p14:creationId xmlns:p14="http://schemas.microsoft.com/office/powerpoint/2010/main" val="186057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title"/>
          </p:nvPr>
        </p:nvSpPr>
        <p:spPr>
          <a:xfrm>
            <a:off x="360363" y="1125538"/>
            <a:ext cx="8426450" cy="1698625"/>
          </a:xfrm>
        </p:spPr>
        <p:txBody>
          <a:bodyPr/>
          <a:lstStyle/>
          <a:p>
            <a:pPr algn="ctr">
              <a:defRPr/>
            </a:pPr>
            <a:r>
              <a:rPr lang="en-GB" dirty="0" smtClean="0">
                <a:solidFill>
                  <a:schemeClr val="accent5"/>
                </a:solidFill>
              </a:rPr>
              <a:t>Using current online music data resources presents barriers at all stages of the research process:</a:t>
            </a:r>
          </a:p>
        </p:txBody>
      </p:sp>
      <p:sp>
        <p:nvSpPr>
          <p:cNvPr id="1331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F6FE559C-C0F1-451C-A61D-7EACE8D322B9}" type="slidenum">
              <a:rPr lang="en-GB" sz="1400" smtClean="0">
                <a:solidFill>
                  <a:schemeClr val="tx1"/>
                </a:solidFill>
              </a:rPr>
              <a:pPr/>
              <a:t>15</a:t>
            </a:fld>
            <a:endParaRPr lang="en-GB" sz="1400" dirty="0" smtClean="0">
              <a:solidFill>
                <a:schemeClr val="tx1"/>
              </a:solidFill>
            </a:endParaRPr>
          </a:p>
        </p:txBody>
      </p:sp>
      <p:sp>
        <p:nvSpPr>
          <p:cNvPr id="4" name="Rectangle 3"/>
          <p:cNvSpPr txBox="1">
            <a:spLocks noChangeArrowheads="1"/>
          </p:cNvSpPr>
          <p:nvPr/>
        </p:nvSpPr>
        <p:spPr bwMode="auto">
          <a:xfrm>
            <a:off x="468313" y="2997200"/>
            <a:ext cx="8135937" cy="3240088"/>
          </a:xfrm>
          <a:prstGeom prst="rect">
            <a:avLst/>
          </a:prstGeom>
          <a:noFill/>
          <a:ln w="9525">
            <a:noFill/>
            <a:miter lim="800000"/>
            <a:headEnd/>
            <a:tailEnd/>
          </a:ln>
        </p:spPr>
        <p:txBody>
          <a:bodyPr lIns="0" tIns="0" rIns="0" bIns="0"/>
          <a:lstStyle/>
          <a:p>
            <a:pPr marL="355600" indent="-355600">
              <a:spcBef>
                <a:spcPct val="70000"/>
              </a:spcBef>
              <a:buClr>
                <a:srgbClr val="CCE5E9"/>
              </a:buClr>
              <a:buFont typeface="Wingdings" pitchFamily="2" charset="2"/>
              <a:buChar char="§"/>
              <a:defRPr/>
            </a:pPr>
            <a:r>
              <a:rPr lang="en-GB" sz="2600" kern="0" dirty="0">
                <a:solidFill>
                  <a:srgbClr val="FFFFFF"/>
                </a:solidFill>
                <a:latin typeface="Lucida Sans"/>
                <a:ea typeface="ＭＳ Ｐゴシック"/>
              </a:rPr>
              <a:t>It is hard to speculatively browse </a:t>
            </a:r>
            <a:br>
              <a:rPr lang="en-GB" sz="2600" kern="0" dirty="0">
                <a:solidFill>
                  <a:srgbClr val="FFFFFF"/>
                </a:solidFill>
                <a:latin typeface="Lucida Sans"/>
                <a:ea typeface="ＭＳ Ｐゴシック"/>
              </a:rPr>
            </a:br>
            <a:r>
              <a:rPr lang="en-GB" sz="2600" kern="0" dirty="0">
                <a:solidFill>
                  <a:srgbClr val="FFFFFF"/>
                </a:solidFill>
                <a:latin typeface="Lucida Sans"/>
                <a:ea typeface="ＭＳ Ｐゴシック"/>
              </a:rPr>
              <a:t>around a subject area. </a:t>
            </a:r>
            <a:br>
              <a:rPr lang="en-GB" sz="2600" kern="0" dirty="0">
                <a:solidFill>
                  <a:srgbClr val="FFFFFF"/>
                </a:solidFill>
                <a:latin typeface="Lucida Sans"/>
                <a:ea typeface="ＭＳ Ｐゴシック"/>
              </a:rPr>
            </a:br>
            <a:r>
              <a:rPr lang="en-GB" sz="2000" kern="0" dirty="0">
                <a:solidFill>
                  <a:srgbClr val="FFFFFF"/>
                </a:solidFill>
                <a:latin typeface="Lucida Sans"/>
                <a:ea typeface="ＭＳ Ｐゴシック"/>
              </a:rPr>
              <a:t/>
            </a:r>
            <a:br>
              <a:rPr lang="en-GB" sz="2000" kern="0" dirty="0">
                <a:solidFill>
                  <a:srgbClr val="FFFFFF"/>
                </a:solidFill>
                <a:latin typeface="Lucida Sans"/>
                <a:ea typeface="ＭＳ Ｐゴシック"/>
              </a:rPr>
            </a:br>
            <a:r>
              <a:rPr lang="en-US" sz="2000" kern="0" dirty="0">
                <a:solidFill>
                  <a:srgbClr val="FFFFFF"/>
                </a:solidFill>
                <a:latin typeface="Lucida Sans"/>
                <a:ea typeface="ＭＳ Ｐゴシック"/>
              </a:rPr>
              <a:t/>
            </a:r>
            <a:br>
              <a:rPr lang="en-US" sz="2000" kern="0" dirty="0">
                <a:solidFill>
                  <a:srgbClr val="FFFFFF"/>
                </a:solidFill>
                <a:latin typeface="Lucida Sans"/>
                <a:ea typeface="ＭＳ Ｐゴシック"/>
              </a:rPr>
            </a:br>
            <a:endParaRPr lang="en-US" sz="2000" kern="0" dirty="0">
              <a:solidFill>
                <a:srgbClr val="FFFFFF"/>
              </a:solidFill>
              <a:latin typeface="Lucida Sans"/>
              <a:ea typeface="ＭＳ Ｐゴシック"/>
            </a:endParaRPr>
          </a:p>
          <a:p>
            <a:pPr marL="355600" indent="-355600" algn="r">
              <a:spcBef>
                <a:spcPct val="70000"/>
              </a:spcBef>
              <a:buClr>
                <a:srgbClr val="CCE5E9"/>
              </a:buClr>
              <a:buFont typeface="Wingdings" pitchFamily="2" charset="2"/>
              <a:buChar char="§"/>
              <a:defRPr/>
            </a:pPr>
            <a:r>
              <a:rPr lang="en-GB" sz="2600" kern="0" dirty="0">
                <a:solidFill>
                  <a:srgbClr val="FFFFFF"/>
                </a:solidFill>
                <a:latin typeface="Lucida Sans"/>
                <a:ea typeface="ＭＳ Ｐゴシック"/>
              </a:rPr>
              <a:t>‘Real-world’ multipart queries </a:t>
            </a:r>
            <a:br>
              <a:rPr lang="en-GB" sz="2600" kern="0" dirty="0">
                <a:solidFill>
                  <a:srgbClr val="FFFFFF"/>
                </a:solidFill>
                <a:latin typeface="Lucida Sans"/>
                <a:ea typeface="ＭＳ Ｐゴシック"/>
              </a:rPr>
            </a:br>
            <a:r>
              <a:rPr lang="en-GB" sz="2600" kern="0" dirty="0">
                <a:solidFill>
                  <a:srgbClr val="FFFFFF"/>
                </a:solidFill>
                <a:latin typeface="Lucida Sans"/>
                <a:ea typeface="ＭＳ Ｐゴシック"/>
              </a:rPr>
              <a:t>are effectively </a:t>
            </a:r>
            <a:r>
              <a:rPr lang="en-GB" sz="2600" kern="0" dirty="0" smtClean="0">
                <a:solidFill>
                  <a:srgbClr val="FFFFFF"/>
                </a:solidFill>
                <a:latin typeface="Lucida Sans"/>
                <a:ea typeface="ＭＳ Ｐゴシック"/>
              </a:rPr>
              <a:t>intractable. </a:t>
            </a:r>
            <a:endParaRPr lang="en-GB" sz="2600" kern="0" dirty="0">
              <a:solidFill>
                <a:srgbClr val="FFFFFF"/>
              </a:solidFill>
              <a:latin typeface="Lucida Sans"/>
              <a:ea typeface="ＭＳ Ｐゴシック"/>
            </a:endParaRPr>
          </a:p>
        </p:txBody>
      </p:sp>
    </p:spTree>
    <p:extLst>
      <p:ext uri="{BB962C8B-B14F-4D97-AF65-F5344CB8AC3E}">
        <p14:creationId xmlns:p14="http://schemas.microsoft.com/office/powerpoint/2010/main" val="18092411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CC83648-6ED5-4731-93CC-C4807DBCBDEE}" type="slidenum">
              <a:rPr lang="en-GB" sz="1400" smtClean="0">
                <a:solidFill>
                  <a:schemeClr val="tx1"/>
                </a:solidFill>
              </a:rPr>
              <a:pPr/>
              <a:t>16</a:t>
            </a:fld>
            <a:endParaRPr lang="en-GB" sz="1400" dirty="0" smtClean="0">
              <a:solidFill>
                <a:schemeClr val="tx1"/>
              </a:solidFill>
            </a:endParaRPr>
          </a:p>
        </p:txBody>
      </p:sp>
      <p:sp>
        <p:nvSpPr>
          <p:cNvPr id="20483" name="Rectangle 2"/>
          <p:cNvSpPr>
            <a:spLocks noGrp="1" noChangeArrowheads="1"/>
          </p:cNvSpPr>
          <p:nvPr>
            <p:ph type="title"/>
          </p:nvPr>
        </p:nvSpPr>
        <p:spPr/>
        <p:txBody>
          <a:bodyPr/>
          <a:lstStyle/>
          <a:p>
            <a:r>
              <a:rPr lang="en-GB" dirty="0" smtClean="0"/>
              <a:t>The barriers to tractability and their solutions</a:t>
            </a:r>
          </a:p>
        </p:txBody>
      </p:sp>
      <p:sp>
        <p:nvSpPr>
          <p:cNvPr id="10243" name="Rectangle 3"/>
          <p:cNvSpPr>
            <a:spLocks noGrp="1" noChangeArrowheads="1"/>
          </p:cNvSpPr>
          <p:nvPr>
            <p:ph type="body" sz="half" idx="1"/>
          </p:nvPr>
        </p:nvSpPr>
        <p:spPr>
          <a:xfrm>
            <a:off x="358775" y="1989138"/>
            <a:ext cx="5365750" cy="4248150"/>
          </a:xfrm>
        </p:spPr>
        <p:txBody>
          <a:bodyPr/>
          <a:lstStyle/>
          <a:p>
            <a:pPr marL="355600" indent="-355600"/>
            <a:r>
              <a:rPr lang="en-US" sz="2400" dirty="0" smtClean="0"/>
              <a:t>Need to consult several sources </a:t>
            </a:r>
          </a:p>
          <a:p>
            <a:pPr marL="355600" indent="-355600">
              <a:spcBef>
                <a:spcPct val="0"/>
              </a:spcBef>
              <a:buFont typeface="Wingdings" pitchFamily="2" charset="2"/>
              <a:buNone/>
            </a:pPr>
            <a:r>
              <a:rPr lang="en-US" sz="2400" dirty="0" smtClean="0"/>
              <a:t>	… and metadata from one source cannot guide searches of another source. </a:t>
            </a:r>
          </a:p>
          <a:p>
            <a:pPr marL="355600" indent="-355600"/>
            <a:r>
              <a:rPr lang="en-US" sz="2400" dirty="0" smtClean="0"/>
              <a:t>Insufficient granularity of data and/or search option. </a:t>
            </a:r>
            <a:endParaRPr lang="en-GB" sz="2400" dirty="0" smtClean="0"/>
          </a:p>
          <a:p>
            <a:pPr marL="355600" indent="-355600"/>
            <a:r>
              <a:rPr lang="en-US" sz="2400" dirty="0" smtClean="0"/>
              <a:t>Multi-part queries have to be broken down and results collated manually.</a:t>
            </a:r>
          </a:p>
        </p:txBody>
      </p:sp>
      <p:sp>
        <p:nvSpPr>
          <p:cNvPr id="10244" name="Rectangle 4"/>
          <p:cNvSpPr>
            <a:spLocks noGrp="1" noChangeArrowheads="1"/>
          </p:cNvSpPr>
          <p:nvPr>
            <p:ph type="body" sz="half" idx="2"/>
          </p:nvPr>
        </p:nvSpPr>
        <p:spPr>
          <a:xfrm>
            <a:off x="6372225" y="1628775"/>
            <a:ext cx="2270125" cy="4608513"/>
          </a:xfrm>
        </p:spPr>
        <p:txBody>
          <a:bodyPr/>
          <a:lstStyle/>
          <a:p>
            <a:pPr marL="0" indent="0">
              <a:buFont typeface="Wingdings" pitchFamily="2" charset="2"/>
              <a:buNone/>
            </a:pPr>
            <a:r>
              <a:rPr lang="en-GB" sz="2400" b="1" dirty="0" smtClean="0">
                <a:solidFill>
                  <a:schemeClr val="accent1"/>
                </a:solidFill>
              </a:rPr>
              <a:t>Solutions:</a:t>
            </a:r>
            <a:br>
              <a:rPr lang="en-GB" sz="2400" b="1" dirty="0" smtClean="0">
                <a:solidFill>
                  <a:schemeClr val="accent1"/>
                </a:solidFill>
              </a:rPr>
            </a:br>
            <a:r>
              <a:rPr lang="en-GB" sz="2400" b="1" dirty="0" smtClean="0">
                <a:solidFill>
                  <a:schemeClr val="accent1"/>
                </a:solidFill>
              </a:rPr>
              <a:t/>
            </a:r>
            <a:br>
              <a:rPr lang="en-GB" sz="2400" b="1" dirty="0" smtClean="0">
                <a:solidFill>
                  <a:schemeClr val="accent1"/>
                </a:solidFill>
              </a:rPr>
            </a:br>
            <a:r>
              <a:rPr lang="en-GB" sz="2400" b="1" dirty="0" smtClean="0">
                <a:solidFill>
                  <a:schemeClr val="accent1"/>
                </a:solidFill>
              </a:rPr>
              <a:t>Integration</a:t>
            </a:r>
            <a:r>
              <a:rPr lang="en-GB" sz="2400" b="1" dirty="0" smtClean="0"/>
              <a:t/>
            </a:r>
            <a:br>
              <a:rPr lang="en-GB" sz="2400" b="1" dirty="0" smtClean="0"/>
            </a:br>
            <a:r>
              <a:rPr lang="en-GB" sz="2400" b="1" dirty="0" smtClean="0"/>
              <a:t/>
            </a:r>
            <a:br>
              <a:rPr lang="en-GB" sz="2400" b="1" dirty="0" smtClean="0"/>
            </a:br>
            <a:endParaRPr lang="en-GB" sz="2400" b="1" dirty="0" smtClean="0"/>
          </a:p>
          <a:p>
            <a:pPr marL="0" indent="0">
              <a:buFont typeface="Wingdings" pitchFamily="2" charset="2"/>
              <a:buNone/>
            </a:pPr>
            <a:r>
              <a:rPr lang="en-GB" sz="2400" b="1" dirty="0" smtClean="0">
                <a:solidFill>
                  <a:schemeClr val="accent1"/>
                </a:solidFill>
              </a:rPr>
              <a:t>Increase granularity </a:t>
            </a:r>
            <a:endParaRPr lang="en-GB" sz="2400" b="1" dirty="0" smtClean="0"/>
          </a:p>
          <a:p>
            <a:pPr marL="0" indent="0">
              <a:buFont typeface="Wingdings" pitchFamily="2" charset="2"/>
              <a:buNone/>
            </a:pPr>
            <a:endParaRPr lang="en-GB" sz="600" b="1" dirty="0" smtClean="0">
              <a:solidFill>
                <a:schemeClr val="accent1"/>
              </a:solidFill>
            </a:endParaRPr>
          </a:p>
          <a:p>
            <a:pPr marL="0" indent="0">
              <a:buFont typeface="Wingdings" pitchFamily="2" charset="2"/>
              <a:buNone/>
            </a:pPr>
            <a:r>
              <a:rPr lang="en-GB" sz="2400" b="1" dirty="0" smtClean="0">
                <a:solidFill>
                  <a:schemeClr val="accent1"/>
                </a:solidFill>
              </a:rPr>
              <a:t>Optimally interactive UI (‘mSpace’)</a:t>
            </a:r>
          </a:p>
        </p:txBody>
      </p:sp>
      <p:sp>
        <p:nvSpPr>
          <p:cNvPr id="10245" name="AutoShape 5"/>
          <p:cNvSpPr>
            <a:spLocks noChangeArrowheads="1"/>
          </p:cNvSpPr>
          <p:nvPr/>
        </p:nvSpPr>
        <p:spPr bwMode="auto">
          <a:xfrm>
            <a:off x="5811838" y="2349500"/>
            <a:ext cx="431800" cy="431800"/>
          </a:xfrm>
          <a:prstGeom prst="rightArrow">
            <a:avLst>
              <a:gd name="adj1" fmla="val 50000"/>
              <a:gd name="adj2" fmla="val 25000"/>
            </a:avLst>
          </a:prstGeom>
          <a:solidFill>
            <a:schemeClr val="accent1"/>
          </a:solidFill>
          <a:ln w="12700" algn="ctr">
            <a:solidFill>
              <a:schemeClr val="accent2"/>
            </a:solidFill>
            <a:miter lim="800000"/>
            <a:headEnd/>
            <a:tailEnd/>
          </a:ln>
        </p:spPr>
        <p:txBody>
          <a:bodyPr wrap="none" bIns="0" anchor="ctr"/>
          <a:lstStyle/>
          <a:p>
            <a:endParaRPr lang="en-US" dirty="0"/>
          </a:p>
        </p:txBody>
      </p:sp>
      <p:sp>
        <p:nvSpPr>
          <p:cNvPr id="10246" name="AutoShape 6"/>
          <p:cNvSpPr>
            <a:spLocks noChangeArrowheads="1"/>
          </p:cNvSpPr>
          <p:nvPr/>
        </p:nvSpPr>
        <p:spPr bwMode="auto">
          <a:xfrm>
            <a:off x="5811838" y="3857625"/>
            <a:ext cx="431800" cy="431800"/>
          </a:xfrm>
          <a:prstGeom prst="rightArrow">
            <a:avLst>
              <a:gd name="adj1" fmla="val 50000"/>
              <a:gd name="adj2" fmla="val 25000"/>
            </a:avLst>
          </a:prstGeom>
          <a:solidFill>
            <a:schemeClr val="accent1"/>
          </a:solidFill>
          <a:ln w="12700" algn="ctr">
            <a:solidFill>
              <a:schemeClr val="accent2"/>
            </a:solidFill>
            <a:miter lim="800000"/>
            <a:headEnd/>
            <a:tailEnd/>
          </a:ln>
        </p:spPr>
        <p:txBody>
          <a:bodyPr wrap="none" bIns="0" anchor="ctr"/>
          <a:lstStyle/>
          <a:p>
            <a:endParaRPr lang="en-US" dirty="0"/>
          </a:p>
        </p:txBody>
      </p:sp>
      <p:sp>
        <p:nvSpPr>
          <p:cNvPr id="10247" name="AutoShape 7"/>
          <p:cNvSpPr>
            <a:spLocks noChangeArrowheads="1"/>
          </p:cNvSpPr>
          <p:nvPr/>
        </p:nvSpPr>
        <p:spPr bwMode="auto">
          <a:xfrm>
            <a:off x="5811838" y="5154613"/>
            <a:ext cx="431800" cy="431800"/>
          </a:xfrm>
          <a:prstGeom prst="rightArrow">
            <a:avLst>
              <a:gd name="adj1" fmla="val 50000"/>
              <a:gd name="adj2" fmla="val 25000"/>
            </a:avLst>
          </a:prstGeom>
          <a:solidFill>
            <a:schemeClr val="accent1"/>
          </a:solidFill>
          <a:ln w="12700" algn="ctr">
            <a:solidFill>
              <a:schemeClr val="accent2"/>
            </a:solidFill>
            <a:miter lim="800000"/>
            <a:headEnd/>
            <a:tailEnd/>
          </a:ln>
        </p:spPr>
        <p:txBody>
          <a:bodyPr wrap="none" bIns="0" anchor="ctr"/>
          <a:lstStyle/>
          <a:p>
            <a:endParaRPr lang="en-US" dirty="0"/>
          </a:p>
        </p:txBody>
      </p:sp>
    </p:spTree>
    <p:extLst>
      <p:ext uri="{BB962C8B-B14F-4D97-AF65-F5344CB8AC3E}">
        <p14:creationId xmlns:p14="http://schemas.microsoft.com/office/powerpoint/2010/main" val="137022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50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10" presetClass="entr" presetSubtype="0" fill="hold" grpId="0" nodeType="afterEffect">
                                  <p:stCondLst>
                                    <p:cond delay="50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1000"/>
                                        <p:tgtEl>
                                          <p:spTgt spid="102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 calcmode="lin" valueType="num">
                                      <p:cBhvr additive="base">
                                        <p:cTn id="17" dur="500" fill="hold"/>
                                        <p:tgtEl>
                                          <p:spTgt spid="1024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0243">
                                            <p:txEl>
                                              <p:pRg st="3" end="3"/>
                                            </p:txEl>
                                          </p:spTgt>
                                        </p:tgtEl>
                                        <p:attrNameLst>
                                          <p:attrName>style.visibility</p:attrName>
                                        </p:attrNameLst>
                                      </p:cBhvr>
                                      <p:to>
                                        <p:strVal val="visible"/>
                                      </p:to>
                                    </p:set>
                                    <p:anim calcmode="lin" valueType="num">
                                      <p:cBhvr additive="base">
                                        <p:cTn id="23" dur="500" fill="hold"/>
                                        <p:tgtEl>
                                          <p:spTgt spid="1024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5" fill="hold" grpId="0" nodeType="clickEffect">
                                  <p:stCondLst>
                                    <p:cond delay="0"/>
                                  </p:stCondLst>
                                  <p:childTnLst>
                                    <p:set>
                                      <p:cBhvr>
                                        <p:cTn id="28" dur="1" fill="hold">
                                          <p:stCondLst>
                                            <p:cond delay="0"/>
                                          </p:stCondLst>
                                        </p:cTn>
                                        <p:tgtEl>
                                          <p:spTgt spid="10245"/>
                                        </p:tgtEl>
                                        <p:attrNameLst>
                                          <p:attrName>style.visibility</p:attrName>
                                        </p:attrNameLst>
                                      </p:cBhvr>
                                      <p:to>
                                        <p:strVal val="visible"/>
                                      </p:to>
                                    </p:set>
                                    <p:animEffect transition="in" filter="blinds(vertical)">
                                      <p:cBhvr>
                                        <p:cTn id="29" dur="500"/>
                                        <p:tgtEl>
                                          <p:spTgt spid="1024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0244">
                                            <p:txEl>
                                              <p:pRg st="0" end="0"/>
                                            </p:txEl>
                                          </p:spTgt>
                                        </p:tgtEl>
                                        <p:attrNameLst>
                                          <p:attrName>style.visibility</p:attrName>
                                        </p:attrNameLst>
                                      </p:cBhvr>
                                      <p:to>
                                        <p:strVal val="visible"/>
                                      </p:to>
                                    </p:set>
                                    <p:animEffect transition="in" filter="fade">
                                      <p:cBhvr>
                                        <p:cTn id="32" dur="500"/>
                                        <p:tgtEl>
                                          <p:spTgt spid="10244">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5" fill="hold" grpId="0" nodeType="clickEffect">
                                  <p:stCondLst>
                                    <p:cond delay="0"/>
                                  </p:stCondLst>
                                  <p:childTnLst>
                                    <p:set>
                                      <p:cBhvr>
                                        <p:cTn id="36" dur="1" fill="hold">
                                          <p:stCondLst>
                                            <p:cond delay="0"/>
                                          </p:stCondLst>
                                        </p:cTn>
                                        <p:tgtEl>
                                          <p:spTgt spid="10246"/>
                                        </p:tgtEl>
                                        <p:attrNameLst>
                                          <p:attrName>style.visibility</p:attrName>
                                        </p:attrNameLst>
                                      </p:cBhvr>
                                      <p:to>
                                        <p:strVal val="visible"/>
                                      </p:to>
                                    </p:set>
                                    <p:animEffect transition="in" filter="blinds(vertical)">
                                      <p:cBhvr>
                                        <p:cTn id="37" dur="500"/>
                                        <p:tgtEl>
                                          <p:spTgt spid="1024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0244">
                                            <p:txEl>
                                              <p:pRg st="1" end="1"/>
                                            </p:txEl>
                                          </p:spTgt>
                                        </p:tgtEl>
                                        <p:attrNameLst>
                                          <p:attrName>style.visibility</p:attrName>
                                        </p:attrNameLst>
                                      </p:cBhvr>
                                      <p:to>
                                        <p:strVal val="visible"/>
                                      </p:to>
                                    </p:set>
                                    <p:animEffect transition="in" filter="fade">
                                      <p:cBhvr>
                                        <p:cTn id="40" dur="500"/>
                                        <p:tgtEl>
                                          <p:spTgt spid="10244">
                                            <p:txEl>
                                              <p:pRg st="1" end="1"/>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5" fill="hold" grpId="0" nodeType="clickEffect">
                                  <p:stCondLst>
                                    <p:cond delay="0"/>
                                  </p:stCondLst>
                                  <p:childTnLst>
                                    <p:set>
                                      <p:cBhvr>
                                        <p:cTn id="44" dur="1" fill="hold">
                                          <p:stCondLst>
                                            <p:cond delay="0"/>
                                          </p:stCondLst>
                                        </p:cTn>
                                        <p:tgtEl>
                                          <p:spTgt spid="10247"/>
                                        </p:tgtEl>
                                        <p:attrNameLst>
                                          <p:attrName>style.visibility</p:attrName>
                                        </p:attrNameLst>
                                      </p:cBhvr>
                                      <p:to>
                                        <p:strVal val="visible"/>
                                      </p:to>
                                    </p:set>
                                    <p:animEffect transition="in" filter="blinds(vertical)">
                                      <p:cBhvr>
                                        <p:cTn id="45" dur="500"/>
                                        <p:tgtEl>
                                          <p:spTgt spid="1024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0244">
                                            <p:txEl>
                                              <p:pRg st="3" end="3"/>
                                            </p:txEl>
                                          </p:spTgt>
                                        </p:tgtEl>
                                        <p:attrNameLst>
                                          <p:attrName>style.visibility</p:attrName>
                                        </p:attrNameLst>
                                      </p:cBhvr>
                                      <p:to>
                                        <p:strVal val="visible"/>
                                      </p:to>
                                    </p:set>
                                    <p:animEffect transition="in" filter="fade">
                                      <p:cBhvr>
                                        <p:cTn id="48" dur="500"/>
                                        <p:tgtEl>
                                          <p:spTgt spid="1024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P spid="10244" grpId="0" build="p"/>
      <p:bldP spid="10245" grpId="0" animBg="1"/>
      <p:bldP spid="10246" grpId="0" animBg="1"/>
      <p:bldP spid="1024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a:xfrm>
            <a:off x="360363" y="2214563"/>
            <a:ext cx="8426450" cy="1341437"/>
          </a:xfrm>
        </p:spPr>
        <p:txBody>
          <a:bodyPr/>
          <a:lstStyle/>
          <a:p>
            <a:pPr algn="ctr"/>
            <a:r>
              <a:rPr lang="en-GB" dirty="0" smtClean="0">
                <a:solidFill>
                  <a:schemeClr val="accent1"/>
                </a:solidFill>
              </a:rPr>
              <a:t>Solution </a:t>
            </a:r>
          </a:p>
        </p:txBody>
      </p:sp>
      <p:sp>
        <p:nvSpPr>
          <p:cNvPr id="307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32DB3369-25D5-4556-AA60-186B2A65DEB4}" type="slidenum">
              <a:rPr lang="en-GB" sz="1400" smtClean="0">
                <a:solidFill>
                  <a:schemeClr val="tx1"/>
                </a:solidFill>
              </a:rPr>
              <a:pPr/>
              <a:t>17</a:t>
            </a:fld>
            <a:endParaRPr lang="en-GB" sz="1400" dirty="0" smtClean="0">
              <a:solidFill>
                <a:schemeClr val="tx1"/>
              </a:solidFill>
            </a:endParaRPr>
          </a:p>
        </p:txBody>
      </p:sp>
    </p:spTree>
    <p:extLst>
      <p:ext uri="{BB962C8B-B14F-4D97-AF65-F5344CB8AC3E}">
        <p14:creationId xmlns:p14="http://schemas.microsoft.com/office/powerpoint/2010/main" val="1620651217"/>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3D15A846-34D0-440D-8A19-8BADAED6C727}" type="slidenum">
              <a:rPr lang="en-GB" sz="1400" smtClean="0">
                <a:solidFill>
                  <a:schemeClr val="tx1"/>
                </a:solidFill>
              </a:rPr>
              <a:pPr/>
              <a:t>18</a:t>
            </a:fld>
            <a:endParaRPr lang="en-GB" sz="1400" dirty="0" smtClean="0">
              <a:solidFill>
                <a:schemeClr val="tx1"/>
              </a:solidFill>
            </a:endParaRPr>
          </a:p>
        </p:txBody>
      </p:sp>
      <p:sp>
        <p:nvSpPr>
          <p:cNvPr id="31747" name="Rectangle 2"/>
          <p:cNvSpPr>
            <a:spLocks noGrp="1" noChangeArrowheads="1"/>
          </p:cNvSpPr>
          <p:nvPr>
            <p:ph type="title"/>
          </p:nvPr>
        </p:nvSpPr>
        <p:spPr/>
        <p:txBody>
          <a:bodyPr/>
          <a:lstStyle/>
          <a:p>
            <a:r>
              <a:rPr lang="en-GB" dirty="0" smtClean="0">
                <a:solidFill>
                  <a:srgbClr val="CCE5E9"/>
                </a:solidFill>
              </a:rPr>
              <a:t>‘musicSpace’ is a faceted browser</a:t>
            </a:r>
            <a:br>
              <a:rPr lang="en-GB" dirty="0" smtClean="0">
                <a:solidFill>
                  <a:srgbClr val="CCE5E9"/>
                </a:solidFill>
              </a:rPr>
            </a:br>
            <a:endParaRPr lang="en-GB" sz="3000" dirty="0" smtClean="0"/>
          </a:p>
        </p:txBody>
      </p:sp>
      <p:pic>
        <p:nvPicPr>
          <p:cNvPr id="31748" name="Picture 2" descr="D:\My Documents\Southampton\musicSpace\Conferences, Workshops, Meetings\IAML ASW 2010\Sources and previous versions\musicSpace UI.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928688"/>
            <a:ext cx="8001000" cy="538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0899330"/>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A9D06878-DDEF-4549-BBAA-03364219D1C6}" type="slidenum">
              <a:rPr lang="en-GB" sz="1400" smtClean="0">
                <a:solidFill>
                  <a:schemeClr val="tx1"/>
                </a:solidFill>
              </a:rPr>
              <a:pPr/>
              <a:t>19</a:t>
            </a:fld>
            <a:endParaRPr lang="en-GB" sz="1400" dirty="0" smtClean="0">
              <a:solidFill>
                <a:schemeClr val="tx1"/>
              </a:solidFill>
            </a:endParaRPr>
          </a:p>
        </p:txBody>
      </p:sp>
      <p:sp>
        <p:nvSpPr>
          <p:cNvPr id="32771" name="Rectangle 2"/>
          <p:cNvSpPr>
            <a:spLocks noGrp="1" noChangeArrowheads="1"/>
          </p:cNvSpPr>
          <p:nvPr>
            <p:ph type="title"/>
          </p:nvPr>
        </p:nvSpPr>
        <p:spPr/>
        <p:txBody>
          <a:bodyPr/>
          <a:lstStyle/>
          <a:p>
            <a:r>
              <a:rPr lang="en-GB" dirty="0" smtClean="0"/>
              <a:t>Demonstration </a:t>
            </a:r>
          </a:p>
        </p:txBody>
      </p:sp>
      <p:sp>
        <p:nvSpPr>
          <p:cNvPr id="32772" name="Rectangle 3"/>
          <p:cNvSpPr>
            <a:spLocks noGrp="1" noChangeArrowheads="1"/>
          </p:cNvSpPr>
          <p:nvPr>
            <p:ph type="body" idx="1"/>
          </p:nvPr>
        </p:nvSpPr>
        <p:spPr>
          <a:xfrm>
            <a:off x="358775" y="1700213"/>
            <a:ext cx="8426450" cy="2089150"/>
          </a:xfrm>
        </p:spPr>
        <p:txBody>
          <a:bodyPr/>
          <a:lstStyle/>
          <a:p>
            <a:pPr>
              <a:buFont typeface="Wingdings" pitchFamily="2" charset="2"/>
              <a:buNone/>
              <a:defRPr/>
            </a:pPr>
            <a:r>
              <a:rPr lang="en-GB" dirty="0" smtClean="0">
                <a:solidFill>
                  <a:schemeClr val="accent5"/>
                </a:solidFill>
              </a:rPr>
              <a:t>	‘What recording of works by Cage exist, which performers have recorded a particular work by Cage, and what else by Cage have they recorded?</a:t>
            </a:r>
          </a:p>
        </p:txBody>
      </p:sp>
      <p:sp>
        <p:nvSpPr>
          <p:cNvPr id="6" name="Rectangle 5"/>
          <p:cNvSpPr>
            <a:spLocks noChangeArrowheads="1"/>
          </p:cNvSpPr>
          <p:nvPr/>
        </p:nvSpPr>
        <p:spPr bwMode="auto">
          <a:xfrm>
            <a:off x="251520" y="3861048"/>
            <a:ext cx="8568952" cy="121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71463" lvl="0" indent="-271463" algn="ctr" eaLnBrk="0" hangingPunct="0">
              <a:spcBef>
                <a:spcPct val="70000"/>
              </a:spcBef>
              <a:buClr>
                <a:srgbClr val="CCE5E9"/>
              </a:buClr>
              <a:defRPr/>
            </a:pPr>
            <a:r>
              <a:rPr lang="en-GB" sz="3200" kern="0" dirty="0" smtClean="0">
                <a:solidFill>
                  <a:srgbClr val="FFFFFF"/>
                </a:solidFill>
                <a:latin typeface="+mn-lt"/>
                <a:ea typeface="ＭＳ Ｐゴシック"/>
              </a:rPr>
              <a:t>Screencast 1:</a:t>
            </a:r>
          </a:p>
          <a:p>
            <a:pPr marL="271463" lvl="0" indent="-271463" algn="ctr" eaLnBrk="0" hangingPunct="0">
              <a:spcBef>
                <a:spcPct val="70000"/>
              </a:spcBef>
              <a:buClr>
                <a:srgbClr val="CCE5E9"/>
              </a:buClr>
              <a:defRPr/>
            </a:pPr>
            <a:r>
              <a:rPr lang="en-GB" kern="0" dirty="0" smtClean="0">
                <a:solidFill>
                  <a:srgbClr val="FFFFFF"/>
                </a:solidFill>
                <a:latin typeface="+mn-lt"/>
                <a:ea typeface="ＭＳ Ｐゴシック"/>
                <a:hlinkClick r:id="rId3"/>
              </a:rPr>
              <a:t>http://www.youtube.com/watch?v=keTN12OWies&amp;hd=1</a:t>
            </a:r>
            <a:r>
              <a:rPr lang="en-GB" kern="0" dirty="0" smtClean="0">
                <a:solidFill>
                  <a:srgbClr val="FFFFFF"/>
                </a:solidFill>
                <a:latin typeface="+mn-lt"/>
                <a:ea typeface="ＭＳ Ｐゴシック"/>
              </a:rPr>
              <a:t> </a:t>
            </a:r>
            <a:endParaRPr lang="en-GB" kern="0" dirty="0" smtClean="0">
              <a:solidFill>
                <a:srgbClr val="FFFFFF"/>
              </a:solidFill>
              <a:latin typeface="+mn-lt"/>
              <a:ea typeface="ＭＳ Ｐゴシック"/>
            </a:endParaRPr>
          </a:p>
        </p:txBody>
      </p:sp>
    </p:spTree>
    <p:extLst>
      <p:ext uri="{BB962C8B-B14F-4D97-AF65-F5344CB8AC3E}">
        <p14:creationId xmlns:p14="http://schemas.microsoft.com/office/powerpoint/2010/main" val="33995334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6"/>
          <p:cNvSpPr>
            <a:spLocks noGrp="1"/>
          </p:cNvSpPr>
          <p:nvPr>
            <p:ph type="title"/>
          </p:nvPr>
        </p:nvSpPr>
        <p:spPr/>
        <p:txBody>
          <a:bodyPr/>
          <a:lstStyle/>
          <a:p>
            <a:r>
              <a:rPr lang="en-GB" dirty="0" smtClean="0"/>
              <a:t>Presentation overview</a:t>
            </a:r>
          </a:p>
        </p:txBody>
      </p:sp>
      <p:sp>
        <p:nvSpPr>
          <p:cNvPr id="5123" name="Content Placeholder 7"/>
          <p:cNvSpPr>
            <a:spLocks noGrp="1"/>
          </p:cNvSpPr>
          <p:nvPr>
            <p:ph idx="1"/>
          </p:nvPr>
        </p:nvSpPr>
        <p:spPr/>
        <p:txBody>
          <a:bodyPr/>
          <a:lstStyle/>
          <a:p>
            <a:r>
              <a:rPr lang="en-GB" sz="3200" dirty="0" smtClean="0"/>
              <a:t>I am going to focus on one particular outcome of musicSpace: a successor project called ‘MusicNet’. </a:t>
            </a:r>
          </a:p>
          <a:p>
            <a:r>
              <a:rPr lang="en-GB" sz="3200" dirty="0" smtClean="0"/>
              <a:t>I will concentrate on how musicSpace provided the motivation for MusicNet</a:t>
            </a:r>
            <a:endParaRPr lang="en-GB" sz="2600" dirty="0" smtClean="0"/>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C377691A-C6FB-42EB-8B19-001B4914A45D}" type="slidenum">
              <a:rPr lang="en-GB" sz="1400" smtClean="0">
                <a:solidFill>
                  <a:schemeClr val="tx1"/>
                </a:solidFill>
              </a:rPr>
              <a:pPr/>
              <a:t>2</a:t>
            </a:fld>
            <a:endParaRPr lang="en-GB" sz="1400" dirty="0" smtClean="0">
              <a:solidFill>
                <a:schemeClr val="tx1"/>
              </a:solidFill>
            </a:endParaRPr>
          </a:p>
        </p:txBody>
      </p:sp>
    </p:spTree>
    <p:extLst>
      <p:ext uri="{BB962C8B-B14F-4D97-AF65-F5344CB8AC3E}">
        <p14:creationId xmlns:p14="http://schemas.microsoft.com/office/powerpoint/2010/main" val="3181921094"/>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5"/>
          <p:cNvSpPr>
            <a:spLocks noGrp="1"/>
          </p:cNvSpPr>
          <p:nvPr>
            <p:ph type="title"/>
          </p:nvPr>
        </p:nvSpPr>
        <p:spPr>
          <a:xfrm>
            <a:off x="358775" y="2428875"/>
            <a:ext cx="8426450" cy="1341438"/>
          </a:xfrm>
        </p:spPr>
        <p:txBody>
          <a:bodyPr/>
          <a:lstStyle/>
          <a:p>
            <a:pPr algn="ctr"/>
            <a:r>
              <a:rPr lang="en-GB" dirty="0"/>
              <a:t>2. How musicSpace provided the motivation for MusicNet</a:t>
            </a:r>
            <a:endParaRPr lang="en-GB" sz="2800" b="0" dirty="0" smtClean="0"/>
          </a:p>
        </p:txBody>
      </p:sp>
      <p:sp>
        <p:nvSpPr>
          <p:cNvPr id="61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04D7A41-D8D9-4770-BD5F-43FBFA451F04}" type="slidenum">
              <a:rPr lang="en-GB" sz="1400" smtClean="0">
                <a:solidFill>
                  <a:schemeClr val="tx1"/>
                </a:solidFill>
              </a:rPr>
              <a:pPr/>
              <a:t>20</a:t>
            </a:fld>
            <a:endParaRPr lang="en-GB" sz="1400" dirty="0" smtClean="0">
              <a:solidFill>
                <a:schemeClr val="tx1"/>
              </a:solidFill>
            </a:endParaRPr>
          </a:p>
        </p:txBody>
      </p:sp>
    </p:spTree>
    <p:extLst>
      <p:ext uri="{BB962C8B-B14F-4D97-AF65-F5344CB8AC3E}">
        <p14:creationId xmlns:p14="http://schemas.microsoft.com/office/powerpoint/2010/main" val="171171739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Data is not ‘clean’...</a:t>
            </a:r>
          </a:p>
        </p:txBody>
      </p:sp>
      <p:sp>
        <p:nvSpPr>
          <p:cNvPr id="12291" name="Slide Number Placeholder 3"/>
          <p:cNvSpPr>
            <a:spLocks noGrp="1"/>
          </p:cNvSpPr>
          <p:nvPr>
            <p:ph type="sldNum" sz="quarter" idx="12"/>
          </p:nvPr>
        </p:nvSpPr>
        <p:spPr>
          <a:noFill/>
        </p:spPr>
        <p:txBody>
          <a:bodyPr/>
          <a:lstStyle/>
          <a:p>
            <a:fld id="{3109A5BE-1BD2-493B-A412-1D3A2B8FF1DC}" type="slidenum">
              <a:rPr lang="en-GB" smtClean="0"/>
              <a:pPr/>
              <a:t>21</a:t>
            </a:fld>
            <a:endParaRPr lang="en-GB" dirty="0" smtClean="0"/>
          </a:p>
        </p:txBody>
      </p:sp>
      <p:sp>
        <p:nvSpPr>
          <p:cNvPr id="8" name="Content Placeholder 2"/>
          <p:cNvSpPr txBox="1">
            <a:spLocks/>
          </p:cNvSpPr>
          <p:nvPr/>
        </p:nvSpPr>
        <p:spPr bwMode="auto">
          <a:xfrm>
            <a:off x="357188" y="1700213"/>
            <a:ext cx="8426450" cy="4502150"/>
          </a:xfrm>
          <a:prstGeom prst="rect">
            <a:avLst/>
          </a:prstGeom>
          <a:noFill/>
          <a:ln w="9525">
            <a:noFill/>
            <a:miter lim="800000"/>
            <a:headEnd/>
            <a:tailEnd/>
          </a:ln>
        </p:spPr>
        <p:txBody>
          <a:bodyPr lIns="0" tIns="0" rIns="0" bIns="0"/>
          <a:lstStyle/>
          <a:p>
            <a:pPr marL="457200" indent="-457200" eaLnBrk="0" hangingPunct="0">
              <a:spcBef>
                <a:spcPct val="70000"/>
              </a:spcBef>
              <a:buClr>
                <a:schemeClr val="tx2"/>
              </a:buClr>
            </a:pPr>
            <a:r>
              <a:rPr lang="en-GB" sz="2000" dirty="0">
                <a:solidFill>
                  <a:schemeClr val="tx1"/>
                </a:solidFill>
              </a:rPr>
              <a:t>	Schubert</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Peter</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Shu-po-tʻe,</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F. P. Schubert</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Franciszek.</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Franç.</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François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p>
        </p:txBody>
      </p:sp>
      <p:sp>
        <p:nvSpPr>
          <p:cNvPr id="21" name="Content Placeholder 2"/>
          <p:cNvSpPr txBox="1">
            <a:spLocks/>
          </p:cNvSpPr>
          <p:nvPr/>
        </p:nvSpPr>
        <p:spPr bwMode="auto">
          <a:xfrm>
            <a:off x="350838" y="1700213"/>
            <a:ext cx="8426450" cy="4502150"/>
          </a:xfrm>
          <a:prstGeom prst="rect">
            <a:avLst/>
          </a:prstGeom>
          <a:noFill/>
          <a:ln w="9525">
            <a:noFill/>
            <a:miter lim="800000"/>
            <a:headEnd/>
            <a:tailEnd/>
          </a:ln>
        </p:spPr>
        <p:txBody>
          <a:bodyPr lIns="0" tIns="0" rIns="0" bIns="0"/>
          <a:lstStyle/>
          <a:p>
            <a:pPr marL="457200" indent="-457200" eaLnBrk="0" hangingPunct="0">
              <a:spcBef>
                <a:spcPct val="70000"/>
              </a:spcBef>
              <a:buClr>
                <a:schemeClr val="tx2"/>
              </a:buClr>
            </a:pPr>
            <a:r>
              <a:rPr lang="en-GB" sz="2000" dirty="0">
                <a:solidFill>
                  <a:schemeClr val="tx1"/>
                </a:solidFill>
              </a:rPr>
              <a:t>	Schubert, Franz Peter</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Peter,</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Franz Peter</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 François,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Schubert</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Shu-po-tʿe</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a:t>
            </a:r>
            <a:r>
              <a:rPr lang="ar-SA" sz="2000" dirty="0">
                <a:solidFill>
                  <a:schemeClr val="tx1"/>
                </a:solidFill>
                <a:cs typeface="Arial" charset="0"/>
              </a:rPr>
              <a:t>‏</a:t>
            </a:r>
            <a:r>
              <a:rPr lang="en-GB" sz="2000" dirty="0">
                <a:solidFill>
                  <a:schemeClr val="tx1"/>
                </a:solidFill>
              </a:rPr>
              <a:t> ‎‡q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Shubert, Frant︠s︡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Shūberuto, F.</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Shūberuto, Furantsu</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Šubert, Franc</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br>
              <a:rPr lang="en-GB" sz="2000" dirty="0">
                <a:solidFill>
                  <a:schemeClr val="tx1"/>
                </a:solidFill>
              </a:rPr>
            </a:br>
            <a:r>
              <a:rPr lang="en-GB" sz="2000" dirty="0">
                <a:solidFill>
                  <a:schemeClr val="tx1"/>
                </a:solidFill>
              </a:rPr>
              <a:t>Šubertas, F. (Francas),</a:t>
            </a:r>
            <a:r>
              <a:rPr lang="ar-SA" sz="2000" dirty="0">
                <a:solidFill>
                  <a:schemeClr val="tx1"/>
                </a:solidFill>
                <a:cs typeface="Arial" charset="0"/>
              </a:rPr>
              <a:t>‏</a:t>
            </a:r>
            <a:r>
              <a:rPr lang="en-GB" sz="2000" dirty="0">
                <a:solidFill>
                  <a:schemeClr val="tx1"/>
                </a:solidFill>
              </a:rPr>
              <a:t> ‎‡d  1797-1828</a:t>
            </a:r>
            <a:r>
              <a:rPr lang="ar-SA" sz="2000" dirty="0">
                <a:solidFill>
                  <a:schemeClr val="tx1"/>
                </a:solidFill>
                <a:cs typeface="Arial" charset="0"/>
              </a:rPr>
              <a:t>‏</a:t>
            </a:r>
            <a:r>
              <a:rPr lang="en-GB" sz="2000" dirty="0">
                <a:solidFill>
                  <a:schemeClr val="tx1"/>
                </a:solidFill>
              </a:rPr>
              <a:t> </a:t>
            </a:r>
          </a:p>
        </p:txBody>
      </p:sp>
      <p:sp>
        <p:nvSpPr>
          <p:cNvPr id="22" name="Content Placeholder 2"/>
          <p:cNvSpPr txBox="1">
            <a:spLocks/>
          </p:cNvSpPr>
          <p:nvPr/>
        </p:nvSpPr>
        <p:spPr bwMode="auto">
          <a:xfrm>
            <a:off x="357188" y="1700213"/>
            <a:ext cx="8426450" cy="4502150"/>
          </a:xfrm>
          <a:prstGeom prst="rect">
            <a:avLst/>
          </a:prstGeom>
          <a:noFill/>
          <a:ln w="9525">
            <a:noFill/>
            <a:miter lim="800000"/>
            <a:headEnd/>
            <a:tailEnd/>
          </a:ln>
        </p:spPr>
        <p:txBody>
          <a:bodyPr lIns="0" tIns="0" rIns="0" bIns="0"/>
          <a:lstStyle/>
          <a:p>
            <a:pPr marL="457200" indent="-457200" eaLnBrk="0" hangingPunct="0">
              <a:spcBef>
                <a:spcPct val="70000"/>
              </a:spcBef>
              <a:buClr>
                <a:schemeClr val="tx2"/>
              </a:buClr>
            </a:pPr>
            <a:r>
              <a:rPr lang="en-GB" sz="2000" dirty="0">
                <a:solidFill>
                  <a:schemeClr val="tx1"/>
                </a:solidFill>
              </a:rPr>
              <a:t>	Šubertas, Francas Peteris,‏ ‎‡d  1797-1828‏ </a:t>
            </a:r>
            <a:br>
              <a:rPr lang="en-GB" sz="2000" dirty="0">
                <a:solidFill>
                  <a:schemeClr val="tx1"/>
                </a:solidFill>
              </a:rPr>
            </a:br>
            <a:r>
              <a:rPr lang="en-GB" sz="2000" dirty="0">
                <a:solidFill>
                  <a:schemeClr val="tx1"/>
                </a:solidFill>
              </a:rPr>
              <a:t>Šubert, F.‏ </a:t>
            </a:r>
            <a:br>
              <a:rPr lang="en-GB" sz="2000" dirty="0">
                <a:solidFill>
                  <a:schemeClr val="tx1"/>
                </a:solidFill>
              </a:rPr>
            </a:br>
            <a:r>
              <a:rPr lang="en-GB" sz="2000" dirty="0">
                <a:solidFill>
                  <a:schemeClr val="tx1"/>
                </a:solidFill>
              </a:rPr>
              <a:t>Šubertas, F.‏ ‎‡d  1797-1828‏ </a:t>
            </a:r>
            <a:br>
              <a:rPr lang="en-GB" sz="2000" dirty="0">
                <a:solidFill>
                  <a:schemeClr val="tx1"/>
                </a:solidFill>
              </a:rPr>
            </a:br>
            <a:r>
              <a:rPr lang="he-IL" sz="2000" dirty="0">
                <a:solidFill>
                  <a:schemeClr val="tx1"/>
                </a:solidFill>
              </a:rPr>
              <a:t>שוברט, פרנץ‏ </a:t>
            </a:r>
            <a:br>
              <a:rPr lang="he-IL" sz="2000" dirty="0">
                <a:solidFill>
                  <a:schemeClr val="tx1"/>
                </a:solidFill>
              </a:rPr>
            </a:br>
            <a:r>
              <a:rPr lang="ja-JP" altLang="en-US" sz="2000" dirty="0">
                <a:solidFill>
                  <a:schemeClr val="tx1"/>
                </a:solidFill>
              </a:rPr>
              <a:t>シューベルト</a:t>
            </a:r>
            <a:r>
              <a:rPr lang="en-US" altLang="ja-JP" sz="2000" dirty="0">
                <a:solidFill>
                  <a:schemeClr val="tx1"/>
                </a:solidFill>
              </a:rPr>
              <a:t>, </a:t>
            </a:r>
            <a:r>
              <a:rPr lang="en-GB" sz="2000" dirty="0">
                <a:solidFill>
                  <a:schemeClr val="tx1"/>
                </a:solidFill>
              </a:rPr>
              <a:t>F., 1797-1828‏ </a:t>
            </a:r>
            <a:br>
              <a:rPr lang="en-GB" sz="2000" dirty="0">
                <a:solidFill>
                  <a:schemeClr val="tx1"/>
                </a:solidFill>
              </a:rPr>
            </a:br>
            <a:r>
              <a:rPr lang="ja-JP" altLang="en-US" sz="2000" dirty="0">
                <a:solidFill>
                  <a:schemeClr val="tx1"/>
                </a:solidFill>
              </a:rPr>
              <a:t>シューベルト</a:t>
            </a:r>
            <a:r>
              <a:rPr lang="en-US" altLang="ja-JP" sz="2000" dirty="0">
                <a:solidFill>
                  <a:schemeClr val="tx1"/>
                </a:solidFill>
              </a:rPr>
              <a:t>, </a:t>
            </a:r>
            <a:r>
              <a:rPr lang="ja-JP" altLang="en-US" sz="2000" dirty="0">
                <a:solidFill>
                  <a:schemeClr val="tx1"/>
                </a:solidFill>
              </a:rPr>
              <a:t>フランツ‏ ‎</a:t>
            </a:r>
            <a:r>
              <a:rPr lang="en-US" altLang="ja-JP" sz="2000" dirty="0">
                <a:solidFill>
                  <a:schemeClr val="tx1"/>
                </a:solidFill>
              </a:rPr>
              <a:t>‡</a:t>
            </a:r>
            <a:r>
              <a:rPr lang="en-GB" sz="2000" dirty="0">
                <a:solidFill>
                  <a:schemeClr val="tx1"/>
                </a:solidFill>
              </a:rPr>
              <a:t>d  1797-1828‏ </a:t>
            </a:r>
            <a:br>
              <a:rPr lang="en-GB" sz="2000" dirty="0">
                <a:solidFill>
                  <a:schemeClr val="tx1"/>
                </a:solidFill>
              </a:rPr>
            </a:br>
            <a:r>
              <a:rPr lang="ja-JP" altLang="en-US" sz="2000" dirty="0">
                <a:solidFill>
                  <a:schemeClr val="tx1"/>
                </a:solidFill>
              </a:rPr>
              <a:t>舒柏特</a:t>
            </a:r>
            <a:r>
              <a:rPr lang="en-US" altLang="ja-JP" sz="2000" dirty="0">
                <a:solidFill>
                  <a:schemeClr val="tx1"/>
                </a:solidFill>
              </a:rPr>
              <a:t>, </a:t>
            </a:r>
            <a:r>
              <a:rPr lang="ja-JP" altLang="en-US" sz="2000" dirty="0">
                <a:solidFill>
                  <a:schemeClr val="tx1"/>
                </a:solidFill>
              </a:rPr>
              <a:t>弗朗茨‏ </a:t>
            </a:r>
            <a:br>
              <a:rPr lang="ja-JP" altLang="en-US" sz="2000" dirty="0">
                <a:solidFill>
                  <a:schemeClr val="tx1"/>
                </a:solidFill>
              </a:rPr>
            </a:br>
            <a:r>
              <a:rPr lang="en-GB" sz="2000" dirty="0">
                <a:solidFill>
                  <a:schemeClr val="tx1"/>
                </a:solidFill>
              </a:rPr>
              <a:t>Schubert, François‏ ‎‡d  1797-1828‏ </a:t>
            </a:r>
            <a:br>
              <a:rPr lang="en-GB" sz="2000" dirty="0">
                <a:solidFill>
                  <a:schemeClr val="tx1"/>
                </a:solidFill>
              </a:rPr>
            </a:br>
            <a:r>
              <a:rPr lang="en-GB" sz="2000" dirty="0">
                <a:solidFill>
                  <a:schemeClr val="tx1"/>
                </a:solidFill>
              </a:rPr>
              <a:t>Schubert, Franz Peter‏ ‎‡d  1797-1828‏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7170"/>
                                        </p:tgtEl>
                                      </p:cBhvr>
                                    </p:animEffect>
                                    <p:set>
                                      <p:cBhvr>
                                        <p:cTn id="7" dur="1" fill="hold">
                                          <p:stCondLst>
                                            <p:cond delay="1999"/>
                                          </p:stCondLst>
                                        </p:cTn>
                                        <p:tgtEl>
                                          <p:spTgt spid="7170"/>
                                        </p:tgtEl>
                                        <p:attrNameLst>
                                          <p:attrName>style.visibility</p:attrName>
                                        </p:attrNameLst>
                                      </p:cBhvr>
                                      <p:to>
                                        <p:strVal val="hidden"/>
                                      </p:to>
                                    </p:set>
                                  </p:childTnLst>
                                </p:cTn>
                              </p:par>
                              <p:par>
                                <p:cTn id="8" presetID="28" presetClass="entr" presetSubtype="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 calcmode="lin" valueType="num">
                                      <p:cBhvr>
                                        <p:cTn id="10" dur="9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1" dur="9000" fill="hold"/>
                                        <p:tgtEl>
                                          <p:spTgt spid="8">
                                            <p:txEl>
                                              <p:pRg st="0" end="0"/>
                                            </p:txEl>
                                          </p:spTgt>
                                        </p:tgtEl>
                                        <p:attrNameLst>
                                          <p:attrName>ppt_y</p:attrName>
                                        </p:attrNameLst>
                                      </p:cBhvr>
                                      <p:tavLst>
                                        <p:tav tm="0">
                                          <p:val>
                                            <p:strVal val="#ppt_y+1"/>
                                          </p:val>
                                        </p:tav>
                                        <p:tav tm="100000">
                                          <p:val>
                                            <p:strVal val="#ppt_y-1"/>
                                          </p:val>
                                        </p:tav>
                                      </p:tavLst>
                                    </p:anim>
                                  </p:childTnLst>
                                </p:cTn>
                              </p:par>
                              <p:par>
                                <p:cTn id="12" presetID="28" presetClass="entr" presetSubtype="0" fill="hold" grpId="0" nodeType="withEffect">
                                  <p:stCondLst>
                                    <p:cond delay="3000"/>
                                  </p:stCondLst>
                                  <p:childTnLst>
                                    <p:set>
                                      <p:cBhvr>
                                        <p:cTn id="13" dur="1" fill="hold">
                                          <p:stCondLst>
                                            <p:cond delay="0"/>
                                          </p:stCondLst>
                                        </p:cTn>
                                        <p:tgtEl>
                                          <p:spTgt spid="21">
                                            <p:txEl>
                                              <p:pRg st="0" end="0"/>
                                            </p:txEl>
                                          </p:spTgt>
                                        </p:tgtEl>
                                        <p:attrNameLst>
                                          <p:attrName>style.visibility</p:attrName>
                                        </p:attrNameLst>
                                      </p:cBhvr>
                                      <p:to>
                                        <p:strVal val="visible"/>
                                      </p:to>
                                    </p:set>
                                    <p:anim calcmode="lin" valueType="num">
                                      <p:cBhvr>
                                        <p:cTn id="14" dur="9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15" dur="9000" fill="hold"/>
                                        <p:tgtEl>
                                          <p:spTgt spid="21">
                                            <p:txEl>
                                              <p:pRg st="0" end="0"/>
                                            </p:txEl>
                                          </p:spTgt>
                                        </p:tgtEl>
                                        <p:attrNameLst>
                                          <p:attrName>ppt_y</p:attrName>
                                        </p:attrNameLst>
                                      </p:cBhvr>
                                      <p:tavLst>
                                        <p:tav tm="0">
                                          <p:val>
                                            <p:strVal val="#ppt_y+1"/>
                                          </p:val>
                                        </p:tav>
                                        <p:tav tm="100000">
                                          <p:val>
                                            <p:strVal val="#ppt_y-1"/>
                                          </p:val>
                                        </p:tav>
                                      </p:tavLst>
                                    </p:anim>
                                  </p:childTnLst>
                                </p:cTn>
                              </p:par>
                              <p:par>
                                <p:cTn id="16" presetID="28" presetClass="entr" presetSubtype="0" fill="hold" grpId="0" nodeType="withEffect">
                                  <p:stCondLst>
                                    <p:cond delay="6000"/>
                                  </p:stCondLst>
                                  <p:childTnLst>
                                    <p:set>
                                      <p:cBhvr>
                                        <p:cTn id="17" dur="1" fill="hold">
                                          <p:stCondLst>
                                            <p:cond delay="0"/>
                                          </p:stCondLst>
                                        </p:cTn>
                                        <p:tgtEl>
                                          <p:spTgt spid="22">
                                            <p:txEl>
                                              <p:pRg st="0" end="0"/>
                                            </p:txEl>
                                          </p:spTgt>
                                        </p:tgtEl>
                                        <p:attrNameLst>
                                          <p:attrName>style.visibility</p:attrName>
                                        </p:attrNameLst>
                                      </p:cBhvr>
                                      <p:to>
                                        <p:strVal val="visible"/>
                                      </p:to>
                                    </p:set>
                                    <p:anim calcmode="lin" valueType="num">
                                      <p:cBhvr>
                                        <p:cTn id="18" dur="9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19" dur="9000" fill="hold"/>
                                        <p:tgtEl>
                                          <p:spTgt spid="22">
                                            <p:txEl>
                                              <p:pRg st="0" end="0"/>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8" grpId="0" build="allAtOnce"/>
      <p:bldP spid="21" grpId="0" build="allAtOnce"/>
      <p:bldP spid="22"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dirty="0" smtClean="0"/>
              <a:t>Causes of dirty data</a:t>
            </a:r>
          </a:p>
        </p:txBody>
      </p:sp>
      <p:sp>
        <p:nvSpPr>
          <p:cNvPr id="15363" name="Content Placeholder 2"/>
          <p:cNvSpPr>
            <a:spLocks noGrp="1"/>
          </p:cNvSpPr>
          <p:nvPr>
            <p:ph idx="1"/>
          </p:nvPr>
        </p:nvSpPr>
        <p:spPr/>
        <p:txBody>
          <a:bodyPr/>
          <a:lstStyle/>
          <a:p>
            <a:r>
              <a:rPr lang="en-GB" sz="2600" dirty="0" smtClean="0"/>
              <a:t>Different naming conventions;</a:t>
            </a:r>
          </a:p>
          <a:p>
            <a:pPr lvl="1"/>
            <a:r>
              <a:rPr lang="en-GB" sz="2400" dirty="0" smtClean="0"/>
              <a:t>e.g. ‘Bach, Johann Sebastian’ or ‘J. S. Bach’</a:t>
            </a:r>
          </a:p>
          <a:p>
            <a:r>
              <a:rPr lang="en-GB" sz="2600" dirty="0" smtClean="0"/>
              <a:t>Inclusion of non-name data in name field; </a:t>
            </a:r>
          </a:p>
          <a:p>
            <a:pPr lvl="1"/>
            <a:r>
              <a:rPr lang="en-GB" sz="2400" dirty="0" smtClean="0"/>
              <a:t>e.g. ‘Schubert, Franz, </a:t>
            </a:r>
            <a:r>
              <a:rPr lang="en-GB" sz="2400" dirty="0" smtClean="0">
                <a:solidFill>
                  <a:schemeClr val="accent1"/>
                </a:solidFill>
              </a:rPr>
              <a:t>1797-1828</a:t>
            </a:r>
            <a:r>
              <a:rPr lang="en-GB" sz="2400" dirty="0" smtClean="0"/>
              <a:t>. </a:t>
            </a:r>
            <a:r>
              <a:rPr lang="en-GB" sz="2400" dirty="0" smtClean="0">
                <a:solidFill>
                  <a:srgbClr val="FFC000"/>
                </a:solidFill>
              </a:rPr>
              <a:t>Songs</a:t>
            </a:r>
            <a:r>
              <a:rPr lang="en-GB" sz="2400" dirty="0" smtClean="0"/>
              <a:t>’, </a:t>
            </a:r>
            <a:br>
              <a:rPr lang="en-GB" sz="2400" dirty="0" smtClean="0"/>
            </a:br>
            <a:r>
              <a:rPr lang="en-GB" sz="2400" dirty="0" smtClean="0"/>
              <a:t>or ‘Allen, Betty (</a:t>
            </a:r>
            <a:r>
              <a:rPr lang="en-GB" sz="2400" dirty="0" smtClean="0">
                <a:solidFill>
                  <a:schemeClr val="accent1"/>
                </a:solidFill>
              </a:rPr>
              <a:t>Teresa</a:t>
            </a:r>
            <a:r>
              <a:rPr lang="en-GB" sz="2400" dirty="0" smtClean="0"/>
              <a:t>)’</a:t>
            </a:r>
          </a:p>
          <a:p>
            <a:r>
              <a:rPr lang="en-GB" sz="2600" dirty="0" smtClean="0"/>
              <a:t>Different languages (and alphabets);</a:t>
            </a:r>
          </a:p>
          <a:p>
            <a:r>
              <a:rPr lang="en-GB" sz="2600" dirty="0" smtClean="0">
                <a:solidFill>
                  <a:srgbClr val="FFC000"/>
                </a:solidFill>
              </a:rPr>
              <a:t>User input errors.</a:t>
            </a:r>
            <a:r>
              <a:rPr lang="en-GB" sz="2600" u="sng" dirty="0" smtClean="0"/>
              <a:t> </a:t>
            </a:r>
          </a:p>
          <a:p>
            <a:pPr lvl="1"/>
            <a:r>
              <a:rPr lang="en-GB" sz="2400" dirty="0" smtClean="0"/>
              <a:t>e.g. ‘Bach, Johan Sebastien’</a:t>
            </a:r>
          </a:p>
        </p:txBody>
      </p:sp>
      <p:sp>
        <p:nvSpPr>
          <p:cNvPr id="15364" name="Slide Number Placeholder 3"/>
          <p:cNvSpPr>
            <a:spLocks noGrp="1"/>
          </p:cNvSpPr>
          <p:nvPr>
            <p:ph type="sldNum" sz="quarter" idx="12"/>
          </p:nvPr>
        </p:nvSpPr>
        <p:spPr>
          <a:noFill/>
        </p:spPr>
        <p:txBody>
          <a:bodyPr/>
          <a:lstStyle/>
          <a:p>
            <a:fld id="{B6C009BC-DF95-4BDB-92E8-8AEC9CC060C2}" type="slidenum">
              <a:rPr lang="en-GB" smtClean="0"/>
              <a:pPr/>
              <a:t>22</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500"/>
                                        <p:tgtEl>
                                          <p:spTgt spid="1536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fade">
                                      <p:cBhvr>
                                        <p:cTn id="10" dur="500"/>
                                        <p:tgtEl>
                                          <p:spTgt spid="1536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fade">
                                      <p:cBhvr>
                                        <p:cTn id="15" dur="500"/>
                                        <p:tgtEl>
                                          <p:spTgt spid="1536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5363">
                                            <p:txEl>
                                              <p:pRg st="3" end="3"/>
                                            </p:txEl>
                                          </p:spTgt>
                                        </p:tgtEl>
                                        <p:attrNameLst>
                                          <p:attrName>style.visibility</p:attrName>
                                        </p:attrNameLst>
                                      </p:cBhvr>
                                      <p:to>
                                        <p:strVal val="visible"/>
                                      </p:to>
                                    </p:set>
                                    <p:animEffect transition="in" filter="fade">
                                      <p:cBhvr>
                                        <p:cTn id="18" dur="500"/>
                                        <p:tgtEl>
                                          <p:spTgt spid="1536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363">
                                            <p:txEl>
                                              <p:pRg st="4" end="4"/>
                                            </p:txEl>
                                          </p:spTgt>
                                        </p:tgtEl>
                                        <p:attrNameLst>
                                          <p:attrName>style.visibility</p:attrName>
                                        </p:attrNameLst>
                                      </p:cBhvr>
                                      <p:to>
                                        <p:strVal val="visible"/>
                                      </p:to>
                                    </p:set>
                                    <p:animEffect transition="in" filter="fade">
                                      <p:cBhvr>
                                        <p:cTn id="23" dur="500"/>
                                        <p:tgtEl>
                                          <p:spTgt spid="1536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5363">
                                            <p:txEl>
                                              <p:pRg st="5" end="5"/>
                                            </p:txEl>
                                          </p:spTgt>
                                        </p:tgtEl>
                                        <p:attrNameLst>
                                          <p:attrName>style.visibility</p:attrName>
                                        </p:attrNameLst>
                                      </p:cBhvr>
                                      <p:to>
                                        <p:strVal val="visible"/>
                                      </p:to>
                                    </p:set>
                                    <p:animEffect transition="in" filter="fade">
                                      <p:cBhvr>
                                        <p:cTn id="28" dur="500"/>
                                        <p:tgtEl>
                                          <p:spTgt spid="1536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5363">
                                            <p:txEl>
                                              <p:pRg st="6" end="6"/>
                                            </p:txEl>
                                          </p:spTgt>
                                        </p:tgtEl>
                                        <p:attrNameLst>
                                          <p:attrName>style.visibility</p:attrName>
                                        </p:attrNameLst>
                                      </p:cBhvr>
                                      <p:to>
                                        <p:strVal val="visible"/>
                                      </p:to>
                                    </p:set>
                                    <p:animEffect transition="in" filter="fade">
                                      <p:cBhvr>
                                        <p:cTn id="31"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z="3200" dirty="0" smtClean="0"/>
              <a:t>Dirty data degrades the user experience</a:t>
            </a:r>
          </a:p>
        </p:txBody>
      </p:sp>
      <p:sp>
        <p:nvSpPr>
          <p:cNvPr id="13315" name="Slide Number Placeholder 3"/>
          <p:cNvSpPr>
            <a:spLocks noGrp="1"/>
          </p:cNvSpPr>
          <p:nvPr>
            <p:ph type="sldNum" sz="quarter" idx="12"/>
          </p:nvPr>
        </p:nvSpPr>
        <p:spPr>
          <a:noFill/>
        </p:spPr>
        <p:txBody>
          <a:bodyPr/>
          <a:lstStyle/>
          <a:p>
            <a:fld id="{ACE419F2-2CDA-4308-9A05-D90BAD42CB3C}" type="slidenum">
              <a:rPr lang="en-GB" smtClean="0"/>
              <a:pPr/>
              <a:t>23</a:t>
            </a:fld>
            <a:endParaRPr lang="en-GB" dirty="0" smtClean="0"/>
          </a:p>
        </p:txBody>
      </p:sp>
      <p:sp>
        <p:nvSpPr>
          <p:cNvPr id="6" name="Rectangle 3"/>
          <p:cNvSpPr>
            <a:spLocks noGrp="1" noChangeArrowheads="1"/>
          </p:cNvSpPr>
          <p:nvPr>
            <p:ph idx="1"/>
          </p:nvPr>
        </p:nvSpPr>
        <p:spPr>
          <a:xfrm>
            <a:off x="358775" y="1700213"/>
            <a:ext cx="8426450" cy="1440755"/>
          </a:xfrm>
        </p:spPr>
        <p:txBody>
          <a:bodyPr/>
          <a:lstStyle/>
          <a:p>
            <a:pPr>
              <a:buFont typeface="Wingdings" pitchFamily="2" charset="2"/>
              <a:buNone/>
              <a:defRPr/>
            </a:pPr>
            <a:r>
              <a:rPr lang="en-GB" dirty="0" smtClean="0">
                <a:solidFill>
                  <a:schemeClr val="accent5"/>
                </a:solidFill>
              </a:rPr>
              <a:t>	Searching for compositions by the composer Franz Schubert (1797</a:t>
            </a:r>
            <a:r>
              <a:rPr lang="en-GB" dirty="0" smtClean="0">
                <a:solidFill>
                  <a:schemeClr val="accent5"/>
                </a:solidFill>
                <a:cs typeface="Arial"/>
              </a:rPr>
              <a:t>–</a:t>
            </a:r>
            <a:r>
              <a:rPr lang="en-GB" dirty="0" smtClean="0">
                <a:solidFill>
                  <a:schemeClr val="accent5"/>
                </a:solidFill>
              </a:rPr>
              <a:t>1828)...</a:t>
            </a:r>
          </a:p>
        </p:txBody>
      </p:sp>
      <p:sp>
        <p:nvSpPr>
          <p:cNvPr id="7" name="Rectangle 6"/>
          <p:cNvSpPr>
            <a:spLocks noChangeArrowheads="1"/>
          </p:cNvSpPr>
          <p:nvPr/>
        </p:nvSpPr>
        <p:spPr bwMode="auto">
          <a:xfrm>
            <a:off x="251520" y="3140968"/>
            <a:ext cx="8568952" cy="121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71463" lvl="0" indent="-271463" algn="ctr" eaLnBrk="0" hangingPunct="0">
              <a:spcBef>
                <a:spcPct val="70000"/>
              </a:spcBef>
              <a:buClr>
                <a:srgbClr val="CCE5E9"/>
              </a:buClr>
              <a:defRPr/>
            </a:pPr>
            <a:r>
              <a:rPr lang="en-GB" sz="3200" kern="0" dirty="0" smtClean="0">
                <a:solidFill>
                  <a:srgbClr val="FFFFFF"/>
                </a:solidFill>
                <a:latin typeface="+mn-lt"/>
                <a:ea typeface="ＭＳ Ｐゴシック"/>
              </a:rPr>
              <a:t>Screencast 2:</a:t>
            </a:r>
          </a:p>
          <a:p>
            <a:pPr marL="271463" lvl="0" indent="-271463" algn="ctr" eaLnBrk="0" hangingPunct="0">
              <a:spcBef>
                <a:spcPct val="70000"/>
              </a:spcBef>
              <a:buClr>
                <a:srgbClr val="CCE5E9"/>
              </a:buClr>
              <a:defRPr/>
            </a:pPr>
            <a:r>
              <a:rPr lang="en-GB" kern="0" dirty="0" smtClean="0">
                <a:solidFill>
                  <a:srgbClr val="FFFFFF"/>
                </a:solidFill>
                <a:latin typeface="+mn-lt"/>
                <a:ea typeface="ＭＳ Ｐゴシック"/>
                <a:hlinkClick r:id="rId2"/>
              </a:rPr>
              <a:t>http://www.youtube.com/watch?v=pFsYfz1vlAg&amp;hd=1</a:t>
            </a:r>
            <a:r>
              <a:rPr lang="en-GB" kern="0" dirty="0" smtClean="0">
                <a:solidFill>
                  <a:srgbClr val="FFFFFF"/>
                </a:solidFill>
                <a:latin typeface="+mn-lt"/>
                <a:ea typeface="ＭＳ Ｐゴシック"/>
              </a:rPr>
              <a:t>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5"/>
          <p:cNvSpPr>
            <a:spLocks noGrp="1"/>
          </p:cNvSpPr>
          <p:nvPr>
            <p:ph type="title"/>
          </p:nvPr>
        </p:nvSpPr>
        <p:spPr>
          <a:xfrm>
            <a:off x="358775" y="2428875"/>
            <a:ext cx="8426450" cy="1341438"/>
          </a:xfrm>
        </p:spPr>
        <p:txBody>
          <a:bodyPr/>
          <a:lstStyle/>
          <a:p>
            <a:pPr algn="ctr"/>
            <a:r>
              <a:rPr lang="en-GB" dirty="0"/>
              <a:t>3</a:t>
            </a:r>
            <a:r>
              <a:rPr lang="en-GB" dirty="0" smtClean="0"/>
              <a:t>. MusicNet’s alignment tool</a:t>
            </a:r>
            <a:endParaRPr lang="en-GB" sz="2800" b="0" dirty="0" smtClean="0"/>
          </a:p>
        </p:txBody>
      </p:sp>
      <p:sp>
        <p:nvSpPr>
          <p:cNvPr id="61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04D7A41-D8D9-4770-BD5F-43FBFA451F04}" type="slidenum">
              <a:rPr lang="en-GB" sz="1400" smtClean="0">
                <a:solidFill>
                  <a:schemeClr val="tx1"/>
                </a:solidFill>
              </a:rPr>
              <a:pPr/>
              <a:t>24</a:t>
            </a:fld>
            <a:endParaRPr lang="en-GB" sz="1400" dirty="0" smtClean="0">
              <a:solidFill>
                <a:schemeClr val="tx1"/>
              </a:solidFill>
            </a:endParaRPr>
          </a:p>
        </p:txBody>
      </p:sp>
    </p:spTree>
    <p:extLst>
      <p:ext uri="{BB962C8B-B14F-4D97-AF65-F5344CB8AC3E}">
        <p14:creationId xmlns:p14="http://schemas.microsoft.com/office/powerpoint/2010/main" val="1136558490"/>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a:xfrm>
            <a:off x="360363" y="2214563"/>
            <a:ext cx="8426450" cy="1341437"/>
          </a:xfrm>
        </p:spPr>
        <p:txBody>
          <a:bodyPr/>
          <a:lstStyle/>
          <a:p>
            <a:pPr algn="ctr"/>
            <a:r>
              <a:rPr lang="en-GB" dirty="0" smtClean="0">
                <a:solidFill>
                  <a:schemeClr val="accent1"/>
                </a:solidFill>
              </a:rPr>
              <a:t>Prototype 1 </a:t>
            </a:r>
            <a:br>
              <a:rPr lang="en-GB" dirty="0" smtClean="0">
                <a:solidFill>
                  <a:schemeClr val="accent1"/>
                </a:solidFill>
              </a:rPr>
            </a:br>
            <a:r>
              <a:rPr lang="en-GB" dirty="0" smtClean="0">
                <a:solidFill>
                  <a:schemeClr val="accent1"/>
                </a:solidFill>
              </a:rPr>
              <a:t>(musicSpace era)</a:t>
            </a:r>
          </a:p>
        </p:txBody>
      </p:sp>
      <p:sp>
        <p:nvSpPr>
          <p:cNvPr id="25603" name="Slide Number Placeholder 3"/>
          <p:cNvSpPr>
            <a:spLocks noGrp="1"/>
          </p:cNvSpPr>
          <p:nvPr>
            <p:ph type="sldNum" sz="quarter" idx="12"/>
          </p:nvPr>
        </p:nvSpPr>
        <p:spPr>
          <a:noFill/>
        </p:spPr>
        <p:txBody>
          <a:bodyPr/>
          <a:lstStyle/>
          <a:p>
            <a:fld id="{FF95E9D8-BA87-466B-B8B5-971D500BC09C}" type="slidenum">
              <a:rPr lang="en-GB" smtClean="0"/>
              <a:pPr/>
              <a:t>25</a:t>
            </a:fld>
            <a:endParaRPr lang="en-GB" dirty="0" smtClean="0"/>
          </a:p>
        </p:txBody>
      </p:sp>
    </p:spTree>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Used Alignment API &amp; Google Docs</a:t>
            </a:r>
          </a:p>
        </p:txBody>
      </p:sp>
      <p:sp>
        <p:nvSpPr>
          <p:cNvPr id="16387" name="Content Placeholder 2"/>
          <p:cNvSpPr>
            <a:spLocks noGrp="1"/>
          </p:cNvSpPr>
          <p:nvPr>
            <p:ph idx="1"/>
          </p:nvPr>
        </p:nvSpPr>
        <p:spPr/>
        <p:txBody>
          <a:bodyPr/>
          <a:lstStyle/>
          <a:p>
            <a:pPr marL="0">
              <a:buNone/>
            </a:pPr>
            <a:r>
              <a:rPr lang="en-GB" sz="2700" dirty="0" smtClean="0"/>
              <a:t>We used Alignment API to compare the names as strings, using WordNet to enable word stemming, synonym support, etc. </a:t>
            </a:r>
          </a:p>
          <a:p>
            <a:r>
              <a:rPr lang="en-GB" sz="2500" dirty="0" smtClean="0"/>
              <a:t>Alignment API produces a similarity measure for each possible match. </a:t>
            </a:r>
          </a:p>
          <a:p>
            <a:r>
              <a:rPr lang="en-GB" sz="2500" dirty="0" smtClean="0"/>
              <a:t>We planned to set a threshold for automatic approval. </a:t>
            </a:r>
          </a:p>
          <a:p>
            <a:r>
              <a:rPr lang="en-GB" sz="2500" dirty="0" smtClean="0"/>
              <a:t>Matches below that threshold would be sent to a Google Docs spreadsheet for expert review.</a:t>
            </a:r>
            <a:endParaRPr lang="en-US" dirty="0" smtClean="0"/>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26</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5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fade">
                                      <p:cBhvr>
                                        <p:cTn id="22" dur="5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Shortcoming 1: no threshold</a:t>
            </a:r>
          </a:p>
        </p:txBody>
      </p:sp>
      <p:sp>
        <p:nvSpPr>
          <p:cNvPr id="16387" name="Content Placeholder 2"/>
          <p:cNvSpPr>
            <a:spLocks noGrp="1"/>
          </p:cNvSpPr>
          <p:nvPr>
            <p:ph idx="1"/>
          </p:nvPr>
        </p:nvSpPr>
        <p:spPr/>
        <p:txBody>
          <a:bodyPr/>
          <a:lstStyle/>
          <a:p>
            <a:pPr marL="0">
              <a:buNone/>
            </a:pPr>
            <a:r>
              <a:rPr lang="en-GB" sz="2800" dirty="0" smtClean="0">
                <a:solidFill>
                  <a:schemeClr val="accent1"/>
                </a:solidFill>
              </a:rPr>
              <a:t>It was not possible to identify a threshold for automatic approval. </a:t>
            </a:r>
          </a:p>
          <a:p>
            <a:r>
              <a:rPr lang="en-GB" sz="2800" dirty="0" smtClean="0"/>
              <a:t>Terms are judged to be similar if they have just, say, one different character, but a difference of one character is usually significant in a name.</a:t>
            </a:r>
          </a:p>
          <a:p>
            <a:r>
              <a:rPr lang="en-GB" sz="2800" dirty="0" smtClean="0"/>
              <a:t>Names are proper nouns, and so are unsuited to WordNet’s assumptions about misspelling. </a:t>
            </a:r>
          </a:p>
          <a:p>
            <a:pPr>
              <a:buNone/>
            </a:pPr>
            <a:endParaRPr lang="en-GB" dirty="0" smtClean="0"/>
          </a:p>
          <a:p>
            <a:endParaRPr lang="en-US" dirty="0" smtClean="0"/>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27</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Shortcoming 1: no threshold</a:t>
            </a:r>
          </a:p>
        </p:txBody>
      </p:sp>
      <p:sp>
        <p:nvSpPr>
          <p:cNvPr id="16387" name="Content Placeholder 2"/>
          <p:cNvSpPr>
            <a:spLocks noGrp="1"/>
          </p:cNvSpPr>
          <p:nvPr>
            <p:ph idx="1"/>
          </p:nvPr>
        </p:nvSpPr>
        <p:spPr/>
        <p:txBody>
          <a:bodyPr/>
          <a:lstStyle/>
          <a:p>
            <a:pPr>
              <a:buNone/>
            </a:pPr>
            <a:r>
              <a:rPr lang="en-GB" dirty="0" smtClean="0"/>
              <a:t>False matches with high similarity measures:</a:t>
            </a:r>
          </a:p>
          <a:p>
            <a:pPr>
              <a:buNone/>
            </a:pPr>
            <a:endParaRPr lang="en-GB" dirty="0" smtClean="0"/>
          </a:p>
          <a:p>
            <a:pPr>
              <a:buNone/>
            </a:pPr>
            <a:endParaRPr lang="en-GB" dirty="0" smtClean="0"/>
          </a:p>
          <a:p>
            <a:pPr>
              <a:buNone/>
            </a:pPr>
            <a:r>
              <a:rPr lang="en-GB" dirty="0" smtClean="0"/>
              <a:t>True matches with low similarity measures:</a:t>
            </a:r>
          </a:p>
          <a:p>
            <a:pPr>
              <a:buNone/>
            </a:pPr>
            <a:endParaRPr lang="en-GB" dirty="0" smtClean="0"/>
          </a:p>
          <a:p>
            <a:endParaRPr lang="en-US" dirty="0" smtClean="0"/>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28</a:t>
            </a:fld>
            <a:endParaRPr lang="en-GB" dirty="0" smtClean="0"/>
          </a:p>
        </p:txBody>
      </p:sp>
      <p:pic>
        <p:nvPicPr>
          <p:cNvPr id="1026" name="Picture 2" descr="D:\right-wrong.PNG"/>
          <p:cNvPicPr>
            <a:picLocks noChangeAspect="1" noChangeArrowheads="1"/>
          </p:cNvPicPr>
          <p:nvPr/>
        </p:nvPicPr>
        <p:blipFill>
          <a:blip r:embed="rId2" cstate="print"/>
          <a:srcRect/>
          <a:stretch>
            <a:fillRect/>
          </a:stretch>
        </p:blipFill>
        <p:spPr bwMode="auto">
          <a:xfrm>
            <a:off x="759739" y="2492896"/>
            <a:ext cx="7628685" cy="922149"/>
          </a:xfrm>
          <a:prstGeom prst="rect">
            <a:avLst/>
          </a:prstGeom>
          <a:noFill/>
        </p:spPr>
      </p:pic>
      <p:pic>
        <p:nvPicPr>
          <p:cNvPr id="1027" name="Picture 3" descr="D:\wrong-right.PNG"/>
          <p:cNvPicPr>
            <a:picLocks noChangeAspect="1" noChangeArrowheads="1"/>
          </p:cNvPicPr>
          <p:nvPr/>
        </p:nvPicPr>
        <p:blipFill>
          <a:blip r:embed="rId3" cstate="print"/>
          <a:srcRect/>
          <a:stretch>
            <a:fillRect/>
          </a:stretch>
        </p:blipFill>
        <p:spPr bwMode="auto">
          <a:xfrm>
            <a:off x="749259" y="4797152"/>
            <a:ext cx="7639165" cy="932627"/>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387">
                                            <p:txEl>
                                              <p:pRg st="3" end="3"/>
                                            </p:txEl>
                                          </p:spTgt>
                                        </p:tgtEl>
                                        <p:attrNameLst>
                                          <p:attrName>style.visibility</p:attrName>
                                        </p:attrNameLst>
                                      </p:cBhvr>
                                      <p:to>
                                        <p:strVal val="visible"/>
                                      </p:to>
                                    </p:set>
                                    <p:animEffect transition="in" filter="fade">
                                      <p:cBhvr>
                                        <p:cTn id="15" dur="500"/>
                                        <p:tgtEl>
                                          <p:spTgt spid="16387">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027"/>
                                        </p:tgtEl>
                                        <p:attrNameLst>
                                          <p:attrName>style.visibility</p:attrName>
                                        </p:attrNameLst>
                                      </p:cBhvr>
                                      <p:to>
                                        <p:strVal val="visible"/>
                                      </p:to>
                                    </p:set>
                                    <p:animEffect transition="in" filter="fade">
                                      <p:cBhvr>
                                        <p:cTn id="18"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Shortcoming 2: no context</a:t>
            </a:r>
          </a:p>
        </p:txBody>
      </p:sp>
      <p:sp>
        <p:nvSpPr>
          <p:cNvPr id="16387" name="Content Placeholder 2"/>
          <p:cNvSpPr>
            <a:spLocks noGrp="1"/>
          </p:cNvSpPr>
          <p:nvPr>
            <p:ph idx="1"/>
          </p:nvPr>
        </p:nvSpPr>
        <p:spPr/>
        <p:txBody>
          <a:bodyPr/>
          <a:lstStyle/>
          <a:p>
            <a:r>
              <a:rPr lang="en-GB" sz="2800" dirty="0" smtClean="0"/>
              <a:t>Alignment API compares names as strings, and the system strips the names of their context (i.e. additional metadata). </a:t>
            </a:r>
          </a:p>
          <a:p>
            <a:pPr lvl="1"/>
            <a:r>
              <a:rPr lang="en-GB" sz="2600" dirty="0" smtClean="0"/>
              <a:t>Lack of context meant the musicologist had no way to verify the match. </a:t>
            </a:r>
          </a:p>
          <a:p>
            <a:pPr marL="0">
              <a:buNone/>
            </a:pPr>
            <a:r>
              <a:rPr lang="en-GB" dirty="0" smtClean="0">
                <a:solidFill>
                  <a:schemeClr val="accent1"/>
                </a:solidFill>
              </a:rPr>
              <a:t>Significant flaw; automation had failed so we where relying on manual review.</a:t>
            </a:r>
          </a:p>
        </p:txBody>
      </p:sp>
      <p:sp>
        <p:nvSpPr>
          <p:cNvPr id="16388" name="Slide Number Placeholder 3"/>
          <p:cNvSpPr>
            <a:spLocks noGrp="1"/>
          </p:cNvSpPr>
          <p:nvPr>
            <p:ph type="sldNum" sz="quarter" idx="12"/>
          </p:nvPr>
        </p:nvSpPr>
        <p:spPr>
          <a:noFill/>
        </p:spPr>
        <p:txBody>
          <a:bodyPr/>
          <a:lstStyle/>
          <a:p>
            <a:fld id="{C5E1C860-5148-4F31-88E1-8AA881C04C88}" type="slidenum">
              <a:rPr lang="en-GB" smtClean="0"/>
              <a:pPr/>
              <a:t>29</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387">
                                            <p:txEl>
                                              <p:pRg st="1" end="1"/>
                                            </p:txEl>
                                          </p:spTgt>
                                        </p:tgtEl>
                                        <p:attrNameLst>
                                          <p:attrName>style.visibility</p:attrName>
                                        </p:attrNameLst>
                                      </p:cBhvr>
                                      <p:to>
                                        <p:strVal val="visible"/>
                                      </p:to>
                                    </p:set>
                                    <p:animEffect transition="in" filter="fade">
                                      <p:cBhvr>
                                        <p:cTn id="10" dur="500"/>
                                        <p:tgtEl>
                                          <p:spTgt spid="16387">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Effect transition="in" filter="fade">
                                      <p:cBhvr>
                                        <p:cTn id="13"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5"/>
          <p:cNvSpPr>
            <a:spLocks noGrp="1"/>
          </p:cNvSpPr>
          <p:nvPr>
            <p:ph type="title"/>
          </p:nvPr>
        </p:nvSpPr>
        <p:spPr>
          <a:xfrm>
            <a:off x="358775" y="720725"/>
            <a:ext cx="8426450" cy="1341438"/>
          </a:xfrm>
        </p:spPr>
        <p:txBody>
          <a:bodyPr/>
          <a:lstStyle/>
          <a:p>
            <a:pPr algn="ctr"/>
            <a:r>
              <a:rPr lang="en-GB" dirty="0" smtClean="0"/>
              <a:t>musicSpace</a:t>
            </a:r>
          </a:p>
        </p:txBody>
      </p:sp>
      <p:sp>
        <p:nvSpPr>
          <p:cNvPr id="51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5984E290-BC98-4FFF-A5C0-15D512006659}" type="slidenum">
              <a:rPr lang="en-GB" sz="1400" smtClean="0">
                <a:solidFill>
                  <a:schemeClr val="tx1"/>
                </a:solidFill>
              </a:rPr>
              <a:pPr/>
              <a:t>3</a:t>
            </a:fld>
            <a:endParaRPr lang="en-GB" sz="1400" dirty="0" smtClean="0">
              <a:solidFill>
                <a:schemeClr val="tx1"/>
              </a:solidFill>
            </a:endParaRPr>
          </a:p>
        </p:txBody>
      </p:sp>
      <p:grpSp>
        <p:nvGrpSpPr>
          <p:cNvPr id="5124" name="Group 3"/>
          <p:cNvGrpSpPr>
            <a:grpSpLocks noChangeAspect="1"/>
          </p:cNvGrpSpPr>
          <p:nvPr/>
        </p:nvGrpSpPr>
        <p:grpSpPr bwMode="auto">
          <a:xfrm>
            <a:off x="3994150" y="4151313"/>
            <a:ext cx="2233613" cy="754062"/>
            <a:chOff x="431" y="3475"/>
            <a:chExt cx="1451" cy="488"/>
          </a:xfrm>
        </p:grpSpPr>
        <p:sp>
          <p:nvSpPr>
            <p:cNvPr id="5172" name="AutoShape 4"/>
            <p:cNvSpPr>
              <a:spLocks noChangeAspect="1" noChangeArrowheads="1" noTextEdit="1"/>
            </p:cNvSpPr>
            <p:nvPr/>
          </p:nvSpPr>
          <p:spPr bwMode="auto">
            <a:xfrm>
              <a:off x="431" y="3475"/>
              <a:ext cx="1451" cy="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5173" name="Rectangle 5"/>
            <p:cNvSpPr>
              <a:spLocks noChangeArrowheads="1"/>
            </p:cNvSpPr>
            <p:nvPr/>
          </p:nvSpPr>
          <p:spPr bwMode="auto">
            <a:xfrm>
              <a:off x="431" y="3475"/>
              <a:ext cx="1451" cy="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5174" name="Freeform 6"/>
            <p:cNvSpPr>
              <a:spLocks/>
            </p:cNvSpPr>
            <p:nvPr/>
          </p:nvSpPr>
          <p:spPr bwMode="auto">
            <a:xfrm>
              <a:off x="431" y="3800"/>
              <a:ext cx="36" cy="61"/>
            </a:xfrm>
            <a:custGeom>
              <a:avLst/>
              <a:gdLst>
                <a:gd name="T0" fmla="*/ 0 w 108"/>
                <a:gd name="T1" fmla="*/ 0 h 182"/>
                <a:gd name="T2" fmla="*/ 0 w 108"/>
                <a:gd name="T3" fmla="*/ 0 h 182"/>
                <a:gd name="T4" fmla="*/ 0 w 108"/>
                <a:gd name="T5" fmla="*/ 0 h 182"/>
                <a:gd name="T6" fmla="*/ 0 w 108"/>
                <a:gd name="T7" fmla="*/ 0 h 182"/>
                <a:gd name="T8" fmla="*/ 0 w 108"/>
                <a:gd name="T9" fmla="*/ 0 h 182"/>
                <a:gd name="T10" fmla="*/ 0 w 108"/>
                <a:gd name="T11" fmla="*/ 0 h 182"/>
                <a:gd name="T12" fmla="*/ 0 w 108"/>
                <a:gd name="T13" fmla="*/ 0 h 182"/>
                <a:gd name="T14" fmla="*/ 0 w 108"/>
                <a:gd name="T15" fmla="*/ 0 h 182"/>
                <a:gd name="T16" fmla="*/ 0 w 108"/>
                <a:gd name="T17" fmla="*/ 0 h 182"/>
                <a:gd name="T18" fmla="*/ 0 w 108"/>
                <a:gd name="T19" fmla="*/ 0 h 182"/>
                <a:gd name="T20" fmla="*/ 0 w 108"/>
                <a:gd name="T21" fmla="*/ 0 h 182"/>
                <a:gd name="T22" fmla="*/ 0 w 108"/>
                <a:gd name="T23" fmla="*/ 0 h 182"/>
                <a:gd name="T24" fmla="*/ 0 w 108"/>
                <a:gd name="T25" fmla="*/ 0 h 182"/>
                <a:gd name="T26" fmla="*/ 0 w 108"/>
                <a:gd name="T27" fmla="*/ 0 h 182"/>
                <a:gd name="T28" fmla="*/ 0 w 108"/>
                <a:gd name="T29" fmla="*/ 0 h 182"/>
                <a:gd name="T30" fmla="*/ 0 w 108"/>
                <a:gd name="T31" fmla="*/ 0 h 182"/>
                <a:gd name="T32" fmla="*/ 0 w 108"/>
                <a:gd name="T33" fmla="*/ 0 h 182"/>
                <a:gd name="T34" fmla="*/ 0 w 108"/>
                <a:gd name="T35" fmla="*/ 0 h 182"/>
                <a:gd name="T36" fmla="*/ 0 w 108"/>
                <a:gd name="T37" fmla="*/ 0 h 182"/>
                <a:gd name="T38" fmla="*/ 0 w 108"/>
                <a:gd name="T39" fmla="*/ 0 h 182"/>
                <a:gd name="T40" fmla="*/ 0 w 108"/>
                <a:gd name="T41" fmla="*/ 0 h 182"/>
                <a:gd name="T42" fmla="*/ 0 w 108"/>
                <a:gd name="T43" fmla="*/ 0 h 182"/>
                <a:gd name="T44" fmla="*/ 0 w 108"/>
                <a:gd name="T45" fmla="*/ 0 h 182"/>
                <a:gd name="T46" fmla="*/ 0 w 108"/>
                <a:gd name="T47" fmla="*/ 0 h 182"/>
                <a:gd name="T48" fmla="*/ 0 w 108"/>
                <a:gd name="T49" fmla="*/ 0 h 182"/>
                <a:gd name="T50" fmla="*/ 0 w 108"/>
                <a:gd name="T51" fmla="*/ 0 h 182"/>
                <a:gd name="T52" fmla="*/ 0 w 108"/>
                <a:gd name="T53" fmla="*/ 0 h 182"/>
                <a:gd name="T54" fmla="*/ 0 w 108"/>
                <a:gd name="T55" fmla="*/ 0 h 182"/>
                <a:gd name="T56" fmla="*/ 0 w 108"/>
                <a:gd name="T57" fmla="*/ 0 h 182"/>
                <a:gd name="T58" fmla="*/ 0 w 108"/>
                <a:gd name="T59" fmla="*/ 0 h 182"/>
                <a:gd name="T60" fmla="*/ 0 w 108"/>
                <a:gd name="T61" fmla="*/ 0 h 182"/>
                <a:gd name="T62" fmla="*/ 0 w 108"/>
                <a:gd name="T63" fmla="*/ 0 h 182"/>
                <a:gd name="T64" fmla="*/ 0 w 108"/>
                <a:gd name="T65" fmla="*/ 0 h 182"/>
                <a:gd name="T66" fmla="*/ 0 w 108"/>
                <a:gd name="T67" fmla="*/ 0 h 182"/>
                <a:gd name="T68" fmla="*/ 0 w 108"/>
                <a:gd name="T69" fmla="*/ 0 h 182"/>
                <a:gd name="T70" fmla="*/ 0 w 108"/>
                <a:gd name="T71" fmla="*/ 0 h 182"/>
                <a:gd name="T72" fmla="*/ 0 w 108"/>
                <a:gd name="T73" fmla="*/ 0 h 182"/>
                <a:gd name="T74" fmla="*/ 0 w 108"/>
                <a:gd name="T75" fmla="*/ 0 h 18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8"/>
                <a:gd name="T115" fmla="*/ 0 h 182"/>
                <a:gd name="T116" fmla="*/ 108 w 108"/>
                <a:gd name="T117" fmla="*/ 182 h 18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8" h="182">
                  <a:moveTo>
                    <a:pt x="101" y="77"/>
                  </a:moveTo>
                  <a:lnTo>
                    <a:pt x="99" y="81"/>
                  </a:lnTo>
                  <a:lnTo>
                    <a:pt x="99" y="91"/>
                  </a:lnTo>
                  <a:lnTo>
                    <a:pt x="101" y="92"/>
                  </a:lnTo>
                  <a:lnTo>
                    <a:pt x="101" y="95"/>
                  </a:lnTo>
                  <a:lnTo>
                    <a:pt x="77" y="92"/>
                  </a:lnTo>
                  <a:lnTo>
                    <a:pt x="32" y="92"/>
                  </a:lnTo>
                  <a:lnTo>
                    <a:pt x="32" y="167"/>
                  </a:lnTo>
                  <a:lnTo>
                    <a:pt x="52" y="167"/>
                  </a:lnTo>
                  <a:lnTo>
                    <a:pt x="78" y="166"/>
                  </a:lnTo>
                  <a:lnTo>
                    <a:pt x="108" y="165"/>
                  </a:lnTo>
                  <a:lnTo>
                    <a:pt x="108" y="167"/>
                  </a:lnTo>
                  <a:lnTo>
                    <a:pt x="107" y="170"/>
                  </a:lnTo>
                  <a:lnTo>
                    <a:pt x="107" y="178"/>
                  </a:lnTo>
                  <a:lnTo>
                    <a:pt x="108" y="180"/>
                  </a:lnTo>
                  <a:lnTo>
                    <a:pt x="108" y="182"/>
                  </a:lnTo>
                  <a:lnTo>
                    <a:pt x="69" y="180"/>
                  </a:lnTo>
                  <a:lnTo>
                    <a:pt x="35" y="182"/>
                  </a:lnTo>
                  <a:lnTo>
                    <a:pt x="0" y="182"/>
                  </a:lnTo>
                  <a:lnTo>
                    <a:pt x="2" y="170"/>
                  </a:lnTo>
                  <a:lnTo>
                    <a:pt x="3" y="157"/>
                  </a:lnTo>
                  <a:lnTo>
                    <a:pt x="4" y="139"/>
                  </a:lnTo>
                  <a:lnTo>
                    <a:pt x="4" y="58"/>
                  </a:lnTo>
                  <a:lnTo>
                    <a:pt x="3" y="27"/>
                  </a:lnTo>
                  <a:lnTo>
                    <a:pt x="2" y="0"/>
                  </a:lnTo>
                  <a:lnTo>
                    <a:pt x="32" y="1"/>
                  </a:lnTo>
                  <a:lnTo>
                    <a:pt x="85" y="1"/>
                  </a:lnTo>
                  <a:lnTo>
                    <a:pt x="107" y="0"/>
                  </a:lnTo>
                  <a:lnTo>
                    <a:pt x="106" y="4"/>
                  </a:lnTo>
                  <a:lnTo>
                    <a:pt x="106" y="14"/>
                  </a:lnTo>
                  <a:lnTo>
                    <a:pt x="107" y="17"/>
                  </a:lnTo>
                  <a:lnTo>
                    <a:pt x="99" y="15"/>
                  </a:lnTo>
                  <a:lnTo>
                    <a:pt x="90" y="15"/>
                  </a:lnTo>
                  <a:lnTo>
                    <a:pt x="77" y="14"/>
                  </a:lnTo>
                  <a:lnTo>
                    <a:pt x="32" y="14"/>
                  </a:lnTo>
                  <a:lnTo>
                    <a:pt x="32" y="79"/>
                  </a:lnTo>
                  <a:lnTo>
                    <a:pt x="66" y="79"/>
                  </a:lnTo>
                  <a:lnTo>
                    <a:pt x="101" y="77"/>
                  </a:lnTo>
                  <a:close/>
                </a:path>
              </a:pathLst>
            </a:custGeom>
            <a:solidFill>
              <a:srgbClr val="660080"/>
            </a:solidFill>
            <a:ln w="0">
              <a:solidFill>
                <a:srgbClr val="660080"/>
              </a:solidFill>
              <a:prstDash val="solid"/>
              <a:round/>
              <a:headEnd/>
              <a:tailEnd/>
            </a:ln>
          </p:spPr>
          <p:txBody>
            <a:bodyPr/>
            <a:lstStyle/>
            <a:p>
              <a:endParaRPr lang="en-GB" dirty="0"/>
            </a:p>
          </p:txBody>
        </p:sp>
        <p:sp>
          <p:nvSpPr>
            <p:cNvPr id="5175" name="Freeform 7"/>
            <p:cNvSpPr>
              <a:spLocks/>
            </p:cNvSpPr>
            <p:nvPr/>
          </p:nvSpPr>
          <p:spPr bwMode="auto">
            <a:xfrm>
              <a:off x="478" y="3818"/>
              <a:ext cx="44" cy="43"/>
            </a:xfrm>
            <a:custGeom>
              <a:avLst/>
              <a:gdLst>
                <a:gd name="T0" fmla="*/ 0 w 131"/>
                <a:gd name="T1" fmla="*/ 0 h 130"/>
                <a:gd name="T2" fmla="*/ 0 w 131"/>
                <a:gd name="T3" fmla="*/ 0 h 130"/>
                <a:gd name="T4" fmla="*/ 0 w 131"/>
                <a:gd name="T5" fmla="*/ 0 h 130"/>
                <a:gd name="T6" fmla="*/ 0 w 131"/>
                <a:gd name="T7" fmla="*/ 0 h 130"/>
                <a:gd name="T8" fmla="*/ 0 w 131"/>
                <a:gd name="T9" fmla="*/ 0 h 130"/>
                <a:gd name="T10" fmla="*/ 0 w 131"/>
                <a:gd name="T11" fmla="*/ 0 h 130"/>
                <a:gd name="T12" fmla="*/ 0 w 131"/>
                <a:gd name="T13" fmla="*/ 0 h 130"/>
                <a:gd name="T14" fmla="*/ 0 w 131"/>
                <a:gd name="T15" fmla="*/ 0 h 130"/>
                <a:gd name="T16" fmla="*/ 0 w 131"/>
                <a:gd name="T17" fmla="*/ 0 h 130"/>
                <a:gd name="T18" fmla="*/ 0 w 131"/>
                <a:gd name="T19" fmla="*/ 0 h 130"/>
                <a:gd name="T20" fmla="*/ 0 w 131"/>
                <a:gd name="T21" fmla="*/ 0 h 130"/>
                <a:gd name="T22" fmla="*/ 0 w 131"/>
                <a:gd name="T23" fmla="*/ 0 h 130"/>
                <a:gd name="T24" fmla="*/ 0 w 131"/>
                <a:gd name="T25" fmla="*/ 0 h 130"/>
                <a:gd name="T26" fmla="*/ 0 w 131"/>
                <a:gd name="T27" fmla="*/ 0 h 130"/>
                <a:gd name="T28" fmla="*/ 0 w 131"/>
                <a:gd name="T29" fmla="*/ 0 h 130"/>
                <a:gd name="T30" fmla="*/ 0 w 131"/>
                <a:gd name="T31" fmla="*/ 0 h 130"/>
                <a:gd name="T32" fmla="*/ 0 w 131"/>
                <a:gd name="T33" fmla="*/ 0 h 130"/>
                <a:gd name="T34" fmla="*/ 0 w 131"/>
                <a:gd name="T35" fmla="*/ 0 h 130"/>
                <a:gd name="T36" fmla="*/ 0 w 131"/>
                <a:gd name="T37" fmla="*/ 0 h 130"/>
                <a:gd name="T38" fmla="*/ 0 w 131"/>
                <a:gd name="T39" fmla="*/ 0 h 130"/>
                <a:gd name="T40" fmla="*/ 0 w 131"/>
                <a:gd name="T41" fmla="*/ 0 h 130"/>
                <a:gd name="T42" fmla="*/ 0 w 131"/>
                <a:gd name="T43" fmla="*/ 0 h 130"/>
                <a:gd name="T44" fmla="*/ 0 w 131"/>
                <a:gd name="T45" fmla="*/ 0 h 130"/>
                <a:gd name="T46" fmla="*/ 0 w 131"/>
                <a:gd name="T47" fmla="*/ 0 h 130"/>
                <a:gd name="T48" fmla="*/ 0 w 131"/>
                <a:gd name="T49" fmla="*/ 0 h 130"/>
                <a:gd name="T50" fmla="*/ 0 w 131"/>
                <a:gd name="T51" fmla="*/ 0 h 130"/>
                <a:gd name="T52" fmla="*/ 0 w 131"/>
                <a:gd name="T53" fmla="*/ 0 h 130"/>
                <a:gd name="T54" fmla="*/ 0 w 131"/>
                <a:gd name="T55" fmla="*/ 0 h 130"/>
                <a:gd name="T56" fmla="*/ 0 w 131"/>
                <a:gd name="T57" fmla="*/ 0 h 130"/>
                <a:gd name="T58" fmla="*/ 0 w 131"/>
                <a:gd name="T59" fmla="*/ 0 h 130"/>
                <a:gd name="T60" fmla="*/ 0 w 131"/>
                <a:gd name="T61" fmla="*/ 0 h 130"/>
                <a:gd name="T62" fmla="*/ 0 w 131"/>
                <a:gd name="T63" fmla="*/ 0 h 130"/>
                <a:gd name="T64" fmla="*/ 0 w 131"/>
                <a:gd name="T65" fmla="*/ 0 h 130"/>
                <a:gd name="T66" fmla="*/ 0 w 131"/>
                <a:gd name="T67" fmla="*/ 0 h 130"/>
                <a:gd name="T68" fmla="*/ 0 w 131"/>
                <a:gd name="T69" fmla="*/ 0 h 130"/>
                <a:gd name="T70" fmla="*/ 0 w 131"/>
                <a:gd name="T71" fmla="*/ 0 h 130"/>
                <a:gd name="T72" fmla="*/ 0 w 131"/>
                <a:gd name="T73" fmla="*/ 0 h 130"/>
                <a:gd name="T74" fmla="*/ 0 w 131"/>
                <a:gd name="T75" fmla="*/ 0 h 130"/>
                <a:gd name="T76" fmla="*/ 0 w 131"/>
                <a:gd name="T77" fmla="*/ 0 h 130"/>
                <a:gd name="T78" fmla="*/ 0 w 131"/>
                <a:gd name="T79" fmla="*/ 0 h 130"/>
                <a:gd name="T80" fmla="*/ 0 w 131"/>
                <a:gd name="T81" fmla="*/ 0 h 130"/>
                <a:gd name="T82" fmla="*/ 0 w 131"/>
                <a:gd name="T83" fmla="*/ 0 h 130"/>
                <a:gd name="T84" fmla="*/ 0 w 131"/>
                <a:gd name="T85" fmla="*/ 0 h 130"/>
                <a:gd name="T86" fmla="*/ 0 w 131"/>
                <a:gd name="T87" fmla="*/ 0 h 130"/>
                <a:gd name="T88" fmla="*/ 0 w 131"/>
                <a:gd name="T89" fmla="*/ 0 h 130"/>
                <a:gd name="T90" fmla="*/ 0 w 131"/>
                <a:gd name="T91" fmla="*/ 0 h 130"/>
                <a:gd name="T92" fmla="*/ 0 w 131"/>
                <a:gd name="T93" fmla="*/ 0 h 130"/>
                <a:gd name="T94" fmla="*/ 0 w 131"/>
                <a:gd name="T95" fmla="*/ 0 h 130"/>
                <a:gd name="T96" fmla="*/ 0 w 131"/>
                <a:gd name="T97" fmla="*/ 0 h 130"/>
                <a:gd name="T98" fmla="*/ 0 w 131"/>
                <a:gd name="T99" fmla="*/ 0 h 130"/>
                <a:gd name="T100" fmla="*/ 0 w 131"/>
                <a:gd name="T101" fmla="*/ 0 h 130"/>
                <a:gd name="T102" fmla="*/ 0 w 131"/>
                <a:gd name="T103" fmla="*/ 0 h 130"/>
                <a:gd name="T104" fmla="*/ 0 w 131"/>
                <a:gd name="T105" fmla="*/ 0 h 13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1"/>
                <a:gd name="T160" fmla="*/ 0 h 130"/>
                <a:gd name="T161" fmla="*/ 131 w 131"/>
                <a:gd name="T162" fmla="*/ 130 h 13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1" h="130">
                  <a:moveTo>
                    <a:pt x="1" y="0"/>
                  </a:moveTo>
                  <a:lnTo>
                    <a:pt x="7" y="2"/>
                  </a:lnTo>
                  <a:lnTo>
                    <a:pt x="11" y="3"/>
                  </a:lnTo>
                  <a:lnTo>
                    <a:pt x="20" y="3"/>
                  </a:lnTo>
                  <a:lnTo>
                    <a:pt x="24" y="2"/>
                  </a:lnTo>
                  <a:lnTo>
                    <a:pt x="27" y="2"/>
                  </a:lnTo>
                  <a:lnTo>
                    <a:pt x="30" y="0"/>
                  </a:lnTo>
                  <a:lnTo>
                    <a:pt x="30" y="6"/>
                  </a:lnTo>
                  <a:lnTo>
                    <a:pt x="29" y="14"/>
                  </a:lnTo>
                  <a:lnTo>
                    <a:pt x="29" y="25"/>
                  </a:lnTo>
                  <a:lnTo>
                    <a:pt x="37" y="16"/>
                  </a:lnTo>
                  <a:lnTo>
                    <a:pt x="48" y="8"/>
                  </a:lnTo>
                  <a:lnTo>
                    <a:pt x="62" y="3"/>
                  </a:lnTo>
                  <a:lnTo>
                    <a:pt x="81" y="0"/>
                  </a:lnTo>
                  <a:lnTo>
                    <a:pt x="98" y="2"/>
                  </a:lnTo>
                  <a:lnTo>
                    <a:pt x="111" y="7"/>
                  </a:lnTo>
                  <a:lnTo>
                    <a:pt x="120" y="14"/>
                  </a:lnTo>
                  <a:lnTo>
                    <a:pt x="125" y="21"/>
                  </a:lnTo>
                  <a:lnTo>
                    <a:pt x="129" y="31"/>
                  </a:lnTo>
                  <a:lnTo>
                    <a:pt x="131" y="39"/>
                  </a:lnTo>
                  <a:lnTo>
                    <a:pt x="131" y="65"/>
                  </a:lnTo>
                  <a:lnTo>
                    <a:pt x="129" y="80"/>
                  </a:lnTo>
                  <a:lnTo>
                    <a:pt x="129" y="124"/>
                  </a:lnTo>
                  <a:lnTo>
                    <a:pt x="131" y="130"/>
                  </a:lnTo>
                  <a:lnTo>
                    <a:pt x="128" y="128"/>
                  </a:lnTo>
                  <a:lnTo>
                    <a:pt x="104" y="128"/>
                  </a:lnTo>
                  <a:lnTo>
                    <a:pt x="100" y="130"/>
                  </a:lnTo>
                  <a:lnTo>
                    <a:pt x="102" y="109"/>
                  </a:lnTo>
                  <a:lnTo>
                    <a:pt x="103" y="90"/>
                  </a:lnTo>
                  <a:lnTo>
                    <a:pt x="103" y="54"/>
                  </a:lnTo>
                  <a:lnTo>
                    <a:pt x="102" y="43"/>
                  </a:lnTo>
                  <a:lnTo>
                    <a:pt x="98" y="32"/>
                  </a:lnTo>
                  <a:lnTo>
                    <a:pt x="92" y="24"/>
                  </a:lnTo>
                  <a:lnTo>
                    <a:pt x="83" y="18"/>
                  </a:lnTo>
                  <a:lnTo>
                    <a:pt x="69" y="16"/>
                  </a:lnTo>
                  <a:lnTo>
                    <a:pt x="54" y="19"/>
                  </a:lnTo>
                  <a:lnTo>
                    <a:pt x="42" y="24"/>
                  </a:lnTo>
                  <a:lnTo>
                    <a:pt x="34" y="35"/>
                  </a:lnTo>
                  <a:lnTo>
                    <a:pt x="32" y="45"/>
                  </a:lnTo>
                  <a:lnTo>
                    <a:pt x="29" y="60"/>
                  </a:lnTo>
                  <a:lnTo>
                    <a:pt x="29" y="105"/>
                  </a:lnTo>
                  <a:lnTo>
                    <a:pt x="30" y="119"/>
                  </a:lnTo>
                  <a:lnTo>
                    <a:pt x="32" y="130"/>
                  </a:lnTo>
                  <a:lnTo>
                    <a:pt x="28" y="130"/>
                  </a:lnTo>
                  <a:lnTo>
                    <a:pt x="23" y="128"/>
                  </a:lnTo>
                  <a:lnTo>
                    <a:pt x="12" y="128"/>
                  </a:lnTo>
                  <a:lnTo>
                    <a:pt x="8" y="130"/>
                  </a:lnTo>
                  <a:lnTo>
                    <a:pt x="0" y="130"/>
                  </a:lnTo>
                  <a:lnTo>
                    <a:pt x="1" y="118"/>
                  </a:lnTo>
                  <a:lnTo>
                    <a:pt x="1" y="102"/>
                  </a:lnTo>
                  <a:lnTo>
                    <a:pt x="3" y="84"/>
                  </a:lnTo>
                  <a:lnTo>
                    <a:pt x="3"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76" name="Freeform 8"/>
            <p:cNvSpPr>
              <a:spLocks noEditPoints="1"/>
            </p:cNvSpPr>
            <p:nvPr/>
          </p:nvSpPr>
          <p:spPr bwMode="auto">
            <a:xfrm>
              <a:off x="532" y="3817"/>
              <a:ext cx="46" cy="68"/>
            </a:xfrm>
            <a:custGeom>
              <a:avLst/>
              <a:gdLst>
                <a:gd name="T0" fmla="*/ 0 w 139"/>
                <a:gd name="T1" fmla="*/ 0 h 203"/>
                <a:gd name="T2" fmla="*/ 0 w 139"/>
                <a:gd name="T3" fmla="*/ 0 h 203"/>
                <a:gd name="T4" fmla="*/ 0 w 139"/>
                <a:gd name="T5" fmla="*/ 0 h 203"/>
                <a:gd name="T6" fmla="*/ 0 w 139"/>
                <a:gd name="T7" fmla="*/ 0 h 203"/>
                <a:gd name="T8" fmla="*/ 0 w 139"/>
                <a:gd name="T9" fmla="*/ 0 h 203"/>
                <a:gd name="T10" fmla="*/ 0 w 139"/>
                <a:gd name="T11" fmla="*/ 0 h 203"/>
                <a:gd name="T12" fmla="*/ 0 w 139"/>
                <a:gd name="T13" fmla="*/ 0 h 203"/>
                <a:gd name="T14" fmla="*/ 0 w 139"/>
                <a:gd name="T15" fmla="*/ 0 h 203"/>
                <a:gd name="T16" fmla="*/ 0 w 139"/>
                <a:gd name="T17" fmla="*/ 0 h 203"/>
                <a:gd name="T18" fmla="*/ 0 w 139"/>
                <a:gd name="T19" fmla="*/ 0 h 203"/>
                <a:gd name="T20" fmla="*/ 0 w 139"/>
                <a:gd name="T21" fmla="*/ 0 h 203"/>
                <a:gd name="T22" fmla="*/ 0 w 139"/>
                <a:gd name="T23" fmla="*/ 0 h 203"/>
                <a:gd name="T24" fmla="*/ 0 w 139"/>
                <a:gd name="T25" fmla="*/ 0 h 203"/>
                <a:gd name="T26" fmla="*/ 0 w 139"/>
                <a:gd name="T27" fmla="*/ 0 h 203"/>
                <a:gd name="T28" fmla="*/ 0 w 139"/>
                <a:gd name="T29" fmla="*/ 0 h 203"/>
                <a:gd name="T30" fmla="*/ 0 w 139"/>
                <a:gd name="T31" fmla="*/ 0 h 203"/>
                <a:gd name="T32" fmla="*/ 0 w 139"/>
                <a:gd name="T33" fmla="*/ 0 h 203"/>
                <a:gd name="T34" fmla="*/ 0 w 139"/>
                <a:gd name="T35" fmla="*/ 0 h 203"/>
                <a:gd name="T36" fmla="*/ 0 w 139"/>
                <a:gd name="T37" fmla="*/ 0 h 203"/>
                <a:gd name="T38" fmla="*/ 0 w 139"/>
                <a:gd name="T39" fmla="*/ 0 h 203"/>
                <a:gd name="T40" fmla="*/ 0 w 139"/>
                <a:gd name="T41" fmla="*/ 0 h 203"/>
                <a:gd name="T42" fmla="*/ 0 w 139"/>
                <a:gd name="T43" fmla="*/ 0 h 203"/>
                <a:gd name="T44" fmla="*/ 0 w 139"/>
                <a:gd name="T45" fmla="*/ 0 h 203"/>
                <a:gd name="T46" fmla="*/ 0 w 139"/>
                <a:gd name="T47" fmla="*/ 0 h 203"/>
                <a:gd name="T48" fmla="*/ 0 w 139"/>
                <a:gd name="T49" fmla="*/ 0 h 203"/>
                <a:gd name="T50" fmla="*/ 0 w 139"/>
                <a:gd name="T51" fmla="*/ 0 h 203"/>
                <a:gd name="T52" fmla="*/ 0 w 139"/>
                <a:gd name="T53" fmla="*/ 0 h 203"/>
                <a:gd name="T54" fmla="*/ 0 w 139"/>
                <a:gd name="T55" fmla="*/ 0 h 203"/>
                <a:gd name="T56" fmla="*/ 0 w 139"/>
                <a:gd name="T57" fmla="*/ 0 h 203"/>
                <a:gd name="T58" fmla="*/ 0 w 139"/>
                <a:gd name="T59" fmla="*/ 0 h 203"/>
                <a:gd name="T60" fmla="*/ 0 w 139"/>
                <a:gd name="T61" fmla="*/ 0 h 203"/>
                <a:gd name="T62" fmla="*/ 0 w 139"/>
                <a:gd name="T63" fmla="*/ 0 h 203"/>
                <a:gd name="T64" fmla="*/ 0 w 139"/>
                <a:gd name="T65" fmla="*/ 0 h 203"/>
                <a:gd name="T66" fmla="*/ 0 w 139"/>
                <a:gd name="T67" fmla="*/ 0 h 203"/>
                <a:gd name="T68" fmla="*/ 0 w 139"/>
                <a:gd name="T69" fmla="*/ 0 h 203"/>
                <a:gd name="T70" fmla="*/ 0 w 139"/>
                <a:gd name="T71" fmla="*/ 0 h 203"/>
                <a:gd name="T72" fmla="*/ 0 w 139"/>
                <a:gd name="T73" fmla="*/ 0 h 203"/>
                <a:gd name="T74" fmla="*/ 0 w 139"/>
                <a:gd name="T75" fmla="*/ 0 h 203"/>
                <a:gd name="T76" fmla="*/ 0 w 139"/>
                <a:gd name="T77" fmla="*/ 0 h 203"/>
                <a:gd name="T78" fmla="*/ 0 w 139"/>
                <a:gd name="T79" fmla="*/ 0 h 203"/>
                <a:gd name="T80" fmla="*/ 0 w 139"/>
                <a:gd name="T81" fmla="*/ 0 h 203"/>
                <a:gd name="T82" fmla="*/ 0 w 139"/>
                <a:gd name="T83" fmla="*/ 0 h 203"/>
                <a:gd name="T84" fmla="*/ 0 w 139"/>
                <a:gd name="T85" fmla="*/ 0 h 203"/>
                <a:gd name="T86" fmla="*/ 0 w 139"/>
                <a:gd name="T87" fmla="*/ 0 h 203"/>
                <a:gd name="T88" fmla="*/ 0 w 139"/>
                <a:gd name="T89" fmla="*/ 0 h 203"/>
                <a:gd name="T90" fmla="*/ 0 w 139"/>
                <a:gd name="T91" fmla="*/ 0 h 203"/>
                <a:gd name="T92" fmla="*/ 0 w 139"/>
                <a:gd name="T93" fmla="*/ 0 h 203"/>
                <a:gd name="T94" fmla="*/ 0 w 139"/>
                <a:gd name="T95" fmla="*/ 0 h 203"/>
                <a:gd name="T96" fmla="*/ 0 w 139"/>
                <a:gd name="T97" fmla="*/ 0 h 203"/>
                <a:gd name="T98" fmla="*/ 0 w 139"/>
                <a:gd name="T99" fmla="*/ 0 h 203"/>
                <a:gd name="T100" fmla="*/ 0 w 139"/>
                <a:gd name="T101" fmla="*/ 0 h 203"/>
                <a:gd name="T102" fmla="*/ 0 w 139"/>
                <a:gd name="T103" fmla="*/ 0 h 203"/>
                <a:gd name="T104" fmla="*/ 0 w 139"/>
                <a:gd name="T105" fmla="*/ 0 h 203"/>
                <a:gd name="T106" fmla="*/ 0 w 139"/>
                <a:gd name="T107" fmla="*/ 0 h 203"/>
                <a:gd name="T108" fmla="*/ 0 w 139"/>
                <a:gd name="T109" fmla="*/ 0 h 203"/>
                <a:gd name="T110" fmla="*/ 0 w 139"/>
                <a:gd name="T111" fmla="*/ 0 h 203"/>
                <a:gd name="T112" fmla="*/ 0 w 139"/>
                <a:gd name="T113" fmla="*/ 0 h 203"/>
                <a:gd name="T114" fmla="*/ 0 w 139"/>
                <a:gd name="T115" fmla="*/ 0 h 20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39"/>
                <a:gd name="T175" fmla="*/ 0 h 203"/>
                <a:gd name="T176" fmla="*/ 139 w 139"/>
                <a:gd name="T177" fmla="*/ 203 h 20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39" h="203">
                  <a:moveTo>
                    <a:pt x="64" y="77"/>
                  </a:moveTo>
                  <a:lnTo>
                    <a:pt x="52" y="75"/>
                  </a:lnTo>
                  <a:lnTo>
                    <a:pt x="43" y="69"/>
                  </a:lnTo>
                  <a:lnTo>
                    <a:pt x="36" y="59"/>
                  </a:lnTo>
                  <a:lnTo>
                    <a:pt x="33" y="45"/>
                  </a:lnTo>
                  <a:lnTo>
                    <a:pt x="33" y="38"/>
                  </a:lnTo>
                  <a:lnTo>
                    <a:pt x="35" y="30"/>
                  </a:lnTo>
                  <a:lnTo>
                    <a:pt x="39" y="24"/>
                  </a:lnTo>
                  <a:lnTo>
                    <a:pt x="44" y="16"/>
                  </a:lnTo>
                  <a:lnTo>
                    <a:pt x="53" y="11"/>
                  </a:lnTo>
                  <a:lnTo>
                    <a:pt x="65" y="9"/>
                  </a:lnTo>
                  <a:lnTo>
                    <a:pt x="74" y="11"/>
                  </a:lnTo>
                  <a:lnTo>
                    <a:pt x="83" y="15"/>
                  </a:lnTo>
                  <a:lnTo>
                    <a:pt x="90" y="20"/>
                  </a:lnTo>
                  <a:lnTo>
                    <a:pt x="95" y="29"/>
                  </a:lnTo>
                  <a:lnTo>
                    <a:pt x="97" y="41"/>
                  </a:lnTo>
                  <a:lnTo>
                    <a:pt x="95" y="50"/>
                  </a:lnTo>
                  <a:lnTo>
                    <a:pt x="93" y="59"/>
                  </a:lnTo>
                  <a:lnTo>
                    <a:pt x="86" y="69"/>
                  </a:lnTo>
                  <a:lnTo>
                    <a:pt x="77" y="74"/>
                  </a:lnTo>
                  <a:lnTo>
                    <a:pt x="64" y="77"/>
                  </a:lnTo>
                  <a:close/>
                  <a:moveTo>
                    <a:pt x="6" y="44"/>
                  </a:moveTo>
                  <a:lnTo>
                    <a:pt x="7" y="55"/>
                  </a:lnTo>
                  <a:lnTo>
                    <a:pt x="12" y="66"/>
                  </a:lnTo>
                  <a:lnTo>
                    <a:pt x="20" y="74"/>
                  </a:lnTo>
                  <a:lnTo>
                    <a:pt x="33" y="81"/>
                  </a:lnTo>
                  <a:lnTo>
                    <a:pt x="29" y="82"/>
                  </a:lnTo>
                  <a:lnTo>
                    <a:pt x="24" y="85"/>
                  </a:lnTo>
                  <a:lnTo>
                    <a:pt x="18" y="90"/>
                  </a:lnTo>
                  <a:lnTo>
                    <a:pt x="12" y="98"/>
                  </a:lnTo>
                  <a:lnTo>
                    <a:pt x="11" y="107"/>
                  </a:lnTo>
                  <a:lnTo>
                    <a:pt x="12" y="112"/>
                  </a:lnTo>
                  <a:lnTo>
                    <a:pt x="15" y="119"/>
                  </a:lnTo>
                  <a:lnTo>
                    <a:pt x="21" y="124"/>
                  </a:lnTo>
                  <a:lnTo>
                    <a:pt x="32" y="128"/>
                  </a:lnTo>
                  <a:lnTo>
                    <a:pt x="27" y="131"/>
                  </a:lnTo>
                  <a:lnTo>
                    <a:pt x="18" y="135"/>
                  </a:lnTo>
                  <a:lnTo>
                    <a:pt x="10" y="141"/>
                  </a:lnTo>
                  <a:lnTo>
                    <a:pt x="3" y="151"/>
                  </a:lnTo>
                  <a:lnTo>
                    <a:pt x="0" y="164"/>
                  </a:lnTo>
                  <a:lnTo>
                    <a:pt x="2" y="173"/>
                  </a:lnTo>
                  <a:lnTo>
                    <a:pt x="6" y="182"/>
                  </a:lnTo>
                  <a:lnTo>
                    <a:pt x="14" y="190"/>
                  </a:lnTo>
                  <a:lnTo>
                    <a:pt x="25" y="197"/>
                  </a:lnTo>
                  <a:lnTo>
                    <a:pt x="40" y="202"/>
                  </a:lnTo>
                  <a:lnTo>
                    <a:pt x="61" y="203"/>
                  </a:lnTo>
                  <a:lnTo>
                    <a:pt x="85" y="201"/>
                  </a:lnTo>
                  <a:lnTo>
                    <a:pt x="103" y="195"/>
                  </a:lnTo>
                  <a:lnTo>
                    <a:pt x="118" y="186"/>
                  </a:lnTo>
                  <a:lnTo>
                    <a:pt x="128" y="177"/>
                  </a:lnTo>
                  <a:lnTo>
                    <a:pt x="135" y="165"/>
                  </a:lnTo>
                  <a:lnTo>
                    <a:pt x="138" y="154"/>
                  </a:lnTo>
                  <a:lnTo>
                    <a:pt x="139" y="145"/>
                  </a:lnTo>
                  <a:lnTo>
                    <a:pt x="135" y="132"/>
                  </a:lnTo>
                  <a:lnTo>
                    <a:pt x="127" y="121"/>
                  </a:lnTo>
                  <a:lnTo>
                    <a:pt x="122" y="118"/>
                  </a:lnTo>
                  <a:lnTo>
                    <a:pt x="114" y="115"/>
                  </a:lnTo>
                  <a:lnTo>
                    <a:pt x="103" y="112"/>
                  </a:lnTo>
                  <a:lnTo>
                    <a:pt x="87" y="111"/>
                  </a:lnTo>
                  <a:lnTo>
                    <a:pt x="66" y="111"/>
                  </a:lnTo>
                  <a:lnTo>
                    <a:pt x="51" y="110"/>
                  </a:lnTo>
                  <a:lnTo>
                    <a:pt x="40" y="108"/>
                  </a:lnTo>
                  <a:lnTo>
                    <a:pt x="35" y="104"/>
                  </a:lnTo>
                  <a:lnTo>
                    <a:pt x="32" y="100"/>
                  </a:lnTo>
                  <a:lnTo>
                    <a:pt x="32" y="94"/>
                  </a:lnTo>
                  <a:lnTo>
                    <a:pt x="35" y="90"/>
                  </a:lnTo>
                  <a:lnTo>
                    <a:pt x="37" y="87"/>
                  </a:lnTo>
                  <a:lnTo>
                    <a:pt x="45" y="85"/>
                  </a:lnTo>
                  <a:lnTo>
                    <a:pt x="48" y="85"/>
                  </a:lnTo>
                  <a:lnTo>
                    <a:pt x="54" y="86"/>
                  </a:lnTo>
                  <a:lnTo>
                    <a:pt x="66" y="86"/>
                  </a:lnTo>
                  <a:lnTo>
                    <a:pt x="85" y="85"/>
                  </a:lnTo>
                  <a:lnTo>
                    <a:pt x="101" y="78"/>
                  </a:lnTo>
                  <a:lnTo>
                    <a:pt x="114" y="70"/>
                  </a:lnTo>
                  <a:lnTo>
                    <a:pt x="122" y="57"/>
                  </a:lnTo>
                  <a:lnTo>
                    <a:pt x="124" y="42"/>
                  </a:lnTo>
                  <a:lnTo>
                    <a:pt x="123" y="32"/>
                  </a:lnTo>
                  <a:lnTo>
                    <a:pt x="119" y="22"/>
                  </a:lnTo>
                  <a:lnTo>
                    <a:pt x="113" y="16"/>
                  </a:lnTo>
                  <a:lnTo>
                    <a:pt x="126" y="16"/>
                  </a:lnTo>
                  <a:lnTo>
                    <a:pt x="139" y="17"/>
                  </a:lnTo>
                  <a:lnTo>
                    <a:pt x="139" y="15"/>
                  </a:lnTo>
                  <a:lnTo>
                    <a:pt x="138" y="12"/>
                  </a:lnTo>
                  <a:lnTo>
                    <a:pt x="138" y="8"/>
                  </a:lnTo>
                  <a:lnTo>
                    <a:pt x="139" y="5"/>
                  </a:lnTo>
                  <a:lnTo>
                    <a:pt x="139" y="4"/>
                  </a:lnTo>
                  <a:lnTo>
                    <a:pt x="99" y="4"/>
                  </a:lnTo>
                  <a:lnTo>
                    <a:pt x="91" y="3"/>
                  </a:lnTo>
                  <a:lnTo>
                    <a:pt x="82" y="1"/>
                  </a:lnTo>
                  <a:lnTo>
                    <a:pt x="72" y="1"/>
                  </a:lnTo>
                  <a:lnTo>
                    <a:pt x="62" y="0"/>
                  </a:lnTo>
                  <a:lnTo>
                    <a:pt x="44" y="1"/>
                  </a:lnTo>
                  <a:lnTo>
                    <a:pt x="28" y="8"/>
                  </a:lnTo>
                  <a:lnTo>
                    <a:pt x="16" y="16"/>
                  </a:lnTo>
                  <a:lnTo>
                    <a:pt x="8" y="29"/>
                  </a:lnTo>
                  <a:lnTo>
                    <a:pt x="6" y="44"/>
                  </a:lnTo>
                  <a:close/>
                  <a:moveTo>
                    <a:pt x="68" y="191"/>
                  </a:moveTo>
                  <a:lnTo>
                    <a:pt x="49" y="189"/>
                  </a:lnTo>
                  <a:lnTo>
                    <a:pt x="35" y="184"/>
                  </a:lnTo>
                  <a:lnTo>
                    <a:pt x="25" y="173"/>
                  </a:lnTo>
                  <a:lnTo>
                    <a:pt x="21" y="160"/>
                  </a:lnTo>
                  <a:lnTo>
                    <a:pt x="24" y="148"/>
                  </a:lnTo>
                  <a:lnTo>
                    <a:pt x="29" y="140"/>
                  </a:lnTo>
                  <a:lnTo>
                    <a:pt x="37" y="135"/>
                  </a:lnTo>
                  <a:lnTo>
                    <a:pt x="47" y="132"/>
                  </a:lnTo>
                  <a:lnTo>
                    <a:pt x="62" y="129"/>
                  </a:lnTo>
                  <a:lnTo>
                    <a:pt x="77" y="129"/>
                  </a:lnTo>
                  <a:lnTo>
                    <a:pt x="87" y="131"/>
                  </a:lnTo>
                  <a:lnTo>
                    <a:pt x="98" y="135"/>
                  </a:lnTo>
                  <a:lnTo>
                    <a:pt x="106" y="140"/>
                  </a:lnTo>
                  <a:lnTo>
                    <a:pt x="111" y="148"/>
                  </a:lnTo>
                  <a:lnTo>
                    <a:pt x="114" y="158"/>
                  </a:lnTo>
                  <a:lnTo>
                    <a:pt x="113" y="169"/>
                  </a:lnTo>
                  <a:lnTo>
                    <a:pt x="106" y="178"/>
                  </a:lnTo>
                  <a:lnTo>
                    <a:pt x="97" y="185"/>
                  </a:lnTo>
                  <a:lnTo>
                    <a:pt x="83" y="190"/>
                  </a:lnTo>
                  <a:lnTo>
                    <a:pt x="68" y="191"/>
                  </a:lnTo>
                  <a:close/>
                </a:path>
              </a:pathLst>
            </a:custGeom>
            <a:solidFill>
              <a:srgbClr val="660080"/>
            </a:solidFill>
            <a:ln w="0">
              <a:solidFill>
                <a:srgbClr val="660080"/>
              </a:solidFill>
              <a:prstDash val="solid"/>
              <a:round/>
              <a:headEnd/>
              <a:tailEnd/>
            </a:ln>
          </p:spPr>
          <p:txBody>
            <a:bodyPr/>
            <a:lstStyle/>
            <a:p>
              <a:endParaRPr lang="en-GB" dirty="0"/>
            </a:p>
          </p:txBody>
        </p:sp>
        <p:sp>
          <p:nvSpPr>
            <p:cNvPr id="5177" name="Freeform 9"/>
            <p:cNvSpPr>
              <a:spLocks noEditPoints="1"/>
            </p:cNvSpPr>
            <p:nvPr/>
          </p:nvSpPr>
          <p:spPr bwMode="auto">
            <a:xfrm>
              <a:off x="588" y="3799"/>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w 32"/>
                <a:gd name="T69" fmla="*/ 0 h 186"/>
                <a:gd name="T70" fmla="*/ 0 w 32"/>
                <a:gd name="T71" fmla="*/ 0 h 186"/>
                <a:gd name="T72" fmla="*/ 0 w 32"/>
                <a:gd name="T73" fmla="*/ 0 h 18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
                <a:gd name="T112" fmla="*/ 0 h 186"/>
                <a:gd name="T113" fmla="*/ 32 w 32"/>
                <a:gd name="T114" fmla="*/ 186 h 18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 h="186">
                  <a:moveTo>
                    <a:pt x="0" y="58"/>
                  </a:moveTo>
                  <a:lnTo>
                    <a:pt x="4" y="59"/>
                  </a:lnTo>
                  <a:lnTo>
                    <a:pt x="25" y="59"/>
                  </a:lnTo>
                  <a:lnTo>
                    <a:pt x="30" y="58"/>
                  </a:lnTo>
                  <a:lnTo>
                    <a:pt x="29" y="67"/>
                  </a:lnTo>
                  <a:lnTo>
                    <a:pt x="29" y="76"/>
                  </a:lnTo>
                  <a:lnTo>
                    <a:pt x="28" y="88"/>
                  </a:lnTo>
                  <a:lnTo>
                    <a:pt x="28" y="141"/>
                  </a:lnTo>
                  <a:lnTo>
                    <a:pt x="29" y="151"/>
                  </a:lnTo>
                  <a:lnTo>
                    <a:pt x="29" y="165"/>
                  </a:lnTo>
                  <a:lnTo>
                    <a:pt x="30" y="186"/>
                  </a:lnTo>
                  <a:lnTo>
                    <a:pt x="28" y="184"/>
                  </a:lnTo>
                  <a:lnTo>
                    <a:pt x="4" y="184"/>
                  </a:lnTo>
                  <a:lnTo>
                    <a:pt x="1" y="186"/>
                  </a:lnTo>
                  <a:lnTo>
                    <a:pt x="1" y="165"/>
                  </a:lnTo>
                  <a:lnTo>
                    <a:pt x="3" y="141"/>
                  </a:lnTo>
                  <a:lnTo>
                    <a:pt x="3" y="99"/>
                  </a:lnTo>
                  <a:lnTo>
                    <a:pt x="1" y="83"/>
                  </a:lnTo>
                  <a:lnTo>
                    <a:pt x="1" y="70"/>
                  </a:lnTo>
                  <a:lnTo>
                    <a:pt x="0" y="58"/>
                  </a:lnTo>
                  <a:close/>
                  <a:moveTo>
                    <a:pt x="16" y="29"/>
                  </a:moveTo>
                  <a:lnTo>
                    <a:pt x="10" y="27"/>
                  </a:lnTo>
                  <a:lnTo>
                    <a:pt x="7" y="26"/>
                  </a:lnTo>
                  <a:lnTo>
                    <a:pt x="3" y="22"/>
                  </a:lnTo>
                  <a:lnTo>
                    <a:pt x="0" y="14"/>
                  </a:lnTo>
                  <a:lnTo>
                    <a:pt x="3" y="6"/>
                  </a:lnTo>
                  <a:lnTo>
                    <a:pt x="7" y="2"/>
                  </a:lnTo>
                  <a:lnTo>
                    <a:pt x="10" y="1"/>
                  </a:lnTo>
                  <a:lnTo>
                    <a:pt x="16" y="0"/>
                  </a:lnTo>
                  <a:lnTo>
                    <a:pt x="21" y="1"/>
                  </a:lnTo>
                  <a:lnTo>
                    <a:pt x="25" y="2"/>
                  </a:lnTo>
                  <a:lnTo>
                    <a:pt x="29" y="6"/>
                  </a:lnTo>
                  <a:lnTo>
                    <a:pt x="32"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78" name="Freeform 10"/>
            <p:cNvSpPr>
              <a:spLocks/>
            </p:cNvSpPr>
            <p:nvPr/>
          </p:nvSpPr>
          <p:spPr bwMode="auto">
            <a:xfrm>
              <a:off x="613" y="3818"/>
              <a:ext cx="43" cy="43"/>
            </a:xfrm>
            <a:custGeom>
              <a:avLst/>
              <a:gdLst>
                <a:gd name="T0" fmla="*/ 0 w 129"/>
                <a:gd name="T1" fmla="*/ 0 h 130"/>
                <a:gd name="T2" fmla="*/ 0 w 129"/>
                <a:gd name="T3" fmla="*/ 0 h 130"/>
                <a:gd name="T4" fmla="*/ 0 w 129"/>
                <a:gd name="T5" fmla="*/ 0 h 130"/>
                <a:gd name="T6" fmla="*/ 0 w 129"/>
                <a:gd name="T7" fmla="*/ 0 h 130"/>
                <a:gd name="T8" fmla="*/ 0 w 129"/>
                <a:gd name="T9" fmla="*/ 0 h 130"/>
                <a:gd name="T10" fmla="*/ 0 w 129"/>
                <a:gd name="T11" fmla="*/ 0 h 130"/>
                <a:gd name="T12" fmla="*/ 0 w 129"/>
                <a:gd name="T13" fmla="*/ 0 h 130"/>
                <a:gd name="T14" fmla="*/ 0 w 129"/>
                <a:gd name="T15" fmla="*/ 0 h 130"/>
                <a:gd name="T16" fmla="*/ 0 w 129"/>
                <a:gd name="T17" fmla="*/ 0 h 130"/>
                <a:gd name="T18" fmla="*/ 0 w 129"/>
                <a:gd name="T19" fmla="*/ 0 h 130"/>
                <a:gd name="T20" fmla="*/ 0 w 129"/>
                <a:gd name="T21" fmla="*/ 0 h 130"/>
                <a:gd name="T22" fmla="*/ 0 w 129"/>
                <a:gd name="T23" fmla="*/ 0 h 130"/>
                <a:gd name="T24" fmla="*/ 0 w 129"/>
                <a:gd name="T25" fmla="*/ 0 h 130"/>
                <a:gd name="T26" fmla="*/ 0 w 129"/>
                <a:gd name="T27" fmla="*/ 0 h 130"/>
                <a:gd name="T28" fmla="*/ 0 w 129"/>
                <a:gd name="T29" fmla="*/ 0 h 130"/>
                <a:gd name="T30" fmla="*/ 0 w 129"/>
                <a:gd name="T31" fmla="*/ 0 h 130"/>
                <a:gd name="T32" fmla="*/ 0 w 129"/>
                <a:gd name="T33" fmla="*/ 0 h 130"/>
                <a:gd name="T34" fmla="*/ 0 w 129"/>
                <a:gd name="T35" fmla="*/ 0 h 130"/>
                <a:gd name="T36" fmla="*/ 0 w 129"/>
                <a:gd name="T37" fmla="*/ 0 h 130"/>
                <a:gd name="T38" fmla="*/ 0 w 129"/>
                <a:gd name="T39" fmla="*/ 0 h 130"/>
                <a:gd name="T40" fmla="*/ 0 w 129"/>
                <a:gd name="T41" fmla="*/ 0 h 130"/>
                <a:gd name="T42" fmla="*/ 0 w 129"/>
                <a:gd name="T43" fmla="*/ 0 h 130"/>
                <a:gd name="T44" fmla="*/ 0 w 129"/>
                <a:gd name="T45" fmla="*/ 0 h 130"/>
                <a:gd name="T46" fmla="*/ 0 w 129"/>
                <a:gd name="T47" fmla="*/ 0 h 130"/>
                <a:gd name="T48" fmla="*/ 0 w 129"/>
                <a:gd name="T49" fmla="*/ 0 h 130"/>
                <a:gd name="T50" fmla="*/ 0 w 129"/>
                <a:gd name="T51" fmla="*/ 0 h 130"/>
                <a:gd name="T52" fmla="*/ 0 w 129"/>
                <a:gd name="T53" fmla="*/ 0 h 130"/>
                <a:gd name="T54" fmla="*/ 0 w 129"/>
                <a:gd name="T55" fmla="*/ 0 h 130"/>
                <a:gd name="T56" fmla="*/ 0 w 129"/>
                <a:gd name="T57" fmla="*/ 0 h 130"/>
                <a:gd name="T58" fmla="*/ 0 w 129"/>
                <a:gd name="T59" fmla="*/ 0 h 130"/>
                <a:gd name="T60" fmla="*/ 0 w 129"/>
                <a:gd name="T61" fmla="*/ 0 h 130"/>
                <a:gd name="T62" fmla="*/ 0 w 129"/>
                <a:gd name="T63" fmla="*/ 0 h 130"/>
                <a:gd name="T64" fmla="*/ 0 w 129"/>
                <a:gd name="T65" fmla="*/ 0 h 130"/>
                <a:gd name="T66" fmla="*/ 0 w 129"/>
                <a:gd name="T67" fmla="*/ 0 h 130"/>
                <a:gd name="T68" fmla="*/ 0 w 129"/>
                <a:gd name="T69" fmla="*/ 0 h 130"/>
                <a:gd name="T70" fmla="*/ 0 w 129"/>
                <a:gd name="T71" fmla="*/ 0 h 130"/>
                <a:gd name="T72" fmla="*/ 0 w 129"/>
                <a:gd name="T73" fmla="*/ 0 h 130"/>
                <a:gd name="T74" fmla="*/ 0 w 129"/>
                <a:gd name="T75" fmla="*/ 0 h 130"/>
                <a:gd name="T76" fmla="*/ 0 w 129"/>
                <a:gd name="T77" fmla="*/ 0 h 130"/>
                <a:gd name="T78" fmla="*/ 0 w 129"/>
                <a:gd name="T79" fmla="*/ 0 h 130"/>
                <a:gd name="T80" fmla="*/ 0 w 129"/>
                <a:gd name="T81" fmla="*/ 0 h 130"/>
                <a:gd name="T82" fmla="*/ 0 w 129"/>
                <a:gd name="T83" fmla="*/ 0 h 130"/>
                <a:gd name="T84" fmla="*/ 0 w 129"/>
                <a:gd name="T85" fmla="*/ 0 h 130"/>
                <a:gd name="T86" fmla="*/ 0 w 129"/>
                <a:gd name="T87" fmla="*/ 0 h 130"/>
                <a:gd name="T88" fmla="*/ 0 w 129"/>
                <a:gd name="T89" fmla="*/ 0 h 130"/>
                <a:gd name="T90" fmla="*/ 0 w 129"/>
                <a:gd name="T91" fmla="*/ 0 h 130"/>
                <a:gd name="T92" fmla="*/ 0 w 129"/>
                <a:gd name="T93" fmla="*/ 0 h 130"/>
                <a:gd name="T94" fmla="*/ 0 w 129"/>
                <a:gd name="T95" fmla="*/ 0 h 130"/>
                <a:gd name="T96" fmla="*/ 0 w 129"/>
                <a:gd name="T97" fmla="*/ 0 h 130"/>
                <a:gd name="T98" fmla="*/ 0 w 129"/>
                <a:gd name="T99" fmla="*/ 0 h 130"/>
                <a:gd name="T100" fmla="*/ 0 w 129"/>
                <a:gd name="T101" fmla="*/ 0 h 130"/>
                <a:gd name="T102" fmla="*/ 0 w 129"/>
                <a:gd name="T103" fmla="*/ 0 h 130"/>
                <a:gd name="T104" fmla="*/ 0 w 129"/>
                <a:gd name="T105" fmla="*/ 0 h 13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9"/>
                <a:gd name="T160" fmla="*/ 0 h 130"/>
                <a:gd name="T161" fmla="*/ 129 w 129"/>
                <a:gd name="T162" fmla="*/ 130 h 13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9" h="130">
                  <a:moveTo>
                    <a:pt x="1" y="0"/>
                  </a:moveTo>
                  <a:lnTo>
                    <a:pt x="6" y="2"/>
                  </a:lnTo>
                  <a:lnTo>
                    <a:pt x="10" y="3"/>
                  </a:lnTo>
                  <a:lnTo>
                    <a:pt x="21" y="3"/>
                  </a:lnTo>
                  <a:lnTo>
                    <a:pt x="25" y="2"/>
                  </a:lnTo>
                  <a:lnTo>
                    <a:pt x="30" y="0"/>
                  </a:lnTo>
                  <a:lnTo>
                    <a:pt x="29" y="6"/>
                  </a:lnTo>
                  <a:lnTo>
                    <a:pt x="29" y="25"/>
                  </a:lnTo>
                  <a:lnTo>
                    <a:pt x="35" y="16"/>
                  </a:lnTo>
                  <a:lnTo>
                    <a:pt x="46" y="8"/>
                  </a:lnTo>
                  <a:lnTo>
                    <a:pt x="60" y="3"/>
                  </a:lnTo>
                  <a:lnTo>
                    <a:pt x="79" y="0"/>
                  </a:lnTo>
                  <a:lnTo>
                    <a:pt x="97" y="2"/>
                  </a:lnTo>
                  <a:lnTo>
                    <a:pt x="111" y="7"/>
                  </a:lnTo>
                  <a:lnTo>
                    <a:pt x="119" y="14"/>
                  </a:lnTo>
                  <a:lnTo>
                    <a:pt x="125" y="21"/>
                  </a:lnTo>
                  <a:lnTo>
                    <a:pt x="128" y="31"/>
                  </a:lnTo>
                  <a:lnTo>
                    <a:pt x="129" y="39"/>
                  </a:lnTo>
                  <a:lnTo>
                    <a:pt x="129" y="65"/>
                  </a:lnTo>
                  <a:lnTo>
                    <a:pt x="128" y="80"/>
                  </a:lnTo>
                  <a:lnTo>
                    <a:pt x="128" y="117"/>
                  </a:lnTo>
                  <a:lnTo>
                    <a:pt x="129" y="124"/>
                  </a:lnTo>
                  <a:lnTo>
                    <a:pt x="129" y="130"/>
                  </a:lnTo>
                  <a:lnTo>
                    <a:pt x="125" y="128"/>
                  </a:lnTo>
                  <a:lnTo>
                    <a:pt x="101" y="128"/>
                  </a:lnTo>
                  <a:lnTo>
                    <a:pt x="99" y="130"/>
                  </a:lnTo>
                  <a:lnTo>
                    <a:pt x="100" y="109"/>
                  </a:lnTo>
                  <a:lnTo>
                    <a:pt x="101" y="90"/>
                  </a:lnTo>
                  <a:lnTo>
                    <a:pt x="101" y="54"/>
                  </a:lnTo>
                  <a:lnTo>
                    <a:pt x="100" y="43"/>
                  </a:lnTo>
                  <a:lnTo>
                    <a:pt x="96" y="32"/>
                  </a:lnTo>
                  <a:lnTo>
                    <a:pt x="91" y="24"/>
                  </a:lnTo>
                  <a:lnTo>
                    <a:pt x="82" y="18"/>
                  </a:lnTo>
                  <a:lnTo>
                    <a:pt x="68" y="16"/>
                  </a:lnTo>
                  <a:lnTo>
                    <a:pt x="54" y="19"/>
                  </a:lnTo>
                  <a:lnTo>
                    <a:pt x="42" y="24"/>
                  </a:lnTo>
                  <a:lnTo>
                    <a:pt x="33" y="35"/>
                  </a:lnTo>
                  <a:lnTo>
                    <a:pt x="30" y="45"/>
                  </a:lnTo>
                  <a:lnTo>
                    <a:pt x="27" y="60"/>
                  </a:lnTo>
                  <a:lnTo>
                    <a:pt x="27" y="105"/>
                  </a:lnTo>
                  <a:lnTo>
                    <a:pt x="29" y="119"/>
                  </a:lnTo>
                  <a:lnTo>
                    <a:pt x="30" y="130"/>
                  </a:lnTo>
                  <a:lnTo>
                    <a:pt x="26" y="130"/>
                  </a:lnTo>
                  <a:lnTo>
                    <a:pt x="21" y="128"/>
                  </a:lnTo>
                  <a:lnTo>
                    <a:pt x="10" y="128"/>
                  </a:lnTo>
                  <a:lnTo>
                    <a:pt x="6" y="130"/>
                  </a:lnTo>
                  <a:lnTo>
                    <a:pt x="0" y="130"/>
                  </a:lnTo>
                  <a:lnTo>
                    <a:pt x="1" y="118"/>
                  </a:lnTo>
                  <a:lnTo>
                    <a:pt x="1" y="102"/>
                  </a:lnTo>
                  <a:lnTo>
                    <a:pt x="2" y="84"/>
                  </a:lnTo>
                  <a:lnTo>
                    <a:pt x="2" y="57"/>
                  </a:lnTo>
                  <a:lnTo>
                    <a:pt x="1"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79" name="Freeform 11"/>
            <p:cNvSpPr>
              <a:spLocks noEditPoints="1"/>
            </p:cNvSpPr>
            <p:nvPr/>
          </p:nvSpPr>
          <p:spPr bwMode="auto">
            <a:xfrm>
              <a:off x="667"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w 133"/>
                <a:gd name="T103" fmla="*/ 0 h 13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3"/>
                <a:gd name="T157" fmla="*/ 0 h 134"/>
                <a:gd name="T158" fmla="*/ 133 w 133"/>
                <a:gd name="T159" fmla="*/ 134 h 13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3" h="134">
                  <a:moveTo>
                    <a:pt x="29" y="54"/>
                  </a:moveTo>
                  <a:lnTo>
                    <a:pt x="32" y="40"/>
                  </a:lnTo>
                  <a:lnTo>
                    <a:pt x="37" y="28"/>
                  </a:lnTo>
                  <a:lnTo>
                    <a:pt x="45" y="19"/>
                  </a:lnTo>
                  <a:lnTo>
                    <a:pt x="55" y="14"/>
                  </a:lnTo>
                  <a:lnTo>
                    <a:pt x="70" y="11"/>
                  </a:lnTo>
                  <a:lnTo>
                    <a:pt x="83" y="12"/>
                  </a:lnTo>
                  <a:lnTo>
                    <a:pt x="92" y="18"/>
                  </a:lnTo>
                  <a:lnTo>
                    <a:pt x="98" y="25"/>
                  </a:lnTo>
                  <a:lnTo>
                    <a:pt x="102" y="33"/>
                  </a:lnTo>
                  <a:lnTo>
                    <a:pt x="104" y="49"/>
                  </a:lnTo>
                  <a:lnTo>
                    <a:pt x="104" y="54"/>
                  </a:lnTo>
                  <a:lnTo>
                    <a:pt x="29" y="54"/>
                  </a:lnTo>
                  <a:close/>
                  <a:moveTo>
                    <a:pt x="133" y="66"/>
                  </a:moveTo>
                  <a:lnTo>
                    <a:pt x="133" y="52"/>
                  </a:lnTo>
                  <a:lnTo>
                    <a:pt x="128" y="33"/>
                  </a:lnTo>
                  <a:lnTo>
                    <a:pt x="123" y="23"/>
                  </a:lnTo>
                  <a:lnTo>
                    <a:pt x="115" y="15"/>
                  </a:lnTo>
                  <a:lnTo>
                    <a:pt x="104" y="7"/>
                  </a:lnTo>
                  <a:lnTo>
                    <a:pt x="90" y="2"/>
                  </a:lnTo>
                  <a:lnTo>
                    <a:pt x="70" y="0"/>
                  </a:lnTo>
                  <a:lnTo>
                    <a:pt x="49" y="3"/>
                  </a:lnTo>
                  <a:lnTo>
                    <a:pt x="30" y="10"/>
                  </a:lnTo>
                  <a:lnTo>
                    <a:pt x="17" y="20"/>
                  </a:lnTo>
                  <a:lnTo>
                    <a:pt x="8" y="33"/>
                  </a:lnTo>
                  <a:lnTo>
                    <a:pt x="1" y="51"/>
                  </a:lnTo>
                  <a:lnTo>
                    <a:pt x="0" y="68"/>
                  </a:lnTo>
                  <a:lnTo>
                    <a:pt x="3" y="90"/>
                  </a:lnTo>
                  <a:lnTo>
                    <a:pt x="12" y="109"/>
                  </a:lnTo>
                  <a:lnTo>
                    <a:pt x="26" y="122"/>
                  </a:lnTo>
                  <a:lnTo>
                    <a:pt x="46" y="131"/>
                  </a:lnTo>
                  <a:lnTo>
                    <a:pt x="71" y="134"/>
                  </a:lnTo>
                  <a:lnTo>
                    <a:pt x="92" y="131"/>
                  </a:lnTo>
                  <a:lnTo>
                    <a:pt x="111" y="126"/>
                  </a:lnTo>
                  <a:lnTo>
                    <a:pt x="125" y="117"/>
                  </a:lnTo>
                  <a:lnTo>
                    <a:pt x="125" y="110"/>
                  </a:lnTo>
                  <a:lnTo>
                    <a:pt x="127" y="106"/>
                  </a:lnTo>
                  <a:lnTo>
                    <a:pt x="128" y="101"/>
                  </a:lnTo>
                  <a:lnTo>
                    <a:pt x="124" y="99"/>
                  </a:lnTo>
                  <a:lnTo>
                    <a:pt x="120" y="103"/>
                  </a:lnTo>
                  <a:lnTo>
                    <a:pt x="113" y="109"/>
                  </a:lnTo>
                  <a:lnTo>
                    <a:pt x="106" y="115"/>
                  </a:lnTo>
                  <a:lnTo>
                    <a:pt x="92" y="119"/>
                  </a:lnTo>
                  <a:lnTo>
                    <a:pt x="78" y="120"/>
                  </a:lnTo>
                  <a:lnTo>
                    <a:pt x="70" y="120"/>
                  </a:lnTo>
                  <a:lnTo>
                    <a:pt x="59" y="118"/>
                  </a:lnTo>
                  <a:lnTo>
                    <a:pt x="48" y="113"/>
                  </a:lnTo>
                  <a:lnTo>
                    <a:pt x="37" y="101"/>
                  </a:lnTo>
                  <a:lnTo>
                    <a:pt x="32"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180" name="Freeform 12"/>
            <p:cNvSpPr>
              <a:spLocks noEditPoints="1"/>
            </p:cNvSpPr>
            <p:nvPr/>
          </p:nvSpPr>
          <p:spPr bwMode="auto">
            <a:xfrm>
              <a:off x="719"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w 133"/>
                <a:gd name="T103" fmla="*/ 0 h 13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3"/>
                <a:gd name="T157" fmla="*/ 0 h 134"/>
                <a:gd name="T158" fmla="*/ 133 w 133"/>
                <a:gd name="T159" fmla="*/ 134 h 13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3" h="134">
                  <a:moveTo>
                    <a:pt x="29" y="54"/>
                  </a:moveTo>
                  <a:lnTo>
                    <a:pt x="31" y="40"/>
                  </a:lnTo>
                  <a:lnTo>
                    <a:pt x="37" y="28"/>
                  </a:lnTo>
                  <a:lnTo>
                    <a:pt x="45" y="19"/>
                  </a:lnTo>
                  <a:lnTo>
                    <a:pt x="56" y="14"/>
                  </a:lnTo>
                  <a:lnTo>
                    <a:pt x="70" y="11"/>
                  </a:lnTo>
                  <a:lnTo>
                    <a:pt x="83" y="12"/>
                  </a:lnTo>
                  <a:lnTo>
                    <a:pt x="92" y="18"/>
                  </a:lnTo>
                  <a:lnTo>
                    <a:pt x="97" y="25"/>
                  </a:lnTo>
                  <a:lnTo>
                    <a:pt x="101" y="33"/>
                  </a:lnTo>
                  <a:lnTo>
                    <a:pt x="104" y="49"/>
                  </a:lnTo>
                  <a:lnTo>
                    <a:pt x="104" y="54"/>
                  </a:lnTo>
                  <a:lnTo>
                    <a:pt x="29" y="54"/>
                  </a:lnTo>
                  <a:close/>
                  <a:moveTo>
                    <a:pt x="133" y="66"/>
                  </a:moveTo>
                  <a:lnTo>
                    <a:pt x="133" y="52"/>
                  </a:lnTo>
                  <a:lnTo>
                    <a:pt x="132" y="43"/>
                  </a:lnTo>
                  <a:lnTo>
                    <a:pt x="129" y="33"/>
                  </a:lnTo>
                  <a:lnTo>
                    <a:pt x="124" y="23"/>
                  </a:lnTo>
                  <a:lnTo>
                    <a:pt x="114" y="15"/>
                  </a:lnTo>
                  <a:lnTo>
                    <a:pt x="104" y="7"/>
                  </a:lnTo>
                  <a:lnTo>
                    <a:pt x="89" y="2"/>
                  </a:lnTo>
                  <a:lnTo>
                    <a:pt x="70" y="0"/>
                  </a:lnTo>
                  <a:lnTo>
                    <a:pt x="48" y="3"/>
                  </a:lnTo>
                  <a:lnTo>
                    <a:pt x="30" y="10"/>
                  </a:lnTo>
                  <a:lnTo>
                    <a:pt x="17" y="20"/>
                  </a:lnTo>
                  <a:lnTo>
                    <a:pt x="8" y="33"/>
                  </a:lnTo>
                  <a:lnTo>
                    <a:pt x="1" y="51"/>
                  </a:lnTo>
                  <a:lnTo>
                    <a:pt x="0" y="68"/>
                  </a:lnTo>
                  <a:lnTo>
                    <a:pt x="2" y="90"/>
                  </a:lnTo>
                  <a:lnTo>
                    <a:pt x="13" y="109"/>
                  </a:lnTo>
                  <a:lnTo>
                    <a:pt x="27" y="122"/>
                  </a:lnTo>
                  <a:lnTo>
                    <a:pt x="47" y="131"/>
                  </a:lnTo>
                  <a:lnTo>
                    <a:pt x="71" y="134"/>
                  </a:lnTo>
                  <a:lnTo>
                    <a:pt x="93" y="131"/>
                  </a:lnTo>
                  <a:lnTo>
                    <a:pt x="110" y="126"/>
                  </a:lnTo>
                  <a:lnTo>
                    <a:pt x="125" y="117"/>
                  </a:lnTo>
                  <a:lnTo>
                    <a:pt x="125" y="110"/>
                  </a:lnTo>
                  <a:lnTo>
                    <a:pt x="126" y="106"/>
                  </a:lnTo>
                  <a:lnTo>
                    <a:pt x="128" y="101"/>
                  </a:lnTo>
                  <a:lnTo>
                    <a:pt x="124" y="99"/>
                  </a:lnTo>
                  <a:lnTo>
                    <a:pt x="114" y="109"/>
                  </a:lnTo>
                  <a:lnTo>
                    <a:pt x="105" y="115"/>
                  </a:lnTo>
                  <a:lnTo>
                    <a:pt x="93" y="119"/>
                  </a:lnTo>
                  <a:lnTo>
                    <a:pt x="78" y="120"/>
                  </a:lnTo>
                  <a:lnTo>
                    <a:pt x="70" y="120"/>
                  </a:lnTo>
                  <a:lnTo>
                    <a:pt x="59" y="118"/>
                  </a:lnTo>
                  <a:lnTo>
                    <a:pt x="47" y="113"/>
                  </a:lnTo>
                  <a:lnTo>
                    <a:pt x="37" y="101"/>
                  </a:lnTo>
                  <a:lnTo>
                    <a:pt x="31"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181" name="Freeform 13"/>
            <p:cNvSpPr>
              <a:spLocks/>
            </p:cNvSpPr>
            <p:nvPr/>
          </p:nvSpPr>
          <p:spPr bwMode="auto">
            <a:xfrm>
              <a:off x="775" y="3818"/>
              <a:ext cx="27" cy="43"/>
            </a:xfrm>
            <a:custGeom>
              <a:avLst/>
              <a:gdLst>
                <a:gd name="T0" fmla="*/ 0 w 80"/>
                <a:gd name="T1" fmla="*/ 0 h 130"/>
                <a:gd name="T2" fmla="*/ 0 w 80"/>
                <a:gd name="T3" fmla="*/ 0 h 130"/>
                <a:gd name="T4" fmla="*/ 0 w 80"/>
                <a:gd name="T5" fmla="*/ 0 h 130"/>
                <a:gd name="T6" fmla="*/ 0 w 80"/>
                <a:gd name="T7" fmla="*/ 0 h 130"/>
                <a:gd name="T8" fmla="*/ 0 w 80"/>
                <a:gd name="T9" fmla="*/ 0 h 130"/>
                <a:gd name="T10" fmla="*/ 0 w 80"/>
                <a:gd name="T11" fmla="*/ 0 h 130"/>
                <a:gd name="T12" fmla="*/ 0 w 80"/>
                <a:gd name="T13" fmla="*/ 0 h 130"/>
                <a:gd name="T14" fmla="*/ 0 w 80"/>
                <a:gd name="T15" fmla="*/ 0 h 130"/>
                <a:gd name="T16" fmla="*/ 0 w 80"/>
                <a:gd name="T17" fmla="*/ 0 h 130"/>
                <a:gd name="T18" fmla="*/ 0 w 80"/>
                <a:gd name="T19" fmla="*/ 0 h 130"/>
                <a:gd name="T20" fmla="*/ 0 w 80"/>
                <a:gd name="T21" fmla="*/ 0 h 130"/>
                <a:gd name="T22" fmla="*/ 0 w 80"/>
                <a:gd name="T23" fmla="*/ 0 h 130"/>
                <a:gd name="T24" fmla="*/ 0 w 80"/>
                <a:gd name="T25" fmla="*/ 0 h 130"/>
                <a:gd name="T26" fmla="*/ 0 w 80"/>
                <a:gd name="T27" fmla="*/ 0 h 130"/>
                <a:gd name="T28" fmla="*/ 0 w 80"/>
                <a:gd name="T29" fmla="*/ 0 h 130"/>
                <a:gd name="T30" fmla="*/ 0 w 80"/>
                <a:gd name="T31" fmla="*/ 0 h 130"/>
                <a:gd name="T32" fmla="*/ 0 w 80"/>
                <a:gd name="T33" fmla="*/ 0 h 130"/>
                <a:gd name="T34" fmla="*/ 0 w 80"/>
                <a:gd name="T35" fmla="*/ 0 h 130"/>
                <a:gd name="T36" fmla="*/ 0 w 80"/>
                <a:gd name="T37" fmla="*/ 0 h 130"/>
                <a:gd name="T38" fmla="*/ 0 w 80"/>
                <a:gd name="T39" fmla="*/ 0 h 130"/>
                <a:gd name="T40" fmla="*/ 0 w 80"/>
                <a:gd name="T41" fmla="*/ 0 h 130"/>
                <a:gd name="T42" fmla="*/ 0 w 80"/>
                <a:gd name="T43" fmla="*/ 0 h 130"/>
                <a:gd name="T44" fmla="*/ 0 w 80"/>
                <a:gd name="T45" fmla="*/ 0 h 130"/>
                <a:gd name="T46" fmla="*/ 0 w 80"/>
                <a:gd name="T47" fmla="*/ 0 h 130"/>
                <a:gd name="T48" fmla="*/ 0 w 80"/>
                <a:gd name="T49" fmla="*/ 0 h 130"/>
                <a:gd name="T50" fmla="*/ 0 w 80"/>
                <a:gd name="T51" fmla="*/ 0 h 130"/>
                <a:gd name="T52" fmla="*/ 0 w 80"/>
                <a:gd name="T53" fmla="*/ 0 h 130"/>
                <a:gd name="T54" fmla="*/ 0 w 80"/>
                <a:gd name="T55" fmla="*/ 0 h 130"/>
                <a:gd name="T56" fmla="*/ 0 w 80"/>
                <a:gd name="T57" fmla="*/ 0 h 130"/>
                <a:gd name="T58" fmla="*/ 0 w 80"/>
                <a:gd name="T59" fmla="*/ 0 h 130"/>
                <a:gd name="T60" fmla="*/ 0 w 80"/>
                <a:gd name="T61" fmla="*/ 0 h 130"/>
                <a:gd name="T62" fmla="*/ 0 w 80"/>
                <a:gd name="T63" fmla="*/ 0 h 130"/>
                <a:gd name="T64" fmla="*/ 0 w 80"/>
                <a:gd name="T65" fmla="*/ 0 h 130"/>
                <a:gd name="T66" fmla="*/ 0 w 80"/>
                <a:gd name="T67" fmla="*/ 0 h 130"/>
                <a:gd name="T68" fmla="*/ 0 w 80"/>
                <a:gd name="T69" fmla="*/ 0 h 130"/>
                <a:gd name="T70" fmla="*/ 0 w 80"/>
                <a:gd name="T71" fmla="*/ 0 h 130"/>
                <a:gd name="T72" fmla="*/ 0 w 80"/>
                <a:gd name="T73" fmla="*/ 0 h 130"/>
                <a:gd name="T74" fmla="*/ 0 w 80"/>
                <a:gd name="T75" fmla="*/ 0 h 130"/>
                <a:gd name="T76" fmla="*/ 0 w 80"/>
                <a:gd name="T77" fmla="*/ 0 h 130"/>
                <a:gd name="T78" fmla="*/ 0 w 80"/>
                <a:gd name="T79" fmla="*/ 0 h 130"/>
                <a:gd name="T80" fmla="*/ 0 w 80"/>
                <a:gd name="T81" fmla="*/ 0 h 130"/>
                <a:gd name="T82" fmla="*/ 0 w 80"/>
                <a:gd name="T83" fmla="*/ 0 h 130"/>
                <a:gd name="T84" fmla="*/ 0 w 80"/>
                <a:gd name="T85" fmla="*/ 0 h 130"/>
                <a:gd name="T86" fmla="*/ 0 w 80"/>
                <a:gd name="T87" fmla="*/ 0 h 130"/>
                <a:gd name="T88" fmla="*/ 0 w 80"/>
                <a:gd name="T89" fmla="*/ 0 h 13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0"/>
                <a:gd name="T136" fmla="*/ 0 h 130"/>
                <a:gd name="T137" fmla="*/ 80 w 80"/>
                <a:gd name="T138" fmla="*/ 130 h 13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0" h="130">
                  <a:moveTo>
                    <a:pt x="76" y="25"/>
                  </a:moveTo>
                  <a:lnTo>
                    <a:pt x="73" y="24"/>
                  </a:lnTo>
                  <a:lnTo>
                    <a:pt x="71" y="24"/>
                  </a:lnTo>
                  <a:lnTo>
                    <a:pt x="67" y="23"/>
                  </a:lnTo>
                  <a:lnTo>
                    <a:pt x="62" y="23"/>
                  </a:lnTo>
                  <a:lnTo>
                    <a:pt x="50" y="24"/>
                  </a:lnTo>
                  <a:lnTo>
                    <a:pt x="42" y="28"/>
                  </a:lnTo>
                  <a:lnTo>
                    <a:pt x="35" y="33"/>
                  </a:lnTo>
                  <a:lnTo>
                    <a:pt x="33" y="37"/>
                  </a:lnTo>
                  <a:lnTo>
                    <a:pt x="30" y="44"/>
                  </a:lnTo>
                  <a:lnTo>
                    <a:pt x="29" y="52"/>
                  </a:lnTo>
                  <a:lnTo>
                    <a:pt x="27" y="65"/>
                  </a:lnTo>
                  <a:lnTo>
                    <a:pt x="27" y="97"/>
                  </a:lnTo>
                  <a:lnTo>
                    <a:pt x="29" y="102"/>
                  </a:lnTo>
                  <a:lnTo>
                    <a:pt x="30" y="113"/>
                  </a:lnTo>
                  <a:lnTo>
                    <a:pt x="30" y="130"/>
                  </a:lnTo>
                  <a:lnTo>
                    <a:pt x="26" y="128"/>
                  </a:lnTo>
                  <a:lnTo>
                    <a:pt x="3" y="128"/>
                  </a:lnTo>
                  <a:lnTo>
                    <a:pt x="0" y="130"/>
                  </a:lnTo>
                  <a:lnTo>
                    <a:pt x="1" y="120"/>
                  </a:lnTo>
                  <a:lnTo>
                    <a:pt x="1" y="110"/>
                  </a:lnTo>
                  <a:lnTo>
                    <a:pt x="2" y="99"/>
                  </a:lnTo>
                  <a:lnTo>
                    <a:pt x="2" y="43"/>
                  </a:lnTo>
                  <a:lnTo>
                    <a:pt x="1" y="27"/>
                  </a:lnTo>
                  <a:lnTo>
                    <a:pt x="1" y="0"/>
                  </a:lnTo>
                  <a:lnTo>
                    <a:pt x="3" y="2"/>
                  </a:lnTo>
                  <a:lnTo>
                    <a:pt x="7" y="2"/>
                  </a:lnTo>
                  <a:lnTo>
                    <a:pt x="11" y="3"/>
                  </a:lnTo>
                  <a:lnTo>
                    <a:pt x="19" y="3"/>
                  </a:lnTo>
                  <a:lnTo>
                    <a:pt x="23" y="2"/>
                  </a:lnTo>
                  <a:lnTo>
                    <a:pt x="26" y="2"/>
                  </a:lnTo>
                  <a:lnTo>
                    <a:pt x="30" y="0"/>
                  </a:lnTo>
                  <a:lnTo>
                    <a:pt x="27" y="19"/>
                  </a:lnTo>
                  <a:lnTo>
                    <a:pt x="27" y="31"/>
                  </a:lnTo>
                  <a:lnTo>
                    <a:pt x="35" y="18"/>
                  </a:lnTo>
                  <a:lnTo>
                    <a:pt x="43" y="11"/>
                  </a:lnTo>
                  <a:lnTo>
                    <a:pt x="52" y="4"/>
                  </a:lnTo>
                  <a:lnTo>
                    <a:pt x="64" y="0"/>
                  </a:lnTo>
                  <a:lnTo>
                    <a:pt x="80" y="0"/>
                  </a:lnTo>
                  <a:lnTo>
                    <a:pt x="79" y="3"/>
                  </a:lnTo>
                  <a:lnTo>
                    <a:pt x="79" y="7"/>
                  </a:lnTo>
                  <a:lnTo>
                    <a:pt x="77" y="12"/>
                  </a:lnTo>
                  <a:lnTo>
                    <a:pt x="77" y="21"/>
                  </a:lnTo>
                  <a:lnTo>
                    <a:pt x="79" y="24"/>
                  </a:lnTo>
                  <a:lnTo>
                    <a:pt x="76" y="25"/>
                  </a:lnTo>
                  <a:close/>
                </a:path>
              </a:pathLst>
            </a:custGeom>
            <a:solidFill>
              <a:srgbClr val="660080"/>
            </a:solidFill>
            <a:ln w="0">
              <a:solidFill>
                <a:srgbClr val="660080"/>
              </a:solidFill>
              <a:prstDash val="solid"/>
              <a:round/>
              <a:headEnd/>
              <a:tailEnd/>
            </a:ln>
          </p:spPr>
          <p:txBody>
            <a:bodyPr/>
            <a:lstStyle/>
            <a:p>
              <a:endParaRPr lang="en-GB" dirty="0"/>
            </a:p>
          </p:txBody>
        </p:sp>
        <p:sp>
          <p:nvSpPr>
            <p:cNvPr id="5182" name="Freeform 14"/>
            <p:cNvSpPr>
              <a:spLocks noEditPoints="1"/>
            </p:cNvSpPr>
            <p:nvPr/>
          </p:nvSpPr>
          <p:spPr bwMode="auto">
            <a:xfrm>
              <a:off x="811" y="3799"/>
              <a:ext cx="10" cy="62"/>
            </a:xfrm>
            <a:custGeom>
              <a:avLst/>
              <a:gdLst>
                <a:gd name="T0" fmla="*/ 0 w 31"/>
                <a:gd name="T1" fmla="*/ 0 h 186"/>
                <a:gd name="T2" fmla="*/ 0 w 31"/>
                <a:gd name="T3" fmla="*/ 0 h 186"/>
                <a:gd name="T4" fmla="*/ 0 w 31"/>
                <a:gd name="T5" fmla="*/ 0 h 186"/>
                <a:gd name="T6" fmla="*/ 0 w 31"/>
                <a:gd name="T7" fmla="*/ 0 h 186"/>
                <a:gd name="T8" fmla="*/ 0 w 31"/>
                <a:gd name="T9" fmla="*/ 0 h 186"/>
                <a:gd name="T10" fmla="*/ 0 w 31"/>
                <a:gd name="T11" fmla="*/ 0 h 186"/>
                <a:gd name="T12" fmla="*/ 0 w 31"/>
                <a:gd name="T13" fmla="*/ 0 h 186"/>
                <a:gd name="T14" fmla="*/ 0 w 31"/>
                <a:gd name="T15" fmla="*/ 0 h 186"/>
                <a:gd name="T16" fmla="*/ 0 w 31"/>
                <a:gd name="T17" fmla="*/ 0 h 186"/>
                <a:gd name="T18" fmla="*/ 0 w 31"/>
                <a:gd name="T19" fmla="*/ 0 h 186"/>
                <a:gd name="T20" fmla="*/ 0 w 31"/>
                <a:gd name="T21" fmla="*/ 0 h 186"/>
                <a:gd name="T22" fmla="*/ 0 w 31"/>
                <a:gd name="T23" fmla="*/ 0 h 186"/>
                <a:gd name="T24" fmla="*/ 0 w 31"/>
                <a:gd name="T25" fmla="*/ 0 h 186"/>
                <a:gd name="T26" fmla="*/ 0 w 31"/>
                <a:gd name="T27" fmla="*/ 0 h 186"/>
                <a:gd name="T28" fmla="*/ 0 w 31"/>
                <a:gd name="T29" fmla="*/ 0 h 186"/>
                <a:gd name="T30" fmla="*/ 0 w 31"/>
                <a:gd name="T31" fmla="*/ 0 h 186"/>
                <a:gd name="T32" fmla="*/ 0 w 31"/>
                <a:gd name="T33" fmla="*/ 0 h 186"/>
                <a:gd name="T34" fmla="*/ 0 w 31"/>
                <a:gd name="T35" fmla="*/ 0 h 186"/>
                <a:gd name="T36" fmla="*/ 0 w 31"/>
                <a:gd name="T37" fmla="*/ 0 h 186"/>
                <a:gd name="T38" fmla="*/ 0 w 31"/>
                <a:gd name="T39" fmla="*/ 0 h 186"/>
                <a:gd name="T40" fmla="*/ 0 w 31"/>
                <a:gd name="T41" fmla="*/ 0 h 186"/>
                <a:gd name="T42" fmla="*/ 0 w 31"/>
                <a:gd name="T43" fmla="*/ 0 h 186"/>
                <a:gd name="T44" fmla="*/ 0 w 31"/>
                <a:gd name="T45" fmla="*/ 0 h 186"/>
                <a:gd name="T46" fmla="*/ 0 w 31"/>
                <a:gd name="T47" fmla="*/ 0 h 186"/>
                <a:gd name="T48" fmla="*/ 0 w 31"/>
                <a:gd name="T49" fmla="*/ 0 h 186"/>
                <a:gd name="T50" fmla="*/ 0 w 31"/>
                <a:gd name="T51" fmla="*/ 0 h 186"/>
                <a:gd name="T52" fmla="*/ 0 w 31"/>
                <a:gd name="T53" fmla="*/ 0 h 186"/>
                <a:gd name="T54" fmla="*/ 0 w 31"/>
                <a:gd name="T55" fmla="*/ 0 h 186"/>
                <a:gd name="T56" fmla="*/ 0 w 31"/>
                <a:gd name="T57" fmla="*/ 0 h 186"/>
                <a:gd name="T58" fmla="*/ 0 w 31"/>
                <a:gd name="T59" fmla="*/ 0 h 186"/>
                <a:gd name="T60" fmla="*/ 0 w 31"/>
                <a:gd name="T61" fmla="*/ 0 h 186"/>
                <a:gd name="T62" fmla="*/ 0 w 31"/>
                <a:gd name="T63" fmla="*/ 0 h 186"/>
                <a:gd name="T64" fmla="*/ 0 w 31"/>
                <a:gd name="T65" fmla="*/ 0 h 186"/>
                <a:gd name="T66" fmla="*/ 0 w 31"/>
                <a:gd name="T67" fmla="*/ 0 h 186"/>
                <a:gd name="T68" fmla="*/ 0 w 31"/>
                <a:gd name="T69" fmla="*/ 0 h 18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
                <a:gd name="T106" fmla="*/ 0 h 186"/>
                <a:gd name="T107" fmla="*/ 31 w 31"/>
                <a:gd name="T108" fmla="*/ 186 h 18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 h="186">
                  <a:moveTo>
                    <a:pt x="1" y="58"/>
                  </a:moveTo>
                  <a:lnTo>
                    <a:pt x="4" y="59"/>
                  </a:lnTo>
                  <a:lnTo>
                    <a:pt x="26" y="59"/>
                  </a:lnTo>
                  <a:lnTo>
                    <a:pt x="30" y="58"/>
                  </a:lnTo>
                  <a:lnTo>
                    <a:pt x="29" y="67"/>
                  </a:lnTo>
                  <a:lnTo>
                    <a:pt x="29" y="76"/>
                  </a:lnTo>
                  <a:lnTo>
                    <a:pt x="27" y="88"/>
                  </a:lnTo>
                  <a:lnTo>
                    <a:pt x="27" y="141"/>
                  </a:lnTo>
                  <a:lnTo>
                    <a:pt x="29" y="151"/>
                  </a:lnTo>
                  <a:lnTo>
                    <a:pt x="29" y="165"/>
                  </a:lnTo>
                  <a:lnTo>
                    <a:pt x="30" y="186"/>
                  </a:lnTo>
                  <a:lnTo>
                    <a:pt x="27" y="184"/>
                  </a:lnTo>
                  <a:lnTo>
                    <a:pt x="4" y="184"/>
                  </a:lnTo>
                  <a:lnTo>
                    <a:pt x="1" y="186"/>
                  </a:lnTo>
                  <a:lnTo>
                    <a:pt x="2" y="165"/>
                  </a:lnTo>
                  <a:lnTo>
                    <a:pt x="2" y="99"/>
                  </a:lnTo>
                  <a:lnTo>
                    <a:pt x="1" y="83"/>
                  </a:lnTo>
                  <a:lnTo>
                    <a:pt x="1" y="58"/>
                  </a:lnTo>
                  <a:close/>
                  <a:moveTo>
                    <a:pt x="16" y="29"/>
                  </a:moveTo>
                  <a:lnTo>
                    <a:pt x="10" y="27"/>
                  </a:lnTo>
                  <a:lnTo>
                    <a:pt x="6" y="26"/>
                  </a:lnTo>
                  <a:lnTo>
                    <a:pt x="2" y="22"/>
                  </a:lnTo>
                  <a:lnTo>
                    <a:pt x="0" y="14"/>
                  </a:lnTo>
                  <a:lnTo>
                    <a:pt x="2" y="6"/>
                  </a:lnTo>
                  <a:lnTo>
                    <a:pt x="6" y="2"/>
                  </a:lnTo>
                  <a:lnTo>
                    <a:pt x="10" y="1"/>
                  </a:lnTo>
                  <a:lnTo>
                    <a:pt x="16" y="0"/>
                  </a:lnTo>
                  <a:lnTo>
                    <a:pt x="21" y="1"/>
                  </a:lnTo>
                  <a:lnTo>
                    <a:pt x="25" y="2"/>
                  </a:lnTo>
                  <a:lnTo>
                    <a:pt x="29" y="6"/>
                  </a:lnTo>
                  <a:lnTo>
                    <a:pt x="31"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83" name="Freeform 15"/>
            <p:cNvSpPr>
              <a:spLocks/>
            </p:cNvSpPr>
            <p:nvPr/>
          </p:nvSpPr>
          <p:spPr bwMode="auto">
            <a:xfrm>
              <a:off x="836" y="3818"/>
              <a:ext cx="43" cy="43"/>
            </a:xfrm>
            <a:custGeom>
              <a:avLst/>
              <a:gdLst>
                <a:gd name="T0" fmla="*/ 0 w 129"/>
                <a:gd name="T1" fmla="*/ 0 h 130"/>
                <a:gd name="T2" fmla="*/ 0 w 129"/>
                <a:gd name="T3" fmla="*/ 0 h 130"/>
                <a:gd name="T4" fmla="*/ 0 w 129"/>
                <a:gd name="T5" fmla="*/ 0 h 130"/>
                <a:gd name="T6" fmla="*/ 0 w 129"/>
                <a:gd name="T7" fmla="*/ 0 h 130"/>
                <a:gd name="T8" fmla="*/ 0 w 129"/>
                <a:gd name="T9" fmla="*/ 0 h 130"/>
                <a:gd name="T10" fmla="*/ 0 w 129"/>
                <a:gd name="T11" fmla="*/ 0 h 130"/>
                <a:gd name="T12" fmla="*/ 0 w 129"/>
                <a:gd name="T13" fmla="*/ 0 h 130"/>
                <a:gd name="T14" fmla="*/ 0 w 129"/>
                <a:gd name="T15" fmla="*/ 0 h 130"/>
                <a:gd name="T16" fmla="*/ 0 w 129"/>
                <a:gd name="T17" fmla="*/ 0 h 130"/>
                <a:gd name="T18" fmla="*/ 0 w 129"/>
                <a:gd name="T19" fmla="*/ 0 h 130"/>
                <a:gd name="T20" fmla="*/ 0 w 129"/>
                <a:gd name="T21" fmla="*/ 0 h 130"/>
                <a:gd name="T22" fmla="*/ 0 w 129"/>
                <a:gd name="T23" fmla="*/ 0 h 130"/>
                <a:gd name="T24" fmla="*/ 0 w 129"/>
                <a:gd name="T25" fmla="*/ 0 h 130"/>
                <a:gd name="T26" fmla="*/ 0 w 129"/>
                <a:gd name="T27" fmla="*/ 0 h 130"/>
                <a:gd name="T28" fmla="*/ 0 w 129"/>
                <a:gd name="T29" fmla="*/ 0 h 130"/>
                <a:gd name="T30" fmla="*/ 0 w 129"/>
                <a:gd name="T31" fmla="*/ 0 h 130"/>
                <a:gd name="T32" fmla="*/ 0 w 129"/>
                <a:gd name="T33" fmla="*/ 0 h 130"/>
                <a:gd name="T34" fmla="*/ 0 w 129"/>
                <a:gd name="T35" fmla="*/ 0 h 130"/>
                <a:gd name="T36" fmla="*/ 0 w 129"/>
                <a:gd name="T37" fmla="*/ 0 h 130"/>
                <a:gd name="T38" fmla="*/ 0 w 129"/>
                <a:gd name="T39" fmla="*/ 0 h 130"/>
                <a:gd name="T40" fmla="*/ 0 w 129"/>
                <a:gd name="T41" fmla="*/ 0 h 130"/>
                <a:gd name="T42" fmla="*/ 0 w 129"/>
                <a:gd name="T43" fmla="*/ 0 h 130"/>
                <a:gd name="T44" fmla="*/ 0 w 129"/>
                <a:gd name="T45" fmla="*/ 0 h 130"/>
                <a:gd name="T46" fmla="*/ 0 w 129"/>
                <a:gd name="T47" fmla="*/ 0 h 130"/>
                <a:gd name="T48" fmla="*/ 0 w 129"/>
                <a:gd name="T49" fmla="*/ 0 h 130"/>
                <a:gd name="T50" fmla="*/ 0 w 129"/>
                <a:gd name="T51" fmla="*/ 0 h 130"/>
                <a:gd name="T52" fmla="*/ 0 w 129"/>
                <a:gd name="T53" fmla="*/ 0 h 130"/>
                <a:gd name="T54" fmla="*/ 0 w 129"/>
                <a:gd name="T55" fmla="*/ 0 h 130"/>
                <a:gd name="T56" fmla="*/ 0 w 129"/>
                <a:gd name="T57" fmla="*/ 0 h 130"/>
                <a:gd name="T58" fmla="*/ 0 w 129"/>
                <a:gd name="T59" fmla="*/ 0 h 130"/>
                <a:gd name="T60" fmla="*/ 0 w 129"/>
                <a:gd name="T61" fmla="*/ 0 h 130"/>
                <a:gd name="T62" fmla="*/ 0 w 129"/>
                <a:gd name="T63" fmla="*/ 0 h 130"/>
                <a:gd name="T64" fmla="*/ 0 w 129"/>
                <a:gd name="T65" fmla="*/ 0 h 130"/>
                <a:gd name="T66" fmla="*/ 0 w 129"/>
                <a:gd name="T67" fmla="*/ 0 h 130"/>
                <a:gd name="T68" fmla="*/ 0 w 129"/>
                <a:gd name="T69" fmla="*/ 0 h 130"/>
                <a:gd name="T70" fmla="*/ 0 w 129"/>
                <a:gd name="T71" fmla="*/ 0 h 130"/>
                <a:gd name="T72" fmla="*/ 0 w 129"/>
                <a:gd name="T73" fmla="*/ 0 h 130"/>
                <a:gd name="T74" fmla="*/ 0 w 129"/>
                <a:gd name="T75" fmla="*/ 0 h 130"/>
                <a:gd name="T76" fmla="*/ 0 w 129"/>
                <a:gd name="T77" fmla="*/ 0 h 130"/>
                <a:gd name="T78" fmla="*/ 0 w 129"/>
                <a:gd name="T79" fmla="*/ 0 h 130"/>
                <a:gd name="T80" fmla="*/ 0 w 129"/>
                <a:gd name="T81" fmla="*/ 0 h 130"/>
                <a:gd name="T82" fmla="*/ 0 w 129"/>
                <a:gd name="T83" fmla="*/ 0 h 130"/>
                <a:gd name="T84" fmla="*/ 0 w 129"/>
                <a:gd name="T85" fmla="*/ 0 h 130"/>
                <a:gd name="T86" fmla="*/ 0 w 129"/>
                <a:gd name="T87" fmla="*/ 0 h 130"/>
                <a:gd name="T88" fmla="*/ 0 w 129"/>
                <a:gd name="T89" fmla="*/ 0 h 130"/>
                <a:gd name="T90" fmla="*/ 0 w 129"/>
                <a:gd name="T91" fmla="*/ 0 h 130"/>
                <a:gd name="T92" fmla="*/ 0 w 129"/>
                <a:gd name="T93" fmla="*/ 0 h 130"/>
                <a:gd name="T94" fmla="*/ 0 w 129"/>
                <a:gd name="T95" fmla="*/ 0 h 130"/>
                <a:gd name="T96" fmla="*/ 0 w 129"/>
                <a:gd name="T97" fmla="*/ 0 h 130"/>
                <a:gd name="T98" fmla="*/ 0 w 129"/>
                <a:gd name="T99" fmla="*/ 0 h 13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29"/>
                <a:gd name="T151" fmla="*/ 0 h 130"/>
                <a:gd name="T152" fmla="*/ 129 w 129"/>
                <a:gd name="T153" fmla="*/ 130 h 13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29" h="130">
                  <a:moveTo>
                    <a:pt x="1" y="0"/>
                  </a:moveTo>
                  <a:lnTo>
                    <a:pt x="6" y="2"/>
                  </a:lnTo>
                  <a:lnTo>
                    <a:pt x="10" y="3"/>
                  </a:lnTo>
                  <a:lnTo>
                    <a:pt x="21" y="3"/>
                  </a:lnTo>
                  <a:lnTo>
                    <a:pt x="25" y="2"/>
                  </a:lnTo>
                  <a:lnTo>
                    <a:pt x="30" y="0"/>
                  </a:lnTo>
                  <a:lnTo>
                    <a:pt x="30" y="6"/>
                  </a:lnTo>
                  <a:lnTo>
                    <a:pt x="29" y="14"/>
                  </a:lnTo>
                  <a:lnTo>
                    <a:pt x="29" y="25"/>
                  </a:lnTo>
                  <a:lnTo>
                    <a:pt x="35" y="16"/>
                  </a:lnTo>
                  <a:lnTo>
                    <a:pt x="46" y="8"/>
                  </a:lnTo>
                  <a:lnTo>
                    <a:pt x="62" y="3"/>
                  </a:lnTo>
                  <a:lnTo>
                    <a:pt x="80" y="0"/>
                  </a:lnTo>
                  <a:lnTo>
                    <a:pt x="97" y="2"/>
                  </a:lnTo>
                  <a:lnTo>
                    <a:pt x="110" y="7"/>
                  </a:lnTo>
                  <a:lnTo>
                    <a:pt x="120" y="14"/>
                  </a:lnTo>
                  <a:lnTo>
                    <a:pt x="125" y="21"/>
                  </a:lnTo>
                  <a:lnTo>
                    <a:pt x="128" y="31"/>
                  </a:lnTo>
                  <a:lnTo>
                    <a:pt x="129" y="39"/>
                  </a:lnTo>
                  <a:lnTo>
                    <a:pt x="129" y="130"/>
                  </a:lnTo>
                  <a:lnTo>
                    <a:pt x="126" y="128"/>
                  </a:lnTo>
                  <a:lnTo>
                    <a:pt x="102" y="128"/>
                  </a:lnTo>
                  <a:lnTo>
                    <a:pt x="98" y="130"/>
                  </a:lnTo>
                  <a:lnTo>
                    <a:pt x="100" y="109"/>
                  </a:lnTo>
                  <a:lnTo>
                    <a:pt x="101" y="90"/>
                  </a:lnTo>
                  <a:lnTo>
                    <a:pt x="101" y="54"/>
                  </a:lnTo>
                  <a:lnTo>
                    <a:pt x="100" y="43"/>
                  </a:lnTo>
                  <a:lnTo>
                    <a:pt x="96" y="32"/>
                  </a:lnTo>
                  <a:lnTo>
                    <a:pt x="91" y="24"/>
                  </a:lnTo>
                  <a:lnTo>
                    <a:pt x="81" y="18"/>
                  </a:lnTo>
                  <a:lnTo>
                    <a:pt x="68" y="16"/>
                  </a:lnTo>
                  <a:lnTo>
                    <a:pt x="54" y="19"/>
                  </a:lnTo>
                  <a:lnTo>
                    <a:pt x="42" y="24"/>
                  </a:lnTo>
                  <a:lnTo>
                    <a:pt x="33" y="35"/>
                  </a:lnTo>
                  <a:lnTo>
                    <a:pt x="30" y="45"/>
                  </a:lnTo>
                  <a:lnTo>
                    <a:pt x="29" y="60"/>
                  </a:lnTo>
                  <a:lnTo>
                    <a:pt x="29" y="105"/>
                  </a:lnTo>
                  <a:lnTo>
                    <a:pt x="30" y="119"/>
                  </a:lnTo>
                  <a:lnTo>
                    <a:pt x="30" y="130"/>
                  </a:lnTo>
                  <a:lnTo>
                    <a:pt x="23" y="130"/>
                  </a:lnTo>
                  <a:lnTo>
                    <a:pt x="19" y="128"/>
                  </a:lnTo>
                  <a:lnTo>
                    <a:pt x="9" y="128"/>
                  </a:lnTo>
                  <a:lnTo>
                    <a:pt x="4" y="130"/>
                  </a:lnTo>
                  <a:lnTo>
                    <a:pt x="0" y="130"/>
                  </a:lnTo>
                  <a:lnTo>
                    <a:pt x="1" y="118"/>
                  </a:lnTo>
                  <a:lnTo>
                    <a:pt x="1" y="102"/>
                  </a:lnTo>
                  <a:lnTo>
                    <a:pt x="2" y="84"/>
                  </a:lnTo>
                  <a:lnTo>
                    <a:pt x="2" y="57"/>
                  </a:lnTo>
                  <a:lnTo>
                    <a:pt x="1"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84" name="Freeform 16"/>
            <p:cNvSpPr>
              <a:spLocks noEditPoints="1"/>
            </p:cNvSpPr>
            <p:nvPr/>
          </p:nvSpPr>
          <p:spPr bwMode="auto">
            <a:xfrm>
              <a:off x="889" y="3817"/>
              <a:ext cx="46" cy="68"/>
            </a:xfrm>
            <a:custGeom>
              <a:avLst/>
              <a:gdLst>
                <a:gd name="T0" fmla="*/ 0 w 139"/>
                <a:gd name="T1" fmla="*/ 0 h 203"/>
                <a:gd name="T2" fmla="*/ 0 w 139"/>
                <a:gd name="T3" fmla="*/ 0 h 203"/>
                <a:gd name="T4" fmla="*/ 0 w 139"/>
                <a:gd name="T5" fmla="*/ 0 h 203"/>
                <a:gd name="T6" fmla="*/ 0 w 139"/>
                <a:gd name="T7" fmla="*/ 0 h 203"/>
                <a:gd name="T8" fmla="*/ 0 w 139"/>
                <a:gd name="T9" fmla="*/ 0 h 203"/>
                <a:gd name="T10" fmla="*/ 0 w 139"/>
                <a:gd name="T11" fmla="*/ 0 h 203"/>
                <a:gd name="T12" fmla="*/ 0 w 139"/>
                <a:gd name="T13" fmla="*/ 0 h 203"/>
                <a:gd name="T14" fmla="*/ 0 w 139"/>
                <a:gd name="T15" fmla="*/ 0 h 203"/>
                <a:gd name="T16" fmla="*/ 0 w 139"/>
                <a:gd name="T17" fmla="*/ 0 h 203"/>
                <a:gd name="T18" fmla="*/ 0 w 139"/>
                <a:gd name="T19" fmla="*/ 0 h 203"/>
                <a:gd name="T20" fmla="*/ 0 w 139"/>
                <a:gd name="T21" fmla="*/ 0 h 203"/>
                <a:gd name="T22" fmla="*/ 0 w 139"/>
                <a:gd name="T23" fmla="*/ 0 h 203"/>
                <a:gd name="T24" fmla="*/ 0 w 139"/>
                <a:gd name="T25" fmla="*/ 0 h 203"/>
                <a:gd name="T26" fmla="*/ 0 w 139"/>
                <a:gd name="T27" fmla="*/ 0 h 203"/>
                <a:gd name="T28" fmla="*/ 0 w 139"/>
                <a:gd name="T29" fmla="*/ 0 h 203"/>
                <a:gd name="T30" fmla="*/ 0 w 139"/>
                <a:gd name="T31" fmla="*/ 0 h 203"/>
                <a:gd name="T32" fmla="*/ 0 w 139"/>
                <a:gd name="T33" fmla="*/ 0 h 203"/>
                <a:gd name="T34" fmla="*/ 0 w 139"/>
                <a:gd name="T35" fmla="*/ 0 h 203"/>
                <a:gd name="T36" fmla="*/ 0 w 139"/>
                <a:gd name="T37" fmla="*/ 0 h 203"/>
                <a:gd name="T38" fmla="*/ 0 w 139"/>
                <a:gd name="T39" fmla="*/ 0 h 203"/>
                <a:gd name="T40" fmla="*/ 0 w 139"/>
                <a:gd name="T41" fmla="*/ 0 h 203"/>
                <a:gd name="T42" fmla="*/ 0 w 139"/>
                <a:gd name="T43" fmla="*/ 0 h 203"/>
                <a:gd name="T44" fmla="*/ 0 w 139"/>
                <a:gd name="T45" fmla="*/ 0 h 203"/>
                <a:gd name="T46" fmla="*/ 0 w 139"/>
                <a:gd name="T47" fmla="*/ 0 h 203"/>
                <a:gd name="T48" fmla="*/ 0 w 139"/>
                <a:gd name="T49" fmla="*/ 0 h 203"/>
                <a:gd name="T50" fmla="*/ 0 w 139"/>
                <a:gd name="T51" fmla="*/ 0 h 203"/>
                <a:gd name="T52" fmla="*/ 0 w 139"/>
                <a:gd name="T53" fmla="*/ 0 h 203"/>
                <a:gd name="T54" fmla="*/ 0 w 139"/>
                <a:gd name="T55" fmla="*/ 0 h 203"/>
                <a:gd name="T56" fmla="*/ 0 w 139"/>
                <a:gd name="T57" fmla="*/ 0 h 203"/>
                <a:gd name="T58" fmla="*/ 0 w 139"/>
                <a:gd name="T59" fmla="*/ 0 h 203"/>
                <a:gd name="T60" fmla="*/ 0 w 139"/>
                <a:gd name="T61" fmla="*/ 0 h 203"/>
                <a:gd name="T62" fmla="*/ 0 w 139"/>
                <a:gd name="T63" fmla="*/ 0 h 203"/>
                <a:gd name="T64" fmla="*/ 0 w 139"/>
                <a:gd name="T65" fmla="*/ 0 h 203"/>
                <a:gd name="T66" fmla="*/ 0 w 139"/>
                <a:gd name="T67" fmla="*/ 0 h 203"/>
                <a:gd name="T68" fmla="*/ 0 w 139"/>
                <a:gd name="T69" fmla="*/ 0 h 203"/>
                <a:gd name="T70" fmla="*/ 0 w 139"/>
                <a:gd name="T71" fmla="*/ 0 h 203"/>
                <a:gd name="T72" fmla="*/ 0 w 139"/>
                <a:gd name="T73" fmla="*/ 0 h 203"/>
                <a:gd name="T74" fmla="*/ 0 w 139"/>
                <a:gd name="T75" fmla="*/ 0 h 203"/>
                <a:gd name="T76" fmla="*/ 0 w 139"/>
                <a:gd name="T77" fmla="*/ 0 h 203"/>
                <a:gd name="T78" fmla="*/ 0 w 139"/>
                <a:gd name="T79" fmla="*/ 0 h 203"/>
                <a:gd name="T80" fmla="*/ 0 w 139"/>
                <a:gd name="T81" fmla="*/ 0 h 203"/>
                <a:gd name="T82" fmla="*/ 0 w 139"/>
                <a:gd name="T83" fmla="*/ 0 h 203"/>
                <a:gd name="T84" fmla="*/ 0 w 139"/>
                <a:gd name="T85" fmla="*/ 0 h 203"/>
                <a:gd name="T86" fmla="*/ 0 w 139"/>
                <a:gd name="T87" fmla="*/ 0 h 203"/>
                <a:gd name="T88" fmla="*/ 0 w 139"/>
                <a:gd name="T89" fmla="*/ 0 h 203"/>
                <a:gd name="T90" fmla="*/ 0 w 139"/>
                <a:gd name="T91" fmla="*/ 0 h 203"/>
                <a:gd name="T92" fmla="*/ 0 w 139"/>
                <a:gd name="T93" fmla="*/ 0 h 203"/>
                <a:gd name="T94" fmla="*/ 0 w 139"/>
                <a:gd name="T95" fmla="*/ 0 h 203"/>
                <a:gd name="T96" fmla="*/ 0 w 139"/>
                <a:gd name="T97" fmla="*/ 0 h 203"/>
                <a:gd name="T98" fmla="*/ 0 w 139"/>
                <a:gd name="T99" fmla="*/ 0 h 203"/>
                <a:gd name="T100" fmla="*/ 0 w 139"/>
                <a:gd name="T101" fmla="*/ 0 h 203"/>
                <a:gd name="T102" fmla="*/ 0 w 139"/>
                <a:gd name="T103" fmla="*/ 0 h 203"/>
                <a:gd name="T104" fmla="*/ 0 w 139"/>
                <a:gd name="T105" fmla="*/ 0 h 203"/>
                <a:gd name="T106" fmla="*/ 0 w 139"/>
                <a:gd name="T107" fmla="*/ 0 h 203"/>
                <a:gd name="T108" fmla="*/ 0 w 139"/>
                <a:gd name="T109" fmla="*/ 0 h 203"/>
                <a:gd name="T110" fmla="*/ 0 w 139"/>
                <a:gd name="T111" fmla="*/ 0 h 203"/>
                <a:gd name="T112" fmla="*/ 0 w 139"/>
                <a:gd name="T113" fmla="*/ 0 h 20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39"/>
                <a:gd name="T172" fmla="*/ 0 h 203"/>
                <a:gd name="T173" fmla="*/ 139 w 139"/>
                <a:gd name="T174" fmla="*/ 203 h 20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39" h="203">
                  <a:moveTo>
                    <a:pt x="65" y="77"/>
                  </a:moveTo>
                  <a:lnTo>
                    <a:pt x="53" y="75"/>
                  </a:lnTo>
                  <a:lnTo>
                    <a:pt x="44" y="69"/>
                  </a:lnTo>
                  <a:lnTo>
                    <a:pt x="37" y="59"/>
                  </a:lnTo>
                  <a:lnTo>
                    <a:pt x="35" y="45"/>
                  </a:lnTo>
                  <a:lnTo>
                    <a:pt x="35" y="38"/>
                  </a:lnTo>
                  <a:lnTo>
                    <a:pt x="36" y="30"/>
                  </a:lnTo>
                  <a:lnTo>
                    <a:pt x="40" y="24"/>
                  </a:lnTo>
                  <a:lnTo>
                    <a:pt x="45" y="16"/>
                  </a:lnTo>
                  <a:lnTo>
                    <a:pt x="55" y="11"/>
                  </a:lnTo>
                  <a:lnTo>
                    <a:pt x="66" y="9"/>
                  </a:lnTo>
                  <a:lnTo>
                    <a:pt x="76" y="11"/>
                  </a:lnTo>
                  <a:lnTo>
                    <a:pt x="84" y="15"/>
                  </a:lnTo>
                  <a:lnTo>
                    <a:pt x="90" y="20"/>
                  </a:lnTo>
                  <a:lnTo>
                    <a:pt x="95" y="29"/>
                  </a:lnTo>
                  <a:lnTo>
                    <a:pt x="97" y="41"/>
                  </a:lnTo>
                  <a:lnTo>
                    <a:pt x="95" y="50"/>
                  </a:lnTo>
                  <a:lnTo>
                    <a:pt x="93" y="59"/>
                  </a:lnTo>
                  <a:lnTo>
                    <a:pt x="88" y="69"/>
                  </a:lnTo>
                  <a:lnTo>
                    <a:pt x="78" y="74"/>
                  </a:lnTo>
                  <a:lnTo>
                    <a:pt x="65" y="77"/>
                  </a:lnTo>
                  <a:close/>
                  <a:moveTo>
                    <a:pt x="7" y="44"/>
                  </a:moveTo>
                  <a:lnTo>
                    <a:pt x="8" y="55"/>
                  </a:lnTo>
                  <a:lnTo>
                    <a:pt x="14" y="66"/>
                  </a:lnTo>
                  <a:lnTo>
                    <a:pt x="22" y="74"/>
                  </a:lnTo>
                  <a:lnTo>
                    <a:pt x="35" y="81"/>
                  </a:lnTo>
                  <a:lnTo>
                    <a:pt x="31" y="82"/>
                  </a:lnTo>
                  <a:lnTo>
                    <a:pt x="24" y="85"/>
                  </a:lnTo>
                  <a:lnTo>
                    <a:pt x="18" y="90"/>
                  </a:lnTo>
                  <a:lnTo>
                    <a:pt x="12" y="98"/>
                  </a:lnTo>
                  <a:lnTo>
                    <a:pt x="11" y="107"/>
                  </a:lnTo>
                  <a:lnTo>
                    <a:pt x="12" y="112"/>
                  </a:lnTo>
                  <a:lnTo>
                    <a:pt x="15" y="119"/>
                  </a:lnTo>
                  <a:lnTo>
                    <a:pt x="22" y="124"/>
                  </a:lnTo>
                  <a:lnTo>
                    <a:pt x="33" y="128"/>
                  </a:lnTo>
                  <a:lnTo>
                    <a:pt x="27" y="131"/>
                  </a:lnTo>
                  <a:lnTo>
                    <a:pt x="19" y="135"/>
                  </a:lnTo>
                  <a:lnTo>
                    <a:pt x="10" y="141"/>
                  </a:lnTo>
                  <a:lnTo>
                    <a:pt x="3" y="151"/>
                  </a:lnTo>
                  <a:lnTo>
                    <a:pt x="0" y="164"/>
                  </a:lnTo>
                  <a:lnTo>
                    <a:pt x="2" y="173"/>
                  </a:lnTo>
                  <a:lnTo>
                    <a:pt x="6" y="182"/>
                  </a:lnTo>
                  <a:lnTo>
                    <a:pt x="14" y="190"/>
                  </a:lnTo>
                  <a:lnTo>
                    <a:pt x="26" y="197"/>
                  </a:lnTo>
                  <a:lnTo>
                    <a:pt x="41" y="202"/>
                  </a:lnTo>
                  <a:lnTo>
                    <a:pt x="62" y="203"/>
                  </a:lnTo>
                  <a:lnTo>
                    <a:pt x="86" y="201"/>
                  </a:lnTo>
                  <a:lnTo>
                    <a:pt x="105" y="195"/>
                  </a:lnTo>
                  <a:lnTo>
                    <a:pt x="119" y="186"/>
                  </a:lnTo>
                  <a:lnTo>
                    <a:pt x="128" y="177"/>
                  </a:lnTo>
                  <a:lnTo>
                    <a:pt x="135" y="165"/>
                  </a:lnTo>
                  <a:lnTo>
                    <a:pt x="138" y="154"/>
                  </a:lnTo>
                  <a:lnTo>
                    <a:pt x="139" y="145"/>
                  </a:lnTo>
                  <a:lnTo>
                    <a:pt x="138" y="136"/>
                  </a:lnTo>
                  <a:lnTo>
                    <a:pt x="134" y="128"/>
                  </a:lnTo>
                  <a:lnTo>
                    <a:pt x="127" y="121"/>
                  </a:lnTo>
                  <a:lnTo>
                    <a:pt x="122" y="118"/>
                  </a:lnTo>
                  <a:lnTo>
                    <a:pt x="115" y="115"/>
                  </a:lnTo>
                  <a:lnTo>
                    <a:pt x="103" y="112"/>
                  </a:lnTo>
                  <a:lnTo>
                    <a:pt x="88" y="111"/>
                  </a:lnTo>
                  <a:lnTo>
                    <a:pt x="68" y="111"/>
                  </a:lnTo>
                  <a:lnTo>
                    <a:pt x="52" y="110"/>
                  </a:lnTo>
                  <a:lnTo>
                    <a:pt x="41" y="108"/>
                  </a:lnTo>
                  <a:lnTo>
                    <a:pt x="36" y="104"/>
                  </a:lnTo>
                  <a:lnTo>
                    <a:pt x="33" y="100"/>
                  </a:lnTo>
                  <a:lnTo>
                    <a:pt x="33" y="94"/>
                  </a:lnTo>
                  <a:lnTo>
                    <a:pt x="36" y="88"/>
                  </a:lnTo>
                  <a:lnTo>
                    <a:pt x="39" y="86"/>
                  </a:lnTo>
                  <a:lnTo>
                    <a:pt x="43" y="85"/>
                  </a:lnTo>
                  <a:lnTo>
                    <a:pt x="53" y="85"/>
                  </a:lnTo>
                  <a:lnTo>
                    <a:pt x="57" y="86"/>
                  </a:lnTo>
                  <a:lnTo>
                    <a:pt x="66" y="86"/>
                  </a:lnTo>
                  <a:lnTo>
                    <a:pt x="85" y="85"/>
                  </a:lnTo>
                  <a:lnTo>
                    <a:pt x="101" y="78"/>
                  </a:lnTo>
                  <a:lnTo>
                    <a:pt x="114" y="70"/>
                  </a:lnTo>
                  <a:lnTo>
                    <a:pt x="122" y="57"/>
                  </a:lnTo>
                  <a:lnTo>
                    <a:pt x="124" y="42"/>
                  </a:lnTo>
                  <a:lnTo>
                    <a:pt x="123" y="32"/>
                  </a:lnTo>
                  <a:lnTo>
                    <a:pt x="119" y="22"/>
                  </a:lnTo>
                  <a:lnTo>
                    <a:pt x="113" y="16"/>
                  </a:lnTo>
                  <a:lnTo>
                    <a:pt x="126" y="16"/>
                  </a:lnTo>
                  <a:lnTo>
                    <a:pt x="139" y="17"/>
                  </a:lnTo>
                  <a:lnTo>
                    <a:pt x="139" y="4"/>
                  </a:lnTo>
                  <a:lnTo>
                    <a:pt x="103" y="4"/>
                  </a:lnTo>
                  <a:lnTo>
                    <a:pt x="95" y="3"/>
                  </a:lnTo>
                  <a:lnTo>
                    <a:pt x="82" y="1"/>
                  </a:lnTo>
                  <a:lnTo>
                    <a:pt x="76" y="1"/>
                  </a:lnTo>
                  <a:lnTo>
                    <a:pt x="70" y="0"/>
                  </a:lnTo>
                  <a:lnTo>
                    <a:pt x="64" y="0"/>
                  </a:lnTo>
                  <a:lnTo>
                    <a:pt x="45" y="1"/>
                  </a:lnTo>
                  <a:lnTo>
                    <a:pt x="30" y="8"/>
                  </a:lnTo>
                  <a:lnTo>
                    <a:pt x="18" y="16"/>
                  </a:lnTo>
                  <a:lnTo>
                    <a:pt x="10" y="29"/>
                  </a:lnTo>
                  <a:lnTo>
                    <a:pt x="7" y="44"/>
                  </a:lnTo>
                  <a:close/>
                  <a:moveTo>
                    <a:pt x="69" y="191"/>
                  </a:moveTo>
                  <a:lnTo>
                    <a:pt x="51" y="189"/>
                  </a:lnTo>
                  <a:lnTo>
                    <a:pt x="36" y="184"/>
                  </a:lnTo>
                  <a:lnTo>
                    <a:pt x="27" y="173"/>
                  </a:lnTo>
                  <a:lnTo>
                    <a:pt x="23" y="160"/>
                  </a:lnTo>
                  <a:lnTo>
                    <a:pt x="26" y="148"/>
                  </a:lnTo>
                  <a:lnTo>
                    <a:pt x="31" y="140"/>
                  </a:lnTo>
                  <a:lnTo>
                    <a:pt x="39" y="135"/>
                  </a:lnTo>
                  <a:lnTo>
                    <a:pt x="48" y="132"/>
                  </a:lnTo>
                  <a:lnTo>
                    <a:pt x="64" y="129"/>
                  </a:lnTo>
                  <a:lnTo>
                    <a:pt x="78" y="129"/>
                  </a:lnTo>
                  <a:lnTo>
                    <a:pt x="89" y="131"/>
                  </a:lnTo>
                  <a:lnTo>
                    <a:pt x="98" y="135"/>
                  </a:lnTo>
                  <a:lnTo>
                    <a:pt x="107" y="140"/>
                  </a:lnTo>
                  <a:lnTo>
                    <a:pt x="113" y="148"/>
                  </a:lnTo>
                  <a:lnTo>
                    <a:pt x="115" y="158"/>
                  </a:lnTo>
                  <a:lnTo>
                    <a:pt x="114" y="169"/>
                  </a:lnTo>
                  <a:lnTo>
                    <a:pt x="107" y="178"/>
                  </a:lnTo>
                  <a:lnTo>
                    <a:pt x="98" y="185"/>
                  </a:lnTo>
                  <a:lnTo>
                    <a:pt x="85" y="190"/>
                  </a:lnTo>
                  <a:lnTo>
                    <a:pt x="69" y="191"/>
                  </a:lnTo>
                  <a:close/>
                </a:path>
              </a:pathLst>
            </a:custGeom>
            <a:solidFill>
              <a:srgbClr val="660080"/>
            </a:solidFill>
            <a:ln w="0">
              <a:solidFill>
                <a:srgbClr val="660080"/>
              </a:solidFill>
              <a:prstDash val="solid"/>
              <a:round/>
              <a:headEnd/>
              <a:tailEnd/>
            </a:ln>
          </p:spPr>
          <p:txBody>
            <a:bodyPr/>
            <a:lstStyle/>
            <a:p>
              <a:endParaRPr lang="en-GB" dirty="0"/>
            </a:p>
          </p:txBody>
        </p:sp>
        <p:sp>
          <p:nvSpPr>
            <p:cNvPr id="5185" name="Freeform 17"/>
            <p:cNvSpPr>
              <a:spLocks noEditPoints="1"/>
            </p:cNvSpPr>
            <p:nvPr/>
          </p:nvSpPr>
          <p:spPr bwMode="auto">
            <a:xfrm>
              <a:off x="964" y="3818"/>
              <a:ext cx="43" cy="44"/>
            </a:xfrm>
            <a:custGeom>
              <a:avLst/>
              <a:gdLst>
                <a:gd name="T0" fmla="*/ 0 w 128"/>
                <a:gd name="T1" fmla="*/ 0 h 134"/>
                <a:gd name="T2" fmla="*/ 0 w 128"/>
                <a:gd name="T3" fmla="*/ 0 h 134"/>
                <a:gd name="T4" fmla="*/ 0 w 128"/>
                <a:gd name="T5" fmla="*/ 0 h 134"/>
                <a:gd name="T6" fmla="*/ 0 w 128"/>
                <a:gd name="T7" fmla="*/ 0 h 134"/>
                <a:gd name="T8" fmla="*/ 0 w 128"/>
                <a:gd name="T9" fmla="*/ 0 h 134"/>
                <a:gd name="T10" fmla="*/ 0 w 128"/>
                <a:gd name="T11" fmla="*/ 0 h 134"/>
                <a:gd name="T12" fmla="*/ 0 w 128"/>
                <a:gd name="T13" fmla="*/ 0 h 134"/>
                <a:gd name="T14" fmla="*/ 0 w 128"/>
                <a:gd name="T15" fmla="*/ 0 h 134"/>
                <a:gd name="T16" fmla="*/ 0 w 128"/>
                <a:gd name="T17" fmla="*/ 0 h 134"/>
                <a:gd name="T18" fmla="*/ 0 w 128"/>
                <a:gd name="T19" fmla="*/ 0 h 134"/>
                <a:gd name="T20" fmla="*/ 0 w 128"/>
                <a:gd name="T21" fmla="*/ 0 h 134"/>
                <a:gd name="T22" fmla="*/ 0 w 128"/>
                <a:gd name="T23" fmla="*/ 0 h 134"/>
                <a:gd name="T24" fmla="*/ 0 w 128"/>
                <a:gd name="T25" fmla="*/ 0 h 134"/>
                <a:gd name="T26" fmla="*/ 0 w 128"/>
                <a:gd name="T27" fmla="*/ 0 h 134"/>
                <a:gd name="T28" fmla="*/ 0 w 128"/>
                <a:gd name="T29" fmla="*/ 0 h 134"/>
                <a:gd name="T30" fmla="*/ 0 w 128"/>
                <a:gd name="T31" fmla="*/ 0 h 134"/>
                <a:gd name="T32" fmla="*/ 0 w 128"/>
                <a:gd name="T33" fmla="*/ 0 h 134"/>
                <a:gd name="T34" fmla="*/ 0 w 128"/>
                <a:gd name="T35" fmla="*/ 0 h 134"/>
                <a:gd name="T36" fmla="*/ 0 w 128"/>
                <a:gd name="T37" fmla="*/ 0 h 134"/>
                <a:gd name="T38" fmla="*/ 0 w 128"/>
                <a:gd name="T39" fmla="*/ 0 h 134"/>
                <a:gd name="T40" fmla="*/ 0 w 128"/>
                <a:gd name="T41" fmla="*/ 0 h 134"/>
                <a:gd name="T42" fmla="*/ 0 w 128"/>
                <a:gd name="T43" fmla="*/ 0 h 134"/>
                <a:gd name="T44" fmla="*/ 0 w 128"/>
                <a:gd name="T45" fmla="*/ 0 h 134"/>
                <a:gd name="T46" fmla="*/ 0 w 128"/>
                <a:gd name="T47" fmla="*/ 0 h 134"/>
                <a:gd name="T48" fmla="*/ 0 w 128"/>
                <a:gd name="T49" fmla="*/ 0 h 134"/>
                <a:gd name="T50" fmla="*/ 0 w 128"/>
                <a:gd name="T51" fmla="*/ 0 h 134"/>
                <a:gd name="T52" fmla="*/ 0 w 128"/>
                <a:gd name="T53" fmla="*/ 0 h 134"/>
                <a:gd name="T54" fmla="*/ 0 w 128"/>
                <a:gd name="T55" fmla="*/ 0 h 134"/>
                <a:gd name="T56" fmla="*/ 0 w 128"/>
                <a:gd name="T57" fmla="*/ 0 h 134"/>
                <a:gd name="T58" fmla="*/ 0 w 128"/>
                <a:gd name="T59" fmla="*/ 0 h 134"/>
                <a:gd name="T60" fmla="*/ 0 w 128"/>
                <a:gd name="T61" fmla="*/ 0 h 134"/>
                <a:gd name="T62" fmla="*/ 0 w 128"/>
                <a:gd name="T63" fmla="*/ 0 h 134"/>
                <a:gd name="T64" fmla="*/ 0 w 128"/>
                <a:gd name="T65" fmla="*/ 0 h 134"/>
                <a:gd name="T66" fmla="*/ 0 w 128"/>
                <a:gd name="T67" fmla="*/ 0 h 134"/>
                <a:gd name="T68" fmla="*/ 0 w 128"/>
                <a:gd name="T69" fmla="*/ 0 h 134"/>
                <a:gd name="T70" fmla="*/ 0 w 128"/>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8"/>
                <a:gd name="T109" fmla="*/ 0 h 134"/>
                <a:gd name="T110" fmla="*/ 128 w 128"/>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8" h="134">
                  <a:moveTo>
                    <a:pt x="84" y="93"/>
                  </a:moveTo>
                  <a:lnTo>
                    <a:pt x="82" y="103"/>
                  </a:lnTo>
                  <a:lnTo>
                    <a:pt x="74" y="111"/>
                  </a:lnTo>
                  <a:lnTo>
                    <a:pt x="65" y="117"/>
                  </a:lnTo>
                  <a:lnTo>
                    <a:pt x="53" y="118"/>
                  </a:lnTo>
                  <a:lnTo>
                    <a:pt x="45" y="117"/>
                  </a:lnTo>
                  <a:lnTo>
                    <a:pt x="37" y="113"/>
                  </a:lnTo>
                  <a:lnTo>
                    <a:pt x="32" y="106"/>
                  </a:lnTo>
                  <a:lnTo>
                    <a:pt x="29" y="95"/>
                  </a:lnTo>
                  <a:lnTo>
                    <a:pt x="29" y="89"/>
                  </a:lnTo>
                  <a:lnTo>
                    <a:pt x="32" y="82"/>
                  </a:lnTo>
                  <a:lnTo>
                    <a:pt x="38" y="77"/>
                  </a:lnTo>
                  <a:lnTo>
                    <a:pt x="48" y="72"/>
                  </a:lnTo>
                  <a:lnTo>
                    <a:pt x="63" y="68"/>
                  </a:lnTo>
                  <a:lnTo>
                    <a:pt x="84" y="64"/>
                  </a:lnTo>
                  <a:lnTo>
                    <a:pt x="84" y="93"/>
                  </a:lnTo>
                  <a:close/>
                  <a:moveTo>
                    <a:pt x="19" y="33"/>
                  </a:moveTo>
                  <a:lnTo>
                    <a:pt x="21" y="29"/>
                  </a:lnTo>
                  <a:lnTo>
                    <a:pt x="24" y="24"/>
                  </a:lnTo>
                  <a:lnTo>
                    <a:pt x="30" y="19"/>
                  </a:lnTo>
                  <a:lnTo>
                    <a:pt x="40" y="15"/>
                  </a:lnTo>
                  <a:lnTo>
                    <a:pt x="52" y="14"/>
                  </a:lnTo>
                  <a:lnTo>
                    <a:pt x="65" y="15"/>
                  </a:lnTo>
                  <a:lnTo>
                    <a:pt x="75" y="21"/>
                  </a:lnTo>
                  <a:lnTo>
                    <a:pt x="82" y="31"/>
                  </a:lnTo>
                  <a:lnTo>
                    <a:pt x="84" y="43"/>
                  </a:lnTo>
                  <a:lnTo>
                    <a:pt x="84" y="47"/>
                  </a:lnTo>
                  <a:lnTo>
                    <a:pt x="82" y="51"/>
                  </a:lnTo>
                  <a:lnTo>
                    <a:pt x="79" y="53"/>
                  </a:lnTo>
                  <a:lnTo>
                    <a:pt x="74" y="56"/>
                  </a:lnTo>
                  <a:lnTo>
                    <a:pt x="49" y="60"/>
                  </a:lnTo>
                  <a:lnTo>
                    <a:pt x="37" y="62"/>
                  </a:lnTo>
                  <a:lnTo>
                    <a:pt x="25" y="66"/>
                  </a:lnTo>
                  <a:lnTo>
                    <a:pt x="16" y="70"/>
                  </a:lnTo>
                  <a:lnTo>
                    <a:pt x="8" y="77"/>
                  </a:lnTo>
                  <a:lnTo>
                    <a:pt x="1" y="86"/>
                  </a:lnTo>
                  <a:lnTo>
                    <a:pt x="0" y="98"/>
                  </a:lnTo>
                  <a:lnTo>
                    <a:pt x="1" y="107"/>
                  </a:lnTo>
                  <a:lnTo>
                    <a:pt x="5" y="117"/>
                  </a:lnTo>
                  <a:lnTo>
                    <a:pt x="13" y="126"/>
                  </a:lnTo>
                  <a:lnTo>
                    <a:pt x="25" y="131"/>
                  </a:lnTo>
                  <a:lnTo>
                    <a:pt x="41" y="134"/>
                  </a:lnTo>
                  <a:lnTo>
                    <a:pt x="55" y="132"/>
                  </a:lnTo>
                  <a:lnTo>
                    <a:pt x="67" y="127"/>
                  </a:lnTo>
                  <a:lnTo>
                    <a:pt x="77" y="122"/>
                  </a:lnTo>
                  <a:lnTo>
                    <a:pt x="84" y="115"/>
                  </a:lnTo>
                  <a:lnTo>
                    <a:pt x="90" y="124"/>
                  </a:lnTo>
                  <a:lnTo>
                    <a:pt x="96" y="131"/>
                  </a:lnTo>
                  <a:lnTo>
                    <a:pt x="107" y="132"/>
                  </a:lnTo>
                  <a:lnTo>
                    <a:pt x="117" y="130"/>
                  </a:lnTo>
                  <a:lnTo>
                    <a:pt x="128" y="126"/>
                  </a:lnTo>
                  <a:lnTo>
                    <a:pt x="127" y="119"/>
                  </a:lnTo>
                  <a:lnTo>
                    <a:pt x="125" y="119"/>
                  </a:lnTo>
                  <a:lnTo>
                    <a:pt x="123" y="120"/>
                  </a:lnTo>
                  <a:lnTo>
                    <a:pt x="120" y="120"/>
                  </a:lnTo>
                  <a:lnTo>
                    <a:pt x="113" y="119"/>
                  </a:lnTo>
                  <a:lnTo>
                    <a:pt x="111" y="114"/>
                  </a:lnTo>
                  <a:lnTo>
                    <a:pt x="110" y="103"/>
                  </a:lnTo>
                  <a:lnTo>
                    <a:pt x="110" y="65"/>
                  </a:lnTo>
                  <a:lnTo>
                    <a:pt x="111" y="51"/>
                  </a:lnTo>
                  <a:lnTo>
                    <a:pt x="111" y="41"/>
                  </a:lnTo>
                  <a:lnTo>
                    <a:pt x="110" y="28"/>
                  </a:lnTo>
                  <a:lnTo>
                    <a:pt x="106" y="19"/>
                  </a:lnTo>
                  <a:lnTo>
                    <a:pt x="99" y="12"/>
                  </a:lnTo>
                  <a:lnTo>
                    <a:pt x="86" y="4"/>
                  </a:lnTo>
                  <a:lnTo>
                    <a:pt x="73" y="2"/>
                  </a:lnTo>
                  <a:lnTo>
                    <a:pt x="59" y="0"/>
                  </a:lnTo>
                  <a:lnTo>
                    <a:pt x="44" y="2"/>
                  </a:lnTo>
                  <a:lnTo>
                    <a:pt x="30" y="6"/>
                  </a:lnTo>
                  <a:lnTo>
                    <a:pt x="20" y="11"/>
                  </a:lnTo>
                  <a:lnTo>
                    <a:pt x="12" y="16"/>
                  </a:lnTo>
                  <a:lnTo>
                    <a:pt x="11" y="33"/>
                  </a:lnTo>
                  <a:lnTo>
                    <a:pt x="19" y="33"/>
                  </a:lnTo>
                  <a:close/>
                </a:path>
              </a:pathLst>
            </a:custGeom>
            <a:solidFill>
              <a:srgbClr val="660080"/>
            </a:solidFill>
            <a:ln w="0">
              <a:solidFill>
                <a:srgbClr val="660080"/>
              </a:solidFill>
              <a:prstDash val="solid"/>
              <a:round/>
              <a:headEnd/>
              <a:tailEnd/>
            </a:ln>
          </p:spPr>
          <p:txBody>
            <a:bodyPr/>
            <a:lstStyle/>
            <a:p>
              <a:endParaRPr lang="en-GB" dirty="0"/>
            </a:p>
          </p:txBody>
        </p:sp>
        <p:sp>
          <p:nvSpPr>
            <p:cNvPr id="5186" name="Freeform 18"/>
            <p:cNvSpPr>
              <a:spLocks/>
            </p:cNvSpPr>
            <p:nvPr/>
          </p:nvSpPr>
          <p:spPr bwMode="auto">
            <a:xfrm>
              <a:off x="1015" y="3818"/>
              <a:ext cx="43" cy="43"/>
            </a:xfrm>
            <a:custGeom>
              <a:avLst/>
              <a:gdLst>
                <a:gd name="T0" fmla="*/ 0 w 130"/>
                <a:gd name="T1" fmla="*/ 0 h 130"/>
                <a:gd name="T2" fmla="*/ 0 w 130"/>
                <a:gd name="T3" fmla="*/ 0 h 130"/>
                <a:gd name="T4" fmla="*/ 0 w 130"/>
                <a:gd name="T5" fmla="*/ 0 h 130"/>
                <a:gd name="T6" fmla="*/ 0 w 130"/>
                <a:gd name="T7" fmla="*/ 0 h 130"/>
                <a:gd name="T8" fmla="*/ 0 w 130"/>
                <a:gd name="T9" fmla="*/ 0 h 130"/>
                <a:gd name="T10" fmla="*/ 0 w 130"/>
                <a:gd name="T11" fmla="*/ 0 h 130"/>
                <a:gd name="T12" fmla="*/ 0 w 130"/>
                <a:gd name="T13" fmla="*/ 0 h 130"/>
                <a:gd name="T14" fmla="*/ 0 w 130"/>
                <a:gd name="T15" fmla="*/ 0 h 130"/>
                <a:gd name="T16" fmla="*/ 0 w 130"/>
                <a:gd name="T17" fmla="*/ 0 h 130"/>
                <a:gd name="T18" fmla="*/ 0 w 130"/>
                <a:gd name="T19" fmla="*/ 0 h 130"/>
                <a:gd name="T20" fmla="*/ 0 w 130"/>
                <a:gd name="T21" fmla="*/ 0 h 130"/>
                <a:gd name="T22" fmla="*/ 0 w 130"/>
                <a:gd name="T23" fmla="*/ 0 h 130"/>
                <a:gd name="T24" fmla="*/ 0 w 130"/>
                <a:gd name="T25" fmla="*/ 0 h 130"/>
                <a:gd name="T26" fmla="*/ 0 w 130"/>
                <a:gd name="T27" fmla="*/ 0 h 130"/>
                <a:gd name="T28" fmla="*/ 0 w 130"/>
                <a:gd name="T29" fmla="*/ 0 h 130"/>
                <a:gd name="T30" fmla="*/ 0 w 130"/>
                <a:gd name="T31" fmla="*/ 0 h 130"/>
                <a:gd name="T32" fmla="*/ 0 w 130"/>
                <a:gd name="T33" fmla="*/ 0 h 130"/>
                <a:gd name="T34" fmla="*/ 0 w 130"/>
                <a:gd name="T35" fmla="*/ 0 h 130"/>
                <a:gd name="T36" fmla="*/ 0 w 130"/>
                <a:gd name="T37" fmla="*/ 0 h 130"/>
                <a:gd name="T38" fmla="*/ 0 w 130"/>
                <a:gd name="T39" fmla="*/ 0 h 130"/>
                <a:gd name="T40" fmla="*/ 0 w 130"/>
                <a:gd name="T41" fmla="*/ 0 h 130"/>
                <a:gd name="T42" fmla="*/ 0 w 130"/>
                <a:gd name="T43" fmla="*/ 0 h 130"/>
                <a:gd name="T44" fmla="*/ 0 w 130"/>
                <a:gd name="T45" fmla="*/ 0 h 130"/>
                <a:gd name="T46" fmla="*/ 0 w 130"/>
                <a:gd name="T47" fmla="*/ 0 h 130"/>
                <a:gd name="T48" fmla="*/ 0 w 130"/>
                <a:gd name="T49" fmla="*/ 0 h 130"/>
                <a:gd name="T50" fmla="*/ 0 w 130"/>
                <a:gd name="T51" fmla="*/ 0 h 130"/>
                <a:gd name="T52" fmla="*/ 0 w 130"/>
                <a:gd name="T53" fmla="*/ 0 h 130"/>
                <a:gd name="T54" fmla="*/ 0 w 130"/>
                <a:gd name="T55" fmla="*/ 0 h 130"/>
                <a:gd name="T56" fmla="*/ 0 w 130"/>
                <a:gd name="T57" fmla="*/ 0 h 130"/>
                <a:gd name="T58" fmla="*/ 0 w 130"/>
                <a:gd name="T59" fmla="*/ 0 h 130"/>
                <a:gd name="T60" fmla="*/ 0 w 130"/>
                <a:gd name="T61" fmla="*/ 0 h 130"/>
                <a:gd name="T62" fmla="*/ 0 w 130"/>
                <a:gd name="T63" fmla="*/ 0 h 130"/>
                <a:gd name="T64" fmla="*/ 0 w 130"/>
                <a:gd name="T65" fmla="*/ 0 h 130"/>
                <a:gd name="T66" fmla="*/ 0 w 130"/>
                <a:gd name="T67" fmla="*/ 0 h 130"/>
                <a:gd name="T68" fmla="*/ 0 w 130"/>
                <a:gd name="T69" fmla="*/ 0 h 130"/>
                <a:gd name="T70" fmla="*/ 0 w 130"/>
                <a:gd name="T71" fmla="*/ 0 h 130"/>
                <a:gd name="T72" fmla="*/ 0 w 130"/>
                <a:gd name="T73" fmla="*/ 0 h 130"/>
                <a:gd name="T74" fmla="*/ 0 w 130"/>
                <a:gd name="T75" fmla="*/ 0 h 130"/>
                <a:gd name="T76" fmla="*/ 0 w 130"/>
                <a:gd name="T77" fmla="*/ 0 h 130"/>
                <a:gd name="T78" fmla="*/ 0 w 130"/>
                <a:gd name="T79" fmla="*/ 0 h 130"/>
                <a:gd name="T80" fmla="*/ 0 w 130"/>
                <a:gd name="T81" fmla="*/ 0 h 130"/>
                <a:gd name="T82" fmla="*/ 0 w 130"/>
                <a:gd name="T83" fmla="*/ 0 h 130"/>
                <a:gd name="T84" fmla="*/ 0 w 130"/>
                <a:gd name="T85" fmla="*/ 0 h 130"/>
                <a:gd name="T86" fmla="*/ 0 w 130"/>
                <a:gd name="T87" fmla="*/ 0 h 130"/>
                <a:gd name="T88" fmla="*/ 0 w 130"/>
                <a:gd name="T89" fmla="*/ 0 h 130"/>
                <a:gd name="T90" fmla="*/ 0 w 130"/>
                <a:gd name="T91" fmla="*/ 0 h 130"/>
                <a:gd name="T92" fmla="*/ 0 w 130"/>
                <a:gd name="T93" fmla="*/ 0 h 130"/>
                <a:gd name="T94" fmla="*/ 0 w 130"/>
                <a:gd name="T95" fmla="*/ 0 h 130"/>
                <a:gd name="T96" fmla="*/ 0 w 130"/>
                <a:gd name="T97" fmla="*/ 0 h 130"/>
                <a:gd name="T98" fmla="*/ 0 w 130"/>
                <a:gd name="T99" fmla="*/ 0 h 130"/>
                <a:gd name="T100" fmla="*/ 0 w 130"/>
                <a:gd name="T101" fmla="*/ 0 h 130"/>
                <a:gd name="T102" fmla="*/ 0 w 130"/>
                <a:gd name="T103" fmla="*/ 0 h 130"/>
                <a:gd name="T104" fmla="*/ 0 w 130"/>
                <a:gd name="T105" fmla="*/ 0 h 130"/>
                <a:gd name="T106" fmla="*/ 0 w 130"/>
                <a:gd name="T107" fmla="*/ 0 h 13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30"/>
                <a:gd name="T163" fmla="*/ 0 h 130"/>
                <a:gd name="T164" fmla="*/ 130 w 130"/>
                <a:gd name="T165" fmla="*/ 130 h 13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30" h="130">
                  <a:moveTo>
                    <a:pt x="1" y="0"/>
                  </a:moveTo>
                  <a:lnTo>
                    <a:pt x="6" y="2"/>
                  </a:lnTo>
                  <a:lnTo>
                    <a:pt x="10" y="3"/>
                  </a:lnTo>
                  <a:lnTo>
                    <a:pt x="20" y="3"/>
                  </a:lnTo>
                  <a:lnTo>
                    <a:pt x="23" y="2"/>
                  </a:lnTo>
                  <a:lnTo>
                    <a:pt x="26" y="2"/>
                  </a:lnTo>
                  <a:lnTo>
                    <a:pt x="30" y="0"/>
                  </a:lnTo>
                  <a:lnTo>
                    <a:pt x="30" y="6"/>
                  </a:lnTo>
                  <a:lnTo>
                    <a:pt x="29" y="14"/>
                  </a:lnTo>
                  <a:lnTo>
                    <a:pt x="29" y="25"/>
                  </a:lnTo>
                  <a:lnTo>
                    <a:pt x="37" y="16"/>
                  </a:lnTo>
                  <a:lnTo>
                    <a:pt x="47" y="8"/>
                  </a:lnTo>
                  <a:lnTo>
                    <a:pt x="62" y="3"/>
                  </a:lnTo>
                  <a:lnTo>
                    <a:pt x="80" y="0"/>
                  </a:lnTo>
                  <a:lnTo>
                    <a:pt x="97" y="2"/>
                  </a:lnTo>
                  <a:lnTo>
                    <a:pt x="111" y="7"/>
                  </a:lnTo>
                  <a:lnTo>
                    <a:pt x="120" y="14"/>
                  </a:lnTo>
                  <a:lnTo>
                    <a:pt x="125" y="21"/>
                  </a:lnTo>
                  <a:lnTo>
                    <a:pt x="129" y="31"/>
                  </a:lnTo>
                  <a:lnTo>
                    <a:pt x="130" y="39"/>
                  </a:lnTo>
                  <a:lnTo>
                    <a:pt x="130" y="65"/>
                  </a:lnTo>
                  <a:lnTo>
                    <a:pt x="129" y="80"/>
                  </a:lnTo>
                  <a:lnTo>
                    <a:pt x="129" y="124"/>
                  </a:lnTo>
                  <a:lnTo>
                    <a:pt x="130" y="130"/>
                  </a:lnTo>
                  <a:lnTo>
                    <a:pt x="128" y="128"/>
                  </a:lnTo>
                  <a:lnTo>
                    <a:pt x="104" y="128"/>
                  </a:lnTo>
                  <a:lnTo>
                    <a:pt x="100" y="130"/>
                  </a:lnTo>
                  <a:lnTo>
                    <a:pt x="101" y="109"/>
                  </a:lnTo>
                  <a:lnTo>
                    <a:pt x="103" y="90"/>
                  </a:lnTo>
                  <a:lnTo>
                    <a:pt x="103" y="54"/>
                  </a:lnTo>
                  <a:lnTo>
                    <a:pt x="101" y="43"/>
                  </a:lnTo>
                  <a:lnTo>
                    <a:pt x="97" y="32"/>
                  </a:lnTo>
                  <a:lnTo>
                    <a:pt x="92" y="24"/>
                  </a:lnTo>
                  <a:lnTo>
                    <a:pt x="83" y="18"/>
                  </a:lnTo>
                  <a:lnTo>
                    <a:pt x="68" y="16"/>
                  </a:lnTo>
                  <a:lnTo>
                    <a:pt x="54" y="19"/>
                  </a:lnTo>
                  <a:lnTo>
                    <a:pt x="42" y="24"/>
                  </a:lnTo>
                  <a:lnTo>
                    <a:pt x="34" y="35"/>
                  </a:lnTo>
                  <a:lnTo>
                    <a:pt x="31" y="45"/>
                  </a:lnTo>
                  <a:lnTo>
                    <a:pt x="29" y="60"/>
                  </a:lnTo>
                  <a:lnTo>
                    <a:pt x="29" y="105"/>
                  </a:lnTo>
                  <a:lnTo>
                    <a:pt x="30" y="119"/>
                  </a:lnTo>
                  <a:lnTo>
                    <a:pt x="31" y="130"/>
                  </a:lnTo>
                  <a:lnTo>
                    <a:pt x="27" y="130"/>
                  </a:lnTo>
                  <a:lnTo>
                    <a:pt x="22" y="128"/>
                  </a:lnTo>
                  <a:lnTo>
                    <a:pt x="12" y="128"/>
                  </a:lnTo>
                  <a:lnTo>
                    <a:pt x="8" y="130"/>
                  </a:lnTo>
                  <a:lnTo>
                    <a:pt x="0" y="130"/>
                  </a:lnTo>
                  <a:lnTo>
                    <a:pt x="1" y="118"/>
                  </a:lnTo>
                  <a:lnTo>
                    <a:pt x="2" y="102"/>
                  </a:lnTo>
                  <a:lnTo>
                    <a:pt x="4" y="84"/>
                  </a:lnTo>
                  <a:lnTo>
                    <a:pt x="4" y="57"/>
                  </a:lnTo>
                  <a:lnTo>
                    <a:pt x="2" y="29"/>
                  </a:lnTo>
                  <a:lnTo>
                    <a:pt x="1"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87" name="Freeform 19"/>
            <p:cNvSpPr>
              <a:spLocks noEditPoints="1"/>
            </p:cNvSpPr>
            <p:nvPr/>
          </p:nvSpPr>
          <p:spPr bwMode="auto">
            <a:xfrm>
              <a:off x="1069" y="3796"/>
              <a:ext cx="47" cy="66"/>
            </a:xfrm>
            <a:custGeom>
              <a:avLst/>
              <a:gdLst>
                <a:gd name="T0" fmla="*/ 0 w 143"/>
                <a:gd name="T1" fmla="*/ 0 h 200"/>
                <a:gd name="T2" fmla="*/ 0 w 143"/>
                <a:gd name="T3" fmla="*/ 0 h 200"/>
                <a:gd name="T4" fmla="*/ 0 w 143"/>
                <a:gd name="T5" fmla="*/ 0 h 200"/>
                <a:gd name="T6" fmla="*/ 0 w 143"/>
                <a:gd name="T7" fmla="*/ 0 h 200"/>
                <a:gd name="T8" fmla="*/ 0 w 143"/>
                <a:gd name="T9" fmla="*/ 0 h 200"/>
                <a:gd name="T10" fmla="*/ 0 w 143"/>
                <a:gd name="T11" fmla="*/ 0 h 200"/>
                <a:gd name="T12" fmla="*/ 0 w 143"/>
                <a:gd name="T13" fmla="*/ 0 h 200"/>
                <a:gd name="T14" fmla="*/ 0 w 143"/>
                <a:gd name="T15" fmla="*/ 0 h 200"/>
                <a:gd name="T16" fmla="*/ 0 w 143"/>
                <a:gd name="T17" fmla="*/ 0 h 200"/>
                <a:gd name="T18" fmla="*/ 0 w 143"/>
                <a:gd name="T19" fmla="*/ 0 h 200"/>
                <a:gd name="T20" fmla="*/ 0 w 143"/>
                <a:gd name="T21" fmla="*/ 0 h 200"/>
                <a:gd name="T22" fmla="*/ 0 w 143"/>
                <a:gd name="T23" fmla="*/ 0 h 200"/>
                <a:gd name="T24" fmla="*/ 0 w 143"/>
                <a:gd name="T25" fmla="*/ 0 h 200"/>
                <a:gd name="T26" fmla="*/ 0 w 143"/>
                <a:gd name="T27" fmla="*/ 0 h 200"/>
                <a:gd name="T28" fmla="*/ 0 w 143"/>
                <a:gd name="T29" fmla="*/ 0 h 200"/>
                <a:gd name="T30" fmla="*/ 0 w 143"/>
                <a:gd name="T31" fmla="*/ 0 h 200"/>
                <a:gd name="T32" fmla="*/ 0 w 143"/>
                <a:gd name="T33" fmla="*/ 0 h 200"/>
                <a:gd name="T34" fmla="*/ 0 w 143"/>
                <a:gd name="T35" fmla="*/ 0 h 200"/>
                <a:gd name="T36" fmla="*/ 0 w 143"/>
                <a:gd name="T37" fmla="*/ 0 h 200"/>
                <a:gd name="T38" fmla="*/ 0 w 143"/>
                <a:gd name="T39" fmla="*/ 0 h 200"/>
                <a:gd name="T40" fmla="*/ 0 w 143"/>
                <a:gd name="T41" fmla="*/ 0 h 200"/>
                <a:gd name="T42" fmla="*/ 0 w 143"/>
                <a:gd name="T43" fmla="*/ 0 h 200"/>
                <a:gd name="T44" fmla="*/ 0 w 143"/>
                <a:gd name="T45" fmla="*/ 0 h 200"/>
                <a:gd name="T46" fmla="*/ 0 w 143"/>
                <a:gd name="T47" fmla="*/ 0 h 200"/>
                <a:gd name="T48" fmla="*/ 0 w 143"/>
                <a:gd name="T49" fmla="*/ 0 h 200"/>
                <a:gd name="T50" fmla="*/ 0 w 143"/>
                <a:gd name="T51" fmla="*/ 0 h 200"/>
                <a:gd name="T52" fmla="*/ 0 w 143"/>
                <a:gd name="T53" fmla="*/ 0 h 200"/>
                <a:gd name="T54" fmla="*/ 0 w 143"/>
                <a:gd name="T55" fmla="*/ 0 h 200"/>
                <a:gd name="T56" fmla="*/ 0 w 143"/>
                <a:gd name="T57" fmla="*/ 0 h 200"/>
                <a:gd name="T58" fmla="*/ 0 w 143"/>
                <a:gd name="T59" fmla="*/ 0 h 200"/>
                <a:gd name="T60" fmla="*/ 0 w 143"/>
                <a:gd name="T61" fmla="*/ 0 h 200"/>
                <a:gd name="T62" fmla="*/ 0 w 143"/>
                <a:gd name="T63" fmla="*/ 0 h 200"/>
                <a:gd name="T64" fmla="*/ 0 w 143"/>
                <a:gd name="T65" fmla="*/ 0 h 200"/>
                <a:gd name="T66" fmla="*/ 0 w 143"/>
                <a:gd name="T67" fmla="*/ 0 h 200"/>
                <a:gd name="T68" fmla="*/ 0 w 143"/>
                <a:gd name="T69" fmla="*/ 0 h 200"/>
                <a:gd name="T70" fmla="*/ 0 w 143"/>
                <a:gd name="T71" fmla="*/ 0 h 200"/>
                <a:gd name="T72" fmla="*/ 0 w 143"/>
                <a:gd name="T73" fmla="*/ 0 h 200"/>
                <a:gd name="T74" fmla="*/ 0 w 143"/>
                <a:gd name="T75" fmla="*/ 0 h 200"/>
                <a:gd name="T76" fmla="*/ 0 w 143"/>
                <a:gd name="T77" fmla="*/ 0 h 200"/>
                <a:gd name="T78" fmla="*/ 0 w 143"/>
                <a:gd name="T79" fmla="*/ 0 h 200"/>
                <a:gd name="T80" fmla="*/ 0 w 143"/>
                <a:gd name="T81" fmla="*/ 0 h 200"/>
                <a:gd name="T82" fmla="*/ 0 w 143"/>
                <a:gd name="T83" fmla="*/ 0 h 200"/>
                <a:gd name="T84" fmla="*/ 0 w 143"/>
                <a:gd name="T85" fmla="*/ 0 h 200"/>
                <a:gd name="T86" fmla="*/ 0 w 143"/>
                <a:gd name="T87" fmla="*/ 0 h 200"/>
                <a:gd name="T88" fmla="*/ 0 w 143"/>
                <a:gd name="T89" fmla="*/ 0 h 200"/>
                <a:gd name="T90" fmla="*/ 0 w 143"/>
                <a:gd name="T91" fmla="*/ 0 h 200"/>
                <a:gd name="T92" fmla="*/ 0 w 143"/>
                <a:gd name="T93" fmla="*/ 0 h 200"/>
                <a:gd name="T94" fmla="*/ 0 w 143"/>
                <a:gd name="T95" fmla="*/ 0 h 200"/>
                <a:gd name="T96" fmla="*/ 0 w 143"/>
                <a:gd name="T97" fmla="*/ 0 h 200"/>
                <a:gd name="T98" fmla="*/ 0 w 143"/>
                <a:gd name="T99" fmla="*/ 0 h 200"/>
                <a:gd name="T100" fmla="*/ 0 w 143"/>
                <a:gd name="T101" fmla="*/ 0 h 200"/>
                <a:gd name="T102" fmla="*/ 0 w 143"/>
                <a:gd name="T103" fmla="*/ 0 h 200"/>
                <a:gd name="T104" fmla="*/ 0 w 143"/>
                <a:gd name="T105" fmla="*/ 0 h 200"/>
                <a:gd name="T106" fmla="*/ 0 w 143"/>
                <a:gd name="T107" fmla="*/ 0 h 200"/>
                <a:gd name="T108" fmla="*/ 0 w 143"/>
                <a:gd name="T109" fmla="*/ 0 h 200"/>
                <a:gd name="T110" fmla="*/ 0 w 143"/>
                <a:gd name="T111" fmla="*/ 0 h 200"/>
                <a:gd name="T112" fmla="*/ 0 w 143"/>
                <a:gd name="T113" fmla="*/ 0 h 200"/>
                <a:gd name="T114" fmla="*/ 0 w 143"/>
                <a:gd name="T115" fmla="*/ 0 h 200"/>
                <a:gd name="T116" fmla="*/ 0 w 143"/>
                <a:gd name="T117" fmla="*/ 0 h 200"/>
                <a:gd name="T118" fmla="*/ 0 w 143"/>
                <a:gd name="T119" fmla="*/ 0 h 200"/>
                <a:gd name="T120" fmla="*/ 0 w 143"/>
                <a:gd name="T121" fmla="*/ 0 h 200"/>
                <a:gd name="T122" fmla="*/ 0 w 143"/>
                <a:gd name="T123" fmla="*/ 0 h 20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3"/>
                <a:gd name="T187" fmla="*/ 0 h 200"/>
                <a:gd name="T188" fmla="*/ 143 w 143"/>
                <a:gd name="T189" fmla="*/ 200 h 20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3" h="200">
                  <a:moveTo>
                    <a:pt x="70" y="186"/>
                  </a:moveTo>
                  <a:lnTo>
                    <a:pt x="60" y="185"/>
                  </a:lnTo>
                  <a:lnTo>
                    <a:pt x="51" y="181"/>
                  </a:lnTo>
                  <a:lnTo>
                    <a:pt x="43" y="175"/>
                  </a:lnTo>
                  <a:lnTo>
                    <a:pt x="37" y="164"/>
                  </a:lnTo>
                  <a:lnTo>
                    <a:pt x="31" y="150"/>
                  </a:lnTo>
                  <a:lnTo>
                    <a:pt x="30" y="132"/>
                  </a:lnTo>
                  <a:lnTo>
                    <a:pt x="30" y="120"/>
                  </a:lnTo>
                  <a:lnTo>
                    <a:pt x="35" y="102"/>
                  </a:lnTo>
                  <a:lnTo>
                    <a:pt x="41" y="93"/>
                  </a:lnTo>
                  <a:lnTo>
                    <a:pt x="47" y="85"/>
                  </a:lnTo>
                  <a:lnTo>
                    <a:pt x="58" y="80"/>
                  </a:lnTo>
                  <a:lnTo>
                    <a:pt x="72" y="78"/>
                  </a:lnTo>
                  <a:lnTo>
                    <a:pt x="81" y="80"/>
                  </a:lnTo>
                  <a:lnTo>
                    <a:pt x="91" y="84"/>
                  </a:lnTo>
                  <a:lnTo>
                    <a:pt x="100" y="89"/>
                  </a:lnTo>
                  <a:lnTo>
                    <a:pt x="108" y="99"/>
                  </a:lnTo>
                  <a:lnTo>
                    <a:pt x="113" y="110"/>
                  </a:lnTo>
                  <a:lnTo>
                    <a:pt x="114" y="120"/>
                  </a:lnTo>
                  <a:lnTo>
                    <a:pt x="114" y="131"/>
                  </a:lnTo>
                  <a:lnTo>
                    <a:pt x="113" y="148"/>
                  </a:lnTo>
                  <a:lnTo>
                    <a:pt x="110" y="160"/>
                  </a:lnTo>
                  <a:lnTo>
                    <a:pt x="107" y="168"/>
                  </a:lnTo>
                  <a:lnTo>
                    <a:pt x="103" y="173"/>
                  </a:lnTo>
                  <a:lnTo>
                    <a:pt x="95" y="180"/>
                  </a:lnTo>
                  <a:lnTo>
                    <a:pt x="84" y="185"/>
                  </a:lnTo>
                  <a:lnTo>
                    <a:pt x="70" y="186"/>
                  </a:lnTo>
                  <a:close/>
                  <a:moveTo>
                    <a:pt x="0" y="134"/>
                  </a:moveTo>
                  <a:lnTo>
                    <a:pt x="2" y="155"/>
                  </a:lnTo>
                  <a:lnTo>
                    <a:pt x="10" y="172"/>
                  </a:lnTo>
                  <a:lnTo>
                    <a:pt x="21" y="184"/>
                  </a:lnTo>
                  <a:lnTo>
                    <a:pt x="35" y="193"/>
                  </a:lnTo>
                  <a:lnTo>
                    <a:pt x="50" y="198"/>
                  </a:lnTo>
                  <a:lnTo>
                    <a:pt x="64" y="200"/>
                  </a:lnTo>
                  <a:lnTo>
                    <a:pt x="80" y="198"/>
                  </a:lnTo>
                  <a:lnTo>
                    <a:pt x="93" y="193"/>
                  </a:lnTo>
                  <a:lnTo>
                    <a:pt x="105" y="185"/>
                  </a:lnTo>
                  <a:lnTo>
                    <a:pt x="114" y="175"/>
                  </a:lnTo>
                  <a:lnTo>
                    <a:pt x="114" y="184"/>
                  </a:lnTo>
                  <a:lnTo>
                    <a:pt x="113" y="196"/>
                  </a:lnTo>
                  <a:lnTo>
                    <a:pt x="120" y="196"/>
                  </a:lnTo>
                  <a:lnTo>
                    <a:pt x="124" y="194"/>
                  </a:lnTo>
                  <a:lnTo>
                    <a:pt x="132" y="194"/>
                  </a:lnTo>
                  <a:lnTo>
                    <a:pt x="136" y="196"/>
                  </a:lnTo>
                  <a:lnTo>
                    <a:pt x="141" y="196"/>
                  </a:lnTo>
                  <a:lnTo>
                    <a:pt x="141" y="57"/>
                  </a:lnTo>
                  <a:lnTo>
                    <a:pt x="143" y="0"/>
                  </a:lnTo>
                  <a:lnTo>
                    <a:pt x="138" y="2"/>
                  </a:lnTo>
                  <a:lnTo>
                    <a:pt x="117" y="2"/>
                  </a:lnTo>
                  <a:lnTo>
                    <a:pt x="113" y="0"/>
                  </a:lnTo>
                  <a:lnTo>
                    <a:pt x="114" y="28"/>
                  </a:lnTo>
                  <a:lnTo>
                    <a:pt x="114" y="90"/>
                  </a:lnTo>
                  <a:lnTo>
                    <a:pt x="108" y="82"/>
                  </a:lnTo>
                  <a:lnTo>
                    <a:pt x="99" y="74"/>
                  </a:lnTo>
                  <a:lnTo>
                    <a:pt x="84" y="68"/>
                  </a:lnTo>
                  <a:lnTo>
                    <a:pt x="67" y="65"/>
                  </a:lnTo>
                  <a:lnTo>
                    <a:pt x="48" y="68"/>
                  </a:lnTo>
                  <a:lnTo>
                    <a:pt x="33" y="73"/>
                  </a:lnTo>
                  <a:lnTo>
                    <a:pt x="19" y="84"/>
                  </a:lnTo>
                  <a:lnTo>
                    <a:pt x="9" y="97"/>
                  </a:lnTo>
                  <a:lnTo>
                    <a:pt x="2" y="114"/>
                  </a:lnTo>
                  <a:lnTo>
                    <a:pt x="0" y="134"/>
                  </a:lnTo>
                  <a:close/>
                </a:path>
              </a:pathLst>
            </a:custGeom>
            <a:solidFill>
              <a:srgbClr val="660080"/>
            </a:solidFill>
            <a:ln w="0">
              <a:solidFill>
                <a:srgbClr val="660080"/>
              </a:solidFill>
              <a:prstDash val="solid"/>
              <a:round/>
              <a:headEnd/>
              <a:tailEnd/>
            </a:ln>
          </p:spPr>
          <p:txBody>
            <a:bodyPr/>
            <a:lstStyle/>
            <a:p>
              <a:endParaRPr lang="en-GB" dirty="0"/>
            </a:p>
          </p:txBody>
        </p:sp>
        <p:sp>
          <p:nvSpPr>
            <p:cNvPr id="5188" name="Freeform 20"/>
            <p:cNvSpPr>
              <a:spLocks noEditPoints="1"/>
            </p:cNvSpPr>
            <p:nvPr/>
          </p:nvSpPr>
          <p:spPr bwMode="auto">
            <a:xfrm>
              <a:off x="1154" y="3800"/>
              <a:ext cx="43" cy="61"/>
            </a:xfrm>
            <a:custGeom>
              <a:avLst/>
              <a:gdLst>
                <a:gd name="T0" fmla="*/ 0 w 130"/>
                <a:gd name="T1" fmla="*/ 0 h 182"/>
                <a:gd name="T2" fmla="*/ 0 w 130"/>
                <a:gd name="T3" fmla="*/ 0 h 182"/>
                <a:gd name="T4" fmla="*/ 0 w 130"/>
                <a:gd name="T5" fmla="*/ 0 h 182"/>
                <a:gd name="T6" fmla="*/ 0 w 130"/>
                <a:gd name="T7" fmla="*/ 0 h 182"/>
                <a:gd name="T8" fmla="*/ 0 w 130"/>
                <a:gd name="T9" fmla="*/ 0 h 182"/>
                <a:gd name="T10" fmla="*/ 0 w 130"/>
                <a:gd name="T11" fmla="*/ 0 h 182"/>
                <a:gd name="T12" fmla="*/ 0 w 130"/>
                <a:gd name="T13" fmla="*/ 0 h 182"/>
                <a:gd name="T14" fmla="*/ 0 w 130"/>
                <a:gd name="T15" fmla="*/ 0 h 182"/>
                <a:gd name="T16" fmla="*/ 0 w 130"/>
                <a:gd name="T17" fmla="*/ 0 h 182"/>
                <a:gd name="T18" fmla="*/ 0 w 130"/>
                <a:gd name="T19" fmla="*/ 0 h 182"/>
                <a:gd name="T20" fmla="*/ 0 w 130"/>
                <a:gd name="T21" fmla="*/ 0 h 182"/>
                <a:gd name="T22" fmla="*/ 0 w 130"/>
                <a:gd name="T23" fmla="*/ 0 h 182"/>
                <a:gd name="T24" fmla="*/ 0 w 130"/>
                <a:gd name="T25" fmla="*/ 0 h 182"/>
                <a:gd name="T26" fmla="*/ 0 w 130"/>
                <a:gd name="T27" fmla="*/ 0 h 182"/>
                <a:gd name="T28" fmla="*/ 0 w 130"/>
                <a:gd name="T29" fmla="*/ 0 h 182"/>
                <a:gd name="T30" fmla="*/ 0 w 130"/>
                <a:gd name="T31" fmla="*/ 0 h 182"/>
                <a:gd name="T32" fmla="*/ 0 w 130"/>
                <a:gd name="T33" fmla="*/ 0 h 182"/>
                <a:gd name="T34" fmla="*/ 0 w 130"/>
                <a:gd name="T35" fmla="*/ 0 h 182"/>
                <a:gd name="T36" fmla="*/ 0 w 130"/>
                <a:gd name="T37" fmla="*/ 0 h 182"/>
                <a:gd name="T38" fmla="*/ 0 w 130"/>
                <a:gd name="T39" fmla="*/ 0 h 182"/>
                <a:gd name="T40" fmla="*/ 0 w 130"/>
                <a:gd name="T41" fmla="*/ 0 h 182"/>
                <a:gd name="T42" fmla="*/ 0 w 130"/>
                <a:gd name="T43" fmla="*/ 0 h 182"/>
                <a:gd name="T44" fmla="*/ 0 w 130"/>
                <a:gd name="T45" fmla="*/ 0 h 182"/>
                <a:gd name="T46" fmla="*/ 0 w 130"/>
                <a:gd name="T47" fmla="*/ 0 h 182"/>
                <a:gd name="T48" fmla="*/ 0 w 130"/>
                <a:gd name="T49" fmla="*/ 0 h 182"/>
                <a:gd name="T50" fmla="*/ 0 w 130"/>
                <a:gd name="T51" fmla="*/ 0 h 182"/>
                <a:gd name="T52" fmla="*/ 0 w 130"/>
                <a:gd name="T53" fmla="*/ 0 h 182"/>
                <a:gd name="T54" fmla="*/ 0 w 130"/>
                <a:gd name="T55" fmla="*/ 0 h 182"/>
                <a:gd name="T56" fmla="*/ 0 w 130"/>
                <a:gd name="T57" fmla="*/ 0 h 182"/>
                <a:gd name="T58" fmla="*/ 0 w 130"/>
                <a:gd name="T59" fmla="*/ 0 h 182"/>
                <a:gd name="T60" fmla="*/ 0 w 130"/>
                <a:gd name="T61" fmla="*/ 0 h 182"/>
                <a:gd name="T62" fmla="*/ 0 w 130"/>
                <a:gd name="T63" fmla="*/ 0 h 182"/>
                <a:gd name="T64" fmla="*/ 0 w 130"/>
                <a:gd name="T65" fmla="*/ 0 h 182"/>
                <a:gd name="T66" fmla="*/ 0 w 130"/>
                <a:gd name="T67" fmla="*/ 0 h 182"/>
                <a:gd name="T68" fmla="*/ 0 w 130"/>
                <a:gd name="T69" fmla="*/ 0 h 182"/>
                <a:gd name="T70" fmla="*/ 0 w 130"/>
                <a:gd name="T71" fmla="*/ 0 h 182"/>
                <a:gd name="T72" fmla="*/ 0 w 130"/>
                <a:gd name="T73" fmla="*/ 0 h 182"/>
                <a:gd name="T74" fmla="*/ 0 w 130"/>
                <a:gd name="T75" fmla="*/ 0 h 182"/>
                <a:gd name="T76" fmla="*/ 0 w 130"/>
                <a:gd name="T77" fmla="*/ 0 h 182"/>
                <a:gd name="T78" fmla="*/ 0 w 130"/>
                <a:gd name="T79" fmla="*/ 0 h 182"/>
                <a:gd name="T80" fmla="*/ 0 w 130"/>
                <a:gd name="T81" fmla="*/ 0 h 182"/>
                <a:gd name="T82" fmla="*/ 0 w 130"/>
                <a:gd name="T83" fmla="*/ 0 h 182"/>
                <a:gd name="T84" fmla="*/ 0 w 130"/>
                <a:gd name="T85" fmla="*/ 0 h 182"/>
                <a:gd name="T86" fmla="*/ 0 w 130"/>
                <a:gd name="T87" fmla="*/ 0 h 18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0"/>
                <a:gd name="T133" fmla="*/ 0 h 182"/>
                <a:gd name="T134" fmla="*/ 130 w 130"/>
                <a:gd name="T135" fmla="*/ 182 h 18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0" h="182">
                  <a:moveTo>
                    <a:pt x="99" y="48"/>
                  </a:moveTo>
                  <a:lnTo>
                    <a:pt x="96" y="64"/>
                  </a:lnTo>
                  <a:lnTo>
                    <a:pt x="91" y="75"/>
                  </a:lnTo>
                  <a:lnTo>
                    <a:pt x="80" y="83"/>
                  </a:lnTo>
                  <a:lnTo>
                    <a:pt x="69" y="87"/>
                  </a:lnTo>
                  <a:lnTo>
                    <a:pt x="56" y="89"/>
                  </a:lnTo>
                  <a:lnTo>
                    <a:pt x="30" y="89"/>
                  </a:lnTo>
                  <a:lnTo>
                    <a:pt x="30" y="11"/>
                  </a:lnTo>
                  <a:lnTo>
                    <a:pt x="47" y="11"/>
                  </a:lnTo>
                  <a:lnTo>
                    <a:pt x="62" y="13"/>
                  </a:lnTo>
                  <a:lnTo>
                    <a:pt x="76" y="15"/>
                  </a:lnTo>
                  <a:lnTo>
                    <a:pt x="88" y="22"/>
                  </a:lnTo>
                  <a:lnTo>
                    <a:pt x="95" y="30"/>
                  </a:lnTo>
                  <a:lnTo>
                    <a:pt x="97" y="38"/>
                  </a:lnTo>
                  <a:lnTo>
                    <a:pt x="99" y="48"/>
                  </a:lnTo>
                  <a:close/>
                  <a:moveTo>
                    <a:pt x="130" y="46"/>
                  </a:moveTo>
                  <a:lnTo>
                    <a:pt x="129" y="34"/>
                  </a:lnTo>
                  <a:lnTo>
                    <a:pt x="124" y="22"/>
                  </a:lnTo>
                  <a:lnTo>
                    <a:pt x="114" y="13"/>
                  </a:lnTo>
                  <a:lnTo>
                    <a:pt x="102" y="6"/>
                  </a:lnTo>
                  <a:lnTo>
                    <a:pt x="87" y="1"/>
                  </a:lnTo>
                  <a:lnTo>
                    <a:pt x="69" y="0"/>
                  </a:lnTo>
                  <a:lnTo>
                    <a:pt x="0" y="0"/>
                  </a:lnTo>
                  <a:lnTo>
                    <a:pt x="1" y="13"/>
                  </a:lnTo>
                  <a:lnTo>
                    <a:pt x="1" y="27"/>
                  </a:lnTo>
                  <a:lnTo>
                    <a:pt x="2" y="46"/>
                  </a:lnTo>
                  <a:lnTo>
                    <a:pt x="2" y="126"/>
                  </a:lnTo>
                  <a:lnTo>
                    <a:pt x="0" y="182"/>
                  </a:lnTo>
                  <a:lnTo>
                    <a:pt x="5" y="182"/>
                  </a:lnTo>
                  <a:lnTo>
                    <a:pt x="6" y="180"/>
                  </a:lnTo>
                  <a:lnTo>
                    <a:pt x="21" y="180"/>
                  </a:lnTo>
                  <a:lnTo>
                    <a:pt x="25" y="182"/>
                  </a:lnTo>
                  <a:lnTo>
                    <a:pt x="33" y="182"/>
                  </a:lnTo>
                  <a:lnTo>
                    <a:pt x="30" y="145"/>
                  </a:lnTo>
                  <a:lnTo>
                    <a:pt x="30" y="100"/>
                  </a:lnTo>
                  <a:lnTo>
                    <a:pt x="35" y="101"/>
                  </a:lnTo>
                  <a:lnTo>
                    <a:pt x="59" y="101"/>
                  </a:lnTo>
                  <a:lnTo>
                    <a:pt x="73" y="99"/>
                  </a:lnTo>
                  <a:lnTo>
                    <a:pt x="88" y="95"/>
                  </a:lnTo>
                  <a:lnTo>
                    <a:pt x="101" y="89"/>
                  </a:lnTo>
                  <a:lnTo>
                    <a:pt x="112" y="83"/>
                  </a:lnTo>
                  <a:lnTo>
                    <a:pt x="121" y="73"/>
                  </a:lnTo>
                  <a:lnTo>
                    <a:pt x="128" y="62"/>
                  </a:lnTo>
                  <a:lnTo>
                    <a:pt x="130" y="46"/>
                  </a:lnTo>
                  <a:close/>
                </a:path>
              </a:pathLst>
            </a:custGeom>
            <a:solidFill>
              <a:srgbClr val="660080"/>
            </a:solidFill>
            <a:ln w="0">
              <a:solidFill>
                <a:srgbClr val="660080"/>
              </a:solidFill>
              <a:prstDash val="solid"/>
              <a:round/>
              <a:headEnd/>
              <a:tailEnd/>
            </a:ln>
          </p:spPr>
          <p:txBody>
            <a:bodyPr/>
            <a:lstStyle/>
            <a:p>
              <a:endParaRPr lang="en-GB" dirty="0"/>
            </a:p>
          </p:txBody>
        </p:sp>
        <p:sp>
          <p:nvSpPr>
            <p:cNvPr id="5189" name="Freeform 21"/>
            <p:cNvSpPr>
              <a:spLocks/>
            </p:cNvSpPr>
            <p:nvPr/>
          </p:nvSpPr>
          <p:spPr bwMode="auto">
            <a:xfrm>
              <a:off x="1205" y="3796"/>
              <a:ext cx="44" cy="65"/>
            </a:xfrm>
            <a:custGeom>
              <a:avLst/>
              <a:gdLst>
                <a:gd name="T0" fmla="*/ 0 w 131"/>
                <a:gd name="T1" fmla="*/ 0 h 196"/>
                <a:gd name="T2" fmla="*/ 0 w 131"/>
                <a:gd name="T3" fmla="*/ 0 h 196"/>
                <a:gd name="T4" fmla="*/ 0 w 131"/>
                <a:gd name="T5" fmla="*/ 0 h 196"/>
                <a:gd name="T6" fmla="*/ 0 w 131"/>
                <a:gd name="T7" fmla="*/ 0 h 196"/>
                <a:gd name="T8" fmla="*/ 0 w 131"/>
                <a:gd name="T9" fmla="*/ 0 h 196"/>
                <a:gd name="T10" fmla="*/ 0 w 131"/>
                <a:gd name="T11" fmla="*/ 0 h 196"/>
                <a:gd name="T12" fmla="*/ 0 w 131"/>
                <a:gd name="T13" fmla="*/ 0 h 196"/>
                <a:gd name="T14" fmla="*/ 0 w 131"/>
                <a:gd name="T15" fmla="*/ 0 h 196"/>
                <a:gd name="T16" fmla="*/ 0 w 131"/>
                <a:gd name="T17" fmla="*/ 0 h 196"/>
                <a:gd name="T18" fmla="*/ 0 w 131"/>
                <a:gd name="T19" fmla="*/ 0 h 196"/>
                <a:gd name="T20" fmla="*/ 0 w 131"/>
                <a:gd name="T21" fmla="*/ 0 h 196"/>
                <a:gd name="T22" fmla="*/ 0 w 131"/>
                <a:gd name="T23" fmla="*/ 0 h 196"/>
                <a:gd name="T24" fmla="*/ 0 w 131"/>
                <a:gd name="T25" fmla="*/ 0 h 196"/>
                <a:gd name="T26" fmla="*/ 0 w 131"/>
                <a:gd name="T27" fmla="*/ 0 h 196"/>
                <a:gd name="T28" fmla="*/ 0 w 131"/>
                <a:gd name="T29" fmla="*/ 0 h 196"/>
                <a:gd name="T30" fmla="*/ 0 w 131"/>
                <a:gd name="T31" fmla="*/ 0 h 196"/>
                <a:gd name="T32" fmla="*/ 0 w 131"/>
                <a:gd name="T33" fmla="*/ 0 h 196"/>
                <a:gd name="T34" fmla="*/ 0 w 131"/>
                <a:gd name="T35" fmla="*/ 0 h 196"/>
                <a:gd name="T36" fmla="*/ 0 w 131"/>
                <a:gd name="T37" fmla="*/ 0 h 196"/>
                <a:gd name="T38" fmla="*/ 0 w 131"/>
                <a:gd name="T39" fmla="*/ 0 h 196"/>
                <a:gd name="T40" fmla="*/ 0 w 131"/>
                <a:gd name="T41" fmla="*/ 0 h 196"/>
                <a:gd name="T42" fmla="*/ 0 w 131"/>
                <a:gd name="T43" fmla="*/ 0 h 196"/>
                <a:gd name="T44" fmla="*/ 0 w 131"/>
                <a:gd name="T45" fmla="*/ 0 h 196"/>
                <a:gd name="T46" fmla="*/ 0 w 131"/>
                <a:gd name="T47" fmla="*/ 0 h 196"/>
                <a:gd name="T48" fmla="*/ 0 w 131"/>
                <a:gd name="T49" fmla="*/ 0 h 196"/>
                <a:gd name="T50" fmla="*/ 0 w 131"/>
                <a:gd name="T51" fmla="*/ 0 h 196"/>
                <a:gd name="T52" fmla="*/ 0 w 131"/>
                <a:gd name="T53" fmla="*/ 0 h 196"/>
                <a:gd name="T54" fmla="*/ 0 w 131"/>
                <a:gd name="T55" fmla="*/ 0 h 196"/>
                <a:gd name="T56" fmla="*/ 0 w 131"/>
                <a:gd name="T57" fmla="*/ 0 h 196"/>
                <a:gd name="T58" fmla="*/ 0 w 131"/>
                <a:gd name="T59" fmla="*/ 0 h 196"/>
                <a:gd name="T60" fmla="*/ 0 w 131"/>
                <a:gd name="T61" fmla="*/ 0 h 196"/>
                <a:gd name="T62" fmla="*/ 0 w 131"/>
                <a:gd name="T63" fmla="*/ 0 h 196"/>
                <a:gd name="T64" fmla="*/ 0 w 131"/>
                <a:gd name="T65" fmla="*/ 0 h 196"/>
                <a:gd name="T66" fmla="*/ 0 w 131"/>
                <a:gd name="T67" fmla="*/ 0 h 196"/>
                <a:gd name="T68" fmla="*/ 0 w 131"/>
                <a:gd name="T69" fmla="*/ 0 h 196"/>
                <a:gd name="T70" fmla="*/ 0 w 131"/>
                <a:gd name="T71" fmla="*/ 0 h 196"/>
                <a:gd name="T72" fmla="*/ 0 w 131"/>
                <a:gd name="T73" fmla="*/ 0 h 196"/>
                <a:gd name="T74" fmla="*/ 0 w 131"/>
                <a:gd name="T75" fmla="*/ 0 h 196"/>
                <a:gd name="T76" fmla="*/ 0 w 131"/>
                <a:gd name="T77" fmla="*/ 0 h 196"/>
                <a:gd name="T78" fmla="*/ 0 w 131"/>
                <a:gd name="T79" fmla="*/ 0 h 196"/>
                <a:gd name="T80" fmla="*/ 0 w 131"/>
                <a:gd name="T81" fmla="*/ 0 h 196"/>
                <a:gd name="T82" fmla="*/ 0 w 131"/>
                <a:gd name="T83" fmla="*/ 0 h 196"/>
                <a:gd name="T84" fmla="*/ 0 w 131"/>
                <a:gd name="T85" fmla="*/ 0 h 196"/>
                <a:gd name="T86" fmla="*/ 0 w 131"/>
                <a:gd name="T87" fmla="*/ 0 h 196"/>
                <a:gd name="T88" fmla="*/ 0 w 131"/>
                <a:gd name="T89" fmla="*/ 0 h 196"/>
                <a:gd name="T90" fmla="*/ 0 w 131"/>
                <a:gd name="T91" fmla="*/ 0 h 196"/>
                <a:gd name="T92" fmla="*/ 0 w 131"/>
                <a:gd name="T93" fmla="*/ 0 h 196"/>
                <a:gd name="T94" fmla="*/ 0 w 131"/>
                <a:gd name="T95" fmla="*/ 0 h 196"/>
                <a:gd name="T96" fmla="*/ 0 w 131"/>
                <a:gd name="T97" fmla="*/ 0 h 196"/>
                <a:gd name="T98" fmla="*/ 0 w 131"/>
                <a:gd name="T99" fmla="*/ 0 h 196"/>
                <a:gd name="T100" fmla="*/ 0 w 131"/>
                <a:gd name="T101" fmla="*/ 0 h 19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1"/>
                <a:gd name="T154" fmla="*/ 0 h 196"/>
                <a:gd name="T155" fmla="*/ 131 w 131"/>
                <a:gd name="T156" fmla="*/ 196 h 19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1" h="196">
                  <a:moveTo>
                    <a:pt x="29" y="91"/>
                  </a:moveTo>
                  <a:lnTo>
                    <a:pt x="37" y="82"/>
                  </a:lnTo>
                  <a:lnTo>
                    <a:pt x="47" y="74"/>
                  </a:lnTo>
                  <a:lnTo>
                    <a:pt x="62" y="69"/>
                  </a:lnTo>
                  <a:lnTo>
                    <a:pt x="80" y="66"/>
                  </a:lnTo>
                  <a:lnTo>
                    <a:pt x="98" y="68"/>
                  </a:lnTo>
                  <a:lnTo>
                    <a:pt x="111" y="73"/>
                  </a:lnTo>
                  <a:lnTo>
                    <a:pt x="120" y="80"/>
                  </a:lnTo>
                  <a:lnTo>
                    <a:pt x="125" y="87"/>
                  </a:lnTo>
                  <a:lnTo>
                    <a:pt x="129" y="97"/>
                  </a:lnTo>
                  <a:lnTo>
                    <a:pt x="131" y="105"/>
                  </a:lnTo>
                  <a:lnTo>
                    <a:pt x="131" y="131"/>
                  </a:lnTo>
                  <a:lnTo>
                    <a:pt x="129" y="146"/>
                  </a:lnTo>
                  <a:lnTo>
                    <a:pt x="129" y="190"/>
                  </a:lnTo>
                  <a:lnTo>
                    <a:pt x="131" y="196"/>
                  </a:lnTo>
                  <a:lnTo>
                    <a:pt x="127" y="194"/>
                  </a:lnTo>
                  <a:lnTo>
                    <a:pt x="104" y="194"/>
                  </a:lnTo>
                  <a:lnTo>
                    <a:pt x="100" y="196"/>
                  </a:lnTo>
                  <a:lnTo>
                    <a:pt x="101" y="175"/>
                  </a:lnTo>
                  <a:lnTo>
                    <a:pt x="103" y="156"/>
                  </a:lnTo>
                  <a:lnTo>
                    <a:pt x="103" y="120"/>
                  </a:lnTo>
                  <a:lnTo>
                    <a:pt x="101" y="109"/>
                  </a:lnTo>
                  <a:lnTo>
                    <a:pt x="98" y="98"/>
                  </a:lnTo>
                  <a:lnTo>
                    <a:pt x="91" y="90"/>
                  </a:lnTo>
                  <a:lnTo>
                    <a:pt x="82" y="84"/>
                  </a:lnTo>
                  <a:lnTo>
                    <a:pt x="69" y="82"/>
                  </a:lnTo>
                  <a:lnTo>
                    <a:pt x="55" y="84"/>
                  </a:lnTo>
                  <a:lnTo>
                    <a:pt x="46" y="87"/>
                  </a:lnTo>
                  <a:lnTo>
                    <a:pt x="36" y="98"/>
                  </a:lnTo>
                  <a:lnTo>
                    <a:pt x="32" y="105"/>
                  </a:lnTo>
                  <a:lnTo>
                    <a:pt x="30" y="115"/>
                  </a:lnTo>
                  <a:lnTo>
                    <a:pt x="29" y="131"/>
                  </a:lnTo>
                  <a:lnTo>
                    <a:pt x="29" y="165"/>
                  </a:lnTo>
                  <a:lnTo>
                    <a:pt x="30" y="177"/>
                  </a:lnTo>
                  <a:lnTo>
                    <a:pt x="30" y="186"/>
                  </a:lnTo>
                  <a:lnTo>
                    <a:pt x="32" y="196"/>
                  </a:lnTo>
                  <a:lnTo>
                    <a:pt x="26" y="194"/>
                  </a:lnTo>
                  <a:lnTo>
                    <a:pt x="3" y="194"/>
                  </a:lnTo>
                  <a:lnTo>
                    <a:pt x="0" y="196"/>
                  </a:lnTo>
                  <a:lnTo>
                    <a:pt x="3" y="127"/>
                  </a:lnTo>
                  <a:lnTo>
                    <a:pt x="3" y="31"/>
                  </a:lnTo>
                  <a:lnTo>
                    <a:pt x="1" y="16"/>
                  </a:lnTo>
                  <a:lnTo>
                    <a:pt x="1" y="0"/>
                  </a:lnTo>
                  <a:lnTo>
                    <a:pt x="5" y="2"/>
                  </a:lnTo>
                  <a:lnTo>
                    <a:pt x="28" y="2"/>
                  </a:lnTo>
                  <a:lnTo>
                    <a:pt x="32" y="0"/>
                  </a:lnTo>
                  <a:lnTo>
                    <a:pt x="32" y="8"/>
                  </a:lnTo>
                  <a:lnTo>
                    <a:pt x="30" y="20"/>
                  </a:lnTo>
                  <a:lnTo>
                    <a:pt x="30" y="60"/>
                  </a:lnTo>
                  <a:lnTo>
                    <a:pt x="29" y="66"/>
                  </a:lnTo>
                  <a:lnTo>
                    <a:pt x="29" y="91"/>
                  </a:lnTo>
                  <a:close/>
                </a:path>
              </a:pathLst>
            </a:custGeom>
            <a:solidFill>
              <a:srgbClr val="660080"/>
            </a:solidFill>
            <a:ln w="0">
              <a:solidFill>
                <a:srgbClr val="660080"/>
              </a:solidFill>
              <a:prstDash val="solid"/>
              <a:round/>
              <a:headEnd/>
              <a:tailEnd/>
            </a:ln>
          </p:spPr>
          <p:txBody>
            <a:bodyPr/>
            <a:lstStyle/>
            <a:p>
              <a:endParaRPr lang="en-GB" dirty="0"/>
            </a:p>
          </p:txBody>
        </p:sp>
        <p:sp>
          <p:nvSpPr>
            <p:cNvPr id="5190" name="Freeform 22"/>
            <p:cNvSpPr>
              <a:spLocks/>
            </p:cNvSpPr>
            <p:nvPr/>
          </p:nvSpPr>
          <p:spPr bwMode="auto">
            <a:xfrm>
              <a:off x="1254" y="3818"/>
              <a:ext cx="47" cy="66"/>
            </a:xfrm>
            <a:custGeom>
              <a:avLst/>
              <a:gdLst>
                <a:gd name="T0" fmla="*/ 0 w 141"/>
                <a:gd name="T1" fmla="*/ 0 h 198"/>
                <a:gd name="T2" fmla="*/ 0 w 141"/>
                <a:gd name="T3" fmla="*/ 0 h 198"/>
                <a:gd name="T4" fmla="*/ 0 w 141"/>
                <a:gd name="T5" fmla="*/ 0 h 198"/>
                <a:gd name="T6" fmla="*/ 0 w 141"/>
                <a:gd name="T7" fmla="*/ 0 h 198"/>
                <a:gd name="T8" fmla="*/ 0 w 141"/>
                <a:gd name="T9" fmla="*/ 0 h 198"/>
                <a:gd name="T10" fmla="*/ 0 w 141"/>
                <a:gd name="T11" fmla="*/ 0 h 198"/>
                <a:gd name="T12" fmla="*/ 0 w 141"/>
                <a:gd name="T13" fmla="*/ 0 h 198"/>
                <a:gd name="T14" fmla="*/ 0 w 141"/>
                <a:gd name="T15" fmla="*/ 0 h 198"/>
                <a:gd name="T16" fmla="*/ 0 w 141"/>
                <a:gd name="T17" fmla="*/ 0 h 198"/>
                <a:gd name="T18" fmla="*/ 0 w 141"/>
                <a:gd name="T19" fmla="*/ 0 h 198"/>
                <a:gd name="T20" fmla="*/ 0 w 141"/>
                <a:gd name="T21" fmla="*/ 0 h 198"/>
                <a:gd name="T22" fmla="*/ 0 w 141"/>
                <a:gd name="T23" fmla="*/ 0 h 198"/>
                <a:gd name="T24" fmla="*/ 0 w 141"/>
                <a:gd name="T25" fmla="*/ 0 h 198"/>
                <a:gd name="T26" fmla="*/ 0 w 141"/>
                <a:gd name="T27" fmla="*/ 0 h 198"/>
                <a:gd name="T28" fmla="*/ 0 w 141"/>
                <a:gd name="T29" fmla="*/ 0 h 198"/>
                <a:gd name="T30" fmla="*/ 0 w 141"/>
                <a:gd name="T31" fmla="*/ 0 h 198"/>
                <a:gd name="T32" fmla="*/ 0 w 141"/>
                <a:gd name="T33" fmla="*/ 0 h 198"/>
                <a:gd name="T34" fmla="*/ 0 w 141"/>
                <a:gd name="T35" fmla="*/ 0 h 198"/>
                <a:gd name="T36" fmla="*/ 0 w 141"/>
                <a:gd name="T37" fmla="*/ 0 h 198"/>
                <a:gd name="T38" fmla="*/ 0 w 141"/>
                <a:gd name="T39" fmla="*/ 0 h 198"/>
                <a:gd name="T40" fmla="*/ 0 w 141"/>
                <a:gd name="T41" fmla="*/ 0 h 198"/>
                <a:gd name="T42" fmla="*/ 0 w 141"/>
                <a:gd name="T43" fmla="*/ 0 h 198"/>
                <a:gd name="T44" fmla="*/ 0 w 141"/>
                <a:gd name="T45" fmla="*/ 0 h 198"/>
                <a:gd name="T46" fmla="*/ 0 w 141"/>
                <a:gd name="T47" fmla="*/ 0 h 198"/>
                <a:gd name="T48" fmla="*/ 0 w 141"/>
                <a:gd name="T49" fmla="*/ 0 h 198"/>
                <a:gd name="T50" fmla="*/ 0 w 141"/>
                <a:gd name="T51" fmla="*/ 0 h 198"/>
                <a:gd name="T52" fmla="*/ 0 w 141"/>
                <a:gd name="T53" fmla="*/ 0 h 198"/>
                <a:gd name="T54" fmla="*/ 0 w 141"/>
                <a:gd name="T55" fmla="*/ 0 h 198"/>
                <a:gd name="T56" fmla="*/ 0 w 141"/>
                <a:gd name="T57" fmla="*/ 0 h 198"/>
                <a:gd name="T58" fmla="*/ 0 w 141"/>
                <a:gd name="T59" fmla="*/ 0 h 198"/>
                <a:gd name="T60" fmla="*/ 0 w 141"/>
                <a:gd name="T61" fmla="*/ 0 h 198"/>
                <a:gd name="T62" fmla="*/ 0 w 141"/>
                <a:gd name="T63" fmla="*/ 0 h 198"/>
                <a:gd name="T64" fmla="*/ 0 w 141"/>
                <a:gd name="T65" fmla="*/ 0 h 198"/>
                <a:gd name="T66" fmla="*/ 0 w 141"/>
                <a:gd name="T67" fmla="*/ 0 h 198"/>
                <a:gd name="T68" fmla="*/ 0 w 141"/>
                <a:gd name="T69" fmla="*/ 0 h 198"/>
                <a:gd name="T70" fmla="*/ 0 w 141"/>
                <a:gd name="T71" fmla="*/ 0 h 198"/>
                <a:gd name="T72" fmla="*/ 0 w 141"/>
                <a:gd name="T73" fmla="*/ 0 h 198"/>
                <a:gd name="T74" fmla="*/ 0 w 141"/>
                <a:gd name="T75" fmla="*/ 0 h 198"/>
                <a:gd name="T76" fmla="*/ 0 w 141"/>
                <a:gd name="T77" fmla="*/ 0 h 198"/>
                <a:gd name="T78" fmla="*/ 0 w 141"/>
                <a:gd name="T79" fmla="*/ 0 h 198"/>
                <a:gd name="T80" fmla="*/ 0 w 141"/>
                <a:gd name="T81" fmla="*/ 0 h 198"/>
                <a:gd name="T82" fmla="*/ 0 w 141"/>
                <a:gd name="T83" fmla="*/ 0 h 198"/>
                <a:gd name="T84" fmla="*/ 0 w 141"/>
                <a:gd name="T85" fmla="*/ 0 h 198"/>
                <a:gd name="T86" fmla="*/ 0 w 141"/>
                <a:gd name="T87" fmla="*/ 0 h 198"/>
                <a:gd name="T88" fmla="*/ 0 w 141"/>
                <a:gd name="T89" fmla="*/ 0 h 198"/>
                <a:gd name="T90" fmla="*/ 0 w 141"/>
                <a:gd name="T91" fmla="*/ 0 h 198"/>
                <a:gd name="T92" fmla="*/ 0 w 141"/>
                <a:gd name="T93" fmla="*/ 0 h 198"/>
                <a:gd name="T94" fmla="*/ 0 w 141"/>
                <a:gd name="T95" fmla="*/ 0 h 198"/>
                <a:gd name="T96" fmla="*/ 0 w 141"/>
                <a:gd name="T97" fmla="*/ 0 h 198"/>
                <a:gd name="T98" fmla="*/ 0 w 141"/>
                <a:gd name="T99" fmla="*/ 0 h 198"/>
                <a:gd name="T100" fmla="*/ 0 w 141"/>
                <a:gd name="T101" fmla="*/ 0 h 198"/>
                <a:gd name="T102" fmla="*/ 0 w 141"/>
                <a:gd name="T103" fmla="*/ 0 h 19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1"/>
                <a:gd name="T157" fmla="*/ 0 h 198"/>
                <a:gd name="T158" fmla="*/ 141 w 141"/>
                <a:gd name="T159" fmla="*/ 198 h 19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1" h="198">
                  <a:moveTo>
                    <a:pt x="49" y="107"/>
                  </a:moveTo>
                  <a:lnTo>
                    <a:pt x="42" y="91"/>
                  </a:lnTo>
                  <a:lnTo>
                    <a:pt x="34" y="74"/>
                  </a:lnTo>
                  <a:lnTo>
                    <a:pt x="26" y="56"/>
                  </a:lnTo>
                  <a:lnTo>
                    <a:pt x="18" y="40"/>
                  </a:lnTo>
                  <a:lnTo>
                    <a:pt x="13" y="28"/>
                  </a:lnTo>
                  <a:lnTo>
                    <a:pt x="9" y="20"/>
                  </a:lnTo>
                  <a:lnTo>
                    <a:pt x="5" y="11"/>
                  </a:lnTo>
                  <a:lnTo>
                    <a:pt x="0" y="0"/>
                  </a:lnTo>
                  <a:lnTo>
                    <a:pt x="3" y="2"/>
                  </a:lnTo>
                  <a:lnTo>
                    <a:pt x="7" y="2"/>
                  </a:lnTo>
                  <a:lnTo>
                    <a:pt x="12" y="3"/>
                  </a:lnTo>
                  <a:lnTo>
                    <a:pt x="25" y="3"/>
                  </a:lnTo>
                  <a:lnTo>
                    <a:pt x="33" y="0"/>
                  </a:lnTo>
                  <a:lnTo>
                    <a:pt x="36" y="7"/>
                  </a:lnTo>
                  <a:lnTo>
                    <a:pt x="41" y="19"/>
                  </a:lnTo>
                  <a:lnTo>
                    <a:pt x="48" y="35"/>
                  </a:lnTo>
                  <a:lnTo>
                    <a:pt x="54" y="53"/>
                  </a:lnTo>
                  <a:lnTo>
                    <a:pt x="62" y="72"/>
                  </a:lnTo>
                  <a:lnTo>
                    <a:pt x="70" y="89"/>
                  </a:lnTo>
                  <a:lnTo>
                    <a:pt x="71" y="91"/>
                  </a:lnTo>
                  <a:lnTo>
                    <a:pt x="73" y="95"/>
                  </a:lnTo>
                  <a:lnTo>
                    <a:pt x="75" y="97"/>
                  </a:lnTo>
                  <a:lnTo>
                    <a:pt x="77" y="98"/>
                  </a:lnTo>
                  <a:lnTo>
                    <a:pt x="79" y="95"/>
                  </a:lnTo>
                  <a:lnTo>
                    <a:pt x="83" y="86"/>
                  </a:lnTo>
                  <a:lnTo>
                    <a:pt x="90" y="73"/>
                  </a:lnTo>
                  <a:lnTo>
                    <a:pt x="96" y="57"/>
                  </a:lnTo>
                  <a:lnTo>
                    <a:pt x="103" y="39"/>
                  </a:lnTo>
                  <a:lnTo>
                    <a:pt x="111" y="19"/>
                  </a:lnTo>
                  <a:lnTo>
                    <a:pt x="117" y="0"/>
                  </a:lnTo>
                  <a:lnTo>
                    <a:pt x="125" y="3"/>
                  </a:lnTo>
                  <a:lnTo>
                    <a:pt x="136" y="3"/>
                  </a:lnTo>
                  <a:lnTo>
                    <a:pt x="141" y="0"/>
                  </a:lnTo>
                  <a:lnTo>
                    <a:pt x="139" y="4"/>
                  </a:lnTo>
                  <a:lnTo>
                    <a:pt x="136" y="10"/>
                  </a:lnTo>
                  <a:lnTo>
                    <a:pt x="132" y="16"/>
                  </a:lnTo>
                  <a:lnTo>
                    <a:pt x="128" y="25"/>
                  </a:lnTo>
                  <a:lnTo>
                    <a:pt x="120" y="40"/>
                  </a:lnTo>
                  <a:lnTo>
                    <a:pt x="111" y="60"/>
                  </a:lnTo>
                  <a:lnTo>
                    <a:pt x="108" y="65"/>
                  </a:lnTo>
                  <a:lnTo>
                    <a:pt x="104" y="72"/>
                  </a:lnTo>
                  <a:lnTo>
                    <a:pt x="102" y="78"/>
                  </a:lnTo>
                  <a:lnTo>
                    <a:pt x="82" y="118"/>
                  </a:lnTo>
                  <a:lnTo>
                    <a:pt x="63" y="159"/>
                  </a:lnTo>
                  <a:lnTo>
                    <a:pt x="48" y="198"/>
                  </a:lnTo>
                  <a:lnTo>
                    <a:pt x="45" y="197"/>
                  </a:lnTo>
                  <a:lnTo>
                    <a:pt x="29" y="197"/>
                  </a:lnTo>
                  <a:lnTo>
                    <a:pt x="24" y="198"/>
                  </a:lnTo>
                  <a:lnTo>
                    <a:pt x="42" y="165"/>
                  </a:lnTo>
                  <a:lnTo>
                    <a:pt x="61" y="134"/>
                  </a:lnTo>
                  <a:lnTo>
                    <a:pt x="49" y="107"/>
                  </a:lnTo>
                  <a:close/>
                </a:path>
              </a:pathLst>
            </a:custGeom>
            <a:solidFill>
              <a:srgbClr val="660080"/>
            </a:solidFill>
            <a:ln w="0">
              <a:solidFill>
                <a:srgbClr val="660080"/>
              </a:solidFill>
              <a:prstDash val="solid"/>
              <a:round/>
              <a:headEnd/>
              <a:tailEnd/>
            </a:ln>
          </p:spPr>
          <p:txBody>
            <a:bodyPr/>
            <a:lstStyle/>
            <a:p>
              <a:endParaRPr lang="en-GB" dirty="0"/>
            </a:p>
          </p:txBody>
        </p:sp>
        <p:sp>
          <p:nvSpPr>
            <p:cNvPr id="5191" name="Freeform 23"/>
            <p:cNvSpPr>
              <a:spLocks/>
            </p:cNvSpPr>
            <p:nvPr/>
          </p:nvSpPr>
          <p:spPr bwMode="auto">
            <a:xfrm>
              <a:off x="1304" y="3818"/>
              <a:ext cx="33" cy="44"/>
            </a:xfrm>
            <a:custGeom>
              <a:avLst/>
              <a:gdLst>
                <a:gd name="T0" fmla="*/ 0 w 99"/>
                <a:gd name="T1" fmla="*/ 0 h 134"/>
                <a:gd name="T2" fmla="*/ 0 w 99"/>
                <a:gd name="T3" fmla="*/ 0 h 134"/>
                <a:gd name="T4" fmla="*/ 0 w 99"/>
                <a:gd name="T5" fmla="*/ 0 h 134"/>
                <a:gd name="T6" fmla="*/ 0 w 99"/>
                <a:gd name="T7" fmla="*/ 0 h 134"/>
                <a:gd name="T8" fmla="*/ 0 w 99"/>
                <a:gd name="T9" fmla="*/ 0 h 134"/>
                <a:gd name="T10" fmla="*/ 0 w 99"/>
                <a:gd name="T11" fmla="*/ 0 h 134"/>
                <a:gd name="T12" fmla="*/ 0 w 99"/>
                <a:gd name="T13" fmla="*/ 0 h 134"/>
                <a:gd name="T14" fmla="*/ 0 w 99"/>
                <a:gd name="T15" fmla="*/ 0 h 134"/>
                <a:gd name="T16" fmla="*/ 0 w 99"/>
                <a:gd name="T17" fmla="*/ 0 h 134"/>
                <a:gd name="T18" fmla="*/ 0 w 99"/>
                <a:gd name="T19" fmla="*/ 0 h 134"/>
                <a:gd name="T20" fmla="*/ 0 w 99"/>
                <a:gd name="T21" fmla="*/ 0 h 134"/>
                <a:gd name="T22" fmla="*/ 0 w 99"/>
                <a:gd name="T23" fmla="*/ 0 h 134"/>
                <a:gd name="T24" fmla="*/ 0 w 99"/>
                <a:gd name="T25" fmla="*/ 0 h 134"/>
                <a:gd name="T26" fmla="*/ 0 w 99"/>
                <a:gd name="T27" fmla="*/ 0 h 134"/>
                <a:gd name="T28" fmla="*/ 0 w 99"/>
                <a:gd name="T29" fmla="*/ 0 h 134"/>
                <a:gd name="T30" fmla="*/ 0 w 99"/>
                <a:gd name="T31" fmla="*/ 0 h 134"/>
                <a:gd name="T32" fmla="*/ 0 w 99"/>
                <a:gd name="T33" fmla="*/ 0 h 134"/>
                <a:gd name="T34" fmla="*/ 0 w 99"/>
                <a:gd name="T35" fmla="*/ 0 h 134"/>
                <a:gd name="T36" fmla="*/ 0 w 99"/>
                <a:gd name="T37" fmla="*/ 0 h 134"/>
                <a:gd name="T38" fmla="*/ 0 w 99"/>
                <a:gd name="T39" fmla="*/ 0 h 134"/>
                <a:gd name="T40" fmla="*/ 0 w 99"/>
                <a:gd name="T41" fmla="*/ 0 h 134"/>
                <a:gd name="T42" fmla="*/ 0 w 99"/>
                <a:gd name="T43" fmla="*/ 0 h 134"/>
                <a:gd name="T44" fmla="*/ 0 w 99"/>
                <a:gd name="T45" fmla="*/ 0 h 134"/>
                <a:gd name="T46" fmla="*/ 0 w 99"/>
                <a:gd name="T47" fmla="*/ 0 h 134"/>
                <a:gd name="T48" fmla="*/ 0 w 99"/>
                <a:gd name="T49" fmla="*/ 0 h 134"/>
                <a:gd name="T50" fmla="*/ 0 w 99"/>
                <a:gd name="T51" fmla="*/ 0 h 134"/>
                <a:gd name="T52" fmla="*/ 0 w 99"/>
                <a:gd name="T53" fmla="*/ 0 h 134"/>
                <a:gd name="T54" fmla="*/ 0 w 99"/>
                <a:gd name="T55" fmla="*/ 0 h 134"/>
                <a:gd name="T56" fmla="*/ 0 w 99"/>
                <a:gd name="T57" fmla="*/ 0 h 134"/>
                <a:gd name="T58" fmla="*/ 0 w 99"/>
                <a:gd name="T59" fmla="*/ 0 h 134"/>
                <a:gd name="T60" fmla="*/ 0 w 99"/>
                <a:gd name="T61" fmla="*/ 0 h 134"/>
                <a:gd name="T62" fmla="*/ 0 w 99"/>
                <a:gd name="T63" fmla="*/ 0 h 1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9"/>
                <a:gd name="T97" fmla="*/ 0 h 134"/>
                <a:gd name="T98" fmla="*/ 99 w 99"/>
                <a:gd name="T99" fmla="*/ 134 h 13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9" h="134">
                  <a:moveTo>
                    <a:pt x="83" y="31"/>
                  </a:moveTo>
                  <a:lnTo>
                    <a:pt x="81" y="27"/>
                  </a:lnTo>
                  <a:lnTo>
                    <a:pt x="76" y="19"/>
                  </a:lnTo>
                  <a:lnTo>
                    <a:pt x="71" y="15"/>
                  </a:lnTo>
                  <a:lnTo>
                    <a:pt x="66" y="12"/>
                  </a:lnTo>
                  <a:lnTo>
                    <a:pt x="60" y="11"/>
                  </a:lnTo>
                  <a:lnTo>
                    <a:pt x="52" y="11"/>
                  </a:lnTo>
                  <a:lnTo>
                    <a:pt x="41" y="12"/>
                  </a:lnTo>
                  <a:lnTo>
                    <a:pt x="31" y="16"/>
                  </a:lnTo>
                  <a:lnTo>
                    <a:pt x="26" y="23"/>
                  </a:lnTo>
                  <a:lnTo>
                    <a:pt x="25" y="31"/>
                  </a:lnTo>
                  <a:lnTo>
                    <a:pt x="27" y="40"/>
                  </a:lnTo>
                  <a:lnTo>
                    <a:pt x="35" y="47"/>
                  </a:lnTo>
                  <a:lnTo>
                    <a:pt x="43" y="51"/>
                  </a:lnTo>
                  <a:lnTo>
                    <a:pt x="52" y="53"/>
                  </a:lnTo>
                  <a:lnTo>
                    <a:pt x="67" y="57"/>
                  </a:lnTo>
                  <a:lnTo>
                    <a:pt x="80" y="62"/>
                  </a:lnTo>
                  <a:lnTo>
                    <a:pt x="89" y="69"/>
                  </a:lnTo>
                  <a:lnTo>
                    <a:pt x="96" y="78"/>
                  </a:lnTo>
                  <a:lnTo>
                    <a:pt x="99" y="91"/>
                  </a:lnTo>
                  <a:lnTo>
                    <a:pt x="97" y="102"/>
                  </a:lnTo>
                  <a:lnTo>
                    <a:pt x="93" y="111"/>
                  </a:lnTo>
                  <a:lnTo>
                    <a:pt x="87" y="120"/>
                  </a:lnTo>
                  <a:lnTo>
                    <a:pt x="76" y="127"/>
                  </a:lnTo>
                  <a:lnTo>
                    <a:pt x="62" y="132"/>
                  </a:lnTo>
                  <a:lnTo>
                    <a:pt x="43" y="134"/>
                  </a:lnTo>
                  <a:lnTo>
                    <a:pt x="27" y="132"/>
                  </a:lnTo>
                  <a:lnTo>
                    <a:pt x="14" y="128"/>
                  </a:lnTo>
                  <a:lnTo>
                    <a:pt x="5" y="126"/>
                  </a:lnTo>
                  <a:lnTo>
                    <a:pt x="0" y="123"/>
                  </a:lnTo>
                  <a:lnTo>
                    <a:pt x="4" y="115"/>
                  </a:lnTo>
                  <a:lnTo>
                    <a:pt x="5" y="107"/>
                  </a:lnTo>
                  <a:lnTo>
                    <a:pt x="6" y="102"/>
                  </a:lnTo>
                  <a:lnTo>
                    <a:pt x="10" y="101"/>
                  </a:lnTo>
                  <a:lnTo>
                    <a:pt x="12" y="103"/>
                  </a:lnTo>
                  <a:lnTo>
                    <a:pt x="17" y="111"/>
                  </a:lnTo>
                  <a:lnTo>
                    <a:pt x="21" y="114"/>
                  </a:lnTo>
                  <a:lnTo>
                    <a:pt x="26" y="118"/>
                  </a:lnTo>
                  <a:lnTo>
                    <a:pt x="37" y="122"/>
                  </a:lnTo>
                  <a:lnTo>
                    <a:pt x="47" y="123"/>
                  </a:lnTo>
                  <a:lnTo>
                    <a:pt x="59" y="122"/>
                  </a:lnTo>
                  <a:lnTo>
                    <a:pt x="68" y="118"/>
                  </a:lnTo>
                  <a:lnTo>
                    <a:pt x="74" y="111"/>
                  </a:lnTo>
                  <a:lnTo>
                    <a:pt x="76" y="102"/>
                  </a:lnTo>
                  <a:lnTo>
                    <a:pt x="75" y="93"/>
                  </a:lnTo>
                  <a:lnTo>
                    <a:pt x="68" y="86"/>
                  </a:lnTo>
                  <a:lnTo>
                    <a:pt x="55" y="81"/>
                  </a:lnTo>
                  <a:lnTo>
                    <a:pt x="37" y="74"/>
                  </a:lnTo>
                  <a:lnTo>
                    <a:pt x="29" y="72"/>
                  </a:lnTo>
                  <a:lnTo>
                    <a:pt x="20" y="66"/>
                  </a:lnTo>
                  <a:lnTo>
                    <a:pt x="12" y="60"/>
                  </a:lnTo>
                  <a:lnTo>
                    <a:pt x="6" y="51"/>
                  </a:lnTo>
                  <a:lnTo>
                    <a:pt x="4" y="39"/>
                  </a:lnTo>
                  <a:lnTo>
                    <a:pt x="5" y="31"/>
                  </a:lnTo>
                  <a:lnTo>
                    <a:pt x="8" y="23"/>
                  </a:lnTo>
                  <a:lnTo>
                    <a:pt x="13" y="14"/>
                  </a:lnTo>
                  <a:lnTo>
                    <a:pt x="22" y="7"/>
                  </a:lnTo>
                  <a:lnTo>
                    <a:pt x="35" y="2"/>
                  </a:lnTo>
                  <a:lnTo>
                    <a:pt x="54" y="0"/>
                  </a:lnTo>
                  <a:lnTo>
                    <a:pt x="71" y="2"/>
                  </a:lnTo>
                  <a:lnTo>
                    <a:pt x="84" y="6"/>
                  </a:lnTo>
                  <a:lnTo>
                    <a:pt x="92" y="8"/>
                  </a:lnTo>
                  <a:lnTo>
                    <a:pt x="88" y="19"/>
                  </a:lnTo>
                  <a:lnTo>
                    <a:pt x="85" y="31"/>
                  </a:lnTo>
                  <a:lnTo>
                    <a:pt x="83" y="31"/>
                  </a:lnTo>
                  <a:close/>
                </a:path>
              </a:pathLst>
            </a:custGeom>
            <a:solidFill>
              <a:srgbClr val="660080"/>
            </a:solidFill>
            <a:ln w="0">
              <a:solidFill>
                <a:srgbClr val="660080"/>
              </a:solidFill>
              <a:prstDash val="solid"/>
              <a:round/>
              <a:headEnd/>
              <a:tailEnd/>
            </a:ln>
          </p:spPr>
          <p:txBody>
            <a:bodyPr/>
            <a:lstStyle/>
            <a:p>
              <a:endParaRPr lang="en-GB" dirty="0"/>
            </a:p>
          </p:txBody>
        </p:sp>
        <p:sp>
          <p:nvSpPr>
            <p:cNvPr id="5192" name="Freeform 24"/>
            <p:cNvSpPr>
              <a:spLocks noEditPoints="1"/>
            </p:cNvSpPr>
            <p:nvPr/>
          </p:nvSpPr>
          <p:spPr bwMode="auto">
            <a:xfrm>
              <a:off x="1349" y="3799"/>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w 32"/>
                <a:gd name="T69" fmla="*/ 0 h 186"/>
                <a:gd name="T70" fmla="*/ 0 w 32"/>
                <a:gd name="T71" fmla="*/ 0 h 1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2"/>
                <a:gd name="T109" fmla="*/ 0 h 186"/>
                <a:gd name="T110" fmla="*/ 32 w 32"/>
                <a:gd name="T111" fmla="*/ 186 h 1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2" h="186">
                  <a:moveTo>
                    <a:pt x="0" y="58"/>
                  </a:moveTo>
                  <a:lnTo>
                    <a:pt x="4" y="59"/>
                  </a:lnTo>
                  <a:lnTo>
                    <a:pt x="25" y="59"/>
                  </a:lnTo>
                  <a:lnTo>
                    <a:pt x="29" y="58"/>
                  </a:lnTo>
                  <a:lnTo>
                    <a:pt x="29" y="76"/>
                  </a:lnTo>
                  <a:lnTo>
                    <a:pt x="28" y="88"/>
                  </a:lnTo>
                  <a:lnTo>
                    <a:pt x="28" y="151"/>
                  </a:lnTo>
                  <a:lnTo>
                    <a:pt x="29" y="165"/>
                  </a:lnTo>
                  <a:lnTo>
                    <a:pt x="29" y="186"/>
                  </a:lnTo>
                  <a:lnTo>
                    <a:pt x="27" y="184"/>
                  </a:lnTo>
                  <a:lnTo>
                    <a:pt x="6" y="184"/>
                  </a:lnTo>
                  <a:lnTo>
                    <a:pt x="3" y="186"/>
                  </a:lnTo>
                  <a:lnTo>
                    <a:pt x="0" y="186"/>
                  </a:lnTo>
                  <a:lnTo>
                    <a:pt x="2" y="153"/>
                  </a:lnTo>
                  <a:lnTo>
                    <a:pt x="3" y="118"/>
                  </a:lnTo>
                  <a:lnTo>
                    <a:pt x="3" y="99"/>
                  </a:lnTo>
                  <a:lnTo>
                    <a:pt x="2" y="83"/>
                  </a:lnTo>
                  <a:lnTo>
                    <a:pt x="2" y="70"/>
                  </a:lnTo>
                  <a:lnTo>
                    <a:pt x="0" y="58"/>
                  </a:lnTo>
                  <a:close/>
                  <a:moveTo>
                    <a:pt x="16" y="29"/>
                  </a:moveTo>
                  <a:lnTo>
                    <a:pt x="11" y="27"/>
                  </a:lnTo>
                  <a:lnTo>
                    <a:pt x="7" y="26"/>
                  </a:lnTo>
                  <a:lnTo>
                    <a:pt x="3" y="22"/>
                  </a:lnTo>
                  <a:lnTo>
                    <a:pt x="0" y="14"/>
                  </a:lnTo>
                  <a:lnTo>
                    <a:pt x="3" y="6"/>
                  </a:lnTo>
                  <a:lnTo>
                    <a:pt x="7" y="2"/>
                  </a:lnTo>
                  <a:lnTo>
                    <a:pt x="11" y="1"/>
                  </a:lnTo>
                  <a:lnTo>
                    <a:pt x="16" y="0"/>
                  </a:lnTo>
                  <a:lnTo>
                    <a:pt x="21" y="1"/>
                  </a:lnTo>
                  <a:lnTo>
                    <a:pt x="25" y="2"/>
                  </a:lnTo>
                  <a:lnTo>
                    <a:pt x="29" y="6"/>
                  </a:lnTo>
                  <a:lnTo>
                    <a:pt x="32"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93" name="Freeform 25"/>
            <p:cNvSpPr>
              <a:spLocks/>
            </p:cNvSpPr>
            <p:nvPr/>
          </p:nvSpPr>
          <p:spPr bwMode="auto">
            <a:xfrm>
              <a:off x="1370" y="3817"/>
              <a:ext cx="42"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8"/>
                  </a:moveTo>
                  <a:lnTo>
                    <a:pt x="121" y="114"/>
                  </a:lnTo>
                  <a:lnTo>
                    <a:pt x="120" y="118"/>
                  </a:lnTo>
                  <a:lnTo>
                    <a:pt x="120" y="124"/>
                  </a:lnTo>
                  <a:lnTo>
                    <a:pt x="109" y="129"/>
                  </a:lnTo>
                  <a:lnTo>
                    <a:pt x="95" y="133"/>
                  </a:lnTo>
                  <a:lnTo>
                    <a:pt x="76" y="135"/>
                  </a:lnTo>
                  <a:lnTo>
                    <a:pt x="55" y="133"/>
                  </a:lnTo>
                  <a:lnTo>
                    <a:pt x="37" y="127"/>
                  </a:lnTo>
                  <a:lnTo>
                    <a:pt x="23" y="119"/>
                  </a:lnTo>
                  <a:lnTo>
                    <a:pt x="13" y="108"/>
                  </a:lnTo>
                  <a:lnTo>
                    <a:pt x="5" y="95"/>
                  </a:lnTo>
                  <a:lnTo>
                    <a:pt x="1" y="82"/>
                  </a:lnTo>
                  <a:lnTo>
                    <a:pt x="0" y="67"/>
                  </a:lnTo>
                  <a:lnTo>
                    <a:pt x="2" y="49"/>
                  </a:lnTo>
                  <a:lnTo>
                    <a:pt x="9" y="32"/>
                  </a:lnTo>
                  <a:lnTo>
                    <a:pt x="19" y="19"/>
                  </a:lnTo>
                  <a:lnTo>
                    <a:pt x="35" y="9"/>
                  </a:lnTo>
                  <a:lnTo>
                    <a:pt x="54" y="3"/>
                  </a:lnTo>
                  <a:lnTo>
                    <a:pt x="76" y="0"/>
                  </a:lnTo>
                  <a:lnTo>
                    <a:pt x="101" y="3"/>
                  </a:lnTo>
                  <a:lnTo>
                    <a:pt x="124" y="11"/>
                  </a:lnTo>
                  <a:lnTo>
                    <a:pt x="120" y="24"/>
                  </a:lnTo>
                  <a:lnTo>
                    <a:pt x="117" y="33"/>
                  </a:lnTo>
                  <a:lnTo>
                    <a:pt x="114" y="33"/>
                  </a:lnTo>
                  <a:lnTo>
                    <a:pt x="106" y="22"/>
                  </a:lnTo>
                  <a:lnTo>
                    <a:pt x="97" y="16"/>
                  </a:lnTo>
                  <a:lnTo>
                    <a:pt x="88" y="13"/>
                  </a:lnTo>
                  <a:lnTo>
                    <a:pt x="79" y="12"/>
                  </a:lnTo>
                  <a:lnTo>
                    <a:pt x="62" y="15"/>
                  </a:lnTo>
                  <a:lnTo>
                    <a:pt x="47" y="21"/>
                  </a:lnTo>
                  <a:lnTo>
                    <a:pt x="38" y="33"/>
                  </a:lnTo>
                  <a:lnTo>
                    <a:pt x="31" y="48"/>
                  </a:lnTo>
                  <a:lnTo>
                    <a:pt x="30" y="66"/>
                  </a:lnTo>
                  <a:lnTo>
                    <a:pt x="31" y="85"/>
                  </a:lnTo>
                  <a:lnTo>
                    <a:pt x="37" y="99"/>
                  </a:lnTo>
                  <a:lnTo>
                    <a:pt x="44" y="108"/>
                  </a:lnTo>
                  <a:lnTo>
                    <a:pt x="54" y="116"/>
                  </a:lnTo>
                  <a:lnTo>
                    <a:pt x="63" y="120"/>
                  </a:lnTo>
                  <a:lnTo>
                    <a:pt x="72" y="123"/>
                  </a:lnTo>
                  <a:lnTo>
                    <a:pt x="80" y="123"/>
                  </a:lnTo>
                  <a:lnTo>
                    <a:pt x="93" y="121"/>
                  </a:lnTo>
                  <a:lnTo>
                    <a:pt x="108" y="116"/>
                  </a:lnTo>
                  <a:lnTo>
                    <a:pt x="120" y="108"/>
                  </a:lnTo>
                  <a:lnTo>
                    <a:pt x="122" y="108"/>
                  </a:lnTo>
                  <a:close/>
                </a:path>
              </a:pathLst>
            </a:custGeom>
            <a:solidFill>
              <a:srgbClr val="660080"/>
            </a:solidFill>
            <a:ln w="0">
              <a:solidFill>
                <a:srgbClr val="660080"/>
              </a:solidFill>
              <a:prstDash val="solid"/>
              <a:round/>
              <a:headEnd/>
              <a:tailEnd/>
            </a:ln>
          </p:spPr>
          <p:txBody>
            <a:bodyPr/>
            <a:lstStyle/>
            <a:p>
              <a:endParaRPr lang="en-GB" dirty="0"/>
            </a:p>
          </p:txBody>
        </p:sp>
        <p:sp>
          <p:nvSpPr>
            <p:cNvPr id="5194" name="Freeform 26"/>
            <p:cNvSpPr>
              <a:spLocks noEditPoints="1"/>
            </p:cNvSpPr>
            <p:nvPr/>
          </p:nvSpPr>
          <p:spPr bwMode="auto">
            <a:xfrm>
              <a:off x="1418" y="3818"/>
              <a:ext cx="42" cy="44"/>
            </a:xfrm>
            <a:custGeom>
              <a:avLst/>
              <a:gdLst>
                <a:gd name="T0" fmla="*/ 0 w 128"/>
                <a:gd name="T1" fmla="*/ 0 h 134"/>
                <a:gd name="T2" fmla="*/ 0 w 128"/>
                <a:gd name="T3" fmla="*/ 0 h 134"/>
                <a:gd name="T4" fmla="*/ 0 w 128"/>
                <a:gd name="T5" fmla="*/ 0 h 134"/>
                <a:gd name="T6" fmla="*/ 0 w 128"/>
                <a:gd name="T7" fmla="*/ 0 h 134"/>
                <a:gd name="T8" fmla="*/ 0 w 128"/>
                <a:gd name="T9" fmla="*/ 0 h 134"/>
                <a:gd name="T10" fmla="*/ 0 w 128"/>
                <a:gd name="T11" fmla="*/ 0 h 134"/>
                <a:gd name="T12" fmla="*/ 0 w 128"/>
                <a:gd name="T13" fmla="*/ 0 h 134"/>
                <a:gd name="T14" fmla="*/ 0 w 128"/>
                <a:gd name="T15" fmla="*/ 0 h 134"/>
                <a:gd name="T16" fmla="*/ 0 w 128"/>
                <a:gd name="T17" fmla="*/ 0 h 134"/>
                <a:gd name="T18" fmla="*/ 0 w 128"/>
                <a:gd name="T19" fmla="*/ 0 h 134"/>
                <a:gd name="T20" fmla="*/ 0 w 128"/>
                <a:gd name="T21" fmla="*/ 0 h 134"/>
                <a:gd name="T22" fmla="*/ 0 w 128"/>
                <a:gd name="T23" fmla="*/ 0 h 134"/>
                <a:gd name="T24" fmla="*/ 0 w 128"/>
                <a:gd name="T25" fmla="*/ 0 h 134"/>
                <a:gd name="T26" fmla="*/ 0 w 128"/>
                <a:gd name="T27" fmla="*/ 0 h 134"/>
                <a:gd name="T28" fmla="*/ 0 w 128"/>
                <a:gd name="T29" fmla="*/ 0 h 134"/>
                <a:gd name="T30" fmla="*/ 0 w 128"/>
                <a:gd name="T31" fmla="*/ 0 h 134"/>
                <a:gd name="T32" fmla="*/ 0 w 128"/>
                <a:gd name="T33" fmla="*/ 0 h 134"/>
                <a:gd name="T34" fmla="*/ 0 w 128"/>
                <a:gd name="T35" fmla="*/ 0 h 134"/>
                <a:gd name="T36" fmla="*/ 0 w 128"/>
                <a:gd name="T37" fmla="*/ 0 h 134"/>
                <a:gd name="T38" fmla="*/ 0 w 128"/>
                <a:gd name="T39" fmla="*/ 0 h 134"/>
                <a:gd name="T40" fmla="*/ 0 w 128"/>
                <a:gd name="T41" fmla="*/ 0 h 134"/>
                <a:gd name="T42" fmla="*/ 0 w 128"/>
                <a:gd name="T43" fmla="*/ 0 h 134"/>
                <a:gd name="T44" fmla="*/ 0 w 128"/>
                <a:gd name="T45" fmla="*/ 0 h 134"/>
                <a:gd name="T46" fmla="*/ 0 w 128"/>
                <a:gd name="T47" fmla="*/ 0 h 134"/>
                <a:gd name="T48" fmla="*/ 0 w 128"/>
                <a:gd name="T49" fmla="*/ 0 h 134"/>
                <a:gd name="T50" fmla="*/ 0 w 128"/>
                <a:gd name="T51" fmla="*/ 0 h 134"/>
                <a:gd name="T52" fmla="*/ 0 w 128"/>
                <a:gd name="T53" fmla="*/ 0 h 134"/>
                <a:gd name="T54" fmla="*/ 0 w 128"/>
                <a:gd name="T55" fmla="*/ 0 h 134"/>
                <a:gd name="T56" fmla="*/ 0 w 128"/>
                <a:gd name="T57" fmla="*/ 0 h 134"/>
                <a:gd name="T58" fmla="*/ 0 w 128"/>
                <a:gd name="T59" fmla="*/ 0 h 134"/>
                <a:gd name="T60" fmla="*/ 0 w 128"/>
                <a:gd name="T61" fmla="*/ 0 h 134"/>
                <a:gd name="T62" fmla="*/ 0 w 128"/>
                <a:gd name="T63" fmla="*/ 0 h 134"/>
                <a:gd name="T64" fmla="*/ 0 w 128"/>
                <a:gd name="T65" fmla="*/ 0 h 134"/>
                <a:gd name="T66" fmla="*/ 0 w 128"/>
                <a:gd name="T67" fmla="*/ 0 h 134"/>
                <a:gd name="T68" fmla="*/ 0 w 128"/>
                <a:gd name="T69" fmla="*/ 0 h 134"/>
                <a:gd name="T70" fmla="*/ 0 w 128"/>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8"/>
                <a:gd name="T109" fmla="*/ 0 h 134"/>
                <a:gd name="T110" fmla="*/ 128 w 128"/>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8" h="134">
                  <a:moveTo>
                    <a:pt x="84" y="93"/>
                  </a:moveTo>
                  <a:lnTo>
                    <a:pt x="82" y="103"/>
                  </a:lnTo>
                  <a:lnTo>
                    <a:pt x="75" y="111"/>
                  </a:lnTo>
                  <a:lnTo>
                    <a:pt x="65" y="117"/>
                  </a:lnTo>
                  <a:lnTo>
                    <a:pt x="53" y="118"/>
                  </a:lnTo>
                  <a:lnTo>
                    <a:pt x="45" y="117"/>
                  </a:lnTo>
                  <a:lnTo>
                    <a:pt x="37" y="113"/>
                  </a:lnTo>
                  <a:lnTo>
                    <a:pt x="32" y="106"/>
                  </a:lnTo>
                  <a:lnTo>
                    <a:pt x="29" y="95"/>
                  </a:lnTo>
                  <a:lnTo>
                    <a:pt x="29" y="89"/>
                  </a:lnTo>
                  <a:lnTo>
                    <a:pt x="32" y="82"/>
                  </a:lnTo>
                  <a:lnTo>
                    <a:pt x="38" y="77"/>
                  </a:lnTo>
                  <a:lnTo>
                    <a:pt x="48" y="72"/>
                  </a:lnTo>
                  <a:lnTo>
                    <a:pt x="63" y="68"/>
                  </a:lnTo>
                  <a:lnTo>
                    <a:pt x="84" y="64"/>
                  </a:lnTo>
                  <a:lnTo>
                    <a:pt x="84" y="93"/>
                  </a:lnTo>
                  <a:close/>
                  <a:moveTo>
                    <a:pt x="19" y="33"/>
                  </a:moveTo>
                  <a:lnTo>
                    <a:pt x="21" y="29"/>
                  </a:lnTo>
                  <a:lnTo>
                    <a:pt x="25" y="24"/>
                  </a:lnTo>
                  <a:lnTo>
                    <a:pt x="30" y="19"/>
                  </a:lnTo>
                  <a:lnTo>
                    <a:pt x="40" y="15"/>
                  </a:lnTo>
                  <a:lnTo>
                    <a:pt x="53" y="14"/>
                  </a:lnTo>
                  <a:lnTo>
                    <a:pt x="66" y="15"/>
                  </a:lnTo>
                  <a:lnTo>
                    <a:pt x="75" y="21"/>
                  </a:lnTo>
                  <a:lnTo>
                    <a:pt x="82" y="31"/>
                  </a:lnTo>
                  <a:lnTo>
                    <a:pt x="84" y="43"/>
                  </a:lnTo>
                  <a:lnTo>
                    <a:pt x="84" y="47"/>
                  </a:lnTo>
                  <a:lnTo>
                    <a:pt x="82" y="51"/>
                  </a:lnTo>
                  <a:lnTo>
                    <a:pt x="79" y="53"/>
                  </a:lnTo>
                  <a:lnTo>
                    <a:pt x="74" y="56"/>
                  </a:lnTo>
                  <a:lnTo>
                    <a:pt x="49" y="60"/>
                  </a:lnTo>
                  <a:lnTo>
                    <a:pt x="37" y="62"/>
                  </a:lnTo>
                  <a:lnTo>
                    <a:pt x="25" y="66"/>
                  </a:lnTo>
                  <a:lnTo>
                    <a:pt x="16" y="70"/>
                  </a:lnTo>
                  <a:lnTo>
                    <a:pt x="8" y="77"/>
                  </a:lnTo>
                  <a:lnTo>
                    <a:pt x="1" y="86"/>
                  </a:lnTo>
                  <a:lnTo>
                    <a:pt x="0" y="98"/>
                  </a:lnTo>
                  <a:lnTo>
                    <a:pt x="1" y="107"/>
                  </a:lnTo>
                  <a:lnTo>
                    <a:pt x="5" y="117"/>
                  </a:lnTo>
                  <a:lnTo>
                    <a:pt x="13" y="126"/>
                  </a:lnTo>
                  <a:lnTo>
                    <a:pt x="25" y="131"/>
                  </a:lnTo>
                  <a:lnTo>
                    <a:pt x="41" y="134"/>
                  </a:lnTo>
                  <a:lnTo>
                    <a:pt x="55" y="132"/>
                  </a:lnTo>
                  <a:lnTo>
                    <a:pt x="67" y="127"/>
                  </a:lnTo>
                  <a:lnTo>
                    <a:pt x="77" y="122"/>
                  </a:lnTo>
                  <a:lnTo>
                    <a:pt x="84" y="115"/>
                  </a:lnTo>
                  <a:lnTo>
                    <a:pt x="90" y="124"/>
                  </a:lnTo>
                  <a:lnTo>
                    <a:pt x="98" y="131"/>
                  </a:lnTo>
                  <a:lnTo>
                    <a:pt x="107" y="132"/>
                  </a:lnTo>
                  <a:lnTo>
                    <a:pt x="117" y="130"/>
                  </a:lnTo>
                  <a:lnTo>
                    <a:pt x="128" y="126"/>
                  </a:lnTo>
                  <a:lnTo>
                    <a:pt x="127" y="119"/>
                  </a:lnTo>
                  <a:lnTo>
                    <a:pt x="125" y="119"/>
                  </a:lnTo>
                  <a:lnTo>
                    <a:pt x="124" y="120"/>
                  </a:lnTo>
                  <a:lnTo>
                    <a:pt x="120" y="120"/>
                  </a:lnTo>
                  <a:lnTo>
                    <a:pt x="113" y="119"/>
                  </a:lnTo>
                  <a:lnTo>
                    <a:pt x="111" y="114"/>
                  </a:lnTo>
                  <a:lnTo>
                    <a:pt x="110" y="103"/>
                  </a:lnTo>
                  <a:lnTo>
                    <a:pt x="110" y="80"/>
                  </a:lnTo>
                  <a:lnTo>
                    <a:pt x="111" y="65"/>
                  </a:lnTo>
                  <a:lnTo>
                    <a:pt x="111" y="41"/>
                  </a:lnTo>
                  <a:lnTo>
                    <a:pt x="110" y="28"/>
                  </a:lnTo>
                  <a:lnTo>
                    <a:pt x="106" y="19"/>
                  </a:lnTo>
                  <a:lnTo>
                    <a:pt x="99" y="12"/>
                  </a:lnTo>
                  <a:lnTo>
                    <a:pt x="86" y="4"/>
                  </a:lnTo>
                  <a:lnTo>
                    <a:pt x="73" y="2"/>
                  </a:lnTo>
                  <a:lnTo>
                    <a:pt x="59" y="0"/>
                  </a:lnTo>
                  <a:lnTo>
                    <a:pt x="44" y="2"/>
                  </a:lnTo>
                  <a:lnTo>
                    <a:pt x="30" y="6"/>
                  </a:lnTo>
                  <a:lnTo>
                    <a:pt x="20" y="11"/>
                  </a:lnTo>
                  <a:lnTo>
                    <a:pt x="12" y="16"/>
                  </a:lnTo>
                  <a:lnTo>
                    <a:pt x="11" y="33"/>
                  </a:lnTo>
                  <a:lnTo>
                    <a:pt x="19" y="33"/>
                  </a:lnTo>
                  <a:close/>
                </a:path>
              </a:pathLst>
            </a:custGeom>
            <a:solidFill>
              <a:srgbClr val="660080"/>
            </a:solidFill>
            <a:ln w="0">
              <a:solidFill>
                <a:srgbClr val="660080"/>
              </a:solidFill>
              <a:prstDash val="solid"/>
              <a:round/>
              <a:headEnd/>
              <a:tailEnd/>
            </a:ln>
          </p:spPr>
          <p:txBody>
            <a:bodyPr/>
            <a:lstStyle/>
            <a:p>
              <a:endParaRPr lang="en-GB" dirty="0"/>
            </a:p>
          </p:txBody>
        </p:sp>
        <p:sp>
          <p:nvSpPr>
            <p:cNvPr id="5195" name="Freeform 27"/>
            <p:cNvSpPr>
              <a:spLocks/>
            </p:cNvSpPr>
            <p:nvPr/>
          </p:nvSpPr>
          <p:spPr bwMode="auto">
            <a:xfrm>
              <a:off x="1469" y="3796"/>
              <a:ext cx="10" cy="65"/>
            </a:xfrm>
            <a:custGeom>
              <a:avLst/>
              <a:gdLst>
                <a:gd name="T0" fmla="*/ 0 w 31"/>
                <a:gd name="T1" fmla="*/ 0 h 196"/>
                <a:gd name="T2" fmla="*/ 0 w 31"/>
                <a:gd name="T3" fmla="*/ 0 h 196"/>
                <a:gd name="T4" fmla="*/ 0 w 31"/>
                <a:gd name="T5" fmla="*/ 0 h 196"/>
                <a:gd name="T6" fmla="*/ 0 w 31"/>
                <a:gd name="T7" fmla="*/ 0 h 196"/>
                <a:gd name="T8" fmla="*/ 0 w 31"/>
                <a:gd name="T9" fmla="*/ 0 h 196"/>
                <a:gd name="T10" fmla="*/ 0 w 31"/>
                <a:gd name="T11" fmla="*/ 0 h 196"/>
                <a:gd name="T12" fmla="*/ 0 w 31"/>
                <a:gd name="T13" fmla="*/ 0 h 196"/>
                <a:gd name="T14" fmla="*/ 0 w 31"/>
                <a:gd name="T15" fmla="*/ 0 h 196"/>
                <a:gd name="T16" fmla="*/ 0 w 31"/>
                <a:gd name="T17" fmla="*/ 0 h 196"/>
                <a:gd name="T18" fmla="*/ 0 w 31"/>
                <a:gd name="T19" fmla="*/ 0 h 196"/>
                <a:gd name="T20" fmla="*/ 0 w 31"/>
                <a:gd name="T21" fmla="*/ 0 h 196"/>
                <a:gd name="T22" fmla="*/ 0 w 31"/>
                <a:gd name="T23" fmla="*/ 0 h 196"/>
                <a:gd name="T24" fmla="*/ 0 w 31"/>
                <a:gd name="T25" fmla="*/ 0 h 196"/>
                <a:gd name="T26" fmla="*/ 0 w 31"/>
                <a:gd name="T27" fmla="*/ 0 h 196"/>
                <a:gd name="T28" fmla="*/ 0 w 31"/>
                <a:gd name="T29" fmla="*/ 0 h 196"/>
                <a:gd name="T30" fmla="*/ 0 w 31"/>
                <a:gd name="T31" fmla="*/ 0 h 196"/>
                <a:gd name="T32" fmla="*/ 0 w 31"/>
                <a:gd name="T33" fmla="*/ 0 h 196"/>
                <a:gd name="T34" fmla="*/ 0 w 31"/>
                <a:gd name="T35" fmla="*/ 0 h 196"/>
                <a:gd name="T36" fmla="*/ 0 w 31"/>
                <a:gd name="T37" fmla="*/ 0 h 19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1"/>
                <a:gd name="T58" fmla="*/ 0 h 196"/>
                <a:gd name="T59" fmla="*/ 31 w 31"/>
                <a:gd name="T60" fmla="*/ 196 h 19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1" h="196">
                  <a:moveTo>
                    <a:pt x="0" y="0"/>
                  </a:moveTo>
                  <a:lnTo>
                    <a:pt x="4" y="2"/>
                  </a:lnTo>
                  <a:lnTo>
                    <a:pt x="23" y="2"/>
                  </a:lnTo>
                  <a:lnTo>
                    <a:pt x="31" y="0"/>
                  </a:lnTo>
                  <a:lnTo>
                    <a:pt x="29" y="21"/>
                  </a:lnTo>
                  <a:lnTo>
                    <a:pt x="29" y="39"/>
                  </a:lnTo>
                  <a:lnTo>
                    <a:pt x="28" y="56"/>
                  </a:lnTo>
                  <a:lnTo>
                    <a:pt x="28" y="127"/>
                  </a:lnTo>
                  <a:lnTo>
                    <a:pt x="29" y="150"/>
                  </a:lnTo>
                  <a:lnTo>
                    <a:pt x="29" y="171"/>
                  </a:lnTo>
                  <a:lnTo>
                    <a:pt x="31" y="196"/>
                  </a:lnTo>
                  <a:lnTo>
                    <a:pt x="28" y="194"/>
                  </a:lnTo>
                  <a:lnTo>
                    <a:pt x="3" y="194"/>
                  </a:lnTo>
                  <a:lnTo>
                    <a:pt x="0" y="196"/>
                  </a:lnTo>
                  <a:lnTo>
                    <a:pt x="0" y="184"/>
                  </a:lnTo>
                  <a:lnTo>
                    <a:pt x="2" y="172"/>
                  </a:lnTo>
                  <a:lnTo>
                    <a:pt x="2" y="23"/>
                  </a:lnTo>
                  <a:lnTo>
                    <a:pt x="0" y="12"/>
                  </a:lnTo>
                  <a:lnTo>
                    <a:pt x="0" y="0"/>
                  </a:lnTo>
                  <a:close/>
                </a:path>
              </a:pathLst>
            </a:custGeom>
            <a:solidFill>
              <a:srgbClr val="660080"/>
            </a:solidFill>
            <a:ln w="0">
              <a:solidFill>
                <a:srgbClr val="660080"/>
              </a:solidFill>
              <a:prstDash val="solid"/>
              <a:round/>
              <a:headEnd/>
              <a:tailEnd/>
            </a:ln>
          </p:spPr>
          <p:txBody>
            <a:bodyPr/>
            <a:lstStyle/>
            <a:p>
              <a:endParaRPr lang="en-GB" dirty="0"/>
            </a:p>
          </p:txBody>
        </p:sp>
        <p:sp>
          <p:nvSpPr>
            <p:cNvPr id="5196" name="Freeform 28"/>
            <p:cNvSpPr>
              <a:spLocks/>
            </p:cNvSpPr>
            <p:nvPr/>
          </p:nvSpPr>
          <p:spPr bwMode="auto">
            <a:xfrm>
              <a:off x="1515" y="3799"/>
              <a:ext cx="42" cy="63"/>
            </a:xfrm>
            <a:custGeom>
              <a:avLst/>
              <a:gdLst>
                <a:gd name="T0" fmla="*/ 0 w 125"/>
                <a:gd name="T1" fmla="*/ 0 h 189"/>
                <a:gd name="T2" fmla="*/ 0 w 125"/>
                <a:gd name="T3" fmla="*/ 0 h 189"/>
                <a:gd name="T4" fmla="*/ 0 w 125"/>
                <a:gd name="T5" fmla="*/ 0 h 189"/>
                <a:gd name="T6" fmla="*/ 0 w 125"/>
                <a:gd name="T7" fmla="*/ 0 h 189"/>
                <a:gd name="T8" fmla="*/ 0 w 125"/>
                <a:gd name="T9" fmla="*/ 0 h 189"/>
                <a:gd name="T10" fmla="*/ 0 w 125"/>
                <a:gd name="T11" fmla="*/ 0 h 189"/>
                <a:gd name="T12" fmla="*/ 0 w 125"/>
                <a:gd name="T13" fmla="*/ 0 h 189"/>
                <a:gd name="T14" fmla="*/ 0 w 125"/>
                <a:gd name="T15" fmla="*/ 0 h 189"/>
                <a:gd name="T16" fmla="*/ 0 w 125"/>
                <a:gd name="T17" fmla="*/ 0 h 189"/>
                <a:gd name="T18" fmla="*/ 0 w 125"/>
                <a:gd name="T19" fmla="*/ 0 h 189"/>
                <a:gd name="T20" fmla="*/ 0 w 125"/>
                <a:gd name="T21" fmla="*/ 0 h 189"/>
                <a:gd name="T22" fmla="*/ 0 w 125"/>
                <a:gd name="T23" fmla="*/ 0 h 189"/>
                <a:gd name="T24" fmla="*/ 0 w 125"/>
                <a:gd name="T25" fmla="*/ 0 h 189"/>
                <a:gd name="T26" fmla="*/ 0 w 125"/>
                <a:gd name="T27" fmla="*/ 0 h 189"/>
                <a:gd name="T28" fmla="*/ 0 w 125"/>
                <a:gd name="T29" fmla="*/ 0 h 189"/>
                <a:gd name="T30" fmla="*/ 0 w 125"/>
                <a:gd name="T31" fmla="*/ 0 h 189"/>
                <a:gd name="T32" fmla="*/ 0 w 125"/>
                <a:gd name="T33" fmla="*/ 0 h 189"/>
                <a:gd name="T34" fmla="*/ 0 w 125"/>
                <a:gd name="T35" fmla="*/ 0 h 189"/>
                <a:gd name="T36" fmla="*/ 0 w 125"/>
                <a:gd name="T37" fmla="*/ 0 h 189"/>
                <a:gd name="T38" fmla="*/ 0 w 125"/>
                <a:gd name="T39" fmla="*/ 0 h 189"/>
                <a:gd name="T40" fmla="*/ 0 w 125"/>
                <a:gd name="T41" fmla="*/ 0 h 189"/>
                <a:gd name="T42" fmla="*/ 0 w 125"/>
                <a:gd name="T43" fmla="*/ 0 h 189"/>
                <a:gd name="T44" fmla="*/ 0 w 125"/>
                <a:gd name="T45" fmla="*/ 0 h 189"/>
                <a:gd name="T46" fmla="*/ 0 w 125"/>
                <a:gd name="T47" fmla="*/ 0 h 189"/>
                <a:gd name="T48" fmla="*/ 0 w 125"/>
                <a:gd name="T49" fmla="*/ 0 h 189"/>
                <a:gd name="T50" fmla="*/ 0 w 125"/>
                <a:gd name="T51" fmla="*/ 0 h 189"/>
                <a:gd name="T52" fmla="*/ 0 w 125"/>
                <a:gd name="T53" fmla="*/ 0 h 189"/>
                <a:gd name="T54" fmla="*/ 0 w 125"/>
                <a:gd name="T55" fmla="*/ 0 h 189"/>
                <a:gd name="T56" fmla="*/ 0 w 125"/>
                <a:gd name="T57" fmla="*/ 0 h 189"/>
                <a:gd name="T58" fmla="*/ 0 w 125"/>
                <a:gd name="T59" fmla="*/ 0 h 189"/>
                <a:gd name="T60" fmla="*/ 0 w 125"/>
                <a:gd name="T61" fmla="*/ 0 h 189"/>
                <a:gd name="T62" fmla="*/ 0 w 125"/>
                <a:gd name="T63" fmla="*/ 0 h 189"/>
                <a:gd name="T64" fmla="*/ 0 w 125"/>
                <a:gd name="T65" fmla="*/ 0 h 189"/>
                <a:gd name="T66" fmla="*/ 0 w 125"/>
                <a:gd name="T67" fmla="*/ 0 h 18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5"/>
                <a:gd name="T103" fmla="*/ 0 h 189"/>
                <a:gd name="T104" fmla="*/ 125 w 125"/>
                <a:gd name="T105" fmla="*/ 189 h 18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5" h="189">
                  <a:moveTo>
                    <a:pt x="105" y="36"/>
                  </a:moveTo>
                  <a:lnTo>
                    <a:pt x="103" y="29"/>
                  </a:lnTo>
                  <a:lnTo>
                    <a:pt x="97" y="22"/>
                  </a:lnTo>
                  <a:lnTo>
                    <a:pt x="90" y="16"/>
                  </a:lnTo>
                  <a:lnTo>
                    <a:pt x="79" y="12"/>
                  </a:lnTo>
                  <a:lnTo>
                    <a:pt x="65" y="10"/>
                  </a:lnTo>
                  <a:lnTo>
                    <a:pt x="51" y="12"/>
                  </a:lnTo>
                  <a:lnTo>
                    <a:pt x="41" y="16"/>
                  </a:lnTo>
                  <a:lnTo>
                    <a:pt x="34" y="22"/>
                  </a:lnTo>
                  <a:lnTo>
                    <a:pt x="30" y="29"/>
                  </a:lnTo>
                  <a:lnTo>
                    <a:pt x="28" y="36"/>
                  </a:lnTo>
                  <a:lnTo>
                    <a:pt x="28" y="41"/>
                  </a:lnTo>
                  <a:lnTo>
                    <a:pt x="30" y="51"/>
                  </a:lnTo>
                  <a:lnTo>
                    <a:pt x="35" y="61"/>
                  </a:lnTo>
                  <a:lnTo>
                    <a:pt x="43" y="67"/>
                  </a:lnTo>
                  <a:lnTo>
                    <a:pt x="62" y="75"/>
                  </a:lnTo>
                  <a:lnTo>
                    <a:pt x="97" y="87"/>
                  </a:lnTo>
                  <a:lnTo>
                    <a:pt x="103" y="91"/>
                  </a:lnTo>
                  <a:lnTo>
                    <a:pt x="109" y="95"/>
                  </a:lnTo>
                  <a:lnTo>
                    <a:pt x="120" y="107"/>
                  </a:lnTo>
                  <a:lnTo>
                    <a:pt x="124" y="117"/>
                  </a:lnTo>
                  <a:lnTo>
                    <a:pt x="125" y="129"/>
                  </a:lnTo>
                  <a:lnTo>
                    <a:pt x="124" y="144"/>
                  </a:lnTo>
                  <a:lnTo>
                    <a:pt x="117" y="157"/>
                  </a:lnTo>
                  <a:lnTo>
                    <a:pt x="108" y="169"/>
                  </a:lnTo>
                  <a:lnTo>
                    <a:pt x="95" y="179"/>
                  </a:lnTo>
                  <a:lnTo>
                    <a:pt x="76" y="186"/>
                  </a:lnTo>
                  <a:lnTo>
                    <a:pt x="53" y="189"/>
                  </a:lnTo>
                  <a:lnTo>
                    <a:pt x="33" y="187"/>
                  </a:lnTo>
                  <a:lnTo>
                    <a:pt x="16" y="182"/>
                  </a:lnTo>
                  <a:lnTo>
                    <a:pt x="0" y="174"/>
                  </a:lnTo>
                  <a:lnTo>
                    <a:pt x="3" y="162"/>
                  </a:lnTo>
                  <a:lnTo>
                    <a:pt x="4" y="153"/>
                  </a:lnTo>
                  <a:lnTo>
                    <a:pt x="5" y="149"/>
                  </a:lnTo>
                  <a:lnTo>
                    <a:pt x="9" y="149"/>
                  </a:lnTo>
                  <a:lnTo>
                    <a:pt x="17" y="160"/>
                  </a:lnTo>
                  <a:lnTo>
                    <a:pt x="28" y="169"/>
                  </a:lnTo>
                  <a:lnTo>
                    <a:pt x="41" y="174"/>
                  </a:lnTo>
                  <a:lnTo>
                    <a:pt x="57" y="177"/>
                  </a:lnTo>
                  <a:lnTo>
                    <a:pt x="74" y="174"/>
                  </a:lnTo>
                  <a:lnTo>
                    <a:pt x="86" y="169"/>
                  </a:lnTo>
                  <a:lnTo>
                    <a:pt x="94" y="161"/>
                  </a:lnTo>
                  <a:lnTo>
                    <a:pt x="99" y="152"/>
                  </a:lnTo>
                  <a:lnTo>
                    <a:pt x="100" y="141"/>
                  </a:lnTo>
                  <a:lnTo>
                    <a:pt x="99" y="131"/>
                  </a:lnTo>
                  <a:lnTo>
                    <a:pt x="94" y="121"/>
                  </a:lnTo>
                  <a:lnTo>
                    <a:pt x="86" y="115"/>
                  </a:lnTo>
                  <a:lnTo>
                    <a:pt x="65" y="104"/>
                  </a:lnTo>
                  <a:lnTo>
                    <a:pt x="47" y="98"/>
                  </a:lnTo>
                  <a:lnTo>
                    <a:pt x="35" y="94"/>
                  </a:lnTo>
                  <a:lnTo>
                    <a:pt x="22" y="87"/>
                  </a:lnTo>
                  <a:lnTo>
                    <a:pt x="18" y="84"/>
                  </a:lnTo>
                  <a:lnTo>
                    <a:pt x="10" y="75"/>
                  </a:lnTo>
                  <a:lnTo>
                    <a:pt x="5" y="63"/>
                  </a:lnTo>
                  <a:lnTo>
                    <a:pt x="4" y="51"/>
                  </a:lnTo>
                  <a:lnTo>
                    <a:pt x="6" y="36"/>
                  </a:lnTo>
                  <a:lnTo>
                    <a:pt x="13" y="22"/>
                  </a:lnTo>
                  <a:lnTo>
                    <a:pt x="24" y="13"/>
                  </a:lnTo>
                  <a:lnTo>
                    <a:pt x="37" y="5"/>
                  </a:lnTo>
                  <a:lnTo>
                    <a:pt x="51" y="1"/>
                  </a:lnTo>
                  <a:lnTo>
                    <a:pt x="68" y="0"/>
                  </a:lnTo>
                  <a:lnTo>
                    <a:pt x="84" y="1"/>
                  </a:lnTo>
                  <a:lnTo>
                    <a:pt x="99" y="4"/>
                  </a:lnTo>
                  <a:lnTo>
                    <a:pt x="111" y="8"/>
                  </a:lnTo>
                  <a:lnTo>
                    <a:pt x="117" y="12"/>
                  </a:lnTo>
                  <a:lnTo>
                    <a:pt x="115" y="17"/>
                  </a:lnTo>
                  <a:lnTo>
                    <a:pt x="109" y="36"/>
                  </a:lnTo>
                  <a:lnTo>
                    <a:pt x="105" y="36"/>
                  </a:lnTo>
                  <a:close/>
                </a:path>
              </a:pathLst>
            </a:custGeom>
            <a:solidFill>
              <a:srgbClr val="660080"/>
            </a:solidFill>
            <a:ln w="0">
              <a:solidFill>
                <a:srgbClr val="660080"/>
              </a:solidFill>
              <a:prstDash val="solid"/>
              <a:round/>
              <a:headEnd/>
              <a:tailEnd/>
            </a:ln>
          </p:spPr>
          <p:txBody>
            <a:bodyPr/>
            <a:lstStyle/>
            <a:p>
              <a:endParaRPr lang="en-GB" dirty="0"/>
            </a:p>
          </p:txBody>
        </p:sp>
        <p:sp>
          <p:nvSpPr>
            <p:cNvPr id="5197" name="Freeform 29"/>
            <p:cNvSpPr>
              <a:spLocks/>
            </p:cNvSpPr>
            <p:nvPr/>
          </p:nvSpPr>
          <p:spPr bwMode="auto">
            <a:xfrm>
              <a:off x="1566" y="3817"/>
              <a:ext cx="41"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8"/>
                  </a:moveTo>
                  <a:lnTo>
                    <a:pt x="121" y="114"/>
                  </a:lnTo>
                  <a:lnTo>
                    <a:pt x="120" y="118"/>
                  </a:lnTo>
                  <a:lnTo>
                    <a:pt x="120" y="124"/>
                  </a:lnTo>
                  <a:lnTo>
                    <a:pt x="109" y="129"/>
                  </a:lnTo>
                  <a:lnTo>
                    <a:pt x="95" y="133"/>
                  </a:lnTo>
                  <a:lnTo>
                    <a:pt x="76" y="135"/>
                  </a:lnTo>
                  <a:lnTo>
                    <a:pt x="55" y="133"/>
                  </a:lnTo>
                  <a:lnTo>
                    <a:pt x="37" y="127"/>
                  </a:lnTo>
                  <a:lnTo>
                    <a:pt x="23" y="119"/>
                  </a:lnTo>
                  <a:lnTo>
                    <a:pt x="13" y="108"/>
                  </a:lnTo>
                  <a:lnTo>
                    <a:pt x="5" y="95"/>
                  </a:lnTo>
                  <a:lnTo>
                    <a:pt x="1" y="82"/>
                  </a:lnTo>
                  <a:lnTo>
                    <a:pt x="0" y="67"/>
                  </a:lnTo>
                  <a:lnTo>
                    <a:pt x="2" y="49"/>
                  </a:lnTo>
                  <a:lnTo>
                    <a:pt x="9" y="32"/>
                  </a:lnTo>
                  <a:lnTo>
                    <a:pt x="21" y="19"/>
                  </a:lnTo>
                  <a:lnTo>
                    <a:pt x="35" y="9"/>
                  </a:lnTo>
                  <a:lnTo>
                    <a:pt x="54" y="3"/>
                  </a:lnTo>
                  <a:lnTo>
                    <a:pt x="76" y="0"/>
                  </a:lnTo>
                  <a:lnTo>
                    <a:pt x="101" y="3"/>
                  </a:lnTo>
                  <a:lnTo>
                    <a:pt x="124" y="11"/>
                  </a:lnTo>
                  <a:lnTo>
                    <a:pt x="120" y="24"/>
                  </a:lnTo>
                  <a:lnTo>
                    <a:pt x="118" y="33"/>
                  </a:lnTo>
                  <a:lnTo>
                    <a:pt x="114" y="33"/>
                  </a:lnTo>
                  <a:lnTo>
                    <a:pt x="106" y="22"/>
                  </a:lnTo>
                  <a:lnTo>
                    <a:pt x="97" y="16"/>
                  </a:lnTo>
                  <a:lnTo>
                    <a:pt x="88" y="13"/>
                  </a:lnTo>
                  <a:lnTo>
                    <a:pt x="79" y="12"/>
                  </a:lnTo>
                  <a:lnTo>
                    <a:pt x="62" y="15"/>
                  </a:lnTo>
                  <a:lnTo>
                    <a:pt x="48" y="21"/>
                  </a:lnTo>
                  <a:lnTo>
                    <a:pt x="38" y="33"/>
                  </a:lnTo>
                  <a:lnTo>
                    <a:pt x="33" y="48"/>
                  </a:lnTo>
                  <a:lnTo>
                    <a:pt x="30" y="66"/>
                  </a:lnTo>
                  <a:lnTo>
                    <a:pt x="31" y="85"/>
                  </a:lnTo>
                  <a:lnTo>
                    <a:pt x="37" y="99"/>
                  </a:lnTo>
                  <a:lnTo>
                    <a:pt x="44" y="108"/>
                  </a:lnTo>
                  <a:lnTo>
                    <a:pt x="54" y="116"/>
                  </a:lnTo>
                  <a:lnTo>
                    <a:pt x="63" y="120"/>
                  </a:lnTo>
                  <a:lnTo>
                    <a:pt x="72" y="123"/>
                  </a:lnTo>
                  <a:lnTo>
                    <a:pt x="80" y="123"/>
                  </a:lnTo>
                  <a:lnTo>
                    <a:pt x="93" y="121"/>
                  </a:lnTo>
                  <a:lnTo>
                    <a:pt x="108" y="116"/>
                  </a:lnTo>
                  <a:lnTo>
                    <a:pt x="120" y="108"/>
                  </a:lnTo>
                  <a:lnTo>
                    <a:pt x="122" y="108"/>
                  </a:lnTo>
                  <a:close/>
                </a:path>
              </a:pathLst>
            </a:custGeom>
            <a:solidFill>
              <a:srgbClr val="660080"/>
            </a:solidFill>
            <a:ln w="0">
              <a:solidFill>
                <a:srgbClr val="660080"/>
              </a:solidFill>
              <a:prstDash val="solid"/>
              <a:round/>
              <a:headEnd/>
              <a:tailEnd/>
            </a:ln>
          </p:spPr>
          <p:txBody>
            <a:bodyPr/>
            <a:lstStyle/>
            <a:p>
              <a:endParaRPr lang="en-GB" dirty="0"/>
            </a:p>
          </p:txBody>
        </p:sp>
        <p:sp>
          <p:nvSpPr>
            <p:cNvPr id="5198" name="Freeform 30"/>
            <p:cNvSpPr>
              <a:spLocks noEditPoints="1"/>
            </p:cNvSpPr>
            <p:nvPr/>
          </p:nvSpPr>
          <p:spPr bwMode="auto">
            <a:xfrm>
              <a:off x="1616" y="3799"/>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w 32"/>
                <a:gd name="T69" fmla="*/ 0 h 18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2"/>
                <a:gd name="T106" fmla="*/ 0 h 186"/>
                <a:gd name="T107" fmla="*/ 32 w 32"/>
                <a:gd name="T108" fmla="*/ 186 h 18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2" h="186">
                  <a:moveTo>
                    <a:pt x="0" y="58"/>
                  </a:moveTo>
                  <a:lnTo>
                    <a:pt x="4" y="59"/>
                  </a:lnTo>
                  <a:lnTo>
                    <a:pt x="25" y="59"/>
                  </a:lnTo>
                  <a:lnTo>
                    <a:pt x="29" y="58"/>
                  </a:lnTo>
                  <a:lnTo>
                    <a:pt x="29" y="76"/>
                  </a:lnTo>
                  <a:lnTo>
                    <a:pt x="28" y="88"/>
                  </a:lnTo>
                  <a:lnTo>
                    <a:pt x="28" y="151"/>
                  </a:lnTo>
                  <a:lnTo>
                    <a:pt x="29" y="165"/>
                  </a:lnTo>
                  <a:lnTo>
                    <a:pt x="29" y="186"/>
                  </a:lnTo>
                  <a:lnTo>
                    <a:pt x="27" y="184"/>
                  </a:lnTo>
                  <a:lnTo>
                    <a:pt x="3" y="184"/>
                  </a:lnTo>
                  <a:lnTo>
                    <a:pt x="0" y="186"/>
                  </a:lnTo>
                  <a:lnTo>
                    <a:pt x="2" y="153"/>
                  </a:lnTo>
                  <a:lnTo>
                    <a:pt x="3" y="118"/>
                  </a:lnTo>
                  <a:lnTo>
                    <a:pt x="3" y="99"/>
                  </a:lnTo>
                  <a:lnTo>
                    <a:pt x="2" y="83"/>
                  </a:lnTo>
                  <a:lnTo>
                    <a:pt x="2" y="70"/>
                  </a:lnTo>
                  <a:lnTo>
                    <a:pt x="0" y="58"/>
                  </a:lnTo>
                  <a:close/>
                  <a:moveTo>
                    <a:pt x="16" y="29"/>
                  </a:moveTo>
                  <a:lnTo>
                    <a:pt x="11" y="27"/>
                  </a:lnTo>
                  <a:lnTo>
                    <a:pt x="7" y="26"/>
                  </a:lnTo>
                  <a:lnTo>
                    <a:pt x="3" y="22"/>
                  </a:lnTo>
                  <a:lnTo>
                    <a:pt x="0" y="14"/>
                  </a:lnTo>
                  <a:lnTo>
                    <a:pt x="3" y="6"/>
                  </a:lnTo>
                  <a:lnTo>
                    <a:pt x="7" y="2"/>
                  </a:lnTo>
                  <a:lnTo>
                    <a:pt x="11" y="1"/>
                  </a:lnTo>
                  <a:lnTo>
                    <a:pt x="16" y="0"/>
                  </a:lnTo>
                  <a:lnTo>
                    <a:pt x="21" y="1"/>
                  </a:lnTo>
                  <a:lnTo>
                    <a:pt x="25" y="2"/>
                  </a:lnTo>
                  <a:lnTo>
                    <a:pt x="29" y="6"/>
                  </a:lnTo>
                  <a:lnTo>
                    <a:pt x="32" y="14"/>
                  </a:lnTo>
                  <a:lnTo>
                    <a:pt x="29" y="22"/>
                  </a:lnTo>
                  <a:lnTo>
                    <a:pt x="25" y="26"/>
                  </a:lnTo>
                  <a:lnTo>
                    <a:pt x="21" y="27"/>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199" name="Freeform 31"/>
            <p:cNvSpPr>
              <a:spLocks noEditPoints="1"/>
            </p:cNvSpPr>
            <p:nvPr/>
          </p:nvSpPr>
          <p:spPr bwMode="auto">
            <a:xfrm>
              <a:off x="1638"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w 133"/>
                <a:gd name="T103" fmla="*/ 0 h 13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3"/>
                <a:gd name="T157" fmla="*/ 0 h 134"/>
                <a:gd name="T158" fmla="*/ 133 w 133"/>
                <a:gd name="T159" fmla="*/ 134 h 13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3" h="134">
                  <a:moveTo>
                    <a:pt x="30" y="54"/>
                  </a:moveTo>
                  <a:lnTo>
                    <a:pt x="33" y="40"/>
                  </a:lnTo>
                  <a:lnTo>
                    <a:pt x="38" y="28"/>
                  </a:lnTo>
                  <a:lnTo>
                    <a:pt x="46" y="19"/>
                  </a:lnTo>
                  <a:lnTo>
                    <a:pt x="56" y="14"/>
                  </a:lnTo>
                  <a:lnTo>
                    <a:pt x="69" y="11"/>
                  </a:lnTo>
                  <a:lnTo>
                    <a:pt x="83" y="12"/>
                  </a:lnTo>
                  <a:lnTo>
                    <a:pt x="92" y="18"/>
                  </a:lnTo>
                  <a:lnTo>
                    <a:pt x="97" y="25"/>
                  </a:lnTo>
                  <a:lnTo>
                    <a:pt x="101" y="33"/>
                  </a:lnTo>
                  <a:lnTo>
                    <a:pt x="104" y="49"/>
                  </a:lnTo>
                  <a:lnTo>
                    <a:pt x="104" y="54"/>
                  </a:lnTo>
                  <a:lnTo>
                    <a:pt x="30" y="54"/>
                  </a:lnTo>
                  <a:close/>
                  <a:moveTo>
                    <a:pt x="133" y="66"/>
                  </a:moveTo>
                  <a:lnTo>
                    <a:pt x="133" y="52"/>
                  </a:lnTo>
                  <a:lnTo>
                    <a:pt x="131" y="43"/>
                  </a:lnTo>
                  <a:lnTo>
                    <a:pt x="129" y="33"/>
                  </a:lnTo>
                  <a:lnTo>
                    <a:pt x="124" y="23"/>
                  </a:lnTo>
                  <a:lnTo>
                    <a:pt x="114" y="15"/>
                  </a:lnTo>
                  <a:lnTo>
                    <a:pt x="104" y="7"/>
                  </a:lnTo>
                  <a:lnTo>
                    <a:pt x="89" y="2"/>
                  </a:lnTo>
                  <a:lnTo>
                    <a:pt x="69" y="0"/>
                  </a:lnTo>
                  <a:lnTo>
                    <a:pt x="48" y="3"/>
                  </a:lnTo>
                  <a:lnTo>
                    <a:pt x="30" y="10"/>
                  </a:lnTo>
                  <a:lnTo>
                    <a:pt x="17" y="20"/>
                  </a:lnTo>
                  <a:lnTo>
                    <a:pt x="8" y="33"/>
                  </a:lnTo>
                  <a:lnTo>
                    <a:pt x="1" y="51"/>
                  </a:lnTo>
                  <a:lnTo>
                    <a:pt x="0" y="68"/>
                  </a:lnTo>
                  <a:lnTo>
                    <a:pt x="2" y="90"/>
                  </a:lnTo>
                  <a:lnTo>
                    <a:pt x="13" y="109"/>
                  </a:lnTo>
                  <a:lnTo>
                    <a:pt x="27" y="122"/>
                  </a:lnTo>
                  <a:lnTo>
                    <a:pt x="47" y="131"/>
                  </a:lnTo>
                  <a:lnTo>
                    <a:pt x="71" y="134"/>
                  </a:lnTo>
                  <a:lnTo>
                    <a:pt x="93" y="131"/>
                  </a:lnTo>
                  <a:lnTo>
                    <a:pt x="110" y="126"/>
                  </a:lnTo>
                  <a:lnTo>
                    <a:pt x="125" y="117"/>
                  </a:lnTo>
                  <a:lnTo>
                    <a:pt x="126" y="113"/>
                  </a:lnTo>
                  <a:lnTo>
                    <a:pt x="126" y="107"/>
                  </a:lnTo>
                  <a:lnTo>
                    <a:pt x="128" y="101"/>
                  </a:lnTo>
                  <a:lnTo>
                    <a:pt x="124" y="99"/>
                  </a:lnTo>
                  <a:lnTo>
                    <a:pt x="114" y="109"/>
                  </a:lnTo>
                  <a:lnTo>
                    <a:pt x="105" y="115"/>
                  </a:lnTo>
                  <a:lnTo>
                    <a:pt x="93" y="119"/>
                  </a:lnTo>
                  <a:lnTo>
                    <a:pt x="77" y="120"/>
                  </a:lnTo>
                  <a:lnTo>
                    <a:pt x="69" y="120"/>
                  </a:lnTo>
                  <a:lnTo>
                    <a:pt x="59" y="118"/>
                  </a:lnTo>
                  <a:lnTo>
                    <a:pt x="47" y="113"/>
                  </a:lnTo>
                  <a:lnTo>
                    <a:pt x="37" y="101"/>
                  </a:lnTo>
                  <a:lnTo>
                    <a:pt x="31"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00" name="Freeform 32"/>
            <p:cNvSpPr>
              <a:spLocks/>
            </p:cNvSpPr>
            <p:nvPr/>
          </p:nvSpPr>
          <p:spPr bwMode="auto">
            <a:xfrm>
              <a:off x="1692" y="3818"/>
              <a:ext cx="44" cy="43"/>
            </a:xfrm>
            <a:custGeom>
              <a:avLst/>
              <a:gdLst>
                <a:gd name="T0" fmla="*/ 0 w 131"/>
                <a:gd name="T1" fmla="*/ 0 h 130"/>
                <a:gd name="T2" fmla="*/ 0 w 131"/>
                <a:gd name="T3" fmla="*/ 0 h 130"/>
                <a:gd name="T4" fmla="*/ 0 w 131"/>
                <a:gd name="T5" fmla="*/ 0 h 130"/>
                <a:gd name="T6" fmla="*/ 0 w 131"/>
                <a:gd name="T7" fmla="*/ 0 h 130"/>
                <a:gd name="T8" fmla="*/ 0 w 131"/>
                <a:gd name="T9" fmla="*/ 0 h 130"/>
                <a:gd name="T10" fmla="*/ 0 w 131"/>
                <a:gd name="T11" fmla="*/ 0 h 130"/>
                <a:gd name="T12" fmla="*/ 0 w 131"/>
                <a:gd name="T13" fmla="*/ 0 h 130"/>
                <a:gd name="T14" fmla="*/ 0 w 131"/>
                <a:gd name="T15" fmla="*/ 0 h 130"/>
                <a:gd name="T16" fmla="*/ 0 w 131"/>
                <a:gd name="T17" fmla="*/ 0 h 130"/>
                <a:gd name="T18" fmla="*/ 0 w 131"/>
                <a:gd name="T19" fmla="*/ 0 h 130"/>
                <a:gd name="T20" fmla="*/ 0 w 131"/>
                <a:gd name="T21" fmla="*/ 0 h 130"/>
                <a:gd name="T22" fmla="*/ 0 w 131"/>
                <a:gd name="T23" fmla="*/ 0 h 130"/>
                <a:gd name="T24" fmla="*/ 0 w 131"/>
                <a:gd name="T25" fmla="*/ 0 h 130"/>
                <a:gd name="T26" fmla="*/ 0 w 131"/>
                <a:gd name="T27" fmla="*/ 0 h 130"/>
                <a:gd name="T28" fmla="*/ 0 w 131"/>
                <a:gd name="T29" fmla="*/ 0 h 130"/>
                <a:gd name="T30" fmla="*/ 0 w 131"/>
                <a:gd name="T31" fmla="*/ 0 h 130"/>
                <a:gd name="T32" fmla="*/ 0 w 131"/>
                <a:gd name="T33" fmla="*/ 0 h 130"/>
                <a:gd name="T34" fmla="*/ 0 w 131"/>
                <a:gd name="T35" fmla="*/ 0 h 130"/>
                <a:gd name="T36" fmla="*/ 0 w 131"/>
                <a:gd name="T37" fmla="*/ 0 h 130"/>
                <a:gd name="T38" fmla="*/ 0 w 131"/>
                <a:gd name="T39" fmla="*/ 0 h 130"/>
                <a:gd name="T40" fmla="*/ 0 w 131"/>
                <a:gd name="T41" fmla="*/ 0 h 130"/>
                <a:gd name="T42" fmla="*/ 0 w 131"/>
                <a:gd name="T43" fmla="*/ 0 h 130"/>
                <a:gd name="T44" fmla="*/ 0 w 131"/>
                <a:gd name="T45" fmla="*/ 0 h 130"/>
                <a:gd name="T46" fmla="*/ 0 w 131"/>
                <a:gd name="T47" fmla="*/ 0 h 130"/>
                <a:gd name="T48" fmla="*/ 0 w 131"/>
                <a:gd name="T49" fmla="*/ 0 h 130"/>
                <a:gd name="T50" fmla="*/ 0 w 131"/>
                <a:gd name="T51" fmla="*/ 0 h 130"/>
                <a:gd name="T52" fmla="*/ 0 w 131"/>
                <a:gd name="T53" fmla="*/ 0 h 130"/>
                <a:gd name="T54" fmla="*/ 0 w 131"/>
                <a:gd name="T55" fmla="*/ 0 h 130"/>
                <a:gd name="T56" fmla="*/ 0 w 131"/>
                <a:gd name="T57" fmla="*/ 0 h 130"/>
                <a:gd name="T58" fmla="*/ 0 w 131"/>
                <a:gd name="T59" fmla="*/ 0 h 130"/>
                <a:gd name="T60" fmla="*/ 0 w 131"/>
                <a:gd name="T61" fmla="*/ 0 h 130"/>
                <a:gd name="T62" fmla="*/ 0 w 131"/>
                <a:gd name="T63" fmla="*/ 0 h 130"/>
                <a:gd name="T64" fmla="*/ 0 w 131"/>
                <a:gd name="T65" fmla="*/ 0 h 130"/>
                <a:gd name="T66" fmla="*/ 0 w 131"/>
                <a:gd name="T67" fmla="*/ 0 h 130"/>
                <a:gd name="T68" fmla="*/ 0 w 131"/>
                <a:gd name="T69" fmla="*/ 0 h 130"/>
                <a:gd name="T70" fmla="*/ 0 w 131"/>
                <a:gd name="T71" fmla="*/ 0 h 130"/>
                <a:gd name="T72" fmla="*/ 0 w 131"/>
                <a:gd name="T73" fmla="*/ 0 h 130"/>
                <a:gd name="T74" fmla="*/ 0 w 131"/>
                <a:gd name="T75" fmla="*/ 0 h 130"/>
                <a:gd name="T76" fmla="*/ 0 w 131"/>
                <a:gd name="T77" fmla="*/ 0 h 130"/>
                <a:gd name="T78" fmla="*/ 0 w 131"/>
                <a:gd name="T79" fmla="*/ 0 h 130"/>
                <a:gd name="T80" fmla="*/ 0 w 131"/>
                <a:gd name="T81" fmla="*/ 0 h 130"/>
                <a:gd name="T82" fmla="*/ 0 w 131"/>
                <a:gd name="T83" fmla="*/ 0 h 130"/>
                <a:gd name="T84" fmla="*/ 0 w 131"/>
                <a:gd name="T85" fmla="*/ 0 h 130"/>
                <a:gd name="T86" fmla="*/ 0 w 131"/>
                <a:gd name="T87" fmla="*/ 0 h 130"/>
                <a:gd name="T88" fmla="*/ 0 w 131"/>
                <a:gd name="T89" fmla="*/ 0 h 130"/>
                <a:gd name="T90" fmla="*/ 0 w 131"/>
                <a:gd name="T91" fmla="*/ 0 h 130"/>
                <a:gd name="T92" fmla="*/ 0 w 131"/>
                <a:gd name="T93" fmla="*/ 0 h 130"/>
                <a:gd name="T94" fmla="*/ 0 w 131"/>
                <a:gd name="T95" fmla="*/ 0 h 130"/>
                <a:gd name="T96" fmla="*/ 0 w 131"/>
                <a:gd name="T97" fmla="*/ 0 h 130"/>
                <a:gd name="T98" fmla="*/ 0 w 131"/>
                <a:gd name="T99" fmla="*/ 0 h 130"/>
                <a:gd name="T100" fmla="*/ 0 w 131"/>
                <a:gd name="T101" fmla="*/ 0 h 13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1"/>
                <a:gd name="T154" fmla="*/ 0 h 130"/>
                <a:gd name="T155" fmla="*/ 131 w 131"/>
                <a:gd name="T156" fmla="*/ 130 h 13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1" h="130">
                  <a:moveTo>
                    <a:pt x="3" y="0"/>
                  </a:moveTo>
                  <a:lnTo>
                    <a:pt x="7" y="2"/>
                  </a:lnTo>
                  <a:lnTo>
                    <a:pt x="10" y="2"/>
                  </a:lnTo>
                  <a:lnTo>
                    <a:pt x="14" y="3"/>
                  </a:lnTo>
                  <a:lnTo>
                    <a:pt x="23" y="3"/>
                  </a:lnTo>
                  <a:lnTo>
                    <a:pt x="31" y="0"/>
                  </a:lnTo>
                  <a:lnTo>
                    <a:pt x="31" y="21"/>
                  </a:lnTo>
                  <a:lnTo>
                    <a:pt x="29" y="25"/>
                  </a:lnTo>
                  <a:lnTo>
                    <a:pt x="37" y="16"/>
                  </a:lnTo>
                  <a:lnTo>
                    <a:pt x="48" y="8"/>
                  </a:lnTo>
                  <a:lnTo>
                    <a:pt x="62" y="3"/>
                  </a:lnTo>
                  <a:lnTo>
                    <a:pt x="81" y="0"/>
                  </a:lnTo>
                  <a:lnTo>
                    <a:pt x="98" y="2"/>
                  </a:lnTo>
                  <a:lnTo>
                    <a:pt x="111" y="7"/>
                  </a:lnTo>
                  <a:lnTo>
                    <a:pt x="121" y="14"/>
                  </a:lnTo>
                  <a:lnTo>
                    <a:pt x="126" y="21"/>
                  </a:lnTo>
                  <a:lnTo>
                    <a:pt x="130" y="31"/>
                  </a:lnTo>
                  <a:lnTo>
                    <a:pt x="131" y="39"/>
                  </a:lnTo>
                  <a:lnTo>
                    <a:pt x="131" y="65"/>
                  </a:lnTo>
                  <a:lnTo>
                    <a:pt x="130" y="80"/>
                  </a:lnTo>
                  <a:lnTo>
                    <a:pt x="130" y="124"/>
                  </a:lnTo>
                  <a:lnTo>
                    <a:pt x="131" y="130"/>
                  </a:lnTo>
                  <a:lnTo>
                    <a:pt x="127" y="128"/>
                  </a:lnTo>
                  <a:lnTo>
                    <a:pt x="103" y="128"/>
                  </a:lnTo>
                  <a:lnTo>
                    <a:pt x="101" y="130"/>
                  </a:lnTo>
                  <a:lnTo>
                    <a:pt x="102" y="109"/>
                  </a:lnTo>
                  <a:lnTo>
                    <a:pt x="103" y="90"/>
                  </a:lnTo>
                  <a:lnTo>
                    <a:pt x="103" y="54"/>
                  </a:lnTo>
                  <a:lnTo>
                    <a:pt x="102" y="43"/>
                  </a:lnTo>
                  <a:lnTo>
                    <a:pt x="98" y="32"/>
                  </a:lnTo>
                  <a:lnTo>
                    <a:pt x="93" y="24"/>
                  </a:lnTo>
                  <a:lnTo>
                    <a:pt x="84" y="18"/>
                  </a:lnTo>
                  <a:lnTo>
                    <a:pt x="69" y="16"/>
                  </a:lnTo>
                  <a:lnTo>
                    <a:pt x="55" y="19"/>
                  </a:lnTo>
                  <a:lnTo>
                    <a:pt x="44" y="24"/>
                  </a:lnTo>
                  <a:lnTo>
                    <a:pt x="35" y="35"/>
                  </a:lnTo>
                  <a:lnTo>
                    <a:pt x="32" y="45"/>
                  </a:lnTo>
                  <a:lnTo>
                    <a:pt x="29" y="74"/>
                  </a:lnTo>
                  <a:lnTo>
                    <a:pt x="29" y="105"/>
                  </a:lnTo>
                  <a:lnTo>
                    <a:pt x="31" y="119"/>
                  </a:lnTo>
                  <a:lnTo>
                    <a:pt x="32" y="130"/>
                  </a:lnTo>
                  <a:lnTo>
                    <a:pt x="28" y="130"/>
                  </a:lnTo>
                  <a:lnTo>
                    <a:pt x="23" y="128"/>
                  </a:lnTo>
                  <a:lnTo>
                    <a:pt x="12" y="128"/>
                  </a:lnTo>
                  <a:lnTo>
                    <a:pt x="8" y="130"/>
                  </a:lnTo>
                  <a:lnTo>
                    <a:pt x="0" y="130"/>
                  </a:lnTo>
                  <a:lnTo>
                    <a:pt x="2" y="118"/>
                  </a:lnTo>
                  <a:lnTo>
                    <a:pt x="3" y="102"/>
                  </a:lnTo>
                  <a:lnTo>
                    <a:pt x="4" y="84"/>
                  </a:lnTo>
                  <a:lnTo>
                    <a:pt x="4" y="29"/>
                  </a:lnTo>
                  <a:lnTo>
                    <a:pt x="3"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01" name="Freeform 33"/>
            <p:cNvSpPr>
              <a:spLocks/>
            </p:cNvSpPr>
            <p:nvPr/>
          </p:nvSpPr>
          <p:spPr bwMode="auto">
            <a:xfrm>
              <a:off x="1747" y="3817"/>
              <a:ext cx="41" cy="45"/>
            </a:xfrm>
            <a:custGeom>
              <a:avLst/>
              <a:gdLst>
                <a:gd name="T0" fmla="*/ 0 w 125"/>
                <a:gd name="T1" fmla="*/ 0 h 135"/>
                <a:gd name="T2" fmla="*/ 0 w 125"/>
                <a:gd name="T3" fmla="*/ 0 h 135"/>
                <a:gd name="T4" fmla="*/ 0 w 125"/>
                <a:gd name="T5" fmla="*/ 0 h 135"/>
                <a:gd name="T6" fmla="*/ 0 w 125"/>
                <a:gd name="T7" fmla="*/ 0 h 135"/>
                <a:gd name="T8" fmla="*/ 0 w 125"/>
                <a:gd name="T9" fmla="*/ 0 h 135"/>
                <a:gd name="T10" fmla="*/ 0 w 125"/>
                <a:gd name="T11" fmla="*/ 0 h 135"/>
                <a:gd name="T12" fmla="*/ 0 w 125"/>
                <a:gd name="T13" fmla="*/ 0 h 135"/>
                <a:gd name="T14" fmla="*/ 0 w 125"/>
                <a:gd name="T15" fmla="*/ 0 h 135"/>
                <a:gd name="T16" fmla="*/ 0 w 125"/>
                <a:gd name="T17" fmla="*/ 0 h 135"/>
                <a:gd name="T18" fmla="*/ 0 w 125"/>
                <a:gd name="T19" fmla="*/ 0 h 135"/>
                <a:gd name="T20" fmla="*/ 0 w 125"/>
                <a:gd name="T21" fmla="*/ 0 h 135"/>
                <a:gd name="T22" fmla="*/ 0 w 125"/>
                <a:gd name="T23" fmla="*/ 0 h 135"/>
                <a:gd name="T24" fmla="*/ 0 w 125"/>
                <a:gd name="T25" fmla="*/ 0 h 135"/>
                <a:gd name="T26" fmla="*/ 0 w 125"/>
                <a:gd name="T27" fmla="*/ 0 h 135"/>
                <a:gd name="T28" fmla="*/ 0 w 125"/>
                <a:gd name="T29" fmla="*/ 0 h 135"/>
                <a:gd name="T30" fmla="*/ 0 w 125"/>
                <a:gd name="T31" fmla="*/ 0 h 135"/>
                <a:gd name="T32" fmla="*/ 0 w 125"/>
                <a:gd name="T33" fmla="*/ 0 h 135"/>
                <a:gd name="T34" fmla="*/ 0 w 125"/>
                <a:gd name="T35" fmla="*/ 0 h 135"/>
                <a:gd name="T36" fmla="*/ 0 w 125"/>
                <a:gd name="T37" fmla="*/ 0 h 135"/>
                <a:gd name="T38" fmla="*/ 0 w 125"/>
                <a:gd name="T39" fmla="*/ 0 h 135"/>
                <a:gd name="T40" fmla="*/ 0 w 125"/>
                <a:gd name="T41" fmla="*/ 0 h 135"/>
                <a:gd name="T42" fmla="*/ 0 w 125"/>
                <a:gd name="T43" fmla="*/ 0 h 135"/>
                <a:gd name="T44" fmla="*/ 0 w 125"/>
                <a:gd name="T45" fmla="*/ 0 h 135"/>
                <a:gd name="T46" fmla="*/ 0 w 125"/>
                <a:gd name="T47" fmla="*/ 0 h 135"/>
                <a:gd name="T48" fmla="*/ 0 w 125"/>
                <a:gd name="T49" fmla="*/ 0 h 135"/>
                <a:gd name="T50" fmla="*/ 0 w 125"/>
                <a:gd name="T51" fmla="*/ 0 h 135"/>
                <a:gd name="T52" fmla="*/ 0 w 125"/>
                <a:gd name="T53" fmla="*/ 0 h 135"/>
                <a:gd name="T54" fmla="*/ 0 w 125"/>
                <a:gd name="T55" fmla="*/ 0 h 135"/>
                <a:gd name="T56" fmla="*/ 0 w 125"/>
                <a:gd name="T57" fmla="*/ 0 h 135"/>
                <a:gd name="T58" fmla="*/ 0 w 125"/>
                <a:gd name="T59" fmla="*/ 0 h 135"/>
                <a:gd name="T60" fmla="*/ 0 w 125"/>
                <a:gd name="T61" fmla="*/ 0 h 135"/>
                <a:gd name="T62" fmla="*/ 0 w 125"/>
                <a:gd name="T63" fmla="*/ 0 h 135"/>
                <a:gd name="T64" fmla="*/ 0 w 125"/>
                <a:gd name="T65" fmla="*/ 0 h 135"/>
                <a:gd name="T66" fmla="*/ 0 w 125"/>
                <a:gd name="T67" fmla="*/ 0 h 135"/>
                <a:gd name="T68" fmla="*/ 0 w 125"/>
                <a:gd name="T69" fmla="*/ 0 h 135"/>
                <a:gd name="T70" fmla="*/ 0 w 125"/>
                <a:gd name="T71" fmla="*/ 0 h 135"/>
                <a:gd name="T72" fmla="*/ 0 w 125"/>
                <a:gd name="T73" fmla="*/ 0 h 135"/>
                <a:gd name="T74" fmla="*/ 0 w 125"/>
                <a:gd name="T75" fmla="*/ 0 h 135"/>
                <a:gd name="T76" fmla="*/ 0 w 125"/>
                <a:gd name="T77" fmla="*/ 0 h 135"/>
                <a:gd name="T78" fmla="*/ 0 w 125"/>
                <a:gd name="T79" fmla="*/ 0 h 135"/>
                <a:gd name="T80" fmla="*/ 0 w 125"/>
                <a:gd name="T81" fmla="*/ 0 h 135"/>
                <a:gd name="T82" fmla="*/ 0 w 125"/>
                <a:gd name="T83" fmla="*/ 0 h 135"/>
                <a:gd name="T84" fmla="*/ 0 w 125"/>
                <a:gd name="T85" fmla="*/ 0 h 135"/>
                <a:gd name="T86" fmla="*/ 0 w 125"/>
                <a:gd name="T87" fmla="*/ 0 h 135"/>
                <a:gd name="T88" fmla="*/ 0 w 125"/>
                <a:gd name="T89" fmla="*/ 0 h 135"/>
                <a:gd name="T90" fmla="*/ 0 w 125"/>
                <a:gd name="T91" fmla="*/ 0 h 1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25"/>
                <a:gd name="T139" fmla="*/ 0 h 135"/>
                <a:gd name="T140" fmla="*/ 125 w 125"/>
                <a:gd name="T141" fmla="*/ 135 h 13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25" h="135">
                  <a:moveTo>
                    <a:pt x="124" y="108"/>
                  </a:moveTo>
                  <a:lnTo>
                    <a:pt x="122" y="114"/>
                  </a:lnTo>
                  <a:lnTo>
                    <a:pt x="120" y="121"/>
                  </a:lnTo>
                  <a:lnTo>
                    <a:pt x="120" y="124"/>
                  </a:lnTo>
                  <a:lnTo>
                    <a:pt x="109" y="129"/>
                  </a:lnTo>
                  <a:lnTo>
                    <a:pt x="95" y="133"/>
                  </a:lnTo>
                  <a:lnTo>
                    <a:pt x="78" y="135"/>
                  </a:lnTo>
                  <a:lnTo>
                    <a:pt x="56" y="133"/>
                  </a:lnTo>
                  <a:lnTo>
                    <a:pt x="38" y="127"/>
                  </a:lnTo>
                  <a:lnTo>
                    <a:pt x="23" y="119"/>
                  </a:lnTo>
                  <a:lnTo>
                    <a:pt x="13" y="108"/>
                  </a:lnTo>
                  <a:lnTo>
                    <a:pt x="5" y="95"/>
                  </a:lnTo>
                  <a:lnTo>
                    <a:pt x="1" y="82"/>
                  </a:lnTo>
                  <a:lnTo>
                    <a:pt x="0" y="67"/>
                  </a:lnTo>
                  <a:lnTo>
                    <a:pt x="2" y="49"/>
                  </a:lnTo>
                  <a:lnTo>
                    <a:pt x="9" y="32"/>
                  </a:lnTo>
                  <a:lnTo>
                    <a:pt x="21" y="19"/>
                  </a:lnTo>
                  <a:lnTo>
                    <a:pt x="35" y="9"/>
                  </a:lnTo>
                  <a:lnTo>
                    <a:pt x="54" y="3"/>
                  </a:lnTo>
                  <a:lnTo>
                    <a:pt x="76" y="0"/>
                  </a:lnTo>
                  <a:lnTo>
                    <a:pt x="101" y="3"/>
                  </a:lnTo>
                  <a:lnTo>
                    <a:pt x="125" y="11"/>
                  </a:lnTo>
                  <a:lnTo>
                    <a:pt x="121" y="20"/>
                  </a:lnTo>
                  <a:lnTo>
                    <a:pt x="120" y="28"/>
                  </a:lnTo>
                  <a:lnTo>
                    <a:pt x="118" y="33"/>
                  </a:lnTo>
                  <a:lnTo>
                    <a:pt x="114" y="33"/>
                  </a:lnTo>
                  <a:lnTo>
                    <a:pt x="107" y="22"/>
                  </a:lnTo>
                  <a:lnTo>
                    <a:pt x="97" y="16"/>
                  </a:lnTo>
                  <a:lnTo>
                    <a:pt x="88" y="13"/>
                  </a:lnTo>
                  <a:lnTo>
                    <a:pt x="79" y="12"/>
                  </a:lnTo>
                  <a:lnTo>
                    <a:pt x="62" y="15"/>
                  </a:lnTo>
                  <a:lnTo>
                    <a:pt x="49" y="21"/>
                  </a:lnTo>
                  <a:lnTo>
                    <a:pt x="38" y="33"/>
                  </a:lnTo>
                  <a:lnTo>
                    <a:pt x="33" y="48"/>
                  </a:lnTo>
                  <a:lnTo>
                    <a:pt x="30" y="66"/>
                  </a:lnTo>
                  <a:lnTo>
                    <a:pt x="31" y="85"/>
                  </a:lnTo>
                  <a:lnTo>
                    <a:pt x="37" y="99"/>
                  </a:lnTo>
                  <a:lnTo>
                    <a:pt x="45" y="108"/>
                  </a:lnTo>
                  <a:lnTo>
                    <a:pt x="54" y="116"/>
                  </a:lnTo>
                  <a:lnTo>
                    <a:pt x="64" y="120"/>
                  </a:lnTo>
                  <a:lnTo>
                    <a:pt x="74" y="123"/>
                  </a:lnTo>
                  <a:lnTo>
                    <a:pt x="82" y="123"/>
                  </a:lnTo>
                  <a:lnTo>
                    <a:pt x="95" y="121"/>
                  </a:lnTo>
                  <a:lnTo>
                    <a:pt x="109" y="116"/>
                  </a:lnTo>
                  <a:lnTo>
                    <a:pt x="121" y="108"/>
                  </a:lnTo>
                  <a:lnTo>
                    <a:pt x="124" y="108"/>
                  </a:lnTo>
                  <a:close/>
                </a:path>
              </a:pathLst>
            </a:custGeom>
            <a:solidFill>
              <a:srgbClr val="660080"/>
            </a:solidFill>
            <a:ln w="0">
              <a:solidFill>
                <a:srgbClr val="660080"/>
              </a:solidFill>
              <a:prstDash val="solid"/>
              <a:round/>
              <a:headEnd/>
              <a:tailEnd/>
            </a:ln>
          </p:spPr>
          <p:txBody>
            <a:bodyPr/>
            <a:lstStyle/>
            <a:p>
              <a:endParaRPr lang="en-GB" dirty="0"/>
            </a:p>
          </p:txBody>
        </p:sp>
        <p:sp>
          <p:nvSpPr>
            <p:cNvPr id="5202" name="Freeform 34"/>
            <p:cNvSpPr>
              <a:spLocks noEditPoints="1"/>
            </p:cNvSpPr>
            <p:nvPr/>
          </p:nvSpPr>
          <p:spPr bwMode="auto">
            <a:xfrm>
              <a:off x="1794" y="3818"/>
              <a:ext cx="44" cy="44"/>
            </a:xfrm>
            <a:custGeom>
              <a:avLst/>
              <a:gdLst>
                <a:gd name="T0" fmla="*/ 0 w 133"/>
                <a:gd name="T1" fmla="*/ 0 h 134"/>
                <a:gd name="T2" fmla="*/ 0 w 133"/>
                <a:gd name="T3" fmla="*/ 0 h 134"/>
                <a:gd name="T4" fmla="*/ 0 w 133"/>
                <a:gd name="T5" fmla="*/ 0 h 134"/>
                <a:gd name="T6" fmla="*/ 0 w 133"/>
                <a:gd name="T7" fmla="*/ 0 h 134"/>
                <a:gd name="T8" fmla="*/ 0 w 133"/>
                <a:gd name="T9" fmla="*/ 0 h 134"/>
                <a:gd name="T10" fmla="*/ 0 w 133"/>
                <a:gd name="T11" fmla="*/ 0 h 134"/>
                <a:gd name="T12" fmla="*/ 0 w 133"/>
                <a:gd name="T13" fmla="*/ 0 h 134"/>
                <a:gd name="T14" fmla="*/ 0 w 133"/>
                <a:gd name="T15" fmla="*/ 0 h 134"/>
                <a:gd name="T16" fmla="*/ 0 w 133"/>
                <a:gd name="T17" fmla="*/ 0 h 134"/>
                <a:gd name="T18" fmla="*/ 0 w 133"/>
                <a:gd name="T19" fmla="*/ 0 h 134"/>
                <a:gd name="T20" fmla="*/ 0 w 133"/>
                <a:gd name="T21" fmla="*/ 0 h 134"/>
                <a:gd name="T22" fmla="*/ 0 w 133"/>
                <a:gd name="T23" fmla="*/ 0 h 134"/>
                <a:gd name="T24" fmla="*/ 0 w 133"/>
                <a:gd name="T25" fmla="*/ 0 h 134"/>
                <a:gd name="T26" fmla="*/ 0 w 133"/>
                <a:gd name="T27" fmla="*/ 0 h 134"/>
                <a:gd name="T28" fmla="*/ 0 w 133"/>
                <a:gd name="T29" fmla="*/ 0 h 134"/>
                <a:gd name="T30" fmla="*/ 0 w 133"/>
                <a:gd name="T31" fmla="*/ 0 h 134"/>
                <a:gd name="T32" fmla="*/ 0 w 133"/>
                <a:gd name="T33" fmla="*/ 0 h 134"/>
                <a:gd name="T34" fmla="*/ 0 w 133"/>
                <a:gd name="T35" fmla="*/ 0 h 134"/>
                <a:gd name="T36" fmla="*/ 0 w 133"/>
                <a:gd name="T37" fmla="*/ 0 h 134"/>
                <a:gd name="T38" fmla="*/ 0 w 133"/>
                <a:gd name="T39" fmla="*/ 0 h 134"/>
                <a:gd name="T40" fmla="*/ 0 w 133"/>
                <a:gd name="T41" fmla="*/ 0 h 134"/>
                <a:gd name="T42" fmla="*/ 0 w 133"/>
                <a:gd name="T43" fmla="*/ 0 h 134"/>
                <a:gd name="T44" fmla="*/ 0 w 133"/>
                <a:gd name="T45" fmla="*/ 0 h 134"/>
                <a:gd name="T46" fmla="*/ 0 w 133"/>
                <a:gd name="T47" fmla="*/ 0 h 134"/>
                <a:gd name="T48" fmla="*/ 0 w 133"/>
                <a:gd name="T49" fmla="*/ 0 h 134"/>
                <a:gd name="T50" fmla="*/ 0 w 133"/>
                <a:gd name="T51" fmla="*/ 0 h 134"/>
                <a:gd name="T52" fmla="*/ 0 w 133"/>
                <a:gd name="T53" fmla="*/ 0 h 134"/>
                <a:gd name="T54" fmla="*/ 0 w 133"/>
                <a:gd name="T55" fmla="*/ 0 h 134"/>
                <a:gd name="T56" fmla="*/ 0 w 133"/>
                <a:gd name="T57" fmla="*/ 0 h 134"/>
                <a:gd name="T58" fmla="*/ 0 w 133"/>
                <a:gd name="T59" fmla="*/ 0 h 134"/>
                <a:gd name="T60" fmla="*/ 0 w 133"/>
                <a:gd name="T61" fmla="*/ 0 h 134"/>
                <a:gd name="T62" fmla="*/ 0 w 133"/>
                <a:gd name="T63" fmla="*/ 0 h 134"/>
                <a:gd name="T64" fmla="*/ 0 w 133"/>
                <a:gd name="T65" fmla="*/ 0 h 134"/>
                <a:gd name="T66" fmla="*/ 0 w 133"/>
                <a:gd name="T67" fmla="*/ 0 h 134"/>
                <a:gd name="T68" fmla="*/ 0 w 133"/>
                <a:gd name="T69" fmla="*/ 0 h 134"/>
                <a:gd name="T70" fmla="*/ 0 w 133"/>
                <a:gd name="T71" fmla="*/ 0 h 134"/>
                <a:gd name="T72" fmla="*/ 0 w 133"/>
                <a:gd name="T73" fmla="*/ 0 h 134"/>
                <a:gd name="T74" fmla="*/ 0 w 133"/>
                <a:gd name="T75" fmla="*/ 0 h 134"/>
                <a:gd name="T76" fmla="*/ 0 w 133"/>
                <a:gd name="T77" fmla="*/ 0 h 134"/>
                <a:gd name="T78" fmla="*/ 0 w 133"/>
                <a:gd name="T79" fmla="*/ 0 h 134"/>
                <a:gd name="T80" fmla="*/ 0 w 133"/>
                <a:gd name="T81" fmla="*/ 0 h 134"/>
                <a:gd name="T82" fmla="*/ 0 w 133"/>
                <a:gd name="T83" fmla="*/ 0 h 134"/>
                <a:gd name="T84" fmla="*/ 0 w 133"/>
                <a:gd name="T85" fmla="*/ 0 h 134"/>
                <a:gd name="T86" fmla="*/ 0 w 133"/>
                <a:gd name="T87" fmla="*/ 0 h 134"/>
                <a:gd name="T88" fmla="*/ 0 w 133"/>
                <a:gd name="T89" fmla="*/ 0 h 134"/>
                <a:gd name="T90" fmla="*/ 0 w 133"/>
                <a:gd name="T91" fmla="*/ 0 h 134"/>
                <a:gd name="T92" fmla="*/ 0 w 133"/>
                <a:gd name="T93" fmla="*/ 0 h 134"/>
                <a:gd name="T94" fmla="*/ 0 w 133"/>
                <a:gd name="T95" fmla="*/ 0 h 134"/>
                <a:gd name="T96" fmla="*/ 0 w 133"/>
                <a:gd name="T97" fmla="*/ 0 h 134"/>
                <a:gd name="T98" fmla="*/ 0 w 133"/>
                <a:gd name="T99" fmla="*/ 0 h 134"/>
                <a:gd name="T100" fmla="*/ 0 w 133"/>
                <a:gd name="T101" fmla="*/ 0 h 13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3"/>
                <a:gd name="T154" fmla="*/ 0 h 134"/>
                <a:gd name="T155" fmla="*/ 133 w 133"/>
                <a:gd name="T156" fmla="*/ 134 h 13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3" h="134">
                  <a:moveTo>
                    <a:pt x="29" y="54"/>
                  </a:moveTo>
                  <a:lnTo>
                    <a:pt x="32" y="40"/>
                  </a:lnTo>
                  <a:lnTo>
                    <a:pt x="37" y="28"/>
                  </a:lnTo>
                  <a:lnTo>
                    <a:pt x="45" y="19"/>
                  </a:lnTo>
                  <a:lnTo>
                    <a:pt x="55" y="14"/>
                  </a:lnTo>
                  <a:lnTo>
                    <a:pt x="68" y="11"/>
                  </a:lnTo>
                  <a:lnTo>
                    <a:pt x="82" y="12"/>
                  </a:lnTo>
                  <a:lnTo>
                    <a:pt x="91" y="18"/>
                  </a:lnTo>
                  <a:lnTo>
                    <a:pt x="97" y="25"/>
                  </a:lnTo>
                  <a:lnTo>
                    <a:pt x="101" y="33"/>
                  </a:lnTo>
                  <a:lnTo>
                    <a:pt x="104" y="49"/>
                  </a:lnTo>
                  <a:lnTo>
                    <a:pt x="104" y="54"/>
                  </a:lnTo>
                  <a:lnTo>
                    <a:pt x="29" y="54"/>
                  </a:lnTo>
                  <a:close/>
                  <a:moveTo>
                    <a:pt x="133" y="66"/>
                  </a:moveTo>
                  <a:lnTo>
                    <a:pt x="133" y="52"/>
                  </a:lnTo>
                  <a:lnTo>
                    <a:pt x="128" y="33"/>
                  </a:lnTo>
                  <a:lnTo>
                    <a:pt x="123" y="23"/>
                  </a:lnTo>
                  <a:lnTo>
                    <a:pt x="115" y="15"/>
                  </a:lnTo>
                  <a:lnTo>
                    <a:pt x="104" y="7"/>
                  </a:lnTo>
                  <a:lnTo>
                    <a:pt x="90" y="2"/>
                  </a:lnTo>
                  <a:lnTo>
                    <a:pt x="70" y="0"/>
                  </a:lnTo>
                  <a:lnTo>
                    <a:pt x="47" y="3"/>
                  </a:lnTo>
                  <a:lnTo>
                    <a:pt x="30" y="10"/>
                  </a:lnTo>
                  <a:lnTo>
                    <a:pt x="17" y="20"/>
                  </a:lnTo>
                  <a:lnTo>
                    <a:pt x="8" y="33"/>
                  </a:lnTo>
                  <a:lnTo>
                    <a:pt x="1" y="51"/>
                  </a:lnTo>
                  <a:lnTo>
                    <a:pt x="0" y="68"/>
                  </a:lnTo>
                  <a:lnTo>
                    <a:pt x="3" y="90"/>
                  </a:lnTo>
                  <a:lnTo>
                    <a:pt x="12" y="109"/>
                  </a:lnTo>
                  <a:lnTo>
                    <a:pt x="26" y="122"/>
                  </a:lnTo>
                  <a:lnTo>
                    <a:pt x="46" y="131"/>
                  </a:lnTo>
                  <a:lnTo>
                    <a:pt x="71" y="134"/>
                  </a:lnTo>
                  <a:lnTo>
                    <a:pt x="92" y="131"/>
                  </a:lnTo>
                  <a:lnTo>
                    <a:pt x="111" y="126"/>
                  </a:lnTo>
                  <a:lnTo>
                    <a:pt x="125" y="117"/>
                  </a:lnTo>
                  <a:lnTo>
                    <a:pt x="125" y="107"/>
                  </a:lnTo>
                  <a:lnTo>
                    <a:pt x="126" y="101"/>
                  </a:lnTo>
                  <a:lnTo>
                    <a:pt x="124" y="99"/>
                  </a:lnTo>
                  <a:lnTo>
                    <a:pt x="120" y="103"/>
                  </a:lnTo>
                  <a:lnTo>
                    <a:pt x="113" y="109"/>
                  </a:lnTo>
                  <a:lnTo>
                    <a:pt x="104" y="115"/>
                  </a:lnTo>
                  <a:lnTo>
                    <a:pt x="92" y="119"/>
                  </a:lnTo>
                  <a:lnTo>
                    <a:pt x="76" y="120"/>
                  </a:lnTo>
                  <a:lnTo>
                    <a:pt x="68" y="120"/>
                  </a:lnTo>
                  <a:lnTo>
                    <a:pt x="59" y="118"/>
                  </a:lnTo>
                  <a:lnTo>
                    <a:pt x="47" y="113"/>
                  </a:lnTo>
                  <a:lnTo>
                    <a:pt x="37" y="101"/>
                  </a:lnTo>
                  <a:lnTo>
                    <a:pt x="32" y="87"/>
                  </a:lnTo>
                  <a:lnTo>
                    <a:pt x="29" y="76"/>
                  </a:lnTo>
                  <a:lnTo>
                    <a:pt x="29" y="66"/>
                  </a:lnTo>
                  <a:lnTo>
                    <a:pt x="133"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03" name="Freeform 35"/>
            <p:cNvSpPr>
              <a:spLocks/>
            </p:cNvSpPr>
            <p:nvPr/>
          </p:nvSpPr>
          <p:spPr bwMode="auto">
            <a:xfrm>
              <a:off x="1846" y="3818"/>
              <a:ext cx="32" cy="44"/>
            </a:xfrm>
            <a:custGeom>
              <a:avLst/>
              <a:gdLst>
                <a:gd name="T0" fmla="*/ 0 w 98"/>
                <a:gd name="T1" fmla="*/ 0 h 134"/>
                <a:gd name="T2" fmla="*/ 0 w 98"/>
                <a:gd name="T3" fmla="*/ 0 h 134"/>
                <a:gd name="T4" fmla="*/ 0 w 98"/>
                <a:gd name="T5" fmla="*/ 0 h 134"/>
                <a:gd name="T6" fmla="*/ 0 w 98"/>
                <a:gd name="T7" fmla="*/ 0 h 134"/>
                <a:gd name="T8" fmla="*/ 0 w 98"/>
                <a:gd name="T9" fmla="*/ 0 h 134"/>
                <a:gd name="T10" fmla="*/ 0 w 98"/>
                <a:gd name="T11" fmla="*/ 0 h 134"/>
                <a:gd name="T12" fmla="*/ 0 w 98"/>
                <a:gd name="T13" fmla="*/ 0 h 134"/>
                <a:gd name="T14" fmla="*/ 0 w 98"/>
                <a:gd name="T15" fmla="*/ 0 h 134"/>
                <a:gd name="T16" fmla="*/ 0 w 98"/>
                <a:gd name="T17" fmla="*/ 0 h 134"/>
                <a:gd name="T18" fmla="*/ 0 w 98"/>
                <a:gd name="T19" fmla="*/ 0 h 134"/>
                <a:gd name="T20" fmla="*/ 0 w 98"/>
                <a:gd name="T21" fmla="*/ 0 h 134"/>
                <a:gd name="T22" fmla="*/ 0 w 98"/>
                <a:gd name="T23" fmla="*/ 0 h 134"/>
                <a:gd name="T24" fmla="*/ 0 w 98"/>
                <a:gd name="T25" fmla="*/ 0 h 134"/>
                <a:gd name="T26" fmla="*/ 0 w 98"/>
                <a:gd name="T27" fmla="*/ 0 h 134"/>
                <a:gd name="T28" fmla="*/ 0 w 98"/>
                <a:gd name="T29" fmla="*/ 0 h 134"/>
                <a:gd name="T30" fmla="*/ 0 w 98"/>
                <a:gd name="T31" fmla="*/ 0 h 134"/>
                <a:gd name="T32" fmla="*/ 0 w 98"/>
                <a:gd name="T33" fmla="*/ 0 h 134"/>
                <a:gd name="T34" fmla="*/ 0 w 98"/>
                <a:gd name="T35" fmla="*/ 0 h 134"/>
                <a:gd name="T36" fmla="*/ 0 w 98"/>
                <a:gd name="T37" fmla="*/ 0 h 134"/>
                <a:gd name="T38" fmla="*/ 0 w 98"/>
                <a:gd name="T39" fmla="*/ 0 h 134"/>
                <a:gd name="T40" fmla="*/ 0 w 98"/>
                <a:gd name="T41" fmla="*/ 0 h 134"/>
                <a:gd name="T42" fmla="*/ 0 w 98"/>
                <a:gd name="T43" fmla="*/ 0 h 134"/>
                <a:gd name="T44" fmla="*/ 0 w 98"/>
                <a:gd name="T45" fmla="*/ 0 h 134"/>
                <a:gd name="T46" fmla="*/ 0 w 98"/>
                <a:gd name="T47" fmla="*/ 0 h 134"/>
                <a:gd name="T48" fmla="*/ 0 w 98"/>
                <a:gd name="T49" fmla="*/ 0 h 134"/>
                <a:gd name="T50" fmla="*/ 0 w 98"/>
                <a:gd name="T51" fmla="*/ 0 h 134"/>
                <a:gd name="T52" fmla="*/ 0 w 98"/>
                <a:gd name="T53" fmla="*/ 0 h 134"/>
                <a:gd name="T54" fmla="*/ 0 w 98"/>
                <a:gd name="T55" fmla="*/ 0 h 134"/>
                <a:gd name="T56" fmla="*/ 0 w 98"/>
                <a:gd name="T57" fmla="*/ 0 h 134"/>
                <a:gd name="T58" fmla="*/ 0 w 98"/>
                <a:gd name="T59" fmla="*/ 0 h 134"/>
                <a:gd name="T60" fmla="*/ 0 w 98"/>
                <a:gd name="T61" fmla="*/ 0 h 134"/>
                <a:gd name="T62" fmla="*/ 0 w 98"/>
                <a:gd name="T63" fmla="*/ 0 h 1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8"/>
                <a:gd name="T97" fmla="*/ 0 h 134"/>
                <a:gd name="T98" fmla="*/ 98 w 98"/>
                <a:gd name="T99" fmla="*/ 134 h 13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8" h="134">
                  <a:moveTo>
                    <a:pt x="81" y="31"/>
                  </a:moveTo>
                  <a:lnTo>
                    <a:pt x="81" y="27"/>
                  </a:lnTo>
                  <a:lnTo>
                    <a:pt x="76" y="19"/>
                  </a:lnTo>
                  <a:lnTo>
                    <a:pt x="71" y="15"/>
                  </a:lnTo>
                  <a:lnTo>
                    <a:pt x="65" y="12"/>
                  </a:lnTo>
                  <a:lnTo>
                    <a:pt x="60" y="11"/>
                  </a:lnTo>
                  <a:lnTo>
                    <a:pt x="52" y="11"/>
                  </a:lnTo>
                  <a:lnTo>
                    <a:pt x="40" y="12"/>
                  </a:lnTo>
                  <a:lnTo>
                    <a:pt x="31" y="16"/>
                  </a:lnTo>
                  <a:lnTo>
                    <a:pt x="26" y="23"/>
                  </a:lnTo>
                  <a:lnTo>
                    <a:pt x="25" y="31"/>
                  </a:lnTo>
                  <a:lnTo>
                    <a:pt x="27" y="40"/>
                  </a:lnTo>
                  <a:lnTo>
                    <a:pt x="35" y="47"/>
                  </a:lnTo>
                  <a:lnTo>
                    <a:pt x="43" y="51"/>
                  </a:lnTo>
                  <a:lnTo>
                    <a:pt x="52" y="53"/>
                  </a:lnTo>
                  <a:lnTo>
                    <a:pt x="67" y="57"/>
                  </a:lnTo>
                  <a:lnTo>
                    <a:pt x="80" y="62"/>
                  </a:lnTo>
                  <a:lnTo>
                    <a:pt x="89" y="69"/>
                  </a:lnTo>
                  <a:lnTo>
                    <a:pt x="96" y="78"/>
                  </a:lnTo>
                  <a:lnTo>
                    <a:pt x="98" y="91"/>
                  </a:lnTo>
                  <a:lnTo>
                    <a:pt x="97" y="102"/>
                  </a:lnTo>
                  <a:lnTo>
                    <a:pt x="93" y="111"/>
                  </a:lnTo>
                  <a:lnTo>
                    <a:pt x="87" y="120"/>
                  </a:lnTo>
                  <a:lnTo>
                    <a:pt x="76" y="127"/>
                  </a:lnTo>
                  <a:lnTo>
                    <a:pt x="62" y="132"/>
                  </a:lnTo>
                  <a:lnTo>
                    <a:pt x="43" y="134"/>
                  </a:lnTo>
                  <a:lnTo>
                    <a:pt x="27" y="132"/>
                  </a:lnTo>
                  <a:lnTo>
                    <a:pt x="14" y="128"/>
                  </a:lnTo>
                  <a:lnTo>
                    <a:pt x="5" y="126"/>
                  </a:lnTo>
                  <a:lnTo>
                    <a:pt x="0" y="123"/>
                  </a:lnTo>
                  <a:lnTo>
                    <a:pt x="3" y="115"/>
                  </a:lnTo>
                  <a:lnTo>
                    <a:pt x="5" y="107"/>
                  </a:lnTo>
                  <a:lnTo>
                    <a:pt x="6" y="102"/>
                  </a:lnTo>
                  <a:lnTo>
                    <a:pt x="10" y="101"/>
                  </a:lnTo>
                  <a:lnTo>
                    <a:pt x="11" y="103"/>
                  </a:lnTo>
                  <a:lnTo>
                    <a:pt x="17" y="111"/>
                  </a:lnTo>
                  <a:lnTo>
                    <a:pt x="21" y="114"/>
                  </a:lnTo>
                  <a:lnTo>
                    <a:pt x="26" y="118"/>
                  </a:lnTo>
                  <a:lnTo>
                    <a:pt x="36" y="122"/>
                  </a:lnTo>
                  <a:lnTo>
                    <a:pt x="47" y="123"/>
                  </a:lnTo>
                  <a:lnTo>
                    <a:pt x="58" y="122"/>
                  </a:lnTo>
                  <a:lnTo>
                    <a:pt x="67" y="118"/>
                  </a:lnTo>
                  <a:lnTo>
                    <a:pt x="73" y="111"/>
                  </a:lnTo>
                  <a:lnTo>
                    <a:pt x="76" y="102"/>
                  </a:lnTo>
                  <a:lnTo>
                    <a:pt x="75" y="93"/>
                  </a:lnTo>
                  <a:lnTo>
                    <a:pt x="68" y="86"/>
                  </a:lnTo>
                  <a:lnTo>
                    <a:pt x="55" y="81"/>
                  </a:lnTo>
                  <a:lnTo>
                    <a:pt x="36" y="74"/>
                  </a:lnTo>
                  <a:lnTo>
                    <a:pt x="27" y="72"/>
                  </a:lnTo>
                  <a:lnTo>
                    <a:pt x="19" y="66"/>
                  </a:lnTo>
                  <a:lnTo>
                    <a:pt x="10" y="60"/>
                  </a:lnTo>
                  <a:lnTo>
                    <a:pt x="5" y="51"/>
                  </a:lnTo>
                  <a:lnTo>
                    <a:pt x="2" y="39"/>
                  </a:lnTo>
                  <a:lnTo>
                    <a:pt x="3" y="31"/>
                  </a:lnTo>
                  <a:lnTo>
                    <a:pt x="6" y="23"/>
                  </a:lnTo>
                  <a:lnTo>
                    <a:pt x="13" y="14"/>
                  </a:lnTo>
                  <a:lnTo>
                    <a:pt x="22" y="7"/>
                  </a:lnTo>
                  <a:lnTo>
                    <a:pt x="35" y="2"/>
                  </a:lnTo>
                  <a:lnTo>
                    <a:pt x="54" y="0"/>
                  </a:lnTo>
                  <a:lnTo>
                    <a:pt x="71" y="2"/>
                  </a:lnTo>
                  <a:lnTo>
                    <a:pt x="84" y="6"/>
                  </a:lnTo>
                  <a:lnTo>
                    <a:pt x="92" y="8"/>
                  </a:lnTo>
                  <a:lnTo>
                    <a:pt x="88" y="19"/>
                  </a:lnTo>
                  <a:lnTo>
                    <a:pt x="85" y="31"/>
                  </a:lnTo>
                  <a:lnTo>
                    <a:pt x="81" y="31"/>
                  </a:lnTo>
                  <a:close/>
                </a:path>
              </a:pathLst>
            </a:custGeom>
            <a:solidFill>
              <a:srgbClr val="660080"/>
            </a:solidFill>
            <a:ln w="0">
              <a:solidFill>
                <a:srgbClr val="660080"/>
              </a:solidFill>
              <a:prstDash val="solid"/>
              <a:round/>
              <a:headEnd/>
              <a:tailEnd/>
            </a:ln>
          </p:spPr>
          <p:txBody>
            <a:bodyPr/>
            <a:lstStyle/>
            <a:p>
              <a:endParaRPr lang="en-GB" dirty="0"/>
            </a:p>
          </p:txBody>
        </p:sp>
        <p:sp>
          <p:nvSpPr>
            <p:cNvPr id="5204" name="Freeform 36"/>
            <p:cNvSpPr>
              <a:spLocks noEditPoints="1"/>
            </p:cNvSpPr>
            <p:nvPr/>
          </p:nvSpPr>
          <p:spPr bwMode="auto">
            <a:xfrm>
              <a:off x="789" y="3898"/>
              <a:ext cx="49" cy="61"/>
            </a:xfrm>
            <a:custGeom>
              <a:avLst/>
              <a:gdLst>
                <a:gd name="T0" fmla="*/ 0 w 146"/>
                <a:gd name="T1" fmla="*/ 0 h 183"/>
                <a:gd name="T2" fmla="*/ 0 w 146"/>
                <a:gd name="T3" fmla="*/ 0 h 183"/>
                <a:gd name="T4" fmla="*/ 0 w 146"/>
                <a:gd name="T5" fmla="*/ 0 h 183"/>
                <a:gd name="T6" fmla="*/ 0 w 146"/>
                <a:gd name="T7" fmla="*/ 0 h 183"/>
                <a:gd name="T8" fmla="*/ 0 w 146"/>
                <a:gd name="T9" fmla="*/ 0 h 183"/>
                <a:gd name="T10" fmla="*/ 0 w 146"/>
                <a:gd name="T11" fmla="*/ 0 h 183"/>
                <a:gd name="T12" fmla="*/ 0 w 146"/>
                <a:gd name="T13" fmla="*/ 0 h 183"/>
                <a:gd name="T14" fmla="*/ 0 w 146"/>
                <a:gd name="T15" fmla="*/ 0 h 183"/>
                <a:gd name="T16" fmla="*/ 0 w 146"/>
                <a:gd name="T17" fmla="*/ 0 h 183"/>
                <a:gd name="T18" fmla="*/ 0 w 146"/>
                <a:gd name="T19" fmla="*/ 0 h 183"/>
                <a:gd name="T20" fmla="*/ 0 w 146"/>
                <a:gd name="T21" fmla="*/ 0 h 183"/>
                <a:gd name="T22" fmla="*/ 0 w 146"/>
                <a:gd name="T23" fmla="*/ 0 h 183"/>
                <a:gd name="T24" fmla="*/ 0 w 146"/>
                <a:gd name="T25" fmla="*/ 0 h 183"/>
                <a:gd name="T26" fmla="*/ 0 w 146"/>
                <a:gd name="T27" fmla="*/ 0 h 183"/>
                <a:gd name="T28" fmla="*/ 0 w 146"/>
                <a:gd name="T29" fmla="*/ 0 h 183"/>
                <a:gd name="T30" fmla="*/ 0 w 146"/>
                <a:gd name="T31" fmla="*/ 0 h 183"/>
                <a:gd name="T32" fmla="*/ 0 w 146"/>
                <a:gd name="T33" fmla="*/ 0 h 183"/>
                <a:gd name="T34" fmla="*/ 0 w 146"/>
                <a:gd name="T35" fmla="*/ 0 h 183"/>
                <a:gd name="T36" fmla="*/ 0 w 146"/>
                <a:gd name="T37" fmla="*/ 0 h 183"/>
                <a:gd name="T38" fmla="*/ 0 w 146"/>
                <a:gd name="T39" fmla="*/ 0 h 183"/>
                <a:gd name="T40" fmla="*/ 0 w 146"/>
                <a:gd name="T41" fmla="*/ 0 h 183"/>
                <a:gd name="T42" fmla="*/ 0 w 146"/>
                <a:gd name="T43" fmla="*/ 0 h 183"/>
                <a:gd name="T44" fmla="*/ 0 w 146"/>
                <a:gd name="T45" fmla="*/ 0 h 183"/>
                <a:gd name="T46" fmla="*/ 0 w 146"/>
                <a:gd name="T47" fmla="*/ 0 h 183"/>
                <a:gd name="T48" fmla="*/ 0 w 146"/>
                <a:gd name="T49" fmla="*/ 0 h 183"/>
                <a:gd name="T50" fmla="*/ 0 w 146"/>
                <a:gd name="T51" fmla="*/ 0 h 183"/>
                <a:gd name="T52" fmla="*/ 0 w 146"/>
                <a:gd name="T53" fmla="*/ 0 h 183"/>
                <a:gd name="T54" fmla="*/ 0 w 146"/>
                <a:gd name="T55" fmla="*/ 0 h 183"/>
                <a:gd name="T56" fmla="*/ 0 w 146"/>
                <a:gd name="T57" fmla="*/ 0 h 183"/>
                <a:gd name="T58" fmla="*/ 0 w 146"/>
                <a:gd name="T59" fmla="*/ 0 h 183"/>
                <a:gd name="T60" fmla="*/ 0 w 146"/>
                <a:gd name="T61" fmla="*/ 0 h 183"/>
                <a:gd name="T62" fmla="*/ 0 w 146"/>
                <a:gd name="T63" fmla="*/ 0 h 183"/>
                <a:gd name="T64" fmla="*/ 0 w 146"/>
                <a:gd name="T65" fmla="*/ 0 h 183"/>
                <a:gd name="T66" fmla="*/ 0 w 146"/>
                <a:gd name="T67" fmla="*/ 0 h 183"/>
                <a:gd name="T68" fmla="*/ 0 w 146"/>
                <a:gd name="T69" fmla="*/ 0 h 183"/>
                <a:gd name="T70" fmla="*/ 0 w 146"/>
                <a:gd name="T71" fmla="*/ 0 h 183"/>
                <a:gd name="T72" fmla="*/ 0 w 146"/>
                <a:gd name="T73" fmla="*/ 0 h 183"/>
                <a:gd name="T74" fmla="*/ 0 w 146"/>
                <a:gd name="T75" fmla="*/ 0 h 183"/>
                <a:gd name="T76" fmla="*/ 0 w 146"/>
                <a:gd name="T77" fmla="*/ 0 h 183"/>
                <a:gd name="T78" fmla="*/ 0 w 146"/>
                <a:gd name="T79" fmla="*/ 0 h 183"/>
                <a:gd name="T80" fmla="*/ 0 w 146"/>
                <a:gd name="T81" fmla="*/ 0 h 183"/>
                <a:gd name="T82" fmla="*/ 0 w 146"/>
                <a:gd name="T83" fmla="*/ 0 h 183"/>
                <a:gd name="T84" fmla="*/ 0 w 146"/>
                <a:gd name="T85" fmla="*/ 0 h 183"/>
                <a:gd name="T86" fmla="*/ 0 w 146"/>
                <a:gd name="T87" fmla="*/ 0 h 183"/>
                <a:gd name="T88" fmla="*/ 0 w 146"/>
                <a:gd name="T89" fmla="*/ 0 h 183"/>
                <a:gd name="T90" fmla="*/ 0 w 146"/>
                <a:gd name="T91" fmla="*/ 0 h 183"/>
                <a:gd name="T92" fmla="*/ 0 w 146"/>
                <a:gd name="T93" fmla="*/ 0 h 183"/>
                <a:gd name="T94" fmla="*/ 0 w 146"/>
                <a:gd name="T95" fmla="*/ 0 h 183"/>
                <a:gd name="T96" fmla="*/ 0 w 146"/>
                <a:gd name="T97" fmla="*/ 0 h 183"/>
                <a:gd name="T98" fmla="*/ 0 w 146"/>
                <a:gd name="T99" fmla="*/ 0 h 183"/>
                <a:gd name="T100" fmla="*/ 0 w 146"/>
                <a:gd name="T101" fmla="*/ 0 h 183"/>
                <a:gd name="T102" fmla="*/ 0 w 146"/>
                <a:gd name="T103" fmla="*/ 0 h 183"/>
                <a:gd name="T104" fmla="*/ 0 w 146"/>
                <a:gd name="T105" fmla="*/ 0 h 183"/>
                <a:gd name="T106" fmla="*/ 0 w 146"/>
                <a:gd name="T107" fmla="*/ 0 h 183"/>
                <a:gd name="T108" fmla="*/ 0 w 146"/>
                <a:gd name="T109" fmla="*/ 0 h 183"/>
                <a:gd name="T110" fmla="*/ 0 w 146"/>
                <a:gd name="T111" fmla="*/ 0 h 183"/>
                <a:gd name="T112" fmla="*/ 0 w 146"/>
                <a:gd name="T113" fmla="*/ 0 h 183"/>
                <a:gd name="T114" fmla="*/ 0 w 146"/>
                <a:gd name="T115" fmla="*/ 0 h 183"/>
                <a:gd name="T116" fmla="*/ 0 w 146"/>
                <a:gd name="T117" fmla="*/ 0 h 183"/>
                <a:gd name="T118" fmla="*/ 0 w 146"/>
                <a:gd name="T119" fmla="*/ 0 h 183"/>
                <a:gd name="T120" fmla="*/ 0 w 146"/>
                <a:gd name="T121" fmla="*/ 0 h 183"/>
                <a:gd name="T122" fmla="*/ 0 w 146"/>
                <a:gd name="T123" fmla="*/ 0 h 183"/>
                <a:gd name="T124" fmla="*/ 0 w 146"/>
                <a:gd name="T125" fmla="*/ 0 h 18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46"/>
                <a:gd name="T190" fmla="*/ 0 h 183"/>
                <a:gd name="T191" fmla="*/ 146 w 146"/>
                <a:gd name="T192" fmla="*/ 183 h 18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46" h="183">
                  <a:moveTo>
                    <a:pt x="99" y="47"/>
                  </a:moveTo>
                  <a:lnTo>
                    <a:pt x="96" y="60"/>
                  </a:lnTo>
                  <a:lnTo>
                    <a:pt x="91" y="71"/>
                  </a:lnTo>
                  <a:lnTo>
                    <a:pt x="82" y="78"/>
                  </a:lnTo>
                  <a:lnTo>
                    <a:pt x="71" y="81"/>
                  </a:lnTo>
                  <a:lnTo>
                    <a:pt x="62" y="84"/>
                  </a:lnTo>
                  <a:lnTo>
                    <a:pt x="51" y="85"/>
                  </a:lnTo>
                  <a:lnTo>
                    <a:pt x="30" y="85"/>
                  </a:lnTo>
                  <a:lnTo>
                    <a:pt x="30" y="76"/>
                  </a:lnTo>
                  <a:lnTo>
                    <a:pt x="29" y="63"/>
                  </a:lnTo>
                  <a:lnTo>
                    <a:pt x="29" y="48"/>
                  </a:lnTo>
                  <a:lnTo>
                    <a:pt x="30" y="13"/>
                  </a:lnTo>
                  <a:lnTo>
                    <a:pt x="37" y="13"/>
                  </a:lnTo>
                  <a:lnTo>
                    <a:pt x="42" y="12"/>
                  </a:lnTo>
                  <a:lnTo>
                    <a:pt x="59" y="12"/>
                  </a:lnTo>
                  <a:lnTo>
                    <a:pt x="71" y="14"/>
                  </a:lnTo>
                  <a:lnTo>
                    <a:pt x="82" y="18"/>
                  </a:lnTo>
                  <a:lnTo>
                    <a:pt x="91" y="23"/>
                  </a:lnTo>
                  <a:lnTo>
                    <a:pt x="96" y="34"/>
                  </a:lnTo>
                  <a:lnTo>
                    <a:pt x="99" y="47"/>
                  </a:lnTo>
                  <a:close/>
                  <a:moveTo>
                    <a:pt x="146" y="180"/>
                  </a:moveTo>
                  <a:lnTo>
                    <a:pt x="144" y="177"/>
                  </a:lnTo>
                  <a:lnTo>
                    <a:pt x="137" y="169"/>
                  </a:lnTo>
                  <a:lnTo>
                    <a:pt x="128" y="158"/>
                  </a:lnTo>
                  <a:lnTo>
                    <a:pt x="117" y="146"/>
                  </a:lnTo>
                  <a:lnTo>
                    <a:pt x="107" y="133"/>
                  </a:lnTo>
                  <a:lnTo>
                    <a:pt x="95" y="120"/>
                  </a:lnTo>
                  <a:lnTo>
                    <a:pt x="85" y="108"/>
                  </a:lnTo>
                  <a:lnTo>
                    <a:pt x="76" y="97"/>
                  </a:lnTo>
                  <a:lnTo>
                    <a:pt x="71" y="91"/>
                  </a:lnTo>
                  <a:lnTo>
                    <a:pt x="80" y="89"/>
                  </a:lnTo>
                  <a:lnTo>
                    <a:pt x="91" y="87"/>
                  </a:lnTo>
                  <a:lnTo>
                    <a:pt x="101" y="83"/>
                  </a:lnTo>
                  <a:lnTo>
                    <a:pt x="112" y="78"/>
                  </a:lnTo>
                  <a:lnTo>
                    <a:pt x="121" y="68"/>
                  </a:lnTo>
                  <a:lnTo>
                    <a:pt x="126" y="58"/>
                  </a:lnTo>
                  <a:lnTo>
                    <a:pt x="129" y="43"/>
                  </a:lnTo>
                  <a:lnTo>
                    <a:pt x="128" y="31"/>
                  </a:lnTo>
                  <a:lnTo>
                    <a:pt x="122" y="21"/>
                  </a:lnTo>
                  <a:lnTo>
                    <a:pt x="113" y="12"/>
                  </a:lnTo>
                  <a:lnTo>
                    <a:pt x="105" y="8"/>
                  </a:lnTo>
                  <a:lnTo>
                    <a:pt x="96" y="4"/>
                  </a:lnTo>
                  <a:lnTo>
                    <a:pt x="80" y="2"/>
                  </a:lnTo>
                  <a:lnTo>
                    <a:pt x="59" y="1"/>
                  </a:lnTo>
                  <a:lnTo>
                    <a:pt x="14" y="1"/>
                  </a:lnTo>
                  <a:lnTo>
                    <a:pt x="0" y="0"/>
                  </a:lnTo>
                  <a:lnTo>
                    <a:pt x="1" y="43"/>
                  </a:lnTo>
                  <a:lnTo>
                    <a:pt x="1" y="134"/>
                  </a:lnTo>
                  <a:lnTo>
                    <a:pt x="0" y="183"/>
                  </a:lnTo>
                  <a:lnTo>
                    <a:pt x="2" y="182"/>
                  </a:lnTo>
                  <a:lnTo>
                    <a:pt x="26" y="182"/>
                  </a:lnTo>
                  <a:lnTo>
                    <a:pt x="31" y="183"/>
                  </a:lnTo>
                  <a:lnTo>
                    <a:pt x="30" y="154"/>
                  </a:lnTo>
                  <a:lnTo>
                    <a:pt x="30" y="95"/>
                  </a:lnTo>
                  <a:lnTo>
                    <a:pt x="37" y="95"/>
                  </a:lnTo>
                  <a:lnTo>
                    <a:pt x="54" y="113"/>
                  </a:lnTo>
                  <a:lnTo>
                    <a:pt x="70" y="133"/>
                  </a:lnTo>
                  <a:lnTo>
                    <a:pt x="88" y="155"/>
                  </a:lnTo>
                  <a:lnTo>
                    <a:pt x="108" y="183"/>
                  </a:lnTo>
                  <a:lnTo>
                    <a:pt x="120" y="182"/>
                  </a:lnTo>
                  <a:lnTo>
                    <a:pt x="138" y="182"/>
                  </a:lnTo>
                  <a:lnTo>
                    <a:pt x="146" y="183"/>
                  </a:lnTo>
                  <a:lnTo>
                    <a:pt x="146" y="180"/>
                  </a:lnTo>
                  <a:close/>
                </a:path>
              </a:pathLst>
            </a:custGeom>
            <a:solidFill>
              <a:srgbClr val="660080"/>
            </a:solidFill>
            <a:ln w="0">
              <a:solidFill>
                <a:srgbClr val="660080"/>
              </a:solidFill>
              <a:prstDash val="solid"/>
              <a:round/>
              <a:headEnd/>
              <a:tailEnd/>
            </a:ln>
          </p:spPr>
          <p:txBody>
            <a:bodyPr/>
            <a:lstStyle/>
            <a:p>
              <a:endParaRPr lang="en-GB" dirty="0"/>
            </a:p>
          </p:txBody>
        </p:sp>
        <p:sp>
          <p:nvSpPr>
            <p:cNvPr id="5205" name="Freeform 37"/>
            <p:cNvSpPr>
              <a:spLocks noEditPoints="1"/>
            </p:cNvSpPr>
            <p:nvPr/>
          </p:nvSpPr>
          <p:spPr bwMode="auto">
            <a:xfrm>
              <a:off x="839" y="3916"/>
              <a:ext cx="45" cy="44"/>
            </a:xfrm>
            <a:custGeom>
              <a:avLst/>
              <a:gdLst>
                <a:gd name="T0" fmla="*/ 0 w 135"/>
                <a:gd name="T1" fmla="*/ 0 h 133"/>
                <a:gd name="T2" fmla="*/ 0 w 135"/>
                <a:gd name="T3" fmla="*/ 0 h 133"/>
                <a:gd name="T4" fmla="*/ 0 w 135"/>
                <a:gd name="T5" fmla="*/ 0 h 133"/>
                <a:gd name="T6" fmla="*/ 0 w 135"/>
                <a:gd name="T7" fmla="*/ 0 h 133"/>
                <a:gd name="T8" fmla="*/ 0 w 135"/>
                <a:gd name="T9" fmla="*/ 0 h 133"/>
                <a:gd name="T10" fmla="*/ 0 w 135"/>
                <a:gd name="T11" fmla="*/ 0 h 133"/>
                <a:gd name="T12" fmla="*/ 0 w 135"/>
                <a:gd name="T13" fmla="*/ 0 h 133"/>
                <a:gd name="T14" fmla="*/ 0 w 135"/>
                <a:gd name="T15" fmla="*/ 0 h 133"/>
                <a:gd name="T16" fmla="*/ 0 w 135"/>
                <a:gd name="T17" fmla="*/ 0 h 133"/>
                <a:gd name="T18" fmla="*/ 0 w 135"/>
                <a:gd name="T19" fmla="*/ 0 h 133"/>
                <a:gd name="T20" fmla="*/ 0 w 135"/>
                <a:gd name="T21" fmla="*/ 0 h 133"/>
                <a:gd name="T22" fmla="*/ 0 w 135"/>
                <a:gd name="T23" fmla="*/ 0 h 133"/>
                <a:gd name="T24" fmla="*/ 0 w 135"/>
                <a:gd name="T25" fmla="*/ 0 h 133"/>
                <a:gd name="T26" fmla="*/ 0 w 135"/>
                <a:gd name="T27" fmla="*/ 0 h 133"/>
                <a:gd name="T28" fmla="*/ 0 w 135"/>
                <a:gd name="T29" fmla="*/ 0 h 133"/>
                <a:gd name="T30" fmla="*/ 0 w 135"/>
                <a:gd name="T31" fmla="*/ 0 h 133"/>
                <a:gd name="T32" fmla="*/ 0 w 135"/>
                <a:gd name="T33" fmla="*/ 0 h 133"/>
                <a:gd name="T34" fmla="*/ 0 w 135"/>
                <a:gd name="T35" fmla="*/ 0 h 133"/>
                <a:gd name="T36" fmla="*/ 0 w 135"/>
                <a:gd name="T37" fmla="*/ 0 h 133"/>
                <a:gd name="T38" fmla="*/ 0 w 135"/>
                <a:gd name="T39" fmla="*/ 0 h 133"/>
                <a:gd name="T40" fmla="*/ 0 w 135"/>
                <a:gd name="T41" fmla="*/ 0 h 133"/>
                <a:gd name="T42" fmla="*/ 0 w 135"/>
                <a:gd name="T43" fmla="*/ 0 h 133"/>
                <a:gd name="T44" fmla="*/ 0 w 135"/>
                <a:gd name="T45" fmla="*/ 0 h 133"/>
                <a:gd name="T46" fmla="*/ 0 w 135"/>
                <a:gd name="T47" fmla="*/ 0 h 133"/>
                <a:gd name="T48" fmla="*/ 0 w 135"/>
                <a:gd name="T49" fmla="*/ 0 h 133"/>
                <a:gd name="T50" fmla="*/ 0 w 135"/>
                <a:gd name="T51" fmla="*/ 0 h 133"/>
                <a:gd name="T52" fmla="*/ 0 w 135"/>
                <a:gd name="T53" fmla="*/ 0 h 133"/>
                <a:gd name="T54" fmla="*/ 0 w 135"/>
                <a:gd name="T55" fmla="*/ 0 h 133"/>
                <a:gd name="T56" fmla="*/ 0 w 135"/>
                <a:gd name="T57" fmla="*/ 0 h 133"/>
                <a:gd name="T58" fmla="*/ 0 w 135"/>
                <a:gd name="T59" fmla="*/ 0 h 133"/>
                <a:gd name="T60" fmla="*/ 0 w 135"/>
                <a:gd name="T61" fmla="*/ 0 h 133"/>
                <a:gd name="T62" fmla="*/ 0 w 135"/>
                <a:gd name="T63" fmla="*/ 0 h 133"/>
                <a:gd name="T64" fmla="*/ 0 w 135"/>
                <a:gd name="T65" fmla="*/ 0 h 133"/>
                <a:gd name="T66" fmla="*/ 0 w 135"/>
                <a:gd name="T67" fmla="*/ 0 h 133"/>
                <a:gd name="T68" fmla="*/ 0 w 135"/>
                <a:gd name="T69" fmla="*/ 0 h 133"/>
                <a:gd name="T70" fmla="*/ 0 w 135"/>
                <a:gd name="T71" fmla="*/ 0 h 133"/>
                <a:gd name="T72" fmla="*/ 0 w 135"/>
                <a:gd name="T73" fmla="*/ 0 h 133"/>
                <a:gd name="T74" fmla="*/ 0 w 135"/>
                <a:gd name="T75" fmla="*/ 0 h 133"/>
                <a:gd name="T76" fmla="*/ 0 w 135"/>
                <a:gd name="T77" fmla="*/ 0 h 133"/>
                <a:gd name="T78" fmla="*/ 0 w 135"/>
                <a:gd name="T79" fmla="*/ 0 h 133"/>
                <a:gd name="T80" fmla="*/ 0 w 135"/>
                <a:gd name="T81" fmla="*/ 0 h 133"/>
                <a:gd name="T82" fmla="*/ 0 w 135"/>
                <a:gd name="T83" fmla="*/ 0 h 133"/>
                <a:gd name="T84" fmla="*/ 0 w 135"/>
                <a:gd name="T85" fmla="*/ 0 h 133"/>
                <a:gd name="T86" fmla="*/ 0 w 135"/>
                <a:gd name="T87" fmla="*/ 0 h 133"/>
                <a:gd name="T88" fmla="*/ 0 w 135"/>
                <a:gd name="T89" fmla="*/ 0 h 133"/>
                <a:gd name="T90" fmla="*/ 0 w 135"/>
                <a:gd name="T91" fmla="*/ 0 h 133"/>
                <a:gd name="T92" fmla="*/ 0 w 135"/>
                <a:gd name="T93" fmla="*/ 0 h 133"/>
                <a:gd name="T94" fmla="*/ 0 w 135"/>
                <a:gd name="T95" fmla="*/ 0 h 133"/>
                <a:gd name="T96" fmla="*/ 0 w 135"/>
                <a:gd name="T97" fmla="*/ 0 h 133"/>
                <a:gd name="T98" fmla="*/ 0 w 135"/>
                <a:gd name="T99" fmla="*/ 0 h 133"/>
                <a:gd name="T100" fmla="*/ 0 w 135"/>
                <a:gd name="T101" fmla="*/ 0 h 133"/>
                <a:gd name="T102" fmla="*/ 0 w 135"/>
                <a:gd name="T103" fmla="*/ 0 h 133"/>
                <a:gd name="T104" fmla="*/ 0 w 135"/>
                <a:gd name="T105" fmla="*/ 0 h 13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35"/>
                <a:gd name="T160" fmla="*/ 0 h 133"/>
                <a:gd name="T161" fmla="*/ 135 w 135"/>
                <a:gd name="T162" fmla="*/ 133 h 133"/>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35" h="133">
                  <a:moveTo>
                    <a:pt x="30" y="54"/>
                  </a:moveTo>
                  <a:lnTo>
                    <a:pt x="33" y="39"/>
                  </a:lnTo>
                  <a:lnTo>
                    <a:pt x="38" y="27"/>
                  </a:lnTo>
                  <a:lnTo>
                    <a:pt x="46" y="18"/>
                  </a:lnTo>
                  <a:lnTo>
                    <a:pt x="57" y="13"/>
                  </a:lnTo>
                  <a:lnTo>
                    <a:pt x="70" y="10"/>
                  </a:lnTo>
                  <a:lnTo>
                    <a:pt x="83" y="12"/>
                  </a:lnTo>
                  <a:lnTo>
                    <a:pt x="92" y="17"/>
                  </a:lnTo>
                  <a:lnTo>
                    <a:pt x="99" y="25"/>
                  </a:lnTo>
                  <a:lnTo>
                    <a:pt x="103" y="33"/>
                  </a:lnTo>
                  <a:lnTo>
                    <a:pt x="106" y="49"/>
                  </a:lnTo>
                  <a:lnTo>
                    <a:pt x="106" y="54"/>
                  </a:lnTo>
                  <a:lnTo>
                    <a:pt x="30" y="54"/>
                  </a:lnTo>
                  <a:close/>
                  <a:moveTo>
                    <a:pt x="135" y="64"/>
                  </a:moveTo>
                  <a:lnTo>
                    <a:pt x="135" y="58"/>
                  </a:lnTo>
                  <a:lnTo>
                    <a:pt x="133" y="50"/>
                  </a:lnTo>
                  <a:lnTo>
                    <a:pt x="132" y="41"/>
                  </a:lnTo>
                  <a:lnTo>
                    <a:pt x="129" y="31"/>
                  </a:lnTo>
                  <a:lnTo>
                    <a:pt x="124" y="22"/>
                  </a:lnTo>
                  <a:lnTo>
                    <a:pt x="115" y="13"/>
                  </a:lnTo>
                  <a:lnTo>
                    <a:pt x="104" y="6"/>
                  </a:lnTo>
                  <a:lnTo>
                    <a:pt x="90" y="1"/>
                  </a:lnTo>
                  <a:lnTo>
                    <a:pt x="70" y="0"/>
                  </a:lnTo>
                  <a:lnTo>
                    <a:pt x="49" y="2"/>
                  </a:lnTo>
                  <a:lnTo>
                    <a:pt x="30" y="9"/>
                  </a:lnTo>
                  <a:lnTo>
                    <a:pt x="17" y="20"/>
                  </a:lnTo>
                  <a:lnTo>
                    <a:pt x="8" y="33"/>
                  </a:lnTo>
                  <a:lnTo>
                    <a:pt x="1" y="49"/>
                  </a:lnTo>
                  <a:lnTo>
                    <a:pt x="0" y="66"/>
                  </a:lnTo>
                  <a:lnTo>
                    <a:pt x="3" y="88"/>
                  </a:lnTo>
                  <a:lnTo>
                    <a:pt x="13" y="107"/>
                  </a:lnTo>
                  <a:lnTo>
                    <a:pt x="28" y="121"/>
                  </a:lnTo>
                  <a:lnTo>
                    <a:pt x="48" y="130"/>
                  </a:lnTo>
                  <a:lnTo>
                    <a:pt x="71" y="133"/>
                  </a:lnTo>
                  <a:lnTo>
                    <a:pt x="94" y="130"/>
                  </a:lnTo>
                  <a:lnTo>
                    <a:pt x="111" y="125"/>
                  </a:lnTo>
                  <a:lnTo>
                    <a:pt x="125" y="116"/>
                  </a:lnTo>
                  <a:lnTo>
                    <a:pt x="127" y="112"/>
                  </a:lnTo>
                  <a:lnTo>
                    <a:pt x="127" y="104"/>
                  </a:lnTo>
                  <a:lnTo>
                    <a:pt x="128" y="100"/>
                  </a:lnTo>
                  <a:lnTo>
                    <a:pt x="124" y="99"/>
                  </a:lnTo>
                  <a:lnTo>
                    <a:pt x="115" y="108"/>
                  </a:lnTo>
                  <a:lnTo>
                    <a:pt x="106" y="115"/>
                  </a:lnTo>
                  <a:lnTo>
                    <a:pt x="94" y="119"/>
                  </a:lnTo>
                  <a:lnTo>
                    <a:pt x="78" y="120"/>
                  </a:lnTo>
                  <a:lnTo>
                    <a:pt x="70" y="120"/>
                  </a:lnTo>
                  <a:lnTo>
                    <a:pt x="59" y="117"/>
                  </a:lnTo>
                  <a:lnTo>
                    <a:pt x="49" y="112"/>
                  </a:lnTo>
                  <a:lnTo>
                    <a:pt x="37" y="100"/>
                  </a:lnTo>
                  <a:lnTo>
                    <a:pt x="32" y="87"/>
                  </a:lnTo>
                  <a:lnTo>
                    <a:pt x="29" y="74"/>
                  </a:lnTo>
                  <a:lnTo>
                    <a:pt x="29" y="64"/>
                  </a:lnTo>
                  <a:lnTo>
                    <a:pt x="135" y="64"/>
                  </a:lnTo>
                  <a:close/>
                </a:path>
              </a:pathLst>
            </a:custGeom>
            <a:solidFill>
              <a:srgbClr val="660080"/>
            </a:solidFill>
            <a:ln w="0">
              <a:solidFill>
                <a:srgbClr val="660080"/>
              </a:solidFill>
              <a:prstDash val="solid"/>
              <a:round/>
              <a:headEnd/>
              <a:tailEnd/>
            </a:ln>
          </p:spPr>
          <p:txBody>
            <a:bodyPr/>
            <a:lstStyle/>
            <a:p>
              <a:endParaRPr lang="en-GB" dirty="0"/>
            </a:p>
          </p:txBody>
        </p:sp>
        <p:sp>
          <p:nvSpPr>
            <p:cNvPr id="5206" name="Freeform 38"/>
            <p:cNvSpPr>
              <a:spLocks/>
            </p:cNvSpPr>
            <p:nvPr/>
          </p:nvSpPr>
          <p:spPr bwMode="auto">
            <a:xfrm>
              <a:off x="891" y="3915"/>
              <a:ext cx="33" cy="45"/>
            </a:xfrm>
            <a:custGeom>
              <a:avLst/>
              <a:gdLst>
                <a:gd name="T0" fmla="*/ 0 w 99"/>
                <a:gd name="T1" fmla="*/ 0 h 135"/>
                <a:gd name="T2" fmla="*/ 0 w 99"/>
                <a:gd name="T3" fmla="*/ 0 h 135"/>
                <a:gd name="T4" fmla="*/ 0 w 99"/>
                <a:gd name="T5" fmla="*/ 0 h 135"/>
                <a:gd name="T6" fmla="*/ 0 w 99"/>
                <a:gd name="T7" fmla="*/ 0 h 135"/>
                <a:gd name="T8" fmla="*/ 0 w 99"/>
                <a:gd name="T9" fmla="*/ 0 h 135"/>
                <a:gd name="T10" fmla="*/ 0 w 99"/>
                <a:gd name="T11" fmla="*/ 0 h 135"/>
                <a:gd name="T12" fmla="*/ 0 w 99"/>
                <a:gd name="T13" fmla="*/ 0 h 135"/>
                <a:gd name="T14" fmla="*/ 0 w 99"/>
                <a:gd name="T15" fmla="*/ 0 h 135"/>
                <a:gd name="T16" fmla="*/ 0 w 99"/>
                <a:gd name="T17" fmla="*/ 0 h 135"/>
                <a:gd name="T18" fmla="*/ 0 w 99"/>
                <a:gd name="T19" fmla="*/ 0 h 135"/>
                <a:gd name="T20" fmla="*/ 0 w 99"/>
                <a:gd name="T21" fmla="*/ 0 h 135"/>
                <a:gd name="T22" fmla="*/ 0 w 99"/>
                <a:gd name="T23" fmla="*/ 0 h 135"/>
                <a:gd name="T24" fmla="*/ 0 w 99"/>
                <a:gd name="T25" fmla="*/ 0 h 135"/>
                <a:gd name="T26" fmla="*/ 0 w 99"/>
                <a:gd name="T27" fmla="*/ 0 h 135"/>
                <a:gd name="T28" fmla="*/ 0 w 99"/>
                <a:gd name="T29" fmla="*/ 0 h 135"/>
                <a:gd name="T30" fmla="*/ 0 w 99"/>
                <a:gd name="T31" fmla="*/ 0 h 135"/>
                <a:gd name="T32" fmla="*/ 0 w 99"/>
                <a:gd name="T33" fmla="*/ 0 h 135"/>
                <a:gd name="T34" fmla="*/ 0 w 99"/>
                <a:gd name="T35" fmla="*/ 0 h 135"/>
                <a:gd name="T36" fmla="*/ 0 w 99"/>
                <a:gd name="T37" fmla="*/ 0 h 135"/>
                <a:gd name="T38" fmla="*/ 0 w 99"/>
                <a:gd name="T39" fmla="*/ 0 h 135"/>
                <a:gd name="T40" fmla="*/ 0 w 99"/>
                <a:gd name="T41" fmla="*/ 0 h 135"/>
                <a:gd name="T42" fmla="*/ 0 w 99"/>
                <a:gd name="T43" fmla="*/ 0 h 135"/>
                <a:gd name="T44" fmla="*/ 0 w 99"/>
                <a:gd name="T45" fmla="*/ 0 h 135"/>
                <a:gd name="T46" fmla="*/ 0 w 99"/>
                <a:gd name="T47" fmla="*/ 0 h 135"/>
                <a:gd name="T48" fmla="*/ 0 w 99"/>
                <a:gd name="T49" fmla="*/ 0 h 135"/>
                <a:gd name="T50" fmla="*/ 0 w 99"/>
                <a:gd name="T51" fmla="*/ 0 h 135"/>
                <a:gd name="T52" fmla="*/ 0 w 99"/>
                <a:gd name="T53" fmla="*/ 0 h 135"/>
                <a:gd name="T54" fmla="*/ 0 w 99"/>
                <a:gd name="T55" fmla="*/ 0 h 135"/>
                <a:gd name="T56" fmla="*/ 0 w 99"/>
                <a:gd name="T57" fmla="*/ 0 h 135"/>
                <a:gd name="T58" fmla="*/ 0 w 99"/>
                <a:gd name="T59" fmla="*/ 0 h 135"/>
                <a:gd name="T60" fmla="*/ 0 w 99"/>
                <a:gd name="T61" fmla="*/ 0 h 135"/>
                <a:gd name="T62" fmla="*/ 0 w 99"/>
                <a:gd name="T63" fmla="*/ 0 h 135"/>
                <a:gd name="T64" fmla="*/ 0 w 99"/>
                <a:gd name="T65" fmla="*/ 0 h 13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9"/>
                <a:gd name="T100" fmla="*/ 0 h 135"/>
                <a:gd name="T101" fmla="*/ 99 w 99"/>
                <a:gd name="T102" fmla="*/ 135 h 13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9" h="135">
                  <a:moveTo>
                    <a:pt x="82" y="32"/>
                  </a:moveTo>
                  <a:lnTo>
                    <a:pt x="79" y="27"/>
                  </a:lnTo>
                  <a:lnTo>
                    <a:pt x="78" y="23"/>
                  </a:lnTo>
                  <a:lnTo>
                    <a:pt x="75" y="19"/>
                  </a:lnTo>
                  <a:lnTo>
                    <a:pt x="71" y="16"/>
                  </a:lnTo>
                  <a:lnTo>
                    <a:pt x="66" y="14"/>
                  </a:lnTo>
                  <a:lnTo>
                    <a:pt x="55" y="11"/>
                  </a:lnTo>
                  <a:lnTo>
                    <a:pt x="52" y="11"/>
                  </a:lnTo>
                  <a:lnTo>
                    <a:pt x="40" y="12"/>
                  </a:lnTo>
                  <a:lnTo>
                    <a:pt x="32" y="18"/>
                  </a:lnTo>
                  <a:lnTo>
                    <a:pt x="26" y="23"/>
                  </a:lnTo>
                  <a:lnTo>
                    <a:pt x="25" y="31"/>
                  </a:lnTo>
                  <a:lnTo>
                    <a:pt x="28" y="41"/>
                  </a:lnTo>
                  <a:lnTo>
                    <a:pt x="34" y="48"/>
                  </a:lnTo>
                  <a:lnTo>
                    <a:pt x="44" y="52"/>
                  </a:lnTo>
                  <a:lnTo>
                    <a:pt x="53" y="55"/>
                  </a:lnTo>
                  <a:lnTo>
                    <a:pt x="65" y="57"/>
                  </a:lnTo>
                  <a:lnTo>
                    <a:pt x="77" y="61"/>
                  </a:lnTo>
                  <a:lnTo>
                    <a:pt x="86" y="66"/>
                  </a:lnTo>
                  <a:lnTo>
                    <a:pt x="92" y="72"/>
                  </a:lnTo>
                  <a:lnTo>
                    <a:pt x="98" y="81"/>
                  </a:lnTo>
                  <a:lnTo>
                    <a:pt x="99" y="93"/>
                  </a:lnTo>
                  <a:lnTo>
                    <a:pt x="98" y="103"/>
                  </a:lnTo>
                  <a:lnTo>
                    <a:pt x="94" y="113"/>
                  </a:lnTo>
                  <a:lnTo>
                    <a:pt x="86" y="122"/>
                  </a:lnTo>
                  <a:lnTo>
                    <a:pt x="75" y="128"/>
                  </a:lnTo>
                  <a:lnTo>
                    <a:pt x="62" y="134"/>
                  </a:lnTo>
                  <a:lnTo>
                    <a:pt x="44" y="135"/>
                  </a:lnTo>
                  <a:lnTo>
                    <a:pt x="28" y="134"/>
                  </a:lnTo>
                  <a:lnTo>
                    <a:pt x="13" y="130"/>
                  </a:lnTo>
                  <a:lnTo>
                    <a:pt x="4" y="126"/>
                  </a:lnTo>
                  <a:lnTo>
                    <a:pt x="0" y="123"/>
                  </a:lnTo>
                  <a:lnTo>
                    <a:pt x="4" y="117"/>
                  </a:lnTo>
                  <a:lnTo>
                    <a:pt x="5" y="109"/>
                  </a:lnTo>
                  <a:lnTo>
                    <a:pt x="7" y="102"/>
                  </a:lnTo>
                  <a:lnTo>
                    <a:pt x="11" y="102"/>
                  </a:lnTo>
                  <a:lnTo>
                    <a:pt x="15" y="110"/>
                  </a:lnTo>
                  <a:lnTo>
                    <a:pt x="17" y="114"/>
                  </a:lnTo>
                  <a:lnTo>
                    <a:pt x="21" y="117"/>
                  </a:lnTo>
                  <a:lnTo>
                    <a:pt x="26" y="119"/>
                  </a:lnTo>
                  <a:lnTo>
                    <a:pt x="37" y="123"/>
                  </a:lnTo>
                  <a:lnTo>
                    <a:pt x="48" y="125"/>
                  </a:lnTo>
                  <a:lnTo>
                    <a:pt x="58" y="123"/>
                  </a:lnTo>
                  <a:lnTo>
                    <a:pt x="67" y="119"/>
                  </a:lnTo>
                  <a:lnTo>
                    <a:pt x="74" y="113"/>
                  </a:lnTo>
                  <a:lnTo>
                    <a:pt x="77" y="102"/>
                  </a:lnTo>
                  <a:lnTo>
                    <a:pt x="75" y="94"/>
                  </a:lnTo>
                  <a:lnTo>
                    <a:pt x="71" y="89"/>
                  </a:lnTo>
                  <a:lnTo>
                    <a:pt x="63" y="85"/>
                  </a:lnTo>
                  <a:lnTo>
                    <a:pt x="28" y="73"/>
                  </a:lnTo>
                  <a:lnTo>
                    <a:pt x="19" y="68"/>
                  </a:lnTo>
                  <a:lnTo>
                    <a:pt x="11" y="61"/>
                  </a:lnTo>
                  <a:lnTo>
                    <a:pt x="5" y="52"/>
                  </a:lnTo>
                  <a:lnTo>
                    <a:pt x="3" y="40"/>
                  </a:lnTo>
                  <a:lnTo>
                    <a:pt x="4" y="32"/>
                  </a:lnTo>
                  <a:lnTo>
                    <a:pt x="7" y="23"/>
                  </a:lnTo>
                  <a:lnTo>
                    <a:pt x="13" y="15"/>
                  </a:lnTo>
                  <a:lnTo>
                    <a:pt x="23" y="7"/>
                  </a:lnTo>
                  <a:lnTo>
                    <a:pt x="36" y="2"/>
                  </a:lnTo>
                  <a:lnTo>
                    <a:pt x="53" y="0"/>
                  </a:lnTo>
                  <a:lnTo>
                    <a:pt x="67" y="2"/>
                  </a:lnTo>
                  <a:lnTo>
                    <a:pt x="78" y="4"/>
                  </a:lnTo>
                  <a:lnTo>
                    <a:pt x="86" y="7"/>
                  </a:lnTo>
                  <a:lnTo>
                    <a:pt x="91" y="10"/>
                  </a:lnTo>
                  <a:lnTo>
                    <a:pt x="88" y="20"/>
                  </a:lnTo>
                  <a:lnTo>
                    <a:pt x="86" y="32"/>
                  </a:lnTo>
                  <a:lnTo>
                    <a:pt x="82" y="32"/>
                  </a:lnTo>
                  <a:close/>
                </a:path>
              </a:pathLst>
            </a:custGeom>
            <a:solidFill>
              <a:srgbClr val="660080"/>
            </a:solidFill>
            <a:ln w="0">
              <a:solidFill>
                <a:srgbClr val="660080"/>
              </a:solidFill>
              <a:prstDash val="solid"/>
              <a:round/>
              <a:headEnd/>
              <a:tailEnd/>
            </a:ln>
          </p:spPr>
          <p:txBody>
            <a:bodyPr/>
            <a:lstStyle/>
            <a:p>
              <a:endParaRPr lang="en-GB" dirty="0"/>
            </a:p>
          </p:txBody>
        </p:sp>
        <p:sp>
          <p:nvSpPr>
            <p:cNvPr id="5207" name="Freeform 39"/>
            <p:cNvSpPr>
              <a:spLocks noEditPoints="1"/>
            </p:cNvSpPr>
            <p:nvPr/>
          </p:nvSpPr>
          <p:spPr bwMode="auto">
            <a:xfrm>
              <a:off x="932" y="3916"/>
              <a:ext cx="45" cy="44"/>
            </a:xfrm>
            <a:custGeom>
              <a:avLst/>
              <a:gdLst>
                <a:gd name="T0" fmla="*/ 0 w 133"/>
                <a:gd name="T1" fmla="*/ 0 h 133"/>
                <a:gd name="T2" fmla="*/ 0 w 133"/>
                <a:gd name="T3" fmla="*/ 0 h 133"/>
                <a:gd name="T4" fmla="*/ 0 w 133"/>
                <a:gd name="T5" fmla="*/ 0 h 133"/>
                <a:gd name="T6" fmla="*/ 0 w 133"/>
                <a:gd name="T7" fmla="*/ 0 h 133"/>
                <a:gd name="T8" fmla="*/ 0 w 133"/>
                <a:gd name="T9" fmla="*/ 0 h 133"/>
                <a:gd name="T10" fmla="*/ 0 w 133"/>
                <a:gd name="T11" fmla="*/ 0 h 133"/>
                <a:gd name="T12" fmla="*/ 0 w 133"/>
                <a:gd name="T13" fmla="*/ 0 h 133"/>
                <a:gd name="T14" fmla="*/ 0 w 133"/>
                <a:gd name="T15" fmla="*/ 0 h 133"/>
                <a:gd name="T16" fmla="*/ 0 w 133"/>
                <a:gd name="T17" fmla="*/ 0 h 133"/>
                <a:gd name="T18" fmla="*/ 0 w 133"/>
                <a:gd name="T19" fmla="*/ 0 h 133"/>
                <a:gd name="T20" fmla="*/ 0 w 133"/>
                <a:gd name="T21" fmla="*/ 0 h 133"/>
                <a:gd name="T22" fmla="*/ 0 w 133"/>
                <a:gd name="T23" fmla="*/ 0 h 133"/>
                <a:gd name="T24" fmla="*/ 0 w 133"/>
                <a:gd name="T25" fmla="*/ 0 h 133"/>
                <a:gd name="T26" fmla="*/ 0 w 133"/>
                <a:gd name="T27" fmla="*/ 0 h 133"/>
                <a:gd name="T28" fmla="*/ 0 w 133"/>
                <a:gd name="T29" fmla="*/ 0 h 133"/>
                <a:gd name="T30" fmla="*/ 0 w 133"/>
                <a:gd name="T31" fmla="*/ 0 h 133"/>
                <a:gd name="T32" fmla="*/ 0 w 133"/>
                <a:gd name="T33" fmla="*/ 0 h 133"/>
                <a:gd name="T34" fmla="*/ 0 w 133"/>
                <a:gd name="T35" fmla="*/ 0 h 133"/>
                <a:gd name="T36" fmla="*/ 0 w 133"/>
                <a:gd name="T37" fmla="*/ 0 h 133"/>
                <a:gd name="T38" fmla="*/ 0 w 133"/>
                <a:gd name="T39" fmla="*/ 0 h 133"/>
                <a:gd name="T40" fmla="*/ 0 w 133"/>
                <a:gd name="T41" fmla="*/ 0 h 133"/>
                <a:gd name="T42" fmla="*/ 0 w 133"/>
                <a:gd name="T43" fmla="*/ 0 h 133"/>
                <a:gd name="T44" fmla="*/ 0 w 133"/>
                <a:gd name="T45" fmla="*/ 0 h 133"/>
                <a:gd name="T46" fmla="*/ 0 w 133"/>
                <a:gd name="T47" fmla="*/ 0 h 133"/>
                <a:gd name="T48" fmla="*/ 0 w 133"/>
                <a:gd name="T49" fmla="*/ 0 h 133"/>
                <a:gd name="T50" fmla="*/ 0 w 133"/>
                <a:gd name="T51" fmla="*/ 0 h 133"/>
                <a:gd name="T52" fmla="*/ 0 w 133"/>
                <a:gd name="T53" fmla="*/ 0 h 133"/>
                <a:gd name="T54" fmla="*/ 0 w 133"/>
                <a:gd name="T55" fmla="*/ 0 h 133"/>
                <a:gd name="T56" fmla="*/ 0 w 133"/>
                <a:gd name="T57" fmla="*/ 0 h 133"/>
                <a:gd name="T58" fmla="*/ 0 w 133"/>
                <a:gd name="T59" fmla="*/ 0 h 133"/>
                <a:gd name="T60" fmla="*/ 0 w 133"/>
                <a:gd name="T61" fmla="*/ 0 h 133"/>
                <a:gd name="T62" fmla="*/ 0 w 133"/>
                <a:gd name="T63" fmla="*/ 0 h 133"/>
                <a:gd name="T64" fmla="*/ 0 w 133"/>
                <a:gd name="T65" fmla="*/ 0 h 133"/>
                <a:gd name="T66" fmla="*/ 0 w 133"/>
                <a:gd name="T67" fmla="*/ 0 h 133"/>
                <a:gd name="T68" fmla="*/ 0 w 133"/>
                <a:gd name="T69" fmla="*/ 0 h 133"/>
                <a:gd name="T70" fmla="*/ 0 w 133"/>
                <a:gd name="T71" fmla="*/ 0 h 133"/>
                <a:gd name="T72" fmla="*/ 0 w 133"/>
                <a:gd name="T73" fmla="*/ 0 h 133"/>
                <a:gd name="T74" fmla="*/ 0 w 133"/>
                <a:gd name="T75" fmla="*/ 0 h 133"/>
                <a:gd name="T76" fmla="*/ 0 w 133"/>
                <a:gd name="T77" fmla="*/ 0 h 133"/>
                <a:gd name="T78" fmla="*/ 0 w 133"/>
                <a:gd name="T79" fmla="*/ 0 h 133"/>
                <a:gd name="T80" fmla="*/ 0 w 133"/>
                <a:gd name="T81" fmla="*/ 0 h 133"/>
                <a:gd name="T82" fmla="*/ 0 w 133"/>
                <a:gd name="T83" fmla="*/ 0 h 133"/>
                <a:gd name="T84" fmla="*/ 0 w 133"/>
                <a:gd name="T85" fmla="*/ 0 h 133"/>
                <a:gd name="T86" fmla="*/ 0 w 133"/>
                <a:gd name="T87" fmla="*/ 0 h 133"/>
                <a:gd name="T88" fmla="*/ 0 w 133"/>
                <a:gd name="T89" fmla="*/ 0 h 133"/>
                <a:gd name="T90" fmla="*/ 0 w 133"/>
                <a:gd name="T91" fmla="*/ 0 h 133"/>
                <a:gd name="T92" fmla="*/ 0 w 133"/>
                <a:gd name="T93" fmla="*/ 0 h 133"/>
                <a:gd name="T94" fmla="*/ 0 w 133"/>
                <a:gd name="T95" fmla="*/ 0 h 133"/>
                <a:gd name="T96" fmla="*/ 0 w 133"/>
                <a:gd name="T97" fmla="*/ 0 h 133"/>
                <a:gd name="T98" fmla="*/ 0 w 133"/>
                <a:gd name="T99" fmla="*/ 0 h 133"/>
                <a:gd name="T100" fmla="*/ 0 w 133"/>
                <a:gd name="T101" fmla="*/ 0 h 13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33"/>
                <a:gd name="T154" fmla="*/ 0 h 133"/>
                <a:gd name="T155" fmla="*/ 133 w 133"/>
                <a:gd name="T156" fmla="*/ 133 h 13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33" h="133">
                  <a:moveTo>
                    <a:pt x="29" y="54"/>
                  </a:moveTo>
                  <a:lnTo>
                    <a:pt x="31" y="39"/>
                  </a:lnTo>
                  <a:lnTo>
                    <a:pt x="37" y="27"/>
                  </a:lnTo>
                  <a:lnTo>
                    <a:pt x="45" y="18"/>
                  </a:lnTo>
                  <a:lnTo>
                    <a:pt x="56" y="13"/>
                  </a:lnTo>
                  <a:lnTo>
                    <a:pt x="70" y="10"/>
                  </a:lnTo>
                  <a:lnTo>
                    <a:pt x="83" y="12"/>
                  </a:lnTo>
                  <a:lnTo>
                    <a:pt x="92" y="17"/>
                  </a:lnTo>
                  <a:lnTo>
                    <a:pt x="97" y="25"/>
                  </a:lnTo>
                  <a:lnTo>
                    <a:pt x="101" y="33"/>
                  </a:lnTo>
                  <a:lnTo>
                    <a:pt x="104" y="49"/>
                  </a:lnTo>
                  <a:lnTo>
                    <a:pt x="104" y="54"/>
                  </a:lnTo>
                  <a:lnTo>
                    <a:pt x="29" y="54"/>
                  </a:lnTo>
                  <a:close/>
                  <a:moveTo>
                    <a:pt x="133" y="64"/>
                  </a:moveTo>
                  <a:lnTo>
                    <a:pt x="133" y="50"/>
                  </a:lnTo>
                  <a:lnTo>
                    <a:pt x="132" y="41"/>
                  </a:lnTo>
                  <a:lnTo>
                    <a:pt x="129" y="31"/>
                  </a:lnTo>
                  <a:lnTo>
                    <a:pt x="124" y="22"/>
                  </a:lnTo>
                  <a:lnTo>
                    <a:pt x="115" y="13"/>
                  </a:lnTo>
                  <a:lnTo>
                    <a:pt x="104" y="6"/>
                  </a:lnTo>
                  <a:lnTo>
                    <a:pt x="89" y="1"/>
                  </a:lnTo>
                  <a:lnTo>
                    <a:pt x="70" y="0"/>
                  </a:lnTo>
                  <a:lnTo>
                    <a:pt x="49" y="2"/>
                  </a:lnTo>
                  <a:lnTo>
                    <a:pt x="30" y="9"/>
                  </a:lnTo>
                  <a:lnTo>
                    <a:pt x="17" y="20"/>
                  </a:lnTo>
                  <a:lnTo>
                    <a:pt x="8" y="33"/>
                  </a:lnTo>
                  <a:lnTo>
                    <a:pt x="1" y="49"/>
                  </a:lnTo>
                  <a:lnTo>
                    <a:pt x="0" y="66"/>
                  </a:lnTo>
                  <a:lnTo>
                    <a:pt x="2" y="88"/>
                  </a:lnTo>
                  <a:lnTo>
                    <a:pt x="13" y="107"/>
                  </a:lnTo>
                  <a:lnTo>
                    <a:pt x="27" y="121"/>
                  </a:lnTo>
                  <a:lnTo>
                    <a:pt x="47" y="130"/>
                  </a:lnTo>
                  <a:lnTo>
                    <a:pt x="71" y="133"/>
                  </a:lnTo>
                  <a:lnTo>
                    <a:pt x="92" y="130"/>
                  </a:lnTo>
                  <a:lnTo>
                    <a:pt x="111" y="125"/>
                  </a:lnTo>
                  <a:lnTo>
                    <a:pt x="125" y="116"/>
                  </a:lnTo>
                  <a:lnTo>
                    <a:pt x="125" y="108"/>
                  </a:lnTo>
                  <a:lnTo>
                    <a:pt x="128" y="100"/>
                  </a:lnTo>
                  <a:lnTo>
                    <a:pt x="124" y="99"/>
                  </a:lnTo>
                  <a:lnTo>
                    <a:pt x="115" y="108"/>
                  </a:lnTo>
                  <a:lnTo>
                    <a:pt x="105" y="115"/>
                  </a:lnTo>
                  <a:lnTo>
                    <a:pt x="93" y="119"/>
                  </a:lnTo>
                  <a:lnTo>
                    <a:pt x="78" y="120"/>
                  </a:lnTo>
                  <a:lnTo>
                    <a:pt x="70" y="120"/>
                  </a:lnTo>
                  <a:lnTo>
                    <a:pt x="59" y="117"/>
                  </a:lnTo>
                  <a:lnTo>
                    <a:pt x="47" y="112"/>
                  </a:lnTo>
                  <a:lnTo>
                    <a:pt x="37" y="100"/>
                  </a:lnTo>
                  <a:lnTo>
                    <a:pt x="31" y="87"/>
                  </a:lnTo>
                  <a:lnTo>
                    <a:pt x="29" y="74"/>
                  </a:lnTo>
                  <a:lnTo>
                    <a:pt x="29" y="64"/>
                  </a:lnTo>
                  <a:lnTo>
                    <a:pt x="133" y="64"/>
                  </a:lnTo>
                  <a:close/>
                </a:path>
              </a:pathLst>
            </a:custGeom>
            <a:solidFill>
              <a:srgbClr val="660080"/>
            </a:solidFill>
            <a:ln w="0">
              <a:solidFill>
                <a:srgbClr val="660080"/>
              </a:solidFill>
              <a:prstDash val="solid"/>
              <a:round/>
              <a:headEnd/>
              <a:tailEnd/>
            </a:ln>
          </p:spPr>
          <p:txBody>
            <a:bodyPr/>
            <a:lstStyle/>
            <a:p>
              <a:endParaRPr lang="en-GB" dirty="0"/>
            </a:p>
          </p:txBody>
        </p:sp>
        <p:sp>
          <p:nvSpPr>
            <p:cNvPr id="5208" name="Freeform 40"/>
            <p:cNvSpPr>
              <a:spLocks noEditPoints="1"/>
            </p:cNvSpPr>
            <p:nvPr/>
          </p:nvSpPr>
          <p:spPr bwMode="auto">
            <a:xfrm>
              <a:off x="983" y="3915"/>
              <a:ext cx="42" cy="45"/>
            </a:xfrm>
            <a:custGeom>
              <a:avLst/>
              <a:gdLst>
                <a:gd name="T0" fmla="*/ 0 w 126"/>
                <a:gd name="T1" fmla="*/ 0 h 134"/>
                <a:gd name="T2" fmla="*/ 0 w 126"/>
                <a:gd name="T3" fmla="*/ 0 h 134"/>
                <a:gd name="T4" fmla="*/ 0 w 126"/>
                <a:gd name="T5" fmla="*/ 0 h 134"/>
                <a:gd name="T6" fmla="*/ 0 w 126"/>
                <a:gd name="T7" fmla="*/ 0 h 134"/>
                <a:gd name="T8" fmla="*/ 0 w 126"/>
                <a:gd name="T9" fmla="*/ 0 h 134"/>
                <a:gd name="T10" fmla="*/ 0 w 126"/>
                <a:gd name="T11" fmla="*/ 0 h 134"/>
                <a:gd name="T12" fmla="*/ 0 w 126"/>
                <a:gd name="T13" fmla="*/ 0 h 134"/>
                <a:gd name="T14" fmla="*/ 0 w 126"/>
                <a:gd name="T15" fmla="*/ 0 h 134"/>
                <a:gd name="T16" fmla="*/ 0 w 126"/>
                <a:gd name="T17" fmla="*/ 0 h 134"/>
                <a:gd name="T18" fmla="*/ 0 w 126"/>
                <a:gd name="T19" fmla="*/ 0 h 134"/>
                <a:gd name="T20" fmla="*/ 0 w 126"/>
                <a:gd name="T21" fmla="*/ 0 h 134"/>
                <a:gd name="T22" fmla="*/ 0 w 126"/>
                <a:gd name="T23" fmla="*/ 0 h 134"/>
                <a:gd name="T24" fmla="*/ 0 w 126"/>
                <a:gd name="T25" fmla="*/ 0 h 134"/>
                <a:gd name="T26" fmla="*/ 0 w 126"/>
                <a:gd name="T27" fmla="*/ 0 h 134"/>
                <a:gd name="T28" fmla="*/ 0 w 126"/>
                <a:gd name="T29" fmla="*/ 0 h 134"/>
                <a:gd name="T30" fmla="*/ 0 w 126"/>
                <a:gd name="T31" fmla="*/ 0 h 134"/>
                <a:gd name="T32" fmla="*/ 0 w 126"/>
                <a:gd name="T33" fmla="*/ 0 h 134"/>
                <a:gd name="T34" fmla="*/ 0 w 126"/>
                <a:gd name="T35" fmla="*/ 0 h 134"/>
                <a:gd name="T36" fmla="*/ 0 w 126"/>
                <a:gd name="T37" fmla="*/ 0 h 134"/>
                <a:gd name="T38" fmla="*/ 0 w 126"/>
                <a:gd name="T39" fmla="*/ 0 h 134"/>
                <a:gd name="T40" fmla="*/ 0 w 126"/>
                <a:gd name="T41" fmla="*/ 0 h 134"/>
                <a:gd name="T42" fmla="*/ 0 w 126"/>
                <a:gd name="T43" fmla="*/ 0 h 134"/>
                <a:gd name="T44" fmla="*/ 0 w 126"/>
                <a:gd name="T45" fmla="*/ 0 h 134"/>
                <a:gd name="T46" fmla="*/ 0 w 126"/>
                <a:gd name="T47" fmla="*/ 0 h 134"/>
                <a:gd name="T48" fmla="*/ 0 w 126"/>
                <a:gd name="T49" fmla="*/ 0 h 134"/>
                <a:gd name="T50" fmla="*/ 0 w 126"/>
                <a:gd name="T51" fmla="*/ 0 h 134"/>
                <a:gd name="T52" fmla="*/ 0 w 126"/>
                <a:gd name="T53" fmla="*/ 0 h 134"/>
                <a:gd name="T54" fmla="*/ 0 w 126"/>
                <a:gd name="T55" fmla="*/ 0 h 134"/>
                <a:gd name="T56" fmla="*/ 0 w 126"/>
                <a:gd name="T57" fmla="*/ 0 h 134"/>
                <a:gd name="T58" fmla="*/ 0 w 126"/>
                <a:gd name="T59" fmla="*/ 0 h 134"/>
                <a:gd name="T60" fmla="*/ 0 w 126"/>
                <a:gd name="T61" fmla="*/ 0 h 134"/>
                <a:gd name="T62" fmla="*/ 0 w 126"/>
                <a:gd name="T63" fmla="*/ 0 h 134"/>
                <a:gd name="T64" fmla="*/ 0 w 126"/>
                <a:gd name="T65" fmla="*/ 0 h 134"/>
                <a:gd name="T66" fmla="*/ 0 w 126"/>
                <a:gd name="T67" fmla="*/ 0 h 134"/>
                <a:gd name="T68" fmla="*/ 0 w 126"/>
                <a:gd name="T69" fmla="*/ 0 h 134"/>
                <a:gd name="T70" fmla="*/ 0 w 126"/>
                <a:gd name="T71" fmla="*/ 0 h 1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6"/>
                <a:gd name="T109" fmla="*/ 0 h 134"/>
                <a:gd name="T110" fmla="*/ 126 w 126"/>
                <a:gd name="T111" fmla="*/ 134 h 1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6" h="134">
                  <a:moveTo>
                    <a:pt x="84" y="94"/>
                  </a:moveTo>
                  <a:lnTo>
                    <a:pt x="82" y="105"/>
                  </a:lnTo>
                  <a:lnTo>
                    <a:pt x="74" y="113"/>
                  </a:lnTo>
                  <a:lnTo>
                    <a:pt x="63" y="118"/>
                  </a:lnTo>
                  <a:lnTo>
                    <a:pt x="53" y="119"/>
                  </a:lnTo>
                  <a:lnTo>
                    <a:pt x="45" y="118"/>
                  </a:lnTo>
                  <a:lnTo>
                    <a:pt x="35" y="114"/>
                  </a:lnTo>
                  <a:lnTo>
                    <a:pt x="30" y="107"/>
                  </a:lnTo>
                  <a:lnTo>
                    <a:pt x="27" y="97"/>
                  </a:lnTo>
                  <a:lnTo>
                    <a:pt x="29" y="90"/>
                  </a:lnTo>
                  <a:lnTo>
                    <a:pt x="31" y="84"/>
                  </a:lnTo>
                  <a:lnTo>
                    <a:pt x="37" y="78"/>
                  </a:lnTo>
                  <a:lnTo>
                    <a:pt x="47" y="73"/>
                  </a:lnTo>
                  <a:lnTo>
                    <a:pt x="63" y="69"/>
                  </a:lnTo>
                  <a:lnTo>
                    <a:pt x="84" y="65"/>
                  </a:lnTo>
                  <a:lnTo>
                    <a:pt x="84" y="94"/>
                  </a:lnTo>
                  <a:close/>
                  <a:moveTo>
                    <a:pt x="18" y="35"/>
                  </a:moveTo>
                  <a:lnTo>
                    <a:pt x="21" y="31"/>
                  </a:lnTo>
                  <a:lnTo>
                    <a:pt x="24" y="26"/>
                  </a:lnTo>
                  <a:lnTo>
                    <a:pt x="30" y="20"/>
                  </a:lnTo>
                  <a:lnTo>
                    <a:pt x="39" y="16"/>
                  </a:lnTo>
                  <a:lnTo>
                    <a:pt x="51" y="15"/>
                  </a:lnTo>
                  <a:lnTo>
                    <a:pt x="64" y="16"/>
                  </a:lnTo>
                  <a:lnTo>
                    <a:pt x="75" y="23"/>
                  </a:lnTo>
                  <a:lnTo>
                    <a:pt x="82" y="32"/>
                  </a:lnTo>
                  <a:lnTo>
                    <a:pt x="84" y="44"/>
                  </a:lnTo>
                  <a:lnTo>
                    <a:pt x="84" y="48"/>
                  </a:lnTo>
                  <a:lnTo>
                    <a:pt x="83" y="51"/>
                  </a:lnTo>
                  <a:lnTo>
                    <a:pt x="80" y="53"/>
                  </a:lnTo>
                  <a:lnTo>
                    <a:pt x="78" y="55"/>
                  </a:lnTo>
                  <a:lnTo>
                    <a:pt x="74" y="56"/>
                  </a:lnTo>
                  <a:lnTo>
                    <a:pt x="49" y="61"/>
                  </a:lnTo>
                  <a:lnTo>
                    <a:pt x="25" y="66"/>
                  </a:lnTo>
                  <a:lnTo>
                    <a:pt x="16" y="72"/>
                  </a:lnTo>
                  <a:lnTo>
                    <a:pt x="8" y="78"/>
                  </a:lnTo>
                  <a:lnTo>
                    <a:pt x="1" y="86"/>
                  </a:lnTo>
                  <a:lnTo>
                    <a:pt x="0" y="99"/>
                  </a:lnTo>
                  <a:lnTo>
                    <a:pt x="1" y="109"/>
                  </a:lnTo>
                  <a:lnTo>
                    <a:pt x="5" y="118"/>
                  </a:lnTo>
                  <a:lnTo>
                    <a:pt x="13" y="126"/>
                  </a:lnTo>
                  <a:lnTo>
                    <a:pt x="25" y="131"/>
                  </a:lnTo>
                  <a:lnTo>
                    <a:pt x="41" y="134"/>
                  </a:lnTo>
                  <a:lnTo>
                    <a:pt x="55" y="132"/>
                  </a:lnTo>
                  <a:lnTo>
                    <a:pt x="67" y="128"/>
                  </a:lnTo>
                  <a:lnTo>
                    <a:pt x="76" y="122"/>
                  </a:lnTo>
                  <a:lnTo>
                    <a:pt x="84" y="115"/>
                  </a:lnTo>
                  <a:lnTo>
                    <a:pt x="89" y="125"/>
                  </a:lnTo>
                  <a:lnTo>
                    <a:pt x="96" y="131"/>
                  </a:lnTo>
                  <a:lnTo>
                    <a:pt x="107" y="132"/>
                  </a:lnTo>
                  <a:lnTo>
                    <a:pt x="112" y="132"/>
                  </a:lnTo>
                  <a:lnTo>
                    <a:pt x="117" y="131"/>
                  </a:lnTo>
                  <a:lnTo>
                    <a:pt x="122" y="128"/>
                  </a:lnTo>
                  <a:lnTo>
                    <a:pt x="126" y="127"/>
                  </a:lnTo>
                  <a:lnTo>
                    <a:pt x="126" y="119"/>
                  </a:lnTo>
                  <a:lnTo>
                    <a:pt x="125" y="121"/>
                  </a:lnTo>
                  <a:lnTo>
                    <a:pt x="120" y="121"/>
                  </a:lnTo>
                  <a:lnTo>
                    <a:pt x="113" y="119"/>
                  </a:lnTo>
                  <a:lnTo>
                    <a:pt x="111" y="114"/>
                  </a:lnTo>
                  <a:lnTo>
                    <a:pt x="109" y="105"/>
                  </a:lnTo>
                  <a:lnTo>
                    <a:pt x="109" y="43"/>
                  </a:lnTo>
                  <a:lnTo>
                    <a:pt x="108" y="29"/>
                  </a:lnTo>
                  <a:lnTo>
                    <a:pt x="104" y="20"/>
                  </a:lnTo>
                  <a:lnTo>
                    <a:pt x="97" y="12"/>
                  </a:lnTo>
                  <a:lnTo>
                    <a:pt x="86" y="6"/>
                  </a:lnTo>
                  <a:lnTo>
                    <a:pt x="71" y="2"/>
                  </a:lnTo>
                  <a:lnTo>
                    <a:pt x="59" y="0"/>
                  </a:lnTo>
                  <a:lnTo>
                    <a:pt x="43" y="2"/>
                  </a:lnTo>
                  <a:lnTo>
                    <a:pt x="30" y="7"/>
                  </a:lnTo>
                  <a:lnTo>
                    <a:pt x="20" y="12"/>
                  </a:lnTo>
                  <a:lnTo>
                    <a:pt x="12" y="18"/>
                  </a:lnTo>
                  <a:lnTo>
                    <a:pt x="10" y="35"/>
                  </a:lnTo>
                  <a:lnTo>
                    <a:pt x="18" y="35"/>
                  </a:lnTo>
                  <a:close/>
                </a:path>
              </a:pathLst>
            </a:custGeom>
            <a:solidFill>
              <a:srgbClr val="660080"/>
            </a:solidFill>
            <a:ln w="0">
              <a:solidFill>
                <a:srgbClr val="660080"/>
              </a:solidFill>
              <a:prstDash val="solid"/>
              <a:round/>
              <a:headEnd/>
              <a:tailEnd/>
            </a:ln>
          </p:spPr>
          <p:txBody>
            <a:bodyPr/>
            <a:lstStyle/>
            <a:p>
              <a:endParaRPr lang="en-GB" dirty="0"/>
            </a:p>
          </p:txBody>
        </p:sp>
        <p:sp>
          <p:nvSpPr>
            <p:cNvPr id="5209" name="Freeform 41"/>
            <p:cNvSpPr>
              <a:spLocks/>
            </p:cNvSpPr>
            <p:nvPr/>
          </p:nvSpPr>
          <p:spPr bwMode="auto">
            <a:xfrm>
              <a:off x="1035" y="3916"/>
              <a:ext cx="27" cy="43"/>
            </a:xfrm>
            <a:custGeom>
              <a:avLst/>
              <a:gdLst>
                <a:gd name="T0" fmla="*/ 0 w 81"/>
                <a:gd name="T1" fmla="*/ 0 h 129"/>
                <a:gd name="T2" fmla="*/ 0 w 81"/>
                <a:gd name="T3" fmla="*/ 0 h 129"/>
                <a:gd name="T4" fmla="*/ 0 w 81"/>
                <a:gd name="T5" fmla="*/ 0 h 129"/>
                <a:gd name="T6" fmla="*/ 0 w 81"/>
                <a:gd name="T7" fmla="*/ 0 h 129"/>
                <a:gd name="T8" fmla="*/ 0 w 81"/>
                <a:gd name="T9" fmla="*/ 0 h 129"/>
                <a:gd name="T10" fmla="*/ 0 w 81"/>
                <a:gd name="T11" fmla="*/ 0 h 129"/>
                <a:gd name="T12" fmla="*/ 0 w 81"/>
                <a:gd name="T13" fmla="*/ 0 h 129"/>
                <a:gd name="T14" fmla="*/ 0 w 81"/>
                <a:gd name="T15" fmla="*/ 0 h 129"/>
                <a:gd name="T16" fmla="*/ 0 w 81"/>
                <a:gd name="T17" fmla="*/ 0 h 129"/>
                <a:gd name="T18" fmla="*/ 0 w 81"/>
                <a:gd name="T19" fmla="*/ 0 h 129"/>
                <a:gd name="T20" fmla="*/ 0 w 81"/>
                <a:gd name="T21" fmla="*/ 0 h 129"/>
                <a:gd name="T22" fmla="*/ 0 w 81"/>
                <a:gd name="T23" fmla="*/ 0 h 129"/>
                <a:gd name="T24" fmla="*/ 0 w 81"/>
                <a:gd name="T25" fmla="*/ 0 h 129"/>
                <a:gd name="T26" fmla="*/ 0 w 81"/>
                <a:gd name="T27" fmla="*/ 0 h 129"/>
                <a:gd name="T28" fmla="*/ 0 w 81"/>
                <a:gd name="T29" fmla="*/ 0 h 129"/>
                <a:gd name="T30" fmla="*/ 0 w 81"/>
                <a:gd name="T31" fmla="*/ 0 h 129"/>
                <a:gd name="T32" fmla="*/ 0 w 81"/>
                <a:gd name="T33" fmla="*/ 0 h 129"/>
                <a:gd name="T34" fmla="*/ 0 w 81"/>
                <a:gd name="T35" fmla="*/ 0 h 129"/>
                <a:gd name="T36" fmla="*/ 0 w 81"/>
                <a:gd name="T37" fmla="*/ 0 h 129"/>
                <a:gd name="T38" fmla="*/ 0 w 81"/>
                <a:gd name="T39" fmla="*/ 0 h 129"/>
                <a:gd name="T40" fmla="*/ 0 w 81"/>
                <a:gd name="T41" fmla="*/ 0 h 129"/>
                <a:gd name="T42" fmla="*/ 0 w 81"/>
                <a:gd name="T43" fmla="*/ 0 h 129"/>
                <a:gd name="T44" fmla="*/ 0 w 81"/>
                <a:gd name="T45" fmla="*/ 0 h 129"/>
                <a:gd name="T46" fmla="*/ 0 w 81"/>
                <a:gd name="T47" fmla="*/ 0 h 129"/>
                <a:gd name="T48" fmla="*/ 0 w 81"/>
                <a:gd name="T49" fmla="*/ 0 h 129"/>
                <a:gd name="T50" fmla="*/ 0 w 81"/>
                <a:gd name="T51" fmla="*/ 0 h 129"/>
                <a:gd name="T52" fmla="*/ 0 w 81"/>
                <a:gd name="T53" fmla="*/ 0 h 129"/>
                <a:gd name="T54" fmla="*/ 0 w 81"/>
                <a:gd name="T55" fmla="*/ 0 h 129"/>
                <a:gd name="T56" fmla="*/ 0 w 81"/>
                <a:gd name="T57" fmla="*/ 0 h 129"/>
                <a:gd name="T58" fmla="*/ 0 w 81"/>
                <a:gd name="T59" fmla="*/ 0 h 129"/>
                <a:gd name="T60" fmla="*/ 0 w 81"/>
                <a:gd name="T61" fmla="*/ 0 h 129"/>
                <a:gd name="T62" fmla="*/ 0 w 81"/>
                <a:gd name="T63" fmla="*/ 0 h 129"/>
                <a:gd name="T64" fmla="*/ 0 w 81"/>
                <a:gd name="T65" fmla="*/ 0 h 129"/>
                <a:gd name="T66" fmla="*/ 0 w 81"/>
                <a:gd name="T67" fmla="*/ 0 h 129"/>
                <a:gd name="T68" fmla="*/ 0 w 81"/>
                <a:gd name="T69" fmla="*/ 0 h 129"/>
                <a:gd name="T70" fmla="*/ 0 w 81"/>
                <a:gd name="T71" fmla="*/ 0 h 129"/>
                <a:gd name="T72" fmla="*/ 0 w 81"/>
                <a:gd name="T73" fmla="*/ 0 h 129"/>
                <a:gd name="T74" fmla="*/ 0 w 81"/>
                <a:gd name="T75" fmla="*/ 0 h 129"/>
                <a:gd name="T76" fmla="*/ 0 w 81"/>
                <a:gd name="T77" fmla="*/ 0 h 129"/>
                <a:gd name="T78" fmla="*/ 0 w 81"/>
                <a:gd name="T79" fmla="*/ 0 h 129"/>
                <a:gd name="T80" fmla="*/ 0 w 81"/>
                <a:gd name="T81" fmla="*/ 0 h 12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81"/>
                <a:gd name="T124" fmla="*/ 0 h 129"/>
                <a:gd name="T125" fmla="*/ 81 w 81"/>
                <a:gd name="T126" fmla="*/ 129 h 12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81" h="129">
                  <a:moveTo>
                    <a:pt x="77" y="25"/>
                  </a:moveTo>
                  <a:lnTo>
                    <a:pt x="74" y="24"/>
                  </a:lnTo>
                  <a:lnTo>
                    <a:pt x="70" y="24"/>
                  </a:lnTo>
                  <a:lnTo>
                    <a:pt x="66" y="22"/>
                  </a:lnTo>
                  <a:lnTo>
                    <a:pt x="61" y="22"/>
                  </a:lnTo>
                  <a:lnTo>
                    <a:pt x="51" y="24"/>
                  </a:lnTo>
                  <a:lnTo>
                    <a:pt x="43" y="27"/>
                  </a:lnTo>
                  <a:lnTo>
                    <a:pt x="36" y="33"/>
                  </a:lnTo>
                  <a:lnTo>
                    <a:pt x="33" y="37"/>
                  </a:lnTo>
                  <a:lnTo>
                    <a:pt x="31" y="43"/>
                  </a:lnTo>
                  <a:lnTo>
                    <a:pt x="29" y="51"/>
                  </a:lnTo>
                  <a:lnTo>
                    <a:pt x="28" y="63"/>
                  </a:lnTo>
                  <a:lnTo>
                    <a:pt x="28" y="100"/>
                  </a:lnTo>
                  <a:lnTo>
                    <a:pt x="29" y="112"/>
                  </a:lnTo>
                  <a:lnTo>
                    <a:pt x="29" y="124"/>
                  </a:lnTo>
                  <a:lnTo>
                    <a:pt x="31" y="129"/>
                  </a:lnTo>
                  <a:lnTo>
                    <a:pt x="25" y="128"/>
                  </a:lnTo>
                  <a:lnTo>
                    <a:pt x="3" y="128"/>
                  </a:lnTo>
                  <a:lnTo>
                    <a:pt x="0" y="129"/>
                  </a:lnTo>
                  <a:lnTo>
                    <a:pt x="2" y="120"/>
                  </a:lnTo>
                  <a:lnTo>
                    <a:pt x="2" y="109"/>
                  </a:lnTo>
                  <a:lnTo>
                    <a:pt x="3" y="99"/>
                  </a:lnTo>
                  <a:lnTo>
                    <a:pt x="3" y="42"/>
                  </a:lnTo>
                  <a:lnTo>
                    <a:pt x="2" y="26"/>
                  </a:lnTo>
                  <a:lnTo>
                    <a:pt x="2" y="13"/>
                  </a:lnTo>
                  <a:lnTo>
                    <a:pt x="0" y="0"/>
                  </a:lnTo>
                  <a:lnTo>
                    <a:pt x="6" y="1"/>
                  </a:lnTo>
                  <a:lnTo>
                    <a:pt x="25" y="1"/>
                  </a:lnTo>
                  <a:lnTo>
                    <a:pt x="31" y="0"/>
                  </a:lnTo>
                  <a:lnTo>
                    <a:pt x="28" y="18"/>
                  </a:lnTo>
                  <a:lnTo>
                    <a:pt x="28" y="30"/>
                  </a:lnTo>
                  <a:lnTo>
                    <a:pt x="36" y="17"/>
                  </a:lnTo>
                  <a:lnTo>
                    <a:pt x="44" y="10"/>
                  </a:lnTo>
                  <a:lnTo>
                    <a:pt x="53" y="4"/>
                  </a:lnTo>
                  <a:lnTo>
                    <a:pt x="65" y="0"/>
                  </a:lnTo>
                  <a:lnTo>
                    <a:pt x="81" y="0"/>
                  </a:lnTo>
                  <a:lnTo>
                    <a:pt x="80" y="2"/>
                  </a:lnTo>
                  <a:lnTo>
                    <a:pt x="80" y="6"/>
                  </a:lnTo>
                  <a:lnTo>
                    <a:pt x="78" y="12"/>
                  </a:lnTo>
                  <a:lnTo>
                    <a:pt x="78" y="24"/>
                  </a:lnTo>
                  <a:lnTo>
                    <a:pt x="77" y="25"/>
                  </a:lnTo>
                  <a:close/>
                </a:path>
              </a:pathLst>
            </a:custGeom>
            <a:solidFill>
              <a:srgbClr val="660080"/>
            </a:solidFill>
            <a:ln w="0">
              <a:solidFill>
                <a:srgbClr val="660080"/>
              </a:solidFill>
              <a:prstDash val="solid"/>
              <a:round/>
              <a:headEnd/>
              <a:tailEnd/>
            </a:ln>
          </p:spPr>
          <p:txBody>
            <a:bodyPr/>
            <a:lstStyle/>
            <a:p>
              <a:endParaRPr lang="en-GB" dirty="0"/>
            </a:p>
          </p:txBody>
        </p:sp>
        <p:sp>
          <p:nvSpPr>
            <p:cNvPr id="5210" name="Freeform 42"/>
            <p:cNvSpPr>
              <a:spLocks/>
            </p:cNvSpPr>
            <p:nvPr/>
          </p:nvSpPr>
          <p:spPr bwMode="auto">
            <a:xfrm>
              <a:off x="1066" y="3915"/>
              <a:ext cx="41"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9"/>
                  </a:moveTo>
                  <a:lnTo>
                    <a:pt x="121" y="114"/>
                  </a:lnTo>
                  <a:lnTo>
                    <a:pt x="120" y="118"/>
                  </a:lnTo>
                  <a:lnTo>
                    <a:pt x="120" y="125"/>
                  </a:lnTo>
                  <a:lnTo>
                    <a:pt x="109" y="130"/>
                  </a:lnTo>
                  <a:lnTo>
                    <a:pt x="95" y="134"/>
                  </a:lnTo>
                  <a:lnTo>
                    <a:pt x="76" y="135"/>
                  </a:lnTo>
                  <a:lnTo>
                    <a:pt x="55" y="134"/>
                  </a:lnTo>
                  <a:lnTo>
                    <a:pt x="37" y="127"/>
                  </a:lnTo>
                  <a:lnTo>
                    <a:pt x="24" y="119"/>
                  </a:lnTo>
                  <a:lnTo>
                    <a:pt x="13" y="109"/>
                  </a:lnTo>
                  <a:lnTo>
                    <a:pt x="5" y="95"/>
                  </a:lnTo>
                  <a:lnTo>
                    <a:pt x="1" y="82"/>
                  </a:lnTo>
                  <a:lnTo>
                    <a:pt x="0" y="68"/>
                  </a:lnTo>
                  <a:lnTo>
                    <a:pt x="2" y="48"/>
                  </a:lnTo>
                  <a:lnTo>
                    <a:pt x="9" y="32"/>
                  </a:lnTo>
                  <a:lnTo>
                    <a:pt x="20" y="19"/>
                  </a:lnTo>
                  <a:lnTo>
                    <a:pt x="35" y="8"/>
                  </a:lnTo>
                  <a:lnTo>
                    <a:pt x="54" y="3"/>
                  </a:lnTo>
                  <a:lnTo>
                    <a:pt x="76" y="0"/>
                  </a:lnTo>
                  <a:lnTo>
                    <a:pt x="101" y="3"/>
                  </a:lnTo>
                  <a:lnTo>
                    <a:pt x="124" y="11"/>
                  </a:lnTo>
                  <a:lnTo>
                    <a:pt x="120" y="24"/>
                  </a:lnTo>
                  <a:lnTo>
                    <a:pt x="117" y="33"/>
                  </a:lnTo>
                  <a:lnTo>
                    <a:pt x="115" y="33"/>
                  </a:lnTo>
                  <a:lnTo>
                    <a:pt x="107" y="22"/>
                  </a:lnTo>
                  <a:lnTo>
                    <a:pt x="97" y="15"/>
                  </a:lnTo>
                  <a:lnTo>
                    <a:pt x="88" y="12"/>
                  </a:lnTo>
                  <a:lnTo>
                    <a:pt x="79" y="12"/>
                  </a:lnTo>
                  <a:lnTo>
                    <a:pt x="62" y="15"/>
                  </a:lnTo>
                  <a:lnTo>
                    <a:pt x="47" y="22"/>
                  </a:lnTo>
                  <a:lnTo>
                    <a:pt x="38" y="32"/>
                  </a:lnTo>
                  <a:lnTo>
                    <a:pt x="31" y="47"/>
                  </a:lnTo>
                  <a:lnTo>
                    <a:pt x="30" y="65"/>
                  </a:lnTo>
                  <a:lnTo>
                    <a:pt x="31" y="84"/>
                  </a:lnTo>
                  <a:lnTo>
                    <a:pt x="37" y="98"/>
                  </a:lnTo>
                  <a:lnTo>
                    <a:pt x="45" y="107"/>
                  </a:lnTo>
                  <a:lnTo>
                    <a:pt x="54" y="115"/>
                  </a:lnTo>
                  <a:lnTo>
                    <a:pt x="63" y="119"/>
                  </a:lnTo>
                  <a:lnTo>
                    <a:pt x="72" y="122"/>
                  </a:lnTo>
                  <a:lnTo>
                    <a:pt x="80" y="122"/>
                  </a:lnTo>
                  <a:lnTo>
                    <a:pt x="93" y="121"/>
                  </a:lnTo>
                  <a:lnTo>
                    <a:pt x="108" y="117"/>
                  </a:lnTo>
                  <a:lnTo>
                    <a:pt x="120" y="109"/>
                  </a:lnTo>
                  <a:lnTo>
                    <a:pt x="122" y="109"/>
                  </a:lnTo>
                  <a:close/>
                </a:path>
              </a:pathLst>
            </a:custGeom>
            <a:solidFill>
              <a:srgbClr val="660080"/>
            </a:solidFill>
            <a:ln w="0">
              <a:solidFill>
                <a:srgbClr val="660080"/>
              </a:solidFill>
              <a:prstDash val="solid"/>
              <a:round/>
              <a:headEnd/>
              <a:tailEnd/>
            </a:ln>
          </p:spPr>
          <p:txBody>
            <a:bodyPr/>
            <a:lstStyle/>
            <a:p>
              <a:endParaRPr lang="en-GB" dirty="0"/>
            </a:p>
          </p:txBody>
        </p:sp>
        <p:sp>
          <p:nvSpPr>
            <p:cNvPr id="5211" name="Freeform 43"/>
            <p:cNvSpPr>
              <a:spLocks/>
            </p:cNvSpPr>
            <p:nvPr/>
          </p:nvSpPr>
          <p:spPr bwMode="auto">
            <a:xfrm>
              <a:off x="1116" y="3894"/>
              <a:ext cx="43" cy="65"/>
            </a:xfrm>
            <a:custGeom>
              <a:avLst/>
              <a:gdLst>
                <a:gd name="T0" fmla="*/ 0 w 130"/>
                <a:gd name="T1" fmla="*/ 0 h 195"/>
                <a:gd name="T2" fmla="*/ 0 w 130"/>
                <a:gd name="T3" fmla="*/ 0 h 195"/>
                <a:gd name="T4" fmla="*/ 0 w 130"/>
                <a:gd name="T5" fmla="*/ 0 h 195"/>
                <a:gd name="T6" fmla="*/ 0 w 130"/>
                <a:gd name="T7" fmla="*/ 0 h 195"/>
                <a:gd name="T8" fmla="*/ 0 w 130"/>
                <a:gd name="T9" fmla="*/ 0 h 195"/>
                <a:gd name="T10" fmla="*/ 0 w 130"/>
                <a:gd name="T11" fmla="*/ 0 h 195"/>
                <a:gd name="T12" fmla="*/ 0 w 130"/>
                <a:gd name="T13" fmla="*/ 0 h 195"/>
                <a:gd name="T14" fmla="*/ 0 w 130"/>
                <a:gd name="T15" fmla="*/ 0 h 195"/>
                <a:gd name="T16" fmla="*/ 0 w 130"/>
                <a:gd name="T17" fmla="*/ 0 h 195"/>
                <a:gd name="T18" fmla="*/ 0 w 130"/>
                <a:gd name="T19" fmla="*/ 0 h 195"/>
                <a:gd name="T20" fmla="*/ 0 w 130"/>
                <a:gd name="T21" fmla="*/ 0 h 195"/>
                <a:gd name="T22" fmla="*/ 0 w 130"/>
                <a:gd name="T23" fmla="*/ 0 h 195"/>
                <a:gd name="T24" fmla="*/ 0 w 130"/>
                <a:gd name="T25" fmla="*/ 0 h 195"/>
                <a:gd name="T26" fmla="*/ 0 w 130"/>
                <a:gd name="T27" fmla="*/ 0 h 195"/>
                <a:gd name="T28" fmla="*/ 0 w 130"/>
                <a:gd name="T29" fmla="*/ 0 h 195"/>
                <a:gd name="T30" fmla="*/ 0 w 130"/>
                <a:gd name="T31" fmla="*/ 0 h 195"/>
                <a:gd name="T32" fmla="*/ 0 w 130"/>
                <a:gd name="T33" fmla="*/ 0 h 195"/>
                <a:gd name="T34" fmla="*/ 0 w 130"/>
                <a:gd name="T35" fmla="*/ 0 h 195"/>
                <a:gd name="T36" fmla="*/ 0 w 130"/>
                <a:gd name="T37" fmla="*/ 0 h 195"/>
                <a:gd name="T38" fmla="*/ 0 w 130"/>
                <a:gd name="T39" fmla="*/ 0 h 195"/>
                <a:gd name="T40" fmla="*/ 0 w 130"/>
                <a:gd name="T41" fmla="*/ 0 h 195"/>
                <a:gd name="T42" fmla="*/ 0 w 130"/>
                <a:gd name="T43" fmla="*/ 0 h 195"/>
                <a:gd name="T44" fmla="*/ 0 w 130"/>
                <a:gd name="T45" fmla="*/ 0 h 195"/>
                <a:gd name="T46" fmla="*/ 0 w 130"/>
                <a:gd name="T47" fmla="*/ 0 h 195"/>
                <a:gd name="T48" fmla="*/ 0 w 130"/>
                <a:gd name="T49" fmla="*/ 0 h 195"/>
                <a:gd name="T50" fmla="*/ 0 w 130"/>
                <a:gd name="T51" fmla="*/ 0 h 195"/>
                <a:gd name="T52" fmla="*/ 0 w 130"/>
                <a:gd name="T53" fmla="*/ 0 h 195"/>
                <a:gd name="T54" fmla="*/ 0 w 130"/>
                <a:gd name="T55" fmla="*/ 0 h 195"/>
                <a:gd name="T56" fmla="*/ 0 w 130"/>
                <a:gd name="T57" fmla="*/ 0 h 195"/>
                <a:gd name="T58" fmla="*/ 0 w 130"/>
                <a:gd name="T59" fmla="*/ 0 h 195"/>
                <a:gd name="T60" fmla="*/ 0 w 130"/>
                <a:gd name="T61" fmla="*/ 0 h 195"/>
                <a:gd name="T62" fmla="*/ 0 w 130"/>
                <a:gd name="T63" fmla="*/ 0 h 195"/>
                <a:gd name="T64" fmla="*/ 0 w 130"/>
                <a:gd name="T65" fmla="*/ 0 h 195"/>
                <a:gd name="T66" fmla="*/ 0 w 130"/>
                <a:gd name="T67" fmla="*/ 0 h 195"/>
                <a:gd name="T68" fmla="*/ 0 w 130"/>
                <a:gd name="T69" fmla="*/ 0 h 195"/>
                <a:gd name="T70" fmla="*/ 0 w 130"/>
                <a:gd name="T71" fmla="*/ 0 h 195"/>
                <a:gd name="T72" fmla="*/ 0 w 130"/>
                <a:gd name="T73" fmla="*/ 0 h 195"/>
                <a:gd name="T74" fmla="*/ 0 w 130"/>
                <a:gd name="T75" fmla="*/ 0 h 195"/>
                <a:gd name="T76" fmla="*/ 0 w 130"/>
                <a:gd name="T77" fmla="*/ 0 h 195"/>
                <a:gd name="T78" fmla="*/ 0 w 130"/>
                <a:gd name="T79" fmla="*/ 0 h 195"/>
                <a:gd name="T80" fmla="*/ 0 w 130"/>
                <a:gd name="T81" fmla="*/ 0 h 195"/>
                <a:gd name="T82" fmla="*/ 0 w 130"/>
                <a:gd name="T83" fmla="*/ 0 h 195"/>
                <a:gd name="T84" fmla="*/ 0 w 130"/>
                <a:gd name="T85" fmla="*/ 0 h 195"/>
                <a:gd name="T86" fmla="*/ 0 w 130"/>
                <a:gd name="T87" fmla="*/ 0 h 195"/>
                <a:gd name="T88" fmla="*/ 0 w 130"/>
                <a:gd name="T89" fmla="*/ 0 h 195"/>
                <a:gd name="T90" fmla="*/ 0 w 130"/>
                <a:gd name="T91" fmla="*/ 0 h 195"/>
                <a:gd name="T92" fmla="*/ 0 w 130"/>
                <a:gd name="T93" fmla="*/ 0 h 195"/>
                <a:gd name="T94" fmla="*/ 0 w 130"/>
                <a:gd name="T95" fmla="*/ 0 h 195"/>
                <a:gd name="T96" fmla="*/ 0 w 130"/>
                <a:gd name="T97" fmla="*/ 0 h 195"/>
                <a:gd name="T98" fmla="*/ 0 w 130"/>
                <a:gd name="T99" fmla="*/ 0 h 195"/>
                <a:gd name="T100" fmla="*/ 0 w 130"/>
                <a:gd name="T101" fmla="*/ 0 h 195"/>
                <a:gd name="T102" fmla="*/ 0 w 130"/>
                <a:gd name="T103" fmla="*/ 0 h 1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0"/>
                <a:gd name="T157" fmla="*/ 0 h 195"/>
                <a:gd name="T158" fmla="*/ 130 w 130"/>
                <a:gd name="T159" fmla="*/ 195 h 1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0" h="195">
                  <a:moveTo>
                    <a:pt x="29" y="91"/>
                  </a:moveTo>
                  <a:lnTo>
                    <a:pt x="37" y="82"/>
                  </a:lnTo>
                  <a:lnTo>
                    <a:pt x="47" y="74"/>
                  </a:lnTo>
                  <a:lnTo>
                    <a:pt x="62" y="68"/>
                  </a:lnTo>
                  <a:lnTo>
                    <a:pt x="80" y="66"/>
                  </a:lnTo>
                  <a:lnTo>
                    <a:pt x="97" y="67"/>
                  </a:lnTo>
                  <a:lnTo>
                    <a:pt x="111" y="72"/>
                  </a:lnTo>
                  <a:lnTo>
                    <a:pt x="120" y="79"/>
                  </a:lnTo>
                  <a:lnTo>
                    <a:pt x="125" y="87"/>
                  </a:lnTo>
                  <a:lnTo>
                    <a:pt x="129" y="95"/>
                  </a:lnTo>
                  <a:lnTo>
                    <a:pt x="130" y="104"/>
                  </a:lnTo>
                  <a:lnTo>
                    <a:pt x="130" y="129"/>
                  </a:lnTo>
                  <a:lnTo>
                    <a:pt x="129" y="144"/>
                  </a:lnTo>
                  <a:lnTo>
                    <a:pt x="129" y="190"/>
                  </a:lnTo>
                  <a:lnTo>
                    <a:pt x="130" y="195"/>
                  </a:lnTo>
                  <a:lnTo>
                    <a:pt x="126" y="194"/>
                  </a:lnTo>
                  <a:lnTo>
                    <a:pt x="104" y="194"/>
                  </a:lnTo>
                  <a:lnTo>
                    <a:pt x="100" y="195"/>
                  </a:lnTo>
                  <a:lnTo>
                    <a:pt x="101" y="174"/>
                  </a:lnTo>
                  <a:lnTo>
                    <a:pt x="103" y="156"/>
                  </a:lnTo>
                  <a:lnTo>
                    <a:pt x="103" y="120"/>
                  </a:lnTo>
                  <a:lnTo>
                    <a:pt x="101" y="108"/>
                  </a:lnTo>
                  <a:lnTo>
                    <a:pt x="97" y="97"/>
                  </a:lnTo>
                  <a:lnTo>
                    <a:pt x="92" y="90"/>
                  </a:lnTo>
                  <a:lnTo>
                    <a:pt x="83" y="83"/>
                  </a:lnTo>
                  <a:lnTo>
                    <a:pt x="68" y="82"/>
                  </a:lnTo>
                  <a:lnTo>
                    <a:pt x="55" y="83"/>
                  </a:lnTo>
                  <a:lnTo>
                    <a:pt x="46" y="87"/>
                  </a:lnTo>
                  <a:lnTo>
                    <a:pt x="35" y="97"/>
                  </a:lnTo>
                  <a:lnTo>
                    <a:pt x="31" y="104"/>
                  </a:lnTo>
                  <a:lnTo>
                    <a:pt x="30" y="115"/>
                  </a:lnTo>
                  <a:lnTo>
                    <a:pt x="29" y="129"/>
                  </a:lnTo>
                  <a:lnTo>
                    <a:pt x="29" y="165"/>
                  </a:lnTo>
                  <a:lnTo>
                    <a:pt x="30" y="177"/>
                  </a:lnTo>
                  <a:lnTo>
                    <a:pt x="30" y="186"/>
                  </a:lnTo>
                  <a:lnTo>
                    <a:pt x="31" y="195"/>
                  </a:lnTo>
                  <a:lnTo>
                    <a:pt x="26" y="194"/>
                  </a:lnTo>
                  <a:lnTo>
                    <a:pt x="4" y="194"/>
                  </a:lnTo>
                  <a:lnTo>
                    <a:pt x="0" y="195"/>
                  </a:lnTo>
                  <a:lnTo>
                    <a:pt x="2" y="126"/>
                  </a:lnTo>
                  <a:lnTo>
                    <a:pt x="2" y="47"/>
                  </a:lnTo>
                  <a:lnTo>
                    <a:pt x="1" y="30"/>
                  </a:lnTo>
                  <a:lnTo>
                    <a:pt x="1" y="0"/>
                  </a:lnTo>
                  <a:lnTo>
                    <a:pt x="4" y="0"/>
                  </a:lnTo>
                  <a:lnTo>
                    <a:pt x="8" y="1"/>
                  </a:lnTo>
                  <a:lnTo>
                    <a:pt x="22" y="1"/>
                  </a:lnTo>
                  <a:lnTo>
                    <a:pt x="28" y="0"/>
                  </a:lnTo>
                  <a:lnTo>
                    <a:pt x="31" y="0"/>
                  </a:lnTo>
                  <a:lnTo>
                    <a:pt x="31" y="8"/>
                  </a:lnTo>
                  <a:lnTo>
                    <a:pt x="30" y="18"/>
                  </a:lnTo>
                  <a:lnTo>
                    <a:pt x="30" y="66"/>
                  </a:lnTo>
                  <a:lnTo>
                    <a:pt x="29" y="91"/>
                  </a:lnTo>
                  <a:close/>
                </a:path>
              </a:pathLst>
            </a:custGeom>
            <a:solidFill>
              <a:srgbClr val="660080"/>
            </a:solidFill>
            <a:ln w="0">
              <a:solidFill>
                <a:srgbClr val="660080"/>
              </a:solidFill>
              <a:prstDash val="solid"/>
              <a:round/>
              <a:headEnd/>
              <a:tailEnd/>
            </a:ln>
          </p:spPr>
          <p:txBody>
            <a:bodyPr/>
            <a:lstStyle/>
            <a:p>
              <a:endParaRPr lang="en-GB" dirty="0"/>
            </a:p>
          </p:txBody>
        </p:sp>
        <p:sp>
          <p:nvSpPr>
            <p:cNvPr id="5212" name="Freeform 44"/>
            <p:cNvSpPr>
              <a:spLocks/>
            </p:cNvSpPr>
            <p:nvPr/>
          </p:nvSpPr>
          <p:spPr bwMode="auto">
            <a:xfrm>
              <a:off x="1194" y="3897"/>
              <a:ext cx="61" cy="63"/>
            </a:xfrm>
            <a:custGeom>
              <a:avLst/>
              <a:gdLst>
                <a:gd name="T0" fmla="*/ 0 w 183"/>
                <a:gd name="T1" fmla="*/ 0 h 188"/>
                <a:gd name="T2" fmla="*/ 0 w 183"/>
                <a:gd name="T3" fmla="*/ 0 h 188"/>
                <a:gd name="T4" fmla="*/ 0 w 183"/>
                <a:gd name="T5" fmla="*/ 0 h 188"/>
                <a:gd name="T6" fmla="*/ 0 w 183"/>
                <a:gd name="T7" fmla="*/ 0 h 188"/>
                <a:gd name="T8" fmla="*/ 0 w 183"/>
                <a:gd name="T9" fmla="*/ 0 h 188"/>
                <a:gd name="T10" fmla="*/ 0 w 183"/>
                <a:gd name="T11" fmla="*/ 0 h 188"/>
                <a:gd name="T12" fmla="*/ 0 w 183"/>
                <a:gd name="T13" fmla="*/ 0 h 188"/>
                <a:gd name="T14" fmla="*/ 0 w 183"/>
                <a:gd name="T15" fmla="*/ 0 h 188"/>
                <a:gd name="T16" fmla="*/ 0 w 183"/>
                <a:gd name="T17" fmla="*/ 0 h 188"/>
                <a:gd name="T18" fmla="*/ 0 w 183"/>
                <a:gd name="T19" fmla="*/ 0 h 188"/>
                <a:gd name="T20" fmla="*/ 0 w 183"/>
                <a:gd name="T21" fmla="*/ 0 h 188"/>
                <a:gd name="T22" fmla="*/ 0 w 183"/>
                <a:gd name="T23" fmla="*/ 0 h 188"/>
                <a:gd name="T24" fmla="*/ 0 w 183"/>
                <a:gd name="T25" fmla="*/ 0 h 188"/>
                <a:gd name="T26" fmla="*/ 0 w 183"/>
                <a:gd name="T27" fmla="*/ 0 h 188"/>
                <a:gd name="T28" fmla="*/ 0 w 183"/>
                <a:gd name="T29" fmla="*/ 0 h 188"/>
                <a:gd name="T30" fmla="*/ 0 w 183"/>
                <a:gd name="T31" fmla="*/ 0 h 188"/>
                <a:gd name="T32" fmla="*/ 0 w 183"/>
                <a:gd name="T33" fmla="*/ 0 h 188"/>
                <a:gd name="T34" fmla="*/ 0 w 183"/>
                <a:gd name="T35" fmla="*/ 0 h 188"/>
                <a:gd name="T36" fmla="*/ 0 w 183"/>
                <a:gd name="T37" fmla="*/ 0 h 188"/>
                <a:gd name="T38" fmla="*/ 0 w 183"/>
                <a:gd name="T39" fmla="*/ 0 h 188"/>
                <a:gd name="T40" fmla="*/ 0 w 183"/>
                <a:gd name="T41" fmla="*/ 0 h 188"/>
                <a:gd name="T42" fmla="*/ 0 w 183"/>
                <a:gd name="T43" fmla="*/ 0 h 188"/>
                <a:gd name="T44" fmla="*/ 0 w 183"/>
                <a:gd name="T45" fmla="*/ 0 h 188"/>
                <a:gd name="T46" fmla="*/ 0 w 183"/>
                <a:gd name="T47" fmla="*/ 0 h 188"/>
                <a:gd name="T48" fmla="*/ 0 w 183"/>
                <a:gd name="T49" fmla="*/ 0 h 188"/>
                <a:gd name="T50" fmla="*/ 0 w 183"/>
                <a:gd name="T51" fmla="*/ 0 h 188"/>
                <a:gd name="T52" fmla="*/ 0 w 183"/>
                <a:gd name="T53" fmla="*/ 0 h 188"/>
                <a:gd name="T54" fmla="*/ 0 w 183"/>
                <a:gd name="T55" fmla="*/ 0 h 188"/>
                <a:gd name="T56" fmla="*/ 0 w 183"/>
                <a:gd name="T57" fmla="*/ 0 h 188"/>
                <a:gd name="T58" fmla="*/ 0 w 183"/>
                <a:gd name="T59" fmla="*/ 0 h 188"/>
                <a:gd name="T60" fmla="*/ 0 w 183"/>
                <a:gd name="T61" fmla="*/ 0 h 188"/>
                <a:gd name="T62" fmla="*/ 0 w 183"/>
                <a:gd name="T63" fmla="*/ 0 h 188"/>
                <a:gd name="T64" fmla="*/ 0 w 183"/>
                <a:gd name="T65" fmla="*/ 0 h 188"/>
                <a:gd name="T66" fmla="*/ 0 w 183"/>
                <a:gd name="T67" fmla="*/ 0 h 188"/>
                <a:gd name="T68" fmla="*/ 0 w 183"/>
                <a:gd name="T69" fmla="*/ 0 h 188"/>
                <a:gd name="T70" fmla="*/ 0 w 183"/>
                <a:gd name="T71" fmla="*/ 0 h 188"/>
                <a:gd name="T72" fmla="*/ 0 w 183"/>
                <a:gd name="T73" fmla="*/ 0 h 188"/>
                <a:gd name="T74" fmla="*/ 0 w 183"/>
                <a:gd name="T75" fmla="*/ 0 h 188"/>
                <a:gd name="T76" fmla="*/ 0 w 183"/>
                <a:gd name="T77" fmla="*/ 0 h 188"/>
                <a:gd name="T78" fmla="*/ 0 w 183"/>
                <a:gd name="T79" fmla="*/ 0 h 188"/>
                <a:gd name="T80" fmla="*/ 0 w 183"/>
                <a:gd name="T81" fmla="*/ 0 h 188"/>
                <a:gd name="T82" fmla="*/ 0 w 183"/>
                <a:gd name="T83" fmla="*/ 0 h 188"/>
                <a:gd name="T84" fmla="*/ 0 w 183"/>
                <a:gd name="T85" fmla="*/ 0 h 188"/>
                <a:gd name="T86" fmla="*/ 0 w 183"/>
                <a:gd name="T87" fmla="*/ 0 h 188"/>
                <a:gd name="T88" fmla="*/ 0 w 183"/>
                <a:gd name="T89" fmla="*/ 0 h 188"/>
                <a:gd name="T90" fmla="*/ 0 w 183"/>
                <a:gd name="T91" fmla="*/ 0 h 188"/>
                <a:gd name="T92" fmla="*/ 0 w 183"/>
                <a:gd name="T93" fmla="*/ 0 h 188"/>
                <a:gd name="T94" fmla="*/ 0 w 183"/>
                <a:gd name="T95" fmla="*/ 0 h 188"/>
                <a:gd name="T96" fmla="*/ 0 w 183"/>
                <a:gd name="T97" fmla="*/ 0 h 188"/>
                <a:gd name="T98" fmla="*/ 0 w 183"/>
                <a:gd name="T99" fmla="*/ 0 h 188"/>
                <a:gd name="T100" fmla="*/ 0 w 183"/>
                <a:gd name="T101" fmla="*/ 0 h 1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83"/>
                <a:gd name="T154" fmla="*/ 0 h 188"/>
                <a:gd name="T155" fmla="*/ 183 w 183"/>
                <a:gd name="T156" fmla="*/ 188 h 18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83" h="188">
                  <a:moveTo>
                    <a:pt x="182" y="149"/>
                  </a:moveTo>
                  <a:lnTo>
                    <a:pt x="181" y="159"/>
                  </a:lnTo>
                  <a:lnTo>
                    <a:pt x="179" y="171"/>
                  </a:lnTo>
                  <a:lnTo>
                    <a:pt x="156" y="180"/>
                  </a:lnTo>
                  <a:lnTo>
                    <a:pt x="132" y="186"/>
                  </a:lnTo>
                  <a:lnTo>
                    <a:pt x="107" y="188"/>
                  </a:lnTo>
                  <a:lnTo>
                    <a:pt x="79" y="185"/>
                  </a:lnTo>
                  <a:lnTo>
                    <a:pt x="57" y="179"/>
                  </a:lnTo>
                  <a:lnTo>
                    <a:pt x="37" y="168"/>
                  </a:lnTo>
                  <a:lnTo>
                    <a:pt x="21" y="153"/>
                  </a:lnTo>
                  <a:lnTo>
                    <a:pt x="9" y="136"/>
                  </a:lnTo>
                  <a:lnTo>
                    <a:pt x="3" y="116"/>
                  </a:lnTo>
                  <a:lnTo>
                    <a:pt x="0" y="94"/>
                  </a:lnTo>
                  <a:lnTo>
                    <a:pt x="3" y="73"/>
                  </a:lnTo>
                  <a:lnTo>
                    <a:pt x="9" y="53"/>
                  </a:lnTo>
                  <a:lnTo>
                    <a:pt x="20" y="36"/>
                  </a:lnTo>
                  <a:lnTo>
                    <a:pt x="36" y="21"/>
                  </a:lnTo>
                  <a:lnTo>
                    <a:pt x="55" y="10"/>
                  </a:lnTo>
                  <a:lnTo>
                    <a:pt x="80" y="3"/>
                  </a:lnTo>
                  <a:lnTo>
                    <a:pt x="111" y="0"/>
                  </a:lnTo>
                  <a:lnTo>
                    <a:pt x="136" y="2"/>
                  </a:lnTo>
                  <a:lnTo>
                    <a:pt x="156" y="6"/>
                  </a:lnTo>
                  <a:lnTo>
                    <a:pt x="171" y="10"/>
                  </a:lnTo>
                  <a:lnTo>
                    <a:pt x="183" y="14"/>
                  </a:lnTo>
                  <a:lnTo>
                    <a:pt x="181" y="23"/>
                  </a:lnTo>
                  <a:lnTo>
                    <a:pt x="178" y="31"/>
                  </a:lnTo>
                  <a:lnTo>
                    <a:pt x="177" y="41"/>
                  </a:lnTo>
                  <a:lnTo>
                    <a:pt x="173" y="41"/>
                  </a:lnTo>
                  <a:lnTo>
                    <a:pt x="164" y="29"/>
                  </a:lnTo>
                  <a:lnTo>
                    <a:pt x="150" y="20"/>
                  </a:lnTo>
                  <a:lnTo>
                    <a:pt x="132" y="14"/>
                  </a:lnTo>
                  <a:lnTo>
                    <a:pt x="111" y="11"/>
                  </a:lnTo>
                  <a:lnTo>
                    <a:pt x="90" y="14"/>
                  </a:lnTo>
                  <a:lnTo>
                    <a:pt x="70" y="21"/>
                  </a:lnTo>
                  <a:lnTo>
                    <a:pt x="55" y="33"/>
                  </a:lnTo>
                  <a:lnTo>
                    <a:pt x="43" y="49"/>
                  </a:lnTo>
                  <a:lnTo>
                    <a:pt x="37" y="69"/>
                  </a:lnTo>
                  <a:lnTo>
                    <a:pt x="34" y="93"/>
                  </a:lnTo>
                  <a:lnTo>
                    <a:pt x="37" y="115"/>
                  </a:lnTo>
                  <a:lnTo>
                    <a:pt x="42" y="134"/>
                  </a:lnTo>
                  <a:lnTo>
                    <a:pt x="51" y="148"/>
                  </a:lnTo>
                  <a:lnTo>
                    <a:pt x="65" y="160"/>
                  </a:lnTo>
                  <a:lnTo>
                    <a:pt x="79" y="169"/>
                  </a:lnTo>
                  <a:lnTo>
                    <a:pt x="95" y="175"/>
                  </a:lnTo>
                  <a:lnTo>
                    <a:pt x="112" y="176"/>
                  </a:lnTo>
                  <a:lnTo>
                    <a:pt x="121" y="176"/>
                  </a:lnTo>
                  <a:lnTo>
                    <a:pt x="134" y="173"/>
                  </a:lnTo>
                  <a:lnTo>
                    <a:pt x="149" y="169"/>
                  </a:lnTo>
                  <a:lnTo>
                    <a:pt x="164" y="160"/>
                  </a:lnTo>
                  <a:lnTo>
                    <a:pt x="178" y="148"/>
                  </a:lnTo>
                  <a:lnTo>
                    <a:pt x="182" y="149"/>
                  </a:lnTo>
                  <a:close/>
                </a:path>
              </a:pathLst>
            </a:custGeom>
            <a:solidFill>
              <a:srgbClr val="660080"/>
            </a:solidFill>
            <a:ln w="0">
              <a:solidFill>
                <a:srgbClr val="660080"/>
              </a:solidFill>
              <a:prstDash val="solid"/>
              <a:round/>
              <a:headEnd/>
              <a:tailEnd/>
            </a:ln>
          </p:spPr>
          <p:txBody>
            <a:bodyPr/>
            <a:lstStyle/>
            <a:p>
              <a:endParaRPr lang="en-GB" dirty="0"/>
            </a:p>
          </p:txBody>
        </p:sp>
        <p:sp>
          <p:nvSpPr>
            <p:cNvPr id="5213" name="Freeform 45"/>
            <p:cNvSpPr>
              <a:spLocks noEditPoints="1"/>
            </p:cNvSpPr>
            <p:nvPr/>
          </p:nvSpPr>
          <p:spPr bwMode="auto">
            <a:xfrm>
              <a:off x="1262" y="3915"/>
              <a:ext cx="50" cy="45"/>
            </a:xfrm>
            <a:custGeom>
              <a:avLst/>
              <a:gdLst>
                <a:gd name="T0" fmla="*/ 0 w 150"/>
                <a:gd name="T1" fmla="*/ 0 h 135"/>
                <a:gd name="T2" fmla="*/ 0 w 150"/>
                <a:gd name="T3" fmla="*/ 0 h 135"/>
                <a:gd name="T4" fmla="*/ 0 w 150"/>
                <a:gd name="T5" fmla="*/ 0 h 135"/>
                <a:gd name="T6" fmla="*/ 0 w 150"/>
                <a:gd name="T7" fmla="*/ 0 h 135"/>
                <a:gd name="T8" fmla="*/ 0 w 150"/>
                <a:gd name="T9" fmla="*/ 0 h 135"/>
                <a:gd name="T10" fmla="*/ 0 w 150"/>
                <a:gd name="T11" fmla="*/ 0 h 135"/>
                <a:gd name="T12" fmla="*/ 0 w 150"/>
                <a:gd name="T13" fmla="*/ 0 h 135"/>
                <a:gd name="T14" fmla="*/ 0 w 150"/>
                <a:gd name="T15" fmla="*/ 0 h 135"/>
                <a:gd name="T16" fmla="*/ 0 w 150"/>
                <a:gd name="T17" fmla="*/ 0 h 135"/>
                <a:gd name="T18" fmla="*/ 0 w 150"/>
                <a:gd name="T19" fmla="*/ 0 h 135"/>
                <a:gd name="T20" fmla="*/ 0 w 150"/>
                <a:gd name="T21" fmla="*/ 0 h 135"/>
                <a:gd name="T22" fmla="*/ 0 w 150"/>
                <a:gd name="T23" fmla="*/ 0 h 135"/>
                <a:gd name="T24" fmla="*/ 0 w 150"/>
                <a:gd name="T25" fmla="*/ 0 h 135"/>
                <a:gd name="T26" fmla="*/ 0 w 150"/>
                <a:gd name="T27" fmla="*/ 0 h 135"/>
                <a:gd name="T28" fmla="*/ 0 w 150"/>
                <a:gd name="T29" fmla="*/ 0 h 135"/>
                <a:gd name="T30" fmla="*/ 0 w 150"/>
                <a:gd name="T31" fmla="*/ 0 h 135"/>
                <a:gd name="T32" fmla="*/ 0 w 150"/>
                <a:gd name="T33" fmla="*/ 0 h 135"/>
                <a:gd name="T34" fmla="*/ 0 w 150"/>
                <a:gd name="T35" fmla="*/ 0 h 135"/>
                <a:gd name="T36" fmla="*/ 0 w 150"/>
                <a:gd name="T37" fmla="*/ 0 h 135"/>
                <a:gd name="T38" fmla="*/ 0 w 150"/>
                <a:gd name="T39" fmla="*/ 0 h 135"/>
                <a:gd name="T40" fmla="*/ 0 w 150"/>
                <a:gd name="T41" fmla="*/ 0 h 135"/>
                <a:gd name="T42" fmla="*/ 0 w 150"/>
                <a:gd name="T43" fmla="*/ 0 h 135"/>
                <a:gd name="T44" fmla="*/ 0 w 150"/>
                <a:gd name="T45" fmla="*/ 0 h 135"/>
                <a:gd name="T46" fmla="*/ 0 w 150"/>
                <a:gd name="T47" fmla="*/ 0 h 135"/>
                <a:gd name="T48" fmla="*/ 0 w 150"/>
                <a:gd name="T49" fmla="*/ 0 h 135"/>
                <a:gd name="T50" fmla="*/ 0 w 150"/>
                <a:gd name="T51" fmla="*/ 0 h 135"/>
                <a:gd name="T52" fmla="*/ 0 w 150"/>
                <a:gd name="T53" fmla="*/ 0 h 135"/>
                <a:gd name="T54" fmla="*/ 0 w 150"/>
                <a:gd name="T55" fmla="*/ 0 h 135"/>
                <a:gd name="T56" fmla="*/ 0 w 150"/>
                <a:gd name="T57" fmla="*/ 0 h 135"/>
                <a:gd name="T58" fmla="*/ 0 w 150"/>
                <a:gd name="T59" fmla="*/ 0 h 135"/>
                <a:gd name="T60" fmla="*/ 0 w 150"/>
                <a:gd name="T61" fmla="*/ 0 h 135"/>
                <a:gd name="T62" fmla="*/ 0 w 150"/>
                <a:gd name="T63" fmla="*/ 0 h 135"/>
                <a:gd name="T64" fmla="*/ 0 w 150"/>
                <a:gd name="T65" fmla="*/ 0 h 135"/>
                <a:gd name="T66" fmla="*/ 0 w 150"/>
                <a:gd name="T67" fmla="*/ 0 h 135"/>
                <a:gd name="T68" fmla="*/ 0 w 150"/>
                <a:gd name="T69" fmla="*/ 0 h 135"/>
                <a:gd name="T70" fmla="*/ 0 w 150"/>
                <a:gd name="T71" fmla="*/ 0 h 135"/>
                <a:gd name="T72" fmla="*/ 0 w 150"/>
                <a:gd name="T73" fmla="*/ 0 h 135"/>
                <a:gd name="T74" fmla="*/ 0 w 150"/>
                <a:gd name="T75" fmla="*/ 0 h 135"/>
                <a:gd name="T76" fmla="*/ 0 w 150"/>
                <a:gd name="T77" fmla="*/ 0 h 135"/>
                <a:gd name="T78" fmla="*/ 0 w 150"/>
                <a:gd name="T79" fmla="*/ 0 h 135"/>
                <a:gd name="T80" fmla="*/ 0 w 150"/>
                <a:gd name="T81" fmla="*/ 0 h 135"/>
                <a:gd name="T82" fmla="*/ 0 w 150"/>
                <a:gd name="T83" fmla="*/ 0 h 135"/>
                <a:gd name="T84" fmla="*/ 0 w 150"/>
                <a:gd name="T85" fmla="*/ 0 h 135"/>
                <a:gd name="T86" fmla="*/ 0 w 150"/>
                <a:gd name="T87" fmla="*/ 0 h 135"/>
                <a:gd name="T88" fmla="*/ 0 w 150"/>
                <a:gd name="T89" fmla="*/ 0 h 135"/>
                <a:gd name="T90" fmla="*/ 0 w 150"/>
                <a:gd name="T91" fmla="*/ 0 h 135"/>
                <a:gd name="T92" fmla="*/ 0 w 150"/>
                <a:gd name="T93" fmla="*/ 0 h 135"/>
                <a:gd name="T94" fmla="*/ 0 w 150"/>
                <a:gd name="T95" fmla="*/ 0 h 135"/>
                <a:gd name="T96" fmla="*/ 0 w 150"/>
                <a:gd name="T97" fmla="*/ 0 h 135"/>
                <a:gd name="T98" fmla="*/ 0 w 150"/>
                <a:gd name="T99" fmla="*/ 0 h 135"/>
                <a:gd name="T100" fmla="*/ 0 w 150"/>
                <a:gd name="T101" fmla="*/ 0 h 135"/>
                <a:gd name="T102" fmla="*/ 0 w 150"/>
                <a:gd name="T103" fmla="*/ 0 h 135"/>
                <a:gd name="T104" fmla="*/ 0 w 150"/>
                <a:gd name="T105" fmla="*/ 0 h 13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0"/>
                <a:gd name="T160" fmla="*/ 0 h 135"/>
                <a:gd name="T161" fmla="*/ 150 w 150"/>
                <a:gd name="T162" fmla="*/ 135 h 13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0" h="135">
                  <a:moveTo>
                    <a:pt x="76" y="11"/>
                  </a:moveTo>
                  <a:lnTo>
                    <a:pt x="91" y="14"/>
                  </a:lnTo>
                  <a:lnTo>
                    <a:pt x="101" y="19"/>
                  </a:lnTo>
                  <a:lnTo>
                    <a:pt x="109" y="27"/>
                  </a:lnTo>
                  <a:lnTo>
                    <a:pt x="115" y="36"/>
                  </a:lnTo>
                  <a:lnTo>
                    <a:pt x="117" y="47"/>
                  </a:lnTo>
                  <a:lnTo>
                    <a:pt x="120" y="59"/>
                  </a:lnTo>
                  <a:lnTo>
                    <a:pt x="120" y="68"/>
                  </a:lnTo>
                  <a:lnTo>
                    <a:pt x="117" y="86"/>
                  </a:lnTo>
                  <a:lnTo>
                    <a:pt x="112" y="102"/>
                  </a:lnTo>
                  <a:lnTo>
                    <a:pt x="103" y="114"/>
                  </a:lnTo>
                  <a:lnTo>
                    <a:pt x="89" y="122"/>
                  </a:lnTo>
                  <a:lnTo>
                    <a:pt x="74" y="125"/>
                  </a:lnTo>
                  <a:lnTo>
                    <a:pt x="59" y="122"/>
                  </a:lnTo>
                  <a:lnTo>
                    <a:pt x="47" y="115"/>
                  </a:lnTo>
                  <a:lnTo>
                    <a:pt x="38" y="103"/>
                  </a:lnTo>
                  <a:lnTo>
                    <a:pt x="33" y="86"/>
                  </a:lnTo>
                  <a:lnTo>
                    <a:pt x="30" y="66"/>
                  </a:lnTo>
                  <a:lnTo>
                    <a:pt x="30" y="61"/>
                  </a:lnTo>
                  <a:lnTo>
                    <a:pt x="31" y="55"/>
                  </a:lnTo>
                  <a:lnTo>
                    <a:pt x="33" y="45"/>
                  </a:lnTo>
                  <a:lnTo>
                    <a:pt x="35" y="36"/>
                  </a:lnTo>
                  <a:lnTo>
                    <a:pt x="42" y="27"/>
                  </a:lnTo>
                  <a:lnTo>
                    <a:pt x="50" y="19"/>
                  </a:lnTo>
                  <a:lnTo>
                    <a:pt x="60" y="14"/>
                  </a:lnTo>
                  <a:lnTo>
                    <a:pt x="76" y="11"/>
                  </a:lnTo>
                  <a:close/>
                  <a:moveTo>
                    <a:pt x="74" y="0"/>
                  </a:moveTo>
                  <a:lnTo>
                    <a:pt x="53" y="3"/>
                  </a:lnTo>
                  <a:lnTo>
                    <a:pt x="35" y="8"/>
                  </a:lnTo>
                  <a:lnTo>
                    <a:pt x="21" y="19"/>
                  </a:lnTo>
                  <a:lnTo>
                    <a:pt x="9" y="32"/>
                  </a:lnTo>
                  <a:lnTo>
                    <a:pt x="2" y="48"/>
                  </a:lnTo>
                  <a:lnTo>
                    <a:pt x="0" y="68"/>
                  </a:lnTo>
                  <a:lnTo>
                    <a:pt x="2" y="89"/>
                  </a:lnTo>
                  <a:lnTo>
                    <a:pt x="9" y="105"/>
                  </a:lnTo>
                  <a:lnTo>
                    <a:pt x="20" y="117"/>
                  </a:lnTo>
                  <a:lnTo>
                    <a:pt x="31" y="126"/>
                  </a:lnTo>
                  <a:lnTo>
                    <a:pt x="46" y="131"/>
                  </a:lnTo>
                  <a:lnTo>
                    <a:pt x="60" y="134"/>
                  </a:lnTo>
                  <a:lnTo>
                    <a:pt x="74" y="135"/>
                  </a:lnTo>
                  <a:lnTo>
                    <a:pt x="95" y="132"/>
                  </a:lnTo>
                  <a:lnTo>
                    <a:pt x="113" y="127"/>
                  </a:lnTo>
                  <a:lnTo>
                    <a:pt x="129" y="117"/>
                  </a:lnTo>
                  <a:lnTo>
                    <a:pt x="141" y="103"/>
                  </a:lnTo>
                  <a:lnTo>
                    <a:pt x="148" y="86"/>
                  </a:lnTo>
                  <a:lnTo>
                    <a:pt x="150" y="66"/>
                  </a:lnTo>
                  <a:lnTo>
                    <a:pt x="149" y="52"/>
                  </a:lnTo>
                  <a:lnTo>
                    <a:pt x="145" y="39"/>
                  </a:lnTo>
                  <a:lnTo>
                    <a:pt x="137" y="27"/>
                  </a:lnTo>
                  <a:lnTo>
                    <a:pt x="126" y="16"/>
                  </a:lnTo>
                  <a:lnTo>
                    <a:pt x="113" y="8"/>
                  </a:lnTo>
                  <a:lnTo>
                    <a:pt x="95" y="2"/>
                  </a:lnTo>
                  <a:lnTo>
                    <a:pt x="74"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14" name="Freeform 46"/>
            <p:cNvSpPr>
              <a:spLocks/>
            </p:cNvSpPr>
            <p:nvPr/>
          </p:nvSpPr>
          <p:spPr bwMode="auto">
            <a:xfrm>
              <a:off x="1323" y="3916"/>
              <a:ext cx="42" cy="44"/>
            </a:xfrm>
            <a:custGeom>
              <a:avLst/>
              <a:gdLst>
                <a:gd name="T0" fmla="*/ 0 w 126"/>
                <a:gd name="T1" fmla="*/ 0 h 132"/>
                <a:gd name="T2" fmla="*/ 0 w 126"/>
                <a:gd name="T3" fmla="*/ 0 h 132"/>
                <a:gd name="T4" fmla="*/ 0 w 126"/>
                <a:gd name="T5" fmla="*/ 0 h 132"/>
                <a:gd name="T6" fmla="*/ 0 w 126"/>
                <a:gd name="T7" fmla="*/ 0 h 132"/>
                <a:gd name="T8" fmla="*/ 0 w 126"/>
                <a:gd name="T9" fmla="*/ 0 h 132"/>
                <a:gd name="T10" fmla="*/ 0 w 126"/>
                <a:gd name="T11" fmla="*/ 0 h 132"/>
                <a:gd name="T12" fmla="*/ 0 w 126"/>
                <a:gd name="T13" fmla="*/ 0 h 132"/>
                <a:gd name="T14" fmla="*/ 0 w 126"/>
                <a:gd name="T15" fmla="*/ 0 h 132"/>
                <a:gd name="T16" fmla="*/ 0 w 126"/>
                <a:gd name="T17" fmla="*/ 0 h 132"/>
                <a:gd name="T18" fmla="*/ 0 w 126"/>
                <a:gd name="T19" fmla="*/ 0 h 132"/>
                <a:gd name="T20" fmla="*/ 0 w 126"/>
                <a:gd name="T21" fmla="*/ 0 h 132"/>
                <a:gd name="T22" fmla="*/ 0 w 126"/>
                <a:gd name="T23" fmla="*/ 0 h 132"/>
                <a:gd name="T24" fmla="*/ 0 w 126"/>
                <a:gd name="T25" fmla="*/ 0 h 132"/>
                <a:gd name="T26" fmla="*/ 0 w 126"/>
                <a:gd name="T27" fmla="*/ 0 h 132"/>
                <a:gd name="T28" fmla="*/ 0 w 126"/>
                <a:gd name="T29" fmla="*/ 0 h 132"/>
                <a:gd name="T30" fmla="*/ 0 w 126"/>
                <a:gd name="T31" fmla="*/ 0 h 132"/>
                <a:gd name="T32" fmla="*/ 0 w 126"/>
                <a:gd name="T33" fmla="*/ 0 h 132"/>
                <a:gd name="T34" fmla="*/ 0 w 126"/>
                <a:gd name="T35" fmla="*/ 0 h 132"/>
                <a:gd name="T36" fmla="*/ 0 w 126"/>
                <a:gd name="T37" fmla="*/ 0 h 132"/>
                <a:gd name="T38" fmla="*/ 0 w 126"/>
                <a:gd name="T39" fmla="*/ 0 h 132"/>
                <a:gd name="T40" fmla="*/ 0 w 126"/>
                <a:gd name="T41" fmla="*/ 0 h 132"/>
                <a:gd name="T42" fmla="*/ 0 w 126"/>
                <a:gd name="T43" fmla="*/ 0 h 132"/>
                <a:gd name="T44" fmla="*/ 0 w 126"/>
                <a:gd name="T45" fmla="*/ 0 h 132"/>
                <a:gd name="T46" fmla="*/ 0 w 126"/>
                <a:gd name="T47" fmla="*/ 0 h 132"/>
                <a:gd name="T48" fmla="*/ 0 w 126"/>
                <a:gd name="T49" fmla="*/ 0 h 132"/>
                <a:gd name="T50" fmla="*/ 0 w 126"/>
                <a:gd name="T51" fmla="*/ 0 h 132"/>
                <a:gd name="T52" fmla="*/ 0 w 126"/>
                <a:gd name="T53" fmla="*/ 0 h 132"/>
                <a:gd name="T54" fmla="*/ 0 w 126"/>
                <a:gd name="T55" fmla="*/ 0 h 132"/>
                <a:gd name="T56" fmla="*/ 0 w 126"/>
                <a:gd name="T57" fmla="*/ 0 h 132"/>
                <a:gd name="T58" fmla="*/ 0 w 126"/>
                <a:gd name="T59" fmla="*/ 0 h 132"/>
                <a:gd name="T60" fmla="*/ 0 w 126"/>
                <a:gd name="T61" fmla="*/ 0 h 132"/>
                <a:gd name="T62" fmla="*/ 0 w 126"/>
                <a:gd name="T63" fmla="*/ 0 h 132"/>
                <a:gd name="T64" fmla="*/ 0 w 126"/>
                <a:gd name="T65" fmla="*/ 0 h 132"/>
                <a:gd name="T66" fmla="*/ 0 w 126"/>
                <a:gd name="T67" fmla="*/ 0 h 132"/>
                <a:gd name="T68" fmla="*/ 0 w 126"/>
                <a:gd name="T69" fmla="*/ 0 h 132"/>
                <a:gd name="T70" fmla="*/ 0 w 126"/>
                <a:gd name="T71" fmla="*/ 0 h 132"/>
                <a:gd name="T72" fmla="*/ 0 w 126"/>
                <a:gd name="T73" fmla="*/ 0 h 132"/>
                <a:gd name="T74" fmla="*/ 0 w 126"/>
                <a:gd name="T75" fmla="*/ 0 h 132"/>
                <a:gd name="T76" fmla="*/ 0 w 126"/>
                <a:gd name="T77" fmla="*/ 0 h 132"/>
                <a:gd name="T78" fmla="*/ 0 w 126"/>
                <a:gd name="T79" fmla="*/ 0 h 132"/>
                <a:gd name="T80" fmla="*/ 0 w 126"/>
                <a:gd name="T81" fmla="*/ 0 h 132"/>
                <a:gd name="T82" fmla="*/ 0 w 126"/>
                <a:gd name="T83" fmla="*/ 0 h 132"/>
                <a:gd name="T84" fmla="*/ 0 w 126"/>
                <a:gd name="T85" fmla="*/ 0 h 132"/>
                <a:gd name="T86" fmla="*/ 0 w 126"/>
                <a:gd name="T87" fmla="*/ 0 h 132"/>
                <a:gd name="T88" fmla="*/ 0 w 126"/>
                <a:gd name="T89" fmla="*/ 0 h 132"/>
                <a:gd name="T90" fmla="*/ 0 w 126"/>
                <a:gd name="T91" fmla="*/ 0 h 1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26"/>
                <a:gd name="T139" fmla="*/ 0 h 132"/>
                <a:gd name="T140" fmla="*/ 126 w 126"/>
                <a:gd name="T141" fmla="*/ 132 h 1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26" h="132">
                  <a:moveTo>
                    <a:pt x="91" y="96"/>
                  </a:moveTo>
                  <a:lnTo>
                    <a:pt x="97" y="82"/>
                  </a:lnTo>
                  <a:lnTo>
                    <a:pt x="97" y="14"/>
                  </a:lnTo>
                  <a:lnTo>
                    <a:pt x="95" y="0"/>
                  </a:lnTo>
                  <a:lnTo>
                    <a:pt x="99" y="1"/>
                  </a:lnTo>
                  <a:lnTo>
                    <a:pt x="122" y="1"/>
                  </a:lnTo>
                  <a:lnTo>
                    <a:pt x="126" y="0"/>
                  </a:lnTo>
                  <a:lnTo>
                    <a:pt x="124" y="18"/>
                  </a:lnTo>
                  <a:lnTo>
                    <a:pt x="123" y="41"/>
                  </a:lnTo>
                  <a:lnTo>
                    <a:pt x="123" y="113"/>
                  </a:lnTo>
                  <a:lnTo>
                    <a:pt x="124" y="121"/>
                  </a:lnTo>
                  <a:lnTo>
                    <a:pt x="124" y="129"/>
                  </a:lnTo>
                  <a:lnTo>
                    <a:pt x="120" y="128"/>
                  </a:lnTo>
                  <a:lnTo>
                    <a:pt x="101" y="128"/>
                  </a:lnTo>
                  <a:lnTo>
                    <a:pt x="97" y="129"/>
                  </a:lnTo>
                  <a:lnTo>
                    <a:pt x="97" y="113"/>
                  </a:lnTo>
                  <a:lnTo>
                    <a:pt x="98" y="104"/>
                  </a:lnTo>
                  <a:lnTo>
                    <a:pt x="86" y="119"/>
                  </a:lnTo>
                  <a:lnTo>
                    <a:pt x="73" y="126"/>
                  </a:lnTo>
                  <a:lnTo>
                    <a:pt x="60" y="130"/>
                  </a:lnTo>
                  <a:lnTo>
                    <a:pt x="51" y="132"/>
                  </a:lnTo>
                  <a:lnTo>
                    <a:pt x="33" y="130"/>
                  </a:lnTo>
                  <a:lnTo>
                    <a:pt x="20" y="125"/>
                  </a:lnTo>
                  <a:lnTo>
                    <a:pt x="11" y="119"/>
                  </a:lnTo>
                  <a:lnTo>
                    <a:pt x="6" y="109"/>
                  </a:lnTo>
                  <a:lnTo>
                    <a:pt x="2" y="101"/>
                  </a:lnTo>
                  <a:lnTo>
                    <a:pt x="0" y="92"/>
                  </a:lnTo>
                  <a:lnTo>
                    <a:pt x="0" y="64"/>
                  </a:lnTo>
                  <a:lnTo>
                    <a:pt x="2" y="50"/>
                  </a:lnTo>
                  <a:lnTo>
                    <a:pt x="2" y="18"/>
                  </a:lnTo>
                  <a:lnTo>
                    <a:pt x="0" y="8"/>
                  </a:lnTo>
                  <a:lnTo>
                    <a:pt x="0" y="0"/>
                  </a:lnTo>
                  <a:lnTo>
                    <a:pt x="4" y="1"/>
                  </a:lnTo>
                  <a:lnTo>
                    <a:pt x="25" y="1"/>
                  </a:lnTo>
                  <a:lnTo>
                    <a:pt x="29" y="0"/>
                  </a:lnTo>
                  <a:lnTo>
                    <a:pt x="27" y="39"/>
                  </a:lnTo>
                  <a:lnTo>
                    <a:pt x="27" y="71"/>
                  </a:lnTo>
                  <a:lnTo>
                    <a:pt x="28" y="84"/>
                  </a:lnTo>
                  <a:lnTo>
                    <a:pt x="31" y="97"/>
                  </a:lnTo>
                  <a:lnTo>
                    <a:pt x="36" y="107"/>
                  </a:lnTo>
                  <a:lnTo>
                    <a:pt x="45" y="112"/>
                  </a:lnTo>
                  <a:lnTo>
                    <a:pt x="58" y="115"/>
                  </a:lnTo>
                  <a:lnTo>
                    <a:pt x="70" y="113"/>
                  </a:lnTo>
                  <a:lnTo>
                    <a:pt x="81" y="109"/>
                  </a:lnTo>
                  <a:lnTo>
                    <a:pt x="87" y="103"/>
                  </a:lnTo>
                  <a:lnTo>
                    <a:pt x="91" y="96"/>
                  </a:lnTo>
                  <a:close/>
                </a:path>
              </a:pathLst>
            </a:custGeom>
            <a:solidFill>
              <a:srgbClr val="660080"/>
            </a:solidFill>
            <a:ln w="0">
              <a:solidFill>
                <a:srgbClr val="660080"/>
              </a:solidFill>
              <a:prstDash val="solid"/>
              <a:round/>
              <a:headEnd/>
              <a:tailEnd/>
            </a:ln>
          </p:spPr>
          <p:txBody>
            <a:bodyPr/>
            <a:lstStyle/>
            <a:p>
              <a:endParaRPr lang="en-GB" dirty="0"/>
            </a:p>
          </p:txBody>
        </p:sp>
        <p:sp>
          <p:nvSpPr>
            <p:cNvPr id="5215" name="Freeform 47"/>
            <p:cNvSpPr>
              <a:spLocks/>
            </p:cNvSpPr>
            <p:nvPr/>
          </p:nvSpPr>
          <p:spPr bwMode="auto">
            <a:xfrm>
              <a:off x="1379" y="3916"/>
              <a:ext cx="44" cy="43"/>
            </a:xfrm>
            <a:custGeom>
              <a:avLst/>
              <a:gdLst>
                <a:gd name="T0" fmla="*/ 0 w 131"/>
                <a:gd name="T1" fmla="*/ 0 h 129"/>
                <a:gd name="T2" fmla="*/ 0 w 131"/>
                <a:gd name="T3" fmla="*/ 0 h 129"/>
                <a:gd name="T4" fmla="*/ 0 w 131"/>
                <a:gd name="T5" fmla="*/ 0 h 129"/>
                <a:gd name="T6" fmla="*/ 0 w 131"/>
                <a:gd name="T7" fmla="*/ 0 h 129"/>
                <a:gd name="T8" fmla="*/ 0 w 131"/>
                <a:gd name="T9" fmla="*/ 0 h 129"/>
                <a:gd name="T10" fmla="*/ 0 w 131"/>
                <a:gd name="T11" fmla="*/ 0 h 129"/>
                <a:gd name="T12" fmla="*/ 0 w 131"/>
                <a:gd name="T13" fmla="*/ 0 h 129"/>
                <a:gd name="T14" fmla="*/ 0 w 131"/>
                <a:gd name="T15" fmla="*/ 0 h 129"/>
                <a:gd name="T16" fmla="*/ 0 w 131"/>
                <a:gd name="T17" fmla="*/ 0 h 129"/>
                <a:gd name="T18" fmla="*/ 0 w 131"/>
                <a:gd name="T19" fmla="*/ 0 h 129"/>
                <a:gd name="T20" fmla="*/ 0 w 131"/>
                <a:gd name="T21" fmla="*/ 0 h 129"/>
                <a:gd name="T22" fmla="*/ 0 w 131"/>
                <a:gd name="T23" fmla="*/ 0 h 129"/>
                <a:gd name="T24" fmla="*/ 0 w 131"/>
                <a:gd name="T25" fmla="*/ 0 h 129"/>
                <a:gd name="T26" fmla="*/ 0 w 131"/>
                <a:gd name="T27" fmla="*/ 0 h 129"/>
                <a:gd name="T28" fmla="*/ 0 w 131"/>
                <a:gd name="T29" fmla="*/ 0 h 129"/>
                <a:gd name="T30" fmla="*/ 0 w 131"/>
                <a:gd name="T31" fmla="*/ 0 h 129"/>
                <a:gd name="T32" fmla="*/ 0 w 131"/>
                <a:gd name="T33" fmla="*/ 0 h 129"/>
                <a:gd name="T34" fmla="*/ 0 w 131"/>
                <a:gd name="T35" fmla="*/ 0 h 129"/>
                <a:gd name="T36" fmla="*/ 0 w 131"/>
                <a:gd name="T37" fmla="*/ 0 h 129"/>
                <a:gd name="T38" fmla="*/ 0 w 131"/>
                <a:gd name="T39" fmla="*/ 0 h 129"/>
                <a:gd name="T40" fmla="*/ 0 w 131"/>
                <a:gd name="T41" fmla="*/ 0 h 129"/>
                <a:gd name="T42" fmla="*/ 0 w 131"/>
                <a:gd name="T43" fmla="*/ 0 h 129"/>
                <a:gd name="T44" fmla="*/ 0 w 131"/>
                <a:gd name="T45" fmla="*/ 0 h 129"/>
                <a:gd name="T46" fmla="*/ 0 w 131"/>
                <a:gd name="T47" fmla="*/ 0 h 129"/>
                <a:gd name="T48" fmla="*/ 0 w 131"/>
                <a:gd name="T49" fmla="*/ 0 h 129"/>
                <a:gd name="T50" fmla="*/ 0 w 131"/>
                <a:gd name="T51" fmla="*/ 0 h 129"/>
                <a:gd name="T52" fmla="*/ 0 w 131"/>
                <a:gd name="T53" fmla="*/ 0 h 129"/>
                <a:gd name="T54" fmla="*/ 0 w 131"/>
                <a:gd name="T55" fmla="*/ 0 h 129"/>
                <a:gd name="T56" fmla="*/ 0 w 131"/>
                <a:gd name="T57" fmla="*/ 0 h 129"/>
                <a:gd name="T58" fmla="*/ 0 w 131"/>
                <a:gd name="T59" fmla="*/ 0 h 129"/>
                <a:gd name="T60" fmla="*/ 0 w 131"/>
                <a:gd name="T61" fmla="*/ 0 h 129"/>
                <a:gd name="T62" fmla="*/ 0 w 131"/>
                <a:gd name="T63" fmla="*/ 0 h 129"/>
                <a:gd name="T64" fmla="*/ 0 w 131"/>
                <a:gd name="T65" fmla="*/ 0 h 129"/>
                <a:gd name="T66" fmla="*/ 0 w 131"/>
                <a:gd name="T67" fmla="*/ 0 h 129"/>
                <a:gd name="T68" fmla="*/ 0 w 131"/>
                <a:gd name="T69" fmla="*/ 0 h 129"/>
                <a:gd name="T70" fmla="*/ 0 w 131"/>
                <a:gd name="T71" fmla="*/ 0 h 129"/>
                <a:gd name="T72" fmla="*/ 0 w 131"/>
                <a:gd name="T73" fmla="*/ 0 h 129"/>
                <a:gd name="T74" fmla="*/ 0 w 131"/>
                <a:gd name="T75" fmla="*/ 0 h 129"/>
                <a:gd name="T76" fmla="*/ 0 w 131"/>
                <a:gd name="T77" fmla="*/ 0 h 129"/>
                <a:gd name="T78" fmla="*/ 0 w 131"/>
                <a:gd name="T79" fmla="*/ 0 h 129"/>
                <a:gd name="T80" fmla="*/ 0 w 131"/>
                <a:gd name="T81" fmla="*/ 0 h 129"/>
                <a:gd name="T82" fmla="*/ 0 w 131"/>
                <a:gd name="T83" fmla="*/ 0 h 129"/>
                <a:gd name="T84" fmla="*/ 0 w 131"/>
                <a:gd name="T85" fmla="*/ 0 h 129"/>
                <a:gd name="T86" fmla="*/ 0 w 131"/>
                <a:gd name="T87" fmla="*/ 0 h 129"/>
                <a:gd name="T88" fmla="*/ 0 w 131"/>
                <a:gd name="T89" fmla="*/ 0 h 129"/>
                <a:gd name="T90" fmla="*/ 0 w 131"/>
                <a:gd name="T91" fmla="*/ 0 h 129"/>
                <a:gd name="T92" fmla="*/ 0 w 131"/>
                <a:gd name="T93" fmla="*/ 0 h 129"/>
                <a:gd name="T94" fmla="*/ 0 w 131"/>
                <a:gd name="T95" fmla="*/ 0 h 12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31"/>
                <a:gd name="T145" fmla="*/ 0 h 129"/>
                <a:gd name="T146" fmla="*/ 131 w 131"/>
                <a:gd name="T147" fmla="*/ 129 h 12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31" h="129">
                  <a:moveTo>
                    <a:pt x="2" y="0"/>
                  </a:moveTo>
                  <a:lnTo>
                    <a:pt x="7" y="1"/>
                  </a:lnTo>
                  <a:lnTo>
                    <a:pt x="25" y="1"/>
                  </a:lnTo>
                  <a:lnTo>
                    <a:pt x="31" y="0"/>
                  </a:lnTo>
                  <a:lnTo>
                    <a:pt x="31" y="8"/>
                  </a:lnTo>
                  <a:lnTo>
                    <a:pt x="29" y="17"/>
                  </a:lnTo>
                  <a:lnTo>
                    <a:pt x="29" y="25"/>
                  </a:lnTo>
                  <a:lnTo>
                    <a:pt x="37" y="16"/>
                  </a:lnTo>
                  <a:lnTo>
                    <a:pt x="48" y="8"/>
                  </a:lnTo>
                  <a:lnTo>
                    <a:pt x="62" y="2"/>
                  </a:lnTo>
                  <a:lnTo>
                    <a:pt x="81" y="0"/>
                  </a:lnTo>
                  <a:lnTo>
                    <a:pt x="98" y="1"/>
                  </a:lnTo>
                  <a:lnTo>
                    <a:pt x="111" y="6"/>
                  </a:lnTo>
                  <a:lnTo>
                    <a:pt x="120" y="13"/>
                  </a:lnTo>
                  <a:lnTo>
                    <a:pt x="126" y="21"/>
                  </a:lnTo>
                  <a:lnTo>
                    <a:pt x="130" y="29"/>
                  </a:lnTo>
                  <a:lnTo>
                    <a:pt x="131" y="38"/>
                  </a:lnTo>
                  <a:lnTo>
                    <a:pt x="131" y="63"/>
                  </a:lnTo>
                  <a:lnTo>
                    <a:pt x="130" y="78"/>
                  </a:lnTo>
                  <a:lnTo>
                    <a:pt x="130" y="129"/>
                  </a:lnTo>
                  <a:lnTo>
                    <a:pt x="127" y="128"/>
                  </a:lnTo>
                  <a:lnTo>
                    <a:pt x="103" y="128"/>
                  </a:lnTo>
                  <a:lnTo>
                    <a:pt x="101" y="129"/>
                  </a:lnTo>
                  <a:lnTo>
                    <a:pt x="102" y="108"/>
                  </a:lnTo>
                  <a:lnTo>
                    <a:pt x="103" y="90"/>
                  </a:lnTo>
                  <a:lnTo>
                    <a:pt x="103" y="54"/>
                  </a:lnTo>
                  <a:lnTo>
                    <a:pt x="102" y="42"/>
                  </a:lnTo>
                  <a:lnTo>
                    <a:pt x="98" y="31"/>
                  </a:lnTo>
                  <a:lnTo>
                    <a:pt x="91" y="24"/>
                  </a:lnTo>
                  <a:lnTo>
                    <a:pt x="82" y="17"/>
                  </a:lnTo>
                  <a:lnTo>
                    <a:pt x="69" y="16"/>
                  </a:lnTo>
                  <a:lnTo>
                    <a:pt x="54" y="18"/>
                  </a:lnTo>
                  <a:lnTo>
                    <a:pt x="42" y="24"/>
                  </a:lnTo>
                  <a:lnTo>
                    <a:pt x="35" y="34"/>
                  </a:lnTo>
                  <a:lnTo>
                    <a:pt x="32" y="45"/>
                  </a:lnTo>
                  <a:lnTo>
                    <a:pt x="31" y="58"/>
                  </a:lnTo>
                  <a:lnTo>
                    <a:pt x="29" y="74"/>
                  </a:lnTo>
                  <a:lnTo>
                    <a:pt x="29" y="86"/>
                  </a:lnTo>
                  <a:lnTo>
                    <a:pt x="31" y="112"/>
                  </a:lnTo>
                  <a:lnTo>
                    <a:pt x="31" y="129"/>
                  </a:lnTo>
                  <a:lnTo>
                    <a:pt x="27" y="128"/>
                  </a:lnTo>
                  <a:lnTo>
                    <a:pt x="4" y="128"/>
                  </a:lnTo>
                  <a:lnTo>
                    <a:pt x="0" y="129"/>
                  </a:lnTo>
                  <a:lnTo>
                    <a:pt x="2" y="117"/>
                  </a:lnTo>
                  <a:lnTo>
                    <a:pt x="2" y="101"/>
                  </a:lnTo>
                  <a:lnTo>
                    <a:pt x="3" y="83"/>
                  </a:lnTo>
                  <a:lnTo>
                    <a:pt x="3" y="29"/>
                  </a:lnTo>
                  <a:lnTo>
                    <a:pt x="2"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16" name="Freeform 48"/>
            <p:cNvSpPr>
              <a:spLocks/>
            </p:cNvSpPr>
            <p:nvPr/>
          </p:nvSpPr>
          <p:spPr bwMode="auto">
            <a:xfrm>
              <a:off x="1434" y="3915"/>
              <a:ext cx="41" cy="45"/>
            </a:xfrm>
            <a:custGeom>
              <a:avLst/>
              <a:gdLst>
                <a:gd name="T0" fmla="*/ 0 w 124"/>
                <a:gd name="T1" fmla="*/ 0 h 135"/>
                <a:gd name="T2" fmla="*/ 0 w 124"/>
                <a:gd name="T3" fmla="*/ 0 h 135"/>
                <a:gd name="T4" fmla="*/ 0 w 124"/>
                <a:gd name="T5" fmla="*/ 0 h 135"/>
                <a:gd name="T6" fmla="*/ 0 w 124"/>
                <a:gd name="T7" fmla="*/ 0 h 135"/>
                <a:gd name="T8" fmla="*/ 0 w 124"/>
                <a:gd name="T9" fmla="*/ 0 h 135"/>
                <a:gd name="T10" fmla="*/ 0 w 124"/>
                <a:gd name="T11" fmla="*/ 0 h 135"/>
                <a:gd name="T12" fmla="*/ 0 w 124"/>
                <a:gd name="T13" fmla="*/ 0 h 135"/>
                <a:gd name="T14" fmla="*/ 0 w 124"/>
                <a:gd name="T15" fmla="*/ 0 h 135"/>
                <a:gd name="T16" fmla="*/ 0 w 124"/>
                <a:gd name="T17" fmla="*/ 0 h 135"/>
                <a:gd name="T18" fmla="*/ 0 w 124"/>
                <a:gd name="T19" fmla="*/ 0 h 135"/>
                <a:gd name="T20" fmla="*/ 0 w 124"/>
                <a:gd name="T21" fmla="*/ 0 h 135"/>
                <a:gd name="T22" fmla="*/ 0 w 124"/>
                <a:gd name="T23" fmla="*/ 0 h 135"/>
                <a:gd name="T24" fmla="*/ 0 w 124"/>
                <a:gd name="T25" fmla="*/ 0 h 135"/>
                <a:gd name="T26" fmla="*/ 0 w 124"/>
                <a:gd name="T27" fmla="*/ 0 h 135"/>
                <a:gd name="T28" fmla="*/ 0 w 124"/>
                <a:gd name="T29" fmla="*/ 0 h 135"/>
                <a:gd name="T30" fmla="*/ 0 w 124"/>
                <a:gd name="T31" fmla="*/ 0 h 135"/>
                <a:gd name="T32" fmla="*/ 0 w 124"/>
                <a:gd name="T33" fmla="*/ 0 h 135"/>
                <a:gd name="T34" fmla="*/ 0 w 124"/>
                <a:gd name="T35" fmla="*/ 0 h 135"/>
                <a:gd name="T36" fmla="*/ 0 w 124"/>
                <a:gd name="T37" fmla="*/ 0 h 135"/>
                <a:gd name="T38" fmla="*/ 0 w 124"/>
                <a:gd name="T39" fmla="*/ 0 h 135"/>
                <a:gd name="T40" fmla="*/ 0 w 124"/>
                <a:gd name="T41" fmla="*/ 0 h 135"/>
                <a:gd name="T42" fmla="*/ 0 w 124"/>
                <a:gd name="T43" fmla="*/ 0 h 135"/>
                <a:gd name="T44" fmla="*/ 0 w 124"/>
                <a:gd name="T45" fmla="*/ 0 h 135"/>
                <a:gd name="T46" fmla="*/ 0 w 124"/>
                <a:gd name="T47" fmla="*/ 0 h 135"/>
                <a:gd name="T48" fmla="*/ 0 w 124"/>
                <a:gd name="T49" fmla="*/ 0 h 135"/>
                <a:gd name="T50" fmla="*/ 0 w 124"/>
                <a:gd name="T51" fmla="*/ 0 h 135"/>
                <a:gd name="T52" fmla="*/ 0 w 124"/>
                <a:gd name="T53" fmla="*/ 0 h 135"/>
                <a:gd name="T54" fmla="*/ 0 w 124"/>
                <a:gd name="T55" fmla="*/ 0 h 135"/>
                <a:gd name="T56" fmla="*/ 0 w 124"/>
                <a:gd name="T57" fmla="*/ 0 h 135"/>
                <a:gd name="T58" fmla="*/ 0 w 124"/>
                <a:gd name="T59" fmla="*/ 0 h 135"/>
                <a:gd name="T60" fmla="*/ 0 w 124"/>
                <a:gd name="T61" fmla="*/ 0 h 135"/>
                <a:gd name="T62" fmla="*/ 0 w 124"/>
                <a:gd name="T63" fmla="*/ 0 h 135"/>
                <a:gd name="T64" fmla="*/ 0 w 124"/>
                <a:gd name="T65" fmla="*/ 0 h 135"/>
                <a:gd name="T66" fmla="*/ 0 w 124"/>
                <a:gd name="T67" fmla="*/ 0 h 135"/>
                <a:gd name="T68" fmla="*/ 0 w 124"/>
                <a:gd name="T69" fmla="*/ 0 h 135"/>
                <a:gd name="T70" fmla="*/ 0 w 124"/>
                <a:gd name="T71" fmla="*/ 0 h 135"/>
                <a:gd name="T72" fmla="*/ 0 w 124"/>
                <a:gd name="T73" fmla="*/ 0 h 135"/>
                <a:gd name="T74" fmla="*/ 0 w 124"/>
                <a:gd name="T75" fmla="*/ 0 h 135"/>
                <a:gd name="T76" fmla="*/ 0 w 124"/>
                <a:gd name="T77" fmla="*/ 0 h 135"/>
                <a:gd name="T78" fmla="*/ 0 w 124"/>
                <a:gd name="T79" fmla="*/ 0 h 135"/>
                <a:gd name="T80" fmla="*/ 0 w 124"/>
                <a:gd name="T81" fmla="*/ 0 h 135"/>
                <a:gd name="T82" fmla="*/ 0 w 124"/>
                <a:gd name="T83" fmla="*/ 0 h 135"/>
                <a:gd name="T84" fmla="*/ 0 w 124"/>
                <a:gd name="T85" fmla="*/ 0 h 135"/>
                <a:gd name="T86" fmla="*/ 0 w 124"/>
                <a:gd name="T87" fmla="*/ 0 h 135"/>
                <a:gd name="T88" fmla="*/ 0 w 124"/>
                <a:gd name="T89" fmla="*/ 0 h 13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24"/>
                <a:gd name="T136" fmla="*/ 0 h 135"/>
                <a:gd name="T137" fmla="*/ 124 w 124"/>
                <a:gd name="T138" fmla="*/ 135 h 13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24" h="135">
                  <a:moveTo>
                    <a:pt x="122" y="109"/>
                  </a:moveTo>
                  <a:lnTo>
                    <a:pt x="121" y="114"/>
                  </a:lnTo>
                  <a:lnTo>
                    <a:pt x="120" y="118"/>
                  </a:lnTo>
                  <a:lnTo>
                    <a:pt x="120" y="125"/>
                  </a:lnTo>
                  <a:lnTo>
                    <a:pt x="109" y="130"/>
                  </a:lnTo>
                  <a:lnTo>
                    <a:pt x="95" y="134"/>
                  </a:lnTo>
                  <a:lnTo>
                    <a:pt x="76" y="135"/>
                  </a:lnTo>
                  <a:lnTo>
                    <a:pt x="55" y="134"/>
                  </a:lnTo>
                  <a:lnTo>
                    <a:pt x="36" y="127"/>
                  </a:lnTo>
                  <a:lnTo>
                    <a:pt x="23" y="119"/>
                  </a:lnTo>
                  <a:lnTo>
                    <a:pt x="13" y="109"/>
                  </a:lnTo>
                  <a:lnTo>
                    <a:pt x="5" y="95"/>
                  </a:lnTo>
                  <a:lnTo>
                    <a:pt x="1" y="82"/>
                  </a:lnTo>
                  <a:lnTo>
                    <a:pt x="0" y="68"/>
                  </a:lnTo>
                  <a:lnTo>
                    <a:pt x="2" y="48"/>
                  </a:lnTo>
                  <a:lnTo>
                    <a:pt x="9" y="32"/>
                  </a:lnTo>
                  <a:lnTo>
                    <a:pt x="21" y="19"/>
                  </a:lnTo>
                  <a:lnTo>
                    <a:pt x="35" y="8"/>
                  </a:lnTo>
                  <a:lnTo>
                    <a:pt x="54" y="3"/>
                  </a:lnTo>
                  <a:lnTo>
                    <a:pt x="76" y="0"/>
                  </a:lnTo>
                  <a:lnTo>
                    <a:pt x="101" y="3"/>
                  </a:lnTo>
                  <a:lnTo>
                    <a:pt x="124" y="11"/>
                  </a:lnTo>
                  <a:lnTo>
                    <a:pt x="120" y="24"/>
                  </a:lnTo>
                  <a:lnTo>
                    <a:pt x="117" y="33"/>
                  </a:lnTo>
                  <a:lnTo>
                    <a:pt x="114" y="33"/>
                  </a:lnTo>
                  <a:lnTo>
                    <a:pt x="106" y="22"/>
                  </a:lnTo>
                  <a:lnTo>
                    <a:pt x="97" y="15"/>
                  </a:lnTo>
                  <a:lnTo>
                    <a:pt x="88" y="12"/>
                  </a:lnTo>
                  <a:lnTo>
                    <a:pt x="79" y="12"/>
                  </a:lnTo>
                  <a:lnTo>
                    <a:pt x="62" y="15"/>
                  </a:lnTo>
                  <a:lnTo>
                    <a:pt x="47" y="22"/>
                  </a:lnTo>
                  <a:lnTo>
                    <a:pt x="38" y="32"/>
                  </a:lnTo>
                  <a:lnTo>
                    <a:pt x="31" y="47"/>
                  </a:lnTo>
                  <a:lnTo>
                    <a:pt x="30" y="65"/>
                  </a:lnTo>
                  <a:lnTo>
                    <a:pt x="31" y="84"/>
                  </a:lnTo>
                  <a:lnTo>
                    <a:pt x="36" y="98"/>
                  </a:lnTo>
                  <a:lnTo>
                    <a:pt x="44" y="107"/>
                  </a:lnTo>
                  <a:lnTo>
                    <a:pt x="54" y="115"/>
                  </a:lnTo>
                  <a:lnTo>
                    <a:pt x="63" y="119"/>
                  </a:lnTo>
                  <a:lnTo>
                    <a:pt x="72" y="122"/>
                  </a:lnTo>
                  <a:lnTo>
                    <a:pt x="80" y="122"/>
                  </a:lnTo>
                  <a:lnTo>
                    <a:pt x="93" y="121"/>
                  </a:lnTo>
                  <a:lnTo>
                    <a:pt x="108" y="117"/>
                  </a:lnTo>
                  <a:lnTo>
                    <a:pt x="120" y="109"/>
                  </a:lnTo>
                  <a:lnTo>
                    <a:pt x="122" y="109"/>
                  </a:lnTo>
                  <a:close/>
                </a:path>
              </a:pathLst>
            </a:custGeom>
            <a:solidFill>
              <a:srgbClr val="660080"/>
            </a:solidFill>
            <a:ln w="0">
              <a:solidFill>
                <a:srgbClr val="660080"/>
              </a:solidFill>
              <a:prstDash val="solid"/>
              <a:round/>
              <a:headEnd/>
              <a:tailEnd/>
            </a:ln>
          </p:spPr>
          <p:txBody>
            <a:bodyPr/>
            <a:lstStyle/>
            <a:p>
              <a:endParaRPr lang="en-GB" dirty="0"/>
            </a:p>
          </p:txBody>
        </p:sp>
        <p:sp>
          <p:nvSpPr>
            <p:cNvPr id="5217" name="Freeform 49"/>
            <p:cNvSpPr>
              <a:spLocks noEditPoints="1"/>
            </p:cNvSpPr>
            <p:nvPr/>
          </p:nvSpPr>
          <p:spPr bwMode="auto">
            <a:xfrm>
              <a:off x="1484" y="3897"/>
              <a:ext cx="11" cy="62"/>
            </a:xfrm>
            <a:custGeom>
              <a:avLst/>
              <a:gdLst>
                <a:gd name="T0" fmla="*/ 0 w 32"/>
                <a:gd name="T1" fmla="*/ 0 h 186"/>
                <a:gd name="T2" fmla="*/ 0 w 32"/>
                <a:gd name="T3" fmla="*/ 0 h 186"/>
                <a:gd name="T4" fmla="*/ 0 w 32"/>
                <a:gd name="T5" fmla="*/ 0 h 186"/>
                <a:gd name="T6" fmla="*/ 0 w 32"/>
                <a:gd name="T7" fmla="*/ 0 h 186"/>
                <a:gd name="T8" fmla="*/ 0 w 32"/>
                <a:gd name="T9" fmla="*/ 0 h 186"/>
                <a:gd name="T10" fmla="*/ 0 w 32"/>
                <a:gd name="T11" fmla="*/ 0 h 186"/>
                <a:gd name="T12" fmla="*/ 0 w 32"/>
                <a:gd name="T13" fmla="*/ 0 h 186"/>
                <a:gd name="T14" fmla="*/ 0 w 32"/>
                <a:gd name="T15" fmla="*/ 0 h 186"/>
                <a:gd name="T16" fmla="*/ 0 w 32"/>
                <a:gd name="T17" fmla="*/ 0 h 186"/>
                <a:gd name="T18" fmla="*/ 0 w 32"/>
                <a:gd name="T19" fmla="*/ 0 h 186"/>
                <a:gd name="T20" fmla="*/ 0 w 32"/>
                <a:gd name="T21" fmla="*/ 0 h 186"/>
                <a:gd name="T22" fmla="*/ 0 w 32"/>
                <a:gd name="T23" fmla="*/ 0 h 186"/>
                <a:gd name="T24" fmla="*/ 0 w 32"/>
                <a:gd name="T25" fmla="*/ 0 h 186"/>
                <a:gd name="T26" fmla="*/ 0 w 32"/>
                <a:gd name="T27" fmla="*/ 0 h 186"/>
                <a:gd name="T28" fmla="*/ 0 w 32"/>
                <a:gd name="T29" fmla="*/ 0 h 186"/>
                <a:gd name="T30" fmla="*/ 0 w 32"/>
                <a:gd name="T31" fmla="*/ 0 h 186"/>
                <a:gd name="T32" fmla="*/ 0 w 32"/>
                <a:gd name="T33" fmla="*/ 0 h 186"/>
                <a:gd name="T34" fmla="*/ 0 w 32"/>
                <a:gd name="T35" fmla="*/ 0 h 186"/>
                <a:gd name="T36" fmla="*/ 0 w 32"/>
                <a:gd name="T37" fmla="*/ 0 h 186"/>
                <a:gd name="T38" fmla="*/ 0 w 32"/>
                <a:gd name="T39" fmla="*/ 0 h 186"/>
                <a:gd name="T40" fmla="*/ 0 w 32"/>
                <a:gd name="T41" fmla="*/ 0 h 186"/>
                <a:gd name="T42" fmla="*/ 0 w 32"/>
                <a:gd name="T43" fmla="*/ 0 h 186"/>
                <a:gd name="T44" fmla="*/ 0 w 32"/>
                <a:gd name="T45" fmla="*/ 0 h 186"/>
                <a:gd name="T46" fmla="*/ 0 w 32"/>
                <a:gd name="T47" fmla="*/ 0 h 186"/>
                <a:gd name="T48" fmla="*/ 0 w 32"/>
                <a:gd name="T49" fmla="*/ 0 h 186"/>
                <a:gd name="T50" fmla="*/ 0 w 32"/>
                <a:gd name="T51" fmla="*/ 0 h 186"/>
                <a:gd name="T52" fmla="*/ 0 w 32"/>
                <a:gd name="T53" fmla="*/ 0 h 186"/>
                <a:gd name="T54" fmla="*/ 0 w 32"/>
                <a:gd name="T55" fmla="*/ 0 h 186"/>
                <a:gd name="T56" fmla="*/ 0 w 32"/>
                <a:gd name="T57" fmla="*/ 0 h 186"/>
                <a:gd name="T58" fmla="*/ 0 w 32"/>
                <a:gd name="T59" fmla="*/ 0 h 186"/>
                <a:gd name="T60" fmla="*/ 0 w 32"/>
                <a:gd name="T61" fmla="*/ 0 h 186"/>
                <a:gd name="T62" fmla="*/ 0 w 32"/>
                <a:gd name="T63" fmla="*/ 0 h 186"/>
                <a:gd name="T64" fmla="*/ 0 w 32"/>
                <a:gd name="T65" fmla="*/ 0 h 186"/>
                <a:gd name="T66" fmla="*/ 0 w 32"/>
                <a:gd name="T67" fmla="*/ 0 h 1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
                <a:gd name="T103" fmla="*/ 0 h 186"/>
                <a:gd name="T104" fmla="*/ 32 w 32"/>
                <a:gd name="T105" fmla="*/ 186 h 18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 h="186">
                  <a:moveTo>
                    <a:pt x="0" y="58"/>
                  </a:moveTo>
                  <a:lnTo>
                    <a:pt x="4" y="59"/>
                  </a:lnTo>
                  <a:lnTo>
                    <a:pt x="25" y="59"/>
                  </a:lnTo>
                  <a:lnTo>
                    <a:pt x="29" y="58"/>
                  </a:lnTo>
                  <a:lnTo>
                    <a:pt x="29" y="67"/>
                  </a:lnTo>
                  <a:lnTo>
                    <a:pt x="28" y="77"/>
                  </a:lnTo>
                  <a:lnTo>
                    <a:pt x="28" y="150"/>
                  </a:lnTo>
                  <a:lnTo>
                    <a:pt x="29" y="165"/>
                  </a:lnTo>
                  <a:lnTo>
                    <a:pt x="29" y="186"/>
                  </a:lnTo>
                  <a:lnTo>
                    <a:pt x="27" y="185"/>
                  </a:lnTo>
                  <a:lnTo>
                    <a:pt x="3" y="185"/>
                  </a:lnTo>
                  <a:lnTo>
                    <a:pt x="0" y="186"/>
                  </a:lnTo>
                  <a:lnTo>
                    <a:pt x="2" y="153"/>
                  </a:lnTo>
                  <a:lnTo>
                    <a:pt x="3" y="119"/>
                  </a:lnTo>
                  <a:lnTo>
                    <a:pt x="3" y="92"/>
                  </a:lnTo>
                  <a:lnTo>
                    <a:pt x="2" y="73"/>
                  </a:lnTo>
                  <a:lnTo>
                    <a:pt x="0" y="58"/>
                  </a:lnTo>
                  <a:close/>
                  <a:moveTo>
                    <a:pt x="16" y="29"/>
                  </a:moveTo>
                  <a:lnTo>
                    <a:pt x="11" y="28"/>
                  </a:lnTo>
                  <a:lnTo>
                    <a:pt x="7" y="26"/>
                  </a:lnTo>
                  <a:lnTo>
                    <a:pt x="3" y="22"/>
                  </a:lnTo>
                  <a:lnTo>
                    <a:pt x="0" y="15"/>
                  </a:lnTo>
                  <a:lnTo>
                    <a:pt x="3" y="7"/>
                  </a:lnTo>
                  <a:lnTo>
                    <a:pt x="7" y="3"/>
                  </a:lnTo>
                  <a:lnTo>
                    <a:pt x="11" y="1"/>
                  </a:lnTo>
                  <a:lnTo>
                    <a:pt x="16" y="0"/>
                  </a:lnTo>
                  <a:lnTo>
                    <a:pt x="21" y="1"/>
                  </a:lnTo>
                  <a:lnTo>
                    <a:pt x="25" y="3"/>
                  </a:lnTo>
                  <a:lnTo>
                    <a:pt x="29" y="7"/>
                  </a:lnTo>
                  <a:lnTo>
                    <a:pt x="32" y="15"/>
                  </a:lnTo>
                  <a:lnTo>
                    <a:pt x="29" y="22"/>
                  </a:lnTo>
                  <a:lnTo>
                    <a:pt x="25" y="26"/>
                  </a:lnTo>
                  <a:lnTo>
                    <a:pt x="21" y="28"/>
                  </a:lnTo>
                  <a:lnTo>
                    <a:pt x="16" y="29"/>
                  </a:lnTo>
                  <a:close/>
                </a:path>
              </a:pathLst>
            </a:custGeom>
            <a:solidFill>
              <a:srgbClr val="660080"/>
            </a:solidFill>
            <a:ln w="0">
              <a:solidFill>
                <a:srgbClr val="660080"/>
              </a:solidFill>
              <a:prstDash val="solid"/>
              <a:round/>
              <a:headEnd/>
              <a:tailEnd/>
            </a:ln>
          </p:spPr>
          <p:txBody>
            <a:bodyPr/>
            <a:lstStyle/>
            <a:p>
              <a:endParaRPr lang="en-GB" dirty="0"/>
            </a:p>
          </p:txBody>
        </p:sp>
        <p:sp>
          <p:nvSpPr>
            <p:cNvPr id="5218" name="Freeform 50"/>
            <p:cNvSpPr>
              <a:spLocks/>
            </p:cNvSpPr>
            <p:nvPr/>
          </p:nvSpPr>
          <p:spPr bwMode="auto">
            <a:xfrm>
              <a:off x="1509" y="3894"/>
              <a:ext cx="10" cy="65"/>
            </a:xfrm>
            <a:custGeom>
              <a:avLst/>
              <a:gdLst>
                <a:gd name="T0" fmla="*/ 0 w 32"/>
                <a:gd name="T1" fmla="*/ 0 h 195"/>
                <a:gd name="T2" fmla="*/ 0 w 32"/>
                <a:gd name="T3" fmla="*/ 0 h 195"/>
                <a:gd name="T4" fmla="*/ 0 w 32"/>
                <a:gd name="T5" fmla="*/ 0 h 195"/>
                <a:gd name="T6" fmla="*/ 0 w 32"/>
                <a:gd name="T7" fmla="*/ 0 h 195"/>
                <a:gd name="T8" fmla="*/ 0 w 32"/>
                <a:gd name="T9" fmla="*/ 0 h 195"/>
                <a:gd name="T10" fmla="*/ 0 w 32"/>
                <a:gd name="T11" fmla="*/ 0 h 195"/>
                <a:gd name="T12" fmla="*/ 0 w 32"/>
                <a:gd name="T13" fmla="*/ 0 h 195"/>
                <a:gd name="T14" fmla="*/ 0 w 32"/>
                <a:gd name="T15" fmla="*/ 0 h 195"/>
                <a:gd name="T16" fmla="*/ 0 w 32"/>
                <a:gd name="T17" fmla="*/ 0 h 195"/>
                <a:gd name="T18" fmla="*/ 0 w 32"/>
                <a:gd name="T19" fmla="*/ 0 h 195"/>
                <a:gd name="T20" fmla="*/ 0 w 32"/>
                <a:gd name="T21" fmla="*/ 0 h 195"/>
                <a:gd name="T22" fmla="*/ 0 w 32"/>
                <a:gd name="T23" fmla="*/ 0 h 195"/>
                <a:gd name="T24" fmla="*/ 0 w 32"/>
                <a:gd name="T25" fmla="*/ 0 h 195"/>
                <a:gd name="T26" fmla="*/ 0 w 32"/>
                <a:gd name="T27" fmla="*/ 0 h 195"/>
                <a:gd name="T28" fmla="*/ 0 w 32"/>
                <a:gd name="T29" fmla="*/ 0 h 195"/>
                <a:gd name="T30" fmla="*/ 0 w 32"/>
                <a:gd name="T31" fmla="*/ 0 h 195"/>
                <a:gd name="T32" fmla="*/ 0 w 32"/>
                <a:gd name="T33" fmla="*/ 0 h 195"/>
                <a:gd name="T34" fmla="*/ 0 w 32"/>
                <a:gd name="T35" fmla="*/ 0 h 19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195"/>
                <a:gd name="T56" fmla="*/ 32 w 32"/>
                <a:gd name="T57" fmla="*/ 195 h 19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195">
                  <a:moveTo>
                    <a:pt x="0" y="0"/>
                  </a:moveTo>
                  <a:lnTo>
                    <a:pt x="8" y="1"/>
                  </a:lnTo>
                  <a:lnTo>
                    <a:pt x="25" y="1"/>
                  </a:lnTo>
                  <a:lnTo>
                    <a:pt x="30" y="0"/>
                  </a:lnTo>
                  <a:lnTo>
                    <a:pt x="30" y="21"/>
                  </a:lnTo>
                  <a:lnTo>
                    <a:pt x="29" y="38"/>
                  </a:lnTo>
                  <a:lnTo>
                    <a:pt x="29" y="149"/>
                  </a:lnTo>
                  <a:lnTo>
                    <a:pt x="30" y="170"/>
                  </a:lnTo>
                  <a:lnTo>
                    <a:pt x="32" y="195"/>
                  </a:lnTo>
                  <a:lnTo>
                    <a:pt x="28" y="194"/>
                  </a:lnTo>
                  <a:lnTo>
                    <a:pt x="4" y="194"/>
                  </a:lnTo>
                  <a:lnTo>
                    <a:pt x="1" y="195"/>
                  </a:lnTo>
                  <a:lnTo>
                    <a:pt x="1" y="183"/>
                  </a:lnTo>
                  <a:lnTo>
                    <a:pt x="3" y="171"/>
                  </a:lnTo>
                  <a:lnTo>
                    <a:pt x="3" y="34"/>
                  </a:lnTo>
                  <a:lnTo>
                    <a:pt x="1" y="22"/>
                  </a:lnTo>
                  <a:lnTo>
                    <a:pt x="1" y="12"/>
                  </a:lnTo>
                  <a:lnTo>
                    <a:pt x="0" y="0"/>
                  </a:lnTo>
                  <a:close/>
                </a:path>
              </a:pathLst>
            </a:custGeom>
            <a:solidFill>
              <a:srgbClr val="660080"/>
            </a:solidFill>
            <a:ln w="0">
              <a:solidFill>
                <a:srgbClr val="660080"/>
              </a:solidFill>
              <a:prstDash val="solid"/>
              <a:round/>
              <a:headEnd/>
              <a:tailEnd/>
            </a:ln>
          </p:spPr>
          <p:txBody>
            <a:bodyPr/>
            <a:lstStyle/>
            <a:p>
              <a:endParaRPr lang="en-GB" dirty="0"/>
            </a:p>
          </p:txBody>
        </p:sp>
        <p:sp>
          <p:nvSpPr>
            <p:cNvPr id="5219" name="Freeform 51"/>
            <p:cNvSpPr>
              <a:spLocks/>
            </p:cNvSpPr>
            <p:nvPr/>
          </p:nvSpPr>
          <p:spPr bwMode="auto">
            <a:xfrm>
              <a:off x="802" y="3699"/>
              <a:ext cx="703" cy="14"/>
            </a:xfrm>
            <a:custGeom>
              <a:avLst/>
              <a:gdLst>
                <a:gd name="T0" fmla="*/ 0 w 2108"/>
                <a:gd name="T1" fmla="*/ 0 h 40"/>
                <a:gd name="T2" fmla="*/ 0 w 2108"/>
                <a:gd name="T3" fmla="*/ 0 h 40"/>
                <a:gd name="T4" fmla="*/ 0 w 2108"/>
                <a:gd name="T5" fmla="*/ 0 h 40"/>
                <a:gd name="T6" fmla="*/ 0 w 2108"/>
                <a:gd name="T7" fmla="*/ 0 h 40"/>
                <a:gd name="T8" fmla="*/ 0 w 2108"/>
                <a:gd name="T9" fmla="*/ 0 h 40"/>
                <a:gd name="T10" fmla="*/ 0 w 2108"/>
                <a:gd name="T11" fmla="*/ 0 h 40"/>
                <a:gd name="T12" fmla="*/ 0 w 2108"/>
                <a:gd name="T13" fmla="*/ 0 h 40"/>
                <a:gd name="T14" fmla="*/ 0 w 2108"/>
                <a:gd name="T15" fmla="*/ 0 h 40"/>
                <a:gd name="T16" fmla="*/ 0 w 2108"/>
                <a:gd name="T17" fmla="*/ 0 h 40"/>
                <a:gd name="T18" fmla="*/ 0 w 2108"/>
                <a:gd name="T19" fmla="*/ 0 h 40"/>
                <a:gd name="T20" fmla="*/ 0 w 2108"/>
                <a:gd name="T21" fmla="*/ 0 h 40"/>
                <a:gd name="T22" fmla="*/ 0 w 2108"/>
                <a:gd name="T23" fmla="*/ 0 h 40"/>
                <a:gd name="T24" fmla="*/ 0 w 2108"/>
                <a:gd name="T25" fmla="*/ 0 h 40"/>
                <a:gd name="T26" fmla="*/ 0 w 2108"/>
                <a:gd name="T27" fmla="*/ 0 h 40"/>
                <a:gd name="T28" fmla="*/ 0 w 2108"/>
                <a:gd name="T29" fmla="*/ 0 h 40"/>
                <a:gd name="T30" fmla="*/ 0 w 2108"/>
                <a:gd name="T31" fmla="*/ 0 h 40"/>
                <a:gd name="T32" fmla="*/ 0 w 2108"/>
                <a:gd name="T33" fmla="*/ 0 h 40"/>
                <a:gd name="T34" fmla="*/ 0 w 2108"/>
                <a:gd name="T35" fmla="*/ 0 h 40"/>
                <a:gd name="T36" fmla="*/ 0 w 2108"/>
                <a:gd name="T37" fmla="*/ 0 h 40"/>
                <a:gd name="T38" fmla="*/ 0 w 2108"/>
                <a:gd name="T39" fmla="*/ 0 h 40"/>
                <a:gd name="T40" fmla="*/ 0 w 2108"/>
                <a:gd name="T41" fmla="*/ 0 h 4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08"/>
                <a:gd name="T64" fmla="*/ 0 h 40"/>
                <a:gd name="T65" fmla="*/ 2108 w 2108"/>
                <a:gd name="T66" fmla="*/ 40 h 4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08" h="40">
                  <a:moveTo>
                    <a:pt x="20" y="0"/>
                  </a:moveTo>
                  <a:lnTo>
                    <a:pt x="2088" y="0"/>
                  </a:lnTo>
                  <a:lnTo>
                    <a:pt x="2095" y="2"/>
                  </a:lnTo>
                  <a:lnTo>
                    <a:pt x="2100" y="4"/>
                  </a:lnTo>
                  <a:lnTo>
                    <a:pt x="2104" y="8"/>
                  </a:lnTo>
                  <a:lnTo>
                    <a:pt x="2107" y="13"/>
                  </a:lnTo>
                  <a:lnTo>
                    <a:pt x="2108" y="20"/>
                  </a:lnTo>
                  <a:lnTo>
                    <a:pt x="2107" y="27"/>
                  </a:lnTo>
                  <a:lnTo>
                    <a:pt x="2104" y="32"/>
                  </a:lnTo>
                  <a:lnTo>
                    <a:pt x="2100" y="36"/>
                  </a:lnTo>
                  <a:lnTo>
                    <a:pt x="2095" y="39"/>
                  </a:lnTo>
                  <a:lnTo>
                    <a:pt x="2088" y="40"/>
                  </a:lnTo>
                  <a:lnTo>
                    <a:pt x="20" y="40"/>
                  </a:lnTo>
                  <a:lnTo>
                    <a:pt x="10" y="37"/>
                  </a:lnTo>
                  <a:lnTo>
                    <a:pt x="6" y="33"/>
                  </a:lnTo>
                  <a:lnTo>
                    <a:pt x="0" y="25"/>
                  </a:lnTo>
                  <a:lnTo>
                    <a:pt x="0" y="15"/>
                  </a:lnTo>
                  <a:lnTo>
                    <a:pt x="3" y="11"/>
                  </a:lnTo>
                  <a:lnTo>
                    <a:pt x="6" y="6"/>
                  </a:lnTo>
                  <a:lnTo>
                    <a:pt x="10" y="3"/>
                  </a:lnTo>
                  <a:lnTo>
                    <a:pt x="20" y="0"/>
                  </a:lnTo>
                  <a:close/>
                </a:path>
              </a:pathLst>
            </a:custGeom>
            <a:solidFill>
              <a:srgbClr val="00FF80"/>
            </a:solidFill>
            <a:ln w="0">
              <a:solidFill>
                <a:srgbClr val="00FF80"/>
              </a:solidFill>
              <a:prstDash val="solid"/>
              <a:round/>
              <a:headEnd/>
              <a:tailEnd/>
            </a:ln>
          </p:spPr>
          <p:txBody>
            <a:bodyPr/>
            <a:lstStyle/>
            <a:p>
              <a:endParaRPr lang="en-GB" dirty="0"/>
            </a:p>
          </p:txBody>
        </p:sp>
        <p:sp>
          <p:nvSpPr>
            <p:cNvPr id="5220" name="Freeform 52"/>
            <p:cNvSpPr>
              <a:spLocks/>
            </p:cNvSpPr>
            <p:nvPr/>
          </p:nvSpPr>
          <p:spPr bwMode="auto">
            <a:xfrm>
              <a:off x="802" y="3477"/>
              <a:ext cx="703" cy="13"/>
            </a:xfrm>
            <a:custGeom>
              <a:avLst/>
              <a:gdLst>
                <a:gd name="T0" fmla="*/ 0 w 2108"/>
                <a:gd name="T1" fmla="*/ 0 h 41"/>
                <a:gd name="T2" fmla="*/ 0 w 2108"/>
                <a:gd name="T3" fmla="*/ 0 h 41"/>
                <a:gd name="T4" fmla="*/ 0 w 2108"/>
                <a:gd name="T5" fmla="*/ 0 h 41"/>
                <a:gd name="T6" fmla="*/ 0 w 2108"/>
                <a:gd name="T7" fmla="*/ 0 h 41"/>
                <a:gd name="T8" fmla="*/ 0 w 2108"/>
                <a:gd name="T9" fmla="*/ 0 h 41"/>
                <a:gd name="T10" fmla="*/ 0 w 2108"/>
                <a:gd name="T11" fmla="*/ 0 h 41"/>
                <a:gd name="T12" fmla="*/ 0 w 2108"/>
                <a:gd name="T13" fmla="*/ 0 h 41"/>
                <a:gd name="T14" fmla="*/ 0 w 2108"/>
                <a:gd name="T15" fmla="*/ 0 h 41"/>
                <a:gd name="T16" fmla="*/ 0 w 2108"/>
                <a:gd name="T17" fmla="*/ 0 h 41"/>
                <a:gd name="T18" fmla="*/ 0 w 2108"/>
                <a:gd name="T19" fmla="*/ 0 h 41"/>
                <a:gd name="T20" fmla="*/ 0 w 2108"/>
                <a:gd name="T21" fmla="*/ 0 h 41"/>
                <a:gd name="T22" fmla="*/ 0 w 2108"/>
                <a:gd name="T23" fmla="*/ 0 h 41"/>
                <a:gd name="T24" fmla="*/ 0 w 2108"/>
                <a:gd name="T25" fmla="*/ 0 h 41"/>
                <a:gd name="T26" fmla="*/ 0 w 2108"/>
                <a:gd name="T27" fmla="*/ 0 h 41"/>
                <a:gd name="T28" fmla="*/ 0 w 2108"/>
                <a:gd name="T29" fmla="*/ 0 h 41"/>
                <a:gd name="T30" fmla="*/ 0 w 2108"/>
                <a:gd name="T31" fmla="*/ 0 h 41"/>
                <a:gd name="T32" fmla="*/ 0 w 2108"/>
                <a:gd name="T33" fmla="*/ 0 h 41"/>
                <a:gd name="T34" fmla="*/ 0 w 2108"/>
                <a:gd name="T35" fmla="*/ 0 h 41"/>
                <a:gd name="T36" fmla="*/ 0 w 2108"/>
                <a:gd name="T37" fmla="*/ 0 h 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08"/>
                <a:gd name="T58" fmla="*/ 0 h 41"/>
                <a:gd name="T59" fmla="*/ 2108 w 2108"/>
                <a:gd name="T60" fmla="*/ 41 h 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08" h="41">
                  <a:moveTo>
                    <a:pt x="20" y="0"/>
                  </a:moveTo>
                  <a:lnTo>
                    <a:pt x="2088" y="0"/>
                  </a:lnTo>
                  <a:lnTo>
                    <a:pt x="2095" y="2"/>
                  </a:lnTo>
                  <a:lnTo>
                    <a:pt x="2100" y="4"/>
                  </a:lnTo>
                  <a:lnTo>
                    <a:pt x="2104" y="8"/>
                  </a:lnTo>
                  <a:lnTo>
                    <a:pt x="2107" y="13"/>
                  </a:lnTo>
                  <a:lnTo>
                    <a:pt x="2108" y="20"/>
                  </a:lnTo>
                  <a:lnTo>
                    <a:pt x="2106" y="31"/>
                  </a:lnTo>
                  <a:lnTo>
                    <a:pt x="2098" y="39"/>
                  </a:lnTo>
                  <a:lnTo>
                    <a:pt x="2088" y="41"/>
                  </a:lnTo>
                  <a:lnTo>
                    <a:pt x="20" y="41"/>
                  </a:lnTo>
                  <a:lnTo>
                    <a:pt x="10" y="39"/>
                  </a:lnTo>
                  <a:lnTo>
                    <a:pt x="3" y="31"/>
                  </a:lnTo>
                  <a:lnTo>
                    <a:pt x="0" y="20"/>
                  </a:lnTo>
                  <a:lnTo>
                    <a:pt x="0" y="15"/>
                  </a:lnTo>
                  <a:lnTo>
                    <a:pt x="3" y="11"/>
                  </a:lnTo>
                  <a:lnTo>
                    <a:pt x="6" y="6"/>
                  </a:lnTo>
                  <a:lnTo>
                    <a:pt x="10" y="3"/>
                  </a:lnTo>
                  <a:lnTo>
                    <a:pt x="20" y="0"/>
                  </a:lnTo>
                  <a:close/>
                </a:path>
              </a:pathLst>
            </a:custGeom>
            <a:solidFill>
              <a:srgbClr val="00FF80"/>
            </a:solidFill>
            <a:ln w="0">
              <a:solidFill>
                <a:srgbClr val="00FF80"/>
              </a:solidFill>
              <a:prstDash val="solid"/>
              <a:round/>
              <a:headEnd/>
              <a:tailEnd/>
            </a:ln>
          </p:spPr>
          <p:txBody>
            <a:bodyPr/>
            <a:lstStyle/>
            <a:p>
              <a:endParaRPr lang="en-GB" dirty="0"/>
            </a:p>
          </p:txBody>
        </p:sp>
        <p:sp>
          <p:nvSpPr>
            <p:cNvPr id="5221" name="Freeform 53"/>
            <p:cNvSpPr>
              <a:spLocks/>
            </p:cNvSpPr>
            <p:nvPr/>
          </p:nvSpPr>
          <p:spPr bwMode="auto">
            <a:xfrm>
              <a:off x="804" y="3517"/>
              <a:ext cx="109" cy="156"/>
            </a:xfrm>
            <a:custGeom>
              <a:avLst/>
              <a:gdLst>
                <a:gd name="T0" fmla="*/ 0 w 327"/>
                <a:gd name="T1" fmla="*/ 0 h 468"/>
                <a:gd name="T2" fmla="*/ 0 w 327"/>
                <a:gd name="T3" fmla="*/ 0 h 468"/>
                <a:gd name="T4" fmla="*/ 0 w 327"/>
                <a:gd name="T5" fmla="*/ 0 h 468"/>
                <a:gd name="T6" fmla="*/ 0 w 327"/>
                <a:gd name="T7" fmla="*/ 0 h 468"/>
                <a:gd name="T8" fmla="*/ 0 w 327"/>
                <a:gd name="T9" fmla="*/ 0 h 468"/>
                <a:gd name="T10" fmla="*/ 0 w 327"/>
                <a:gd name="T11" fmla="*/ 0 h 468"/>
                <a:gd name="T12" fmla="*/ 0 w 327"/>
                <a:gd name="T13" fmla="*/ 0 h 468"/>
                <a:gd name="T14" fmla="*/ 0 w 327"/>
                <a:gd name="T15" fmla="*/ 0 h 468"/>
                <a:gd name="T16" fmla="*/ 0 w 327"/>
                <a:gd name="T17" fmla="*/ 0 h 468"/>
                <a:gd name="T18" fmla="*/ 0 w 327"/>
                <a:gd name="T19" fmla="*/ 0 h 468"/>
                <a:gd name="T20" fmla="*/ 0 w 327"/>
                <a:gd name="T21" fmla="*/ 0 h 468"/>
                <a:gd name="T22" fmla="*/ 0 w 327"/>
                <a:gd name="T23" fmla="*/ 0 h 468"/>
                <a:gd name="T24" fmla="*/ 0 w 327"/>
                <a:gd name="T25" fmla="*/ 0 h 468"/>
                <a:gd name="T26" fmla="*/ 0 w 327"/>
                <a:gd name="T27" fmla="*/ 0 h 468"/>
                <a:gd name="T28" fmla="*/ 0 w 327"/>
                <a:gd name="T29" fmla="*/ 0 h 468"/>
                <a:gd name="T30" fmla="*/ 0 w 327"/>
                <a:gd name="T31" fmla="*/ 0 h 468"/>
                <a:gd name="T32" fmla="*/ 0 w 327"/>
                <a:gd name="T33" fmla="*/ 0 h 468"/>
                <a:gd name="T34" fmla="*/ 0 w 327"/>
                <a:gd name="T35" fmla="*/ 0 h 468"/>
                <a:gd name="T36" fmla="*/ 0 w 327"/>
                <a:gd name="T37" fmla="*/ 0 h 468"/>
                <a:gd name="T38" fmla="*/ 0 w 327"/>
                <a:gd name="T39" fmla="*/ 0 h 468"/>
                <a:gd name="T40" fmla="*/ 0 w 327"/>
                <a:gd name="T41" fmla="*/ 0 h 468"/>
                <a:gd name="T42" fmla="*/ 0 w 327"/>
                <a:gd name="T43" fmla="*/ 0 h 468"/>
                <a:gd name="T44" fmla="*/ 0 w 327"/>
                <a:gd name="T45" fmla="*/ 0 h 468"/>
                <a:gd name="T46" fmla="*/ 0 w 327"/>
                <a:gd name="T47" fmla="*/ 0 h 468"/>
                <a:gd name="T48" fmla="*/ 0 w 327"/>
                <a:gd name="T49" fmla="*/ 0 h 468"/>
                <a:gd name="T50" fmla="*/ 0 w 327"/>
                <a:gd name="T51" fmla="*/ 0 h 468"/>
                <a:gd name="T52" fmla="*/ 0 w 327"/>
                <a:gd name="T53" fmla="*/ 0 h 468"/>
                <a:gd name="T54" fmla="*/ 0 w 327"/>
                <a:gd name="T55" fmla="*/ 0 h 468"/>
                <a:gd name="T56" fmla="*/ 0 w 327"/>
                <a:gd name="T57" fmla="*/ 0 h 468"/>
                <a:gd name="T58" fmla="*/ 0 w 327"/>
                <a:gd name="T59" fmla="*/ 0 h 468"/>
                <a:gd name="T60" fmla="*/ 0 w 327"/>
                <a:gd name="T61" fmla="*/ 0 h 468"/>
                <a:gd name="T62" fmla="*/ 0 w 327"/>
                <a:gd name="T63" fmla="*/ 0 h 468"/>
                <a:gd name="T64" fmla="*/ 0 w 327"/>
                <a:gd name="T65" fmla="*/ 0 h 468"/>
                <a:gd name="T66" fmla="*/ 0 w 327"/>
                <a:gd name="T67" fmla="*/ 0 h 468"/>
                <a:gd name="T68" fmla="*/ 0 w 327"/>
                <a:gd name="T69" fmla="*/ 0 h 468"/>
                <a:gd name="T70" fmla="*/ 0 w 327"/>
                <a:gd name="T71" fmla="*/ 0 h 468"/>
                <a:gd name="T72" fmla="*/ 0 w 327"/>
                <a:gd name="T73" fmla="*/ 0 h 468"/>
                <a:gd name="T74" fmla="*/ 0 w 327"/>
                <a:gd name="T75" fmla="*/ 0 h 468"/>
                <a:gd name="T76" fmla="*/ 0 w 327"/>
                <a:gd name="T77" fmla="*/ 0 h 468"/>
                <a:gd name="T78" fmla="*/ 0 w 327"/>
                <a:gd name="T79" fmla="*/ 0 h 468"/>
                <a:gd name="T80" fmla="*/ 0 w 327"/>
                <a:gd name="T81" fmla="*/ 0 h 46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27"/>
                <a:gd name="T124" fmla="*/ 0 h 468"/>
                <a:gd name="T125" fmla="*/ 327 w 327"/>
                <a:gd name="T126" fmla="*/ 468 h 46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27" h="468">
                  <a:moveTo>
                    <a:pt x="1" y="205"/>
                  </a:moveTo>
                  <a:lnTo>
                    <a:pt x="70" y="205"/>
                  </a:lnTo>
                  <a:lnTo>
                    <a:pt x="74" y="206"/>
                  </a:lnTo>
                  <a:lnTo>
                    <a:pt x="80" y="209"/>
                  </a:lnTo>
                  <a:lnTo>
                    <a:pt x="88" y="214"/>
                  </a:lnTo>
                  <a:lnTo>
                    <a:pt x="92" y="222"/>
                  </a:lnTo>
                  <a:lnTo>
                    <a:pt x="95" y="235"/>
                  </a:lnTo>
                  <a:lnTo>
                    <a:pt x="95" y="237"/>
                  </a:lnTo>
                  <a:lnTo>
                    <a:pt x="94" y="242"/>
                  </a:lnTo>
                  <a:lnTo>
                    <a:pt x="91" y="249"/>
                  </a:lnTo>
                  <a:lnTo>
                    <a:pt x="87" y="254"/>
                  </a:lnTo>
                  <a:lnTo>
                    <a:pt x="79" y="259"/>
                  </a:lnTo>
                  <a:lnTo>
                    <a:pt x="67" y="262"/>
                  </a:lnTo>
                  <a:lnTo>
                    <a:pt x="0" y="262"/>
                  </a:lnTo>
                  <a:lnTo>
                    <a:pt x="0" y="416"/>
                  </a:lnTo>
                  <a:lnTo>
                    <a:pt x="1" y="422"/>
                  </a:lnTo>
                  <a:lnTo>
                    <a:pt x="4" y="431"/>
                  </a:lnTo>
                  <a:lnTo>
                    <a:pt x="9" y="440"/>
                  </a:lnTo>
                  <a:lnTo>
                    <a:pt x="17" y="451"/>
                  </a:lnTo>
                  <a:lnTo>
                    <a:pt x="28" y="460"/>
                  </a:lnTo>
                  <a:lnTo>
                    <a:pt x="42" y="465"/>
                  </a:lnTo>
                  <a:lnTo>
                    <a:pt x="61" y="468"/>
                  </a:lnTo>
                  <a:lnTo>
                    <a:pt x="327" y="468"/>
                  </a:lnTo>
                  <a:lnTo>
                    <a:pt x="327" y="402"/>
                  </a:lnTo>
                  <a:lnTo>
                    <a:pt x="113" y="402"/>
                  </a:lnTo>
                  <a:lnTo>
                    <a:pt x="113" y="264"/>
                  </a:lnTo>
                  <a:lnTo>
                    <a:pt x="311" y="264"/>
                  </a:lnTo>
                  <a:lnTo>
                    <a:pt x="311" y="204"/>
                  </a:lnTo>
                  <a:lnTo>
                    <a:pt x="113" y="204"/>
                  </a:lnTo>
                  <a:lnTo>
                    <a:pt x="113" y="66"/>
                  </a:lnTo>
                  <a:lnTo>
                    <a:pt x="327" y="66"/>
                  </a:lnTo>
                  <a:lnTo>
                    <a:pt x="327" y="0"/>
                  </a:lnTo>
                  <a:lnTo>
                    <a:pt x="53" y="0"/>
                  </a:lnTo>
                  <a:lnTo>
                    <a:pt x="47" y="2"/>
                  </a:lnTo>
                  <a:lnTo>
                    <a:pt x="41" y="3"/>
                  </a:lnTo>
                  <a:lnTo>
                    <a:pt x="32" y="7"/>
                  </a:lnTo>
                  <a:lnTo>
                    <a:pt x="22" y="14"/>
                  </a:lnTo>
                  <a:lnTo>
                    <a:pt x="13" y="22"/>
                  </a:lnTo>
                  <a:lnTo>
                    <a:pt x="5" y="35"/>
                  </a:lnTo>
                  <a:lnTo>
                    <a:pt x="1" y="52"/>
                  </a:lnTo>
                  <a:lnTo>
                    <a:pt x="1" y="205"/>
                  </a:lnTo>
                  <a:close/>
                </a:path>
              </a:pathLst>
            </a:custGeom>
            <a:solidFill>
              <a:srgbClr val="660080"/>
            </a:solidFill>
            <a:ln w="0">
              <a:solidFill>
                <a:srgbClr val="660080"/>
              </a:solidFill>
              <a:prstDash val="solid"/>
              <a:round/>
              <a:headEnd/>
              <a:tailEnd/>
            </a:ln>
          </p:spPr>
          <p:txBody>
            <a:bodyPr/>
            <a:lstStyle/>
            <a:p>
              <a:endParaRPr lang="en-GB" dirty="0"/>
            </a:p>
          </p:txBody>
        </p:sp>
        <p:sp>
          <p:nvSpPr>
            <p:cNvPr id="5222" name="Freeform 54"/>
            <p:cNvSpPr>
              <a:spLocks noEditPoints="1"/>
            </p:cNvSpPr>
            <p:nvPr/>
          </p:nvSpPr>
          <p:spPr bwMode="auto">
            <a:xfrm>
              <a:off x="947" y="3517"/>
              <a:ext cx="121" cy="156"/>
            </a:xfrm>
            <a:custGeom>
              <a:avLst/>
              <a:gdLst>
                <a:gd name="T0" fmla="*/ 0 w 362"/>
                <a:gd name="T1" fmla="*/ 0 h 468"/>
                <a:gd name="T2" fmla="*/ 0 w 362"/>
                <a:gd name="T3" fmla="*/ 0 h 468"/>
                <a:gd name="T4" fmla="*/ 0 w 362"/>
                <a:gd name="T5" fmla="*/ 0 h 468"/>
                <a:gd name="T6" fmla="*/ 0 w 362"/>
                <a:gd name="T7" fmla="*/ 0 h 468"/>
                <a:gd name="T8" fmla="*/ 0 w 362"/>
                <a:gd name="T9" fmla="*/ 0 h 468"/>
                <a:gd name="T10" fmla="*/ 0 w 362"/>
                <a:gd name="T11" fmla="*/ 0 h 468"/>
                <a:gd name="T12" fmla="*/ 0 w 362"/>
                <a:gd name="T13" fmla="*/ 0 h 468"/>
                <a:gd name="T14" fmla="*/ 0 w 362"/>
                <a:gd name="T15" fmla="*/ 0 h 468"/>
                <a:gd name="T16" fmla="*/ 0 w 362"/>
                <a:gd name="T17" fmla="*/ 0 h 468"/>
                <a:gd name="T18" fmla="*/ 0 w 362"/>
                <a:gd name="T19" fmla="*/ 0 h 468"/>
                <a:gd name="T20" fmla="*/ 0 w 362"/>
                <a:gd name="T21" fmla="*/ 0 h 468"/>
                <a:gd name="T22" fmla="*/ 0 w 362"/>
                <a:gd name="T23" fmla="*/ 0 h 468"/>
                <a:gd name="T24" fmla="*/ 0 w 362"/>
                <a:gd name="T25" fmla="*/ 0 h 468"/>
                <a:gd name="T26" fmla="*/ 0 w 362"/>
                <a:gd name="T27" fmla="*/ 0 h 468"/>
                <a:gd name="T28" fmla="*/ 0 w 362"/>
                <a:gd name="T29" fmla="*/ 0 h 468"/>
                <a:gd name="T30" fmla="*/ 0 w 362"/>
                <a:gd name="T31" fmla="*/ 0 h 468"/>
                <a:gd name="T32" fmla="*/ 0 w 362"/>
                <a:gd name="T33" fmla="*/ 0 h 468"/>
                <a:gd name="T34" fmla="*/ 0 w 362"/>
                <a:gd name="T35" fmla="*/ 0 h 468"/>
                <a:gd name="T36" fmla="*/ 0 w 362"/>
                <a:gd name="T37" fmla="*/ 0 h 468"/>
                <a:gd name="T38" fmla="*/ 0 w 362"/>
                <a:gd name="T39" fmla="*/ 0 h 468"/>
                <a:gd name="T40" fmla="*/ 0 w 362"/>
                <a:gd name="T41" fmla="*/ 0 h 468"/>
                <a:gd name="T42" fmla="*/ 0 w 362"/>
                <a:gd name="T43" fmla="*/ 0 h 468"/>
                <a:gd name="T44" fmla="*/ 0 w 362"/>
                <a:gd name="T45" fmla="*/ 0 h 468"/>
                <a:gd name="T46" fmla="*/ 0 w 362"/>
                <a:gd name="T47" fmla="*/ 0 h 468"/>
                <a:gd name="T48" fmla="*/ 0 w 362"/>
                <a:gd name="T49" fmla="*/ 0 h 468"/>
                <a:gd name="T50" fmla="*/ 0 w 362"/>
                <a:gd name="T51" fmla="*/ 0 h 468"/>
                <a:gd name="T52" fmla="*/ 0 w 362"/>
                <a:gd name="T53" fmla="*/ 0 h 468"/>
                <a:gd name="T54" fmla="*/ 0 w 362"/>
                <a:gd name="T55" fmla="*/ 0 h 468"/>
                <a:gd name="T56" fmla="*/ 0 w 362"/>
                <a:gd name="T57" fmla="*/ 0 h 468"/>
                <a:gd name="T58" fmla="*/ 0 w 362"/>
                <a:gd name="T59" fmla="*/ 0 h 468"/>
                <a:gd name="T60" fmla="*/ 0 w 362"/>
                <a:gd name="T61" fmla="*/ 0 h 468"/>
                <a:gd name="T62" fmla="*/ 0 w 362"/>
                <a:gd name="T63" fmla="*/ 0 h 468"/>
                <a:gd name="T64" fmla="*/ 0 w 362"/>
                <a:gd name="T65" fmla="*/ 0 h 468"/>
                <a:gd name="T66" fmla="*/ 0 w 362"/>
                <a:gd name="T67" fmla="*/ 0 h 468"/>
                <a:gd name="T68" fmla="*/ 0 w 362"/>
                <a:gd name="T69" fmla="*/ 0 h 468"/>
                <a:gd name="T70" fmla="*/ 0 w 362"/>
                <a:gd name="T71" fmla="*/ 0 h 468"/>
                <a:gd name="T72" fmla="*/ 0 w 362"/>
                <a:gd name="T73" fmla="*/ 0 h 468"/>
                <a:gd name="T74" fmla="*/ 0 w 362"/>
                <a:gd name="T75" fmla="*/ 0 h 468"/>
                <a:gd name="T76" fmla="*/ 0 w 362"/>
                <a:gd name="T77" fmla="*/ 0 h 468"/>
                <a:gd name="T78" fmla="*/ 0 w 362"/>
                <a:gd name="T79" fmla="*/ 0 h 468"/>
                <a:gd name="T80" fmla="*/ 0 w 362"/>
                <a:gd name="T81" fmla="*/ 0 h 468"/>
                <a:gd name="T82" fmla="*/ 0 w 362"/>
                <a:gd name="T83" fmla="*/ 0 h 468"/>
                <a:gd name="T84" fmla="*/ 0 w 362"/>
                <a:gd name="T85" fmla="*/ 0 h 468"/>
                <a:gd name="T86" fmla="*/ 0 w 362"/>
                <a:gd name="T87" fmla="*/ 0 h 468"/>
                <a:gd name="T88" fmla="*/ 0 w 362"/>
                <a:gd name="T89" fmla="*/ 0 h 468"/>
                <a:gd name="T90" fmla="*/ 0 w 362"/>
                <a:gd name="T91" fmla="*/ 0 h 468"/>
                <a:gd name="T92" fmla="*/ 0 w 362"/>
                <a:gd name="T93" fmla="*/ 0 h 468"/>
                <a:gd name="T94" fmla="*/ 0 w 362"/>
                <a:gd name="T95" fmla="*/ 0 h 468"/>
                <a:gd name="T96" fmla="*/ 0 w 362"/>
                <a:gd name="T97" fmla="*/ 0 h 468"/>
                <a:gd name="T98" fmla="*/ 0 w 362"/>
                <a:gd name="T99" fmla="*/ 0 h 468"/>
                <a:gd name="T100" fmla="*/ 0 w 362"/>
                <a:gd name="T101" fmla="*/ 0 h 468"/>
                <a:gd name="T102" fmla="*/ 0 w 362"/>
                <a:gd name="T103" fmla="*/ 0 h 468"/>
                <a:gd name="T104" fmla="*/ 0 w 362"/>
                <a:gd name="T105" fmla="*/ 0 h 468"/>
                <a:gd name="T106" fmla="*/ 0 w 362"/>
                <a:gd name="T107" fmla="*/ 0 h 468"/>
                <a:gd name="T108" fmla="*/ 0 w 362"/>
                <a:gd name="T109" fmla="*/ 0 h 468"/>
                <a:gd name="T110" fmla="*/ 0 w 362"/>
                <a:gd name="T111" fmla="*/ 0 h 468"/>
                <a:gd name="T112" fmla="*/ 0 w 362"/>
                <a:gd name="T113" fmla="*/ 0 h 468"/>
                <a:gd name="T114" fmla="*/ 0 w 362"/>
                <a:gd name="T115" fmla="*/ 0 h 468"/>
                <a:gd name="T116" fmla="*/ 0 w 362"/>
                <a:gd name="T117" fmla="*/ 0 h 468"/>
                <a:gd name="T118" fmla="*/ 0 w 362"/>
                <a:gd name="T119" fmla="*/ 0 h 468"/>
                <a:gd name="T120" fmla="*/ 0 w 362"/>
                <a:gd name="T121" fmla="*/ 0 h 468"/>
                <a:gd name="T122" fmla="*/ 0 w 362"/>
                <a:gd name="T123" fmla="*/ 0 h 46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62"/>
                <a:gd name="T187" fmla="*/ 0 h 468"/>
                <a:gd name="T188" fmla="*/ 362 w 362"/>
                <a:gd name="T189" fmla="*/ 468 h 46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62" h="468">
                  <a:moveTo>
                    <a:pt x="196" y="0"/>
                  </a:moveTo>
                  <a:lnTo>
                    <a:pt x="232" y="3"/>
                  </a:lnTo>
                  <a:lnTo>
                    <a:pt x="261" y="8"/>
                  </a:lnTo>
                  <a:lnTo>
                    <a:pt x="286" y="18"/>
                  </a:lnTo>
                  <a:lnTo>
                    <a:pt x="307" y="28"/>
                  </a:lnTo>
                  <a:lnTo>
                    <a:pt x="324" y="41"/>
                  </a:lnTo>
                  <a:lnTo>
                    <a:pt x="336" y="55"/>
                  </a:lnTo>
                  <a:lnTo>
                    <a:pt x="347" y="69"/>
                  </a:lnTo>
                  <a:lnTo>
                    <a:pt x="353" y="82"/>
                  </a:lnTo>
                  <a:lnTo>
                    <a:pt x="357" y="97"/>
                  </a:lnTo>
                  <a:lnTo>
                    <a:pt x="361" y="109"/>
                  </a:lnTo>
                  <a:lnTo>
                    <a:pt x="362" y="119"/>
                  </a:lnTo>
                  <a:lnTo>
                    <a:pt x="362" y="135"/>
                  </a:lnTo>
                  <a:lnTo>
                    <a:pt x="361" y="161"/>
                  </a:lnTo>
                  <a:lnTo>
                    <a:pt x="354" y="185"/>
                  </a:lnTo>
                  <a:lnTo>
                    <a:pt x="344" y="204"/>
                  </a:lnTo>
                  <a:lnTo>
                    <a:pt x="332" y="220"/>
                  </a:lnTo>
                  <a:lnTo>
                    <a:pt x="316" y="233"/>
                  </a:lnTo>
                  <a:lnTo>
                    <a:pt x="300" y="242"/>
                  </a:lnTo>
                  <a:lnTo>
                    <a:pt x="282" y="250"/>
                  </a:lnTo>
                  <a:lnTo>
                    <a:pt x="265" y="255"/>
                  </a:lnTo>
                  <a:lnTo>
                    <a:pt x="248" y="259"/>
                  </a:lnTo>
                  <a:lnTo>
                    <a:pt x="232" y="262"/>
                  </a:lnTo>
                  <a:lnTo>
                    <a:pt x="219" y="263"/>
                  </a:lnTo>
                  <a:lnTo>
                    <a:pt x="112" y="263"/>
                  </a:lnTo>
                  <a:lnTo>
                    <a:pt x="112" y="468"/>
                  </a:lnTo>
                  <a:lnTo>
                    <a:pt x="0" y="468"/>
                  </a:lnTo>
                  <a:lnTo>
                    <a:pt x="0" y="262"/>
                  </a:lnTo>
                  <a:lnTo>
                    <a:pt x="66" y="262"/>
                  </a:lnTo>
                  <a:lnTo>
                    <a:pt x="77" y="259"/>
                  </a:lnTo>
                  <a:lnTo>
                    <a:pt x="85" y="254"/>
                  </a:lnTo>
                  <a:lnTo>
                    <a:pt x="89" y="247"/>
                  </a:lnTo>
                  <a:lnTo>
                    <a:pt x="92" y="241"/>
                  </a:lnTo>
                  <a:lnTo>
                    <a:pt x="93" y="235"/>
                  </a:lnTo>
                  <a:lnTo>
                    <a:pt x="93" y="234"/>
                  </a:lnTo>
                  <a:lnTo>
                    <a:pt x="91" y="222"/>
                  </a:lnTo>
                  <a:lnTo>
                    <a:pt x="85" y="214"/>
                  </a:lnTo>
                  <a:lnTo>
                    <a:pt x="79" y="209"/>
                  </a:lnTo>
                  <a:lnTo>
                    <a:pt x="72" y="206"/>
                  </a:lnTo>
                  <a:lnTo>
                    <a:pt x="67" y="205"/>
                  </a:lnTo>
                  <a:lnTo>
                    <a:pt x="0" y="205"/>
                  </a:lnTo>
                  <a:lnTo>
                    <a:pt x="0" y="0"/>
                  </a:lnTo>
                  <a:lnTo>
                    <a:pt x="196" y="0"/>
                  </a:lnTo>
                  <a:close/>
                  <a:moveTo>
                    <a:pt x="112" y="66"/>
                  </a:moveTo>
                  <a:lnTo>
                    <a:pt x="112" y="204"/>
                  </a:lnTo>
                  <a:lnTo>
                    <a:pt x="199" y="204"/>
                  </a:lnTo>
                  <a:lnTo>
                    <a:pt x="204" y="202"/>
                  </a:lnTo>
                  <a:lnTo>
                    <a:pt x="212" y="200"/>
                  </a:lnTo>
                  <a:lnTo>
                    <a:pt x="223" y="194"/>
                  </a:lnTo>
                  <a:lnTo>
                    <a:pt x="232" y="187"/>
                  </a:lnTo>
                  <a:lnTo>
                    <a:pt x="241" y="175"/>
                  </a:lnTo>
                  <a:lnTo>
                    <a:pt x="248" y="158"/>
                  </a:lnTo>
                  <a:lnTo>
                    <a:pt x="250" y="136"/>
                  </a:lnTo>
                  <a:lnTo>
                    <a:pt x="250" y="128"/>
                  </a:lnTo>
                  <a:lnTo>
                    <a:pt x="249" y="119"/>
                  </a:lnTo>
                  <a:lnTo>
                    <a:pt x="245" y="109"/>
                  </a:lnTo>
                  <a:lnTo>
                    <a:pt x="241" y="97"/>
                  </a:lnTo>
                  <a:lnTo>
                    <a:pt x="233" y="86"/>
                  </a:lnTo>
                  <a:lnTo>
                    <a:pt x="224" y="77"/>
                  </a:lnTo>
                  <a:lnTo>
                    <a:pt x="209" y="70"/>
                  </a:lnTo>
                  <a:lnTo>
                    <a:pt x="192" y="66"/>
                  </a:lnTo>
                  <a:lnTo>
                    <a:pt x="112"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23" name="Freeform 55"/>
            <p:cNvSpPr>
              <a:spLocks/>
            </p:cNvSpPr>
            <p:nvPr/>
          </p:nvSpPr>
          <p:spPr bwMode="auto">
            <a:xfrm>
              <a:off x="1084" y="3514"/>
              <a:ext cx="117" cy="161"/>
            </a:xfrm>
            <a:custGeom>
              <a:avLst/>
              <a:gdLst>
                <a:gd name="T0" fmla="*/ 0 w 352"/>
                <a:gd name="T1" fmla="*/ 0 h 484"/>
                <a:gd name="T2" fmla="*/ 0 w 352"/>
                <a:gd name="T3" fmla="*/ 0 h 484"/>
                <a:gd name="T4" fmla="*/ 0 w 352"/>
                <a:gd name="T5" fmla="*/ 0 h 484"/>
                <a:gd name="T6" fmla="*/ 0 w 352"/>
                <a:gd name="T7" fmla="*/ 0 h 484"/>
                <a:gd name="T8" fmla="*/ 0 w 352"/>
                <a:gd name="T9" fmla="*/ 0 h 484"/>
                <a:gd name="T10" fmla="*/ 0 w 352"/>
                <a:gd name="T11" fmla="*/ 0 h 484"/>
                <a:gd name="T12" fmla="*/ 0 w 352"/>
                <a:gd name="T13" fmla="*/ 0 h 484"/>
                <a:gd name="T14" fmla="*/ 0 w 352"/>
                <a:gd name="T15" fmla="*/ 0 h 484"/>
                <a:gd name="T16" fmla="*/ 0 w 352"/>
                <a:gd name="T17" fmla="*/ 0 h 484"/>
                <a:gd name="T18" fmla="*/ 0 w 352"/>
                <a:gd name="T19" fmla="*/ 0 h 484"/>
                <a:gd name="T20" fmla="*/ 0 w 352"/>
                <a:gd name="T21" fmla="*/ 0 h 484"/>
                <a:gd name="T22" fmla="*/ 0 w 352"/>
                <a:gd name="T23" fmla="*/ 0 h 484"/>
                <a:gd name="T24" fmla="*/ 0 w 352"/>
                <a:gd name="T25" fmla="*/ 0 h 484"/>
                <a:gd name="T26" fmla="*/ 0 w 352"/>
                <a:gd name="T27" fmla="*/ 0 h 484"/>
                <a:gd name="T28" fmla="*/ 0 w 352"/>
                <a:gd name="T29" fmla="*/ 0 h 484"/>
                <a:gd name="T30" fmla="*/ 0 w 352"/>
                <a:gd name="T31" fmla="*/ 0 h 484"/>
                <a:gd name="T32" fmla="*/ 0 w 352"/>
                <a:gd name="T33" fmla="*/ 0 h 484"/>
                <a:gd name="T34" fmla="*/ 0 w 352"/>
                <a:gd name="T35" fmla="*/ 0 h 484"/>
                <a:gd name="T36" fmla="*/ 0 w 352"/>
                <a:gd name="T37" fmla="*/ 0 h 484"/>
                <a:gd name="T38" fmla="*/ 0 w 352"/>
                <a:gd name="T39" fmla="*/ 0 h 484"/>
                <a:gd name="T40" fmla="*/ 0 w 352"/>
                <a:gd name="T41" fmla="*/ 0 h 484"/>
                <a:gd name="T42" fmla="*/ 0 w 352"/>
                <a:gd name="T43" fmla="*/ 0 h 484"/>
                <a:gd name="T44" fmla="*/ 0 w 352"/>
                <a:gd name="T45" fmla="*/ 0 h 484"/>
                <a:gd name="T46" fmla="*/ 0 w 352"/>
                <a:gd name="T47" fmla="*/ 0 h 484"/>
                <a:gd name="T48" fmla="*/ 0 w 352"/>
                <a:gd name="T49" fmla="*/ 0 h 484"/>
                <a:gd name="T50" fmla="*/ 0 w 352"/>
                <a:gd name="T51" fmla="*/ 0 h 484"/>
                <a:gd name="T52" fmla="*/ 0 w 352"/>
                <a:gd name="T53" fmla="*/ 0 h 484"/>
                <a:gd name="T54" fmla="*/ 0 w 352"/>
                <a:gd name="T55" fmla="*/ 0 h 484"/>
                <a:gd name="T56" fmla="*/ 0 w 352"/>
                <a:gd name="T57" fmla="*/ 0 h 484"/>
                <a:gd name="T58" fmla="*/ 0 w 352"/>
                <a:gd name="T59" fmla="*/ 0 h 484"/>
                <a:gd name="T60" fmla="*/ 0 w 352"/>
                <a:gd name="T61" fmla="*/ 0 h 484"/>
                <a:gd name="T62" fmla="*/ 0 w 352"/>
                <a:gd name="T63" fmla="*/ 0 h 484"/>
                <a:gd name="T64" fmla="*/ 0 w 352"/>
                <a:gd name="T65" fmla="*/ 0 h 484"/>
                <a:gd name="T66" fmla="*/ 0 w 352"/>
                <a:gd name="T67" fmla="*/ 0 h 484"/>
                <a:gd name="T68" fmla="*/ 0 w 352"/>
                <a:gd name="T69" fmla="*/ 0 h 484"/>
                <a:gd name="T70" fmla="*/ 0 w 352"/>
                <a:gd name="T71" fmla="*/ 0 h 484"/>
                <a:gd name="T72" fmla="*/ 0 w 352"/>
                <a:gd name="T73" fmla="*/ 0 h 484"/>
                <a:gd name="T74" fmla="*/ 0 w 352"/>
                <a:gd name="T75" fmla="*/ 0 h 484"/>
                <a:gd name="T76" fmla="*/ 0 w 352"/>
                <a:gd name="T77" fmla="*/ 0 h 484"/>
                <a:gd name="T78" fmla="*/ 0 w 352"/>
                <a:gd name="T79" fmla="*/ 0 h 484"/>
                <a:gd name="T80" fmla="*/ 0 w 352"/>
                <a:gd name="T81" fmla="*/ 0 h 484"/>
                <a:gd name="T82" fmla="*/ 0 w 352"/>
                <a:gd name="T83" fmla="*/ 0 h 484"/>
                <a:gd name="T84" fmla="*/ 0 w 352"/>
                <a:gd name="T85" fmla="*/ 0 h 484"/>
                <a:gd name="T86" fmla="*/ 0 w 352"/>
                <a:gd name="T87" fmla="*/ 0 h 48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52"/>
                <a:gd name="T133" fmla="*/ 0 h 484"/>
                <a:gd name="T134" fmla="*/ 352 w 352"/>
                <a:gd name="T135" fmla="*/ 484 h 48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52" h="484">
                  <a:moveTo>
                    <a:pt x="342" y="39"/>
                  </a:moveTo>
                  <a:lnTo>
                    <a:pt x="323" y="31"/>
                  </a:lnTo>
                  <a:lnTo>
                    <a:pt x="307" y="24"/>
                  </a:lnTo>
                  <a:lnTo>
                    <a:pt x="287" y="18"/>
                  </a:lnTo>
                  <a:lnTo>
                    <a:pt x="265" y="11"/>
                  </a:lnTo>
                  <a:lnTo>
                    <a:pt x="241" y="6"/>
                  </a:lnTo>
                  <a:lnTo>
                    <a:pt x="217" y="2"/>
                  </a:lnTo>
                  <a:lnTo>
                    <a:pt x="195" y="0"/>
                  </a:lnTo>
                  <a:lnTo>
                    <a:pt x="155" y="3"/>
                  </a:lnTo>
                  <a:lnTo>
                    <a:pt x="120" y="11"/>
                  </a:lnTo>
                  <a:lnTo>
                    <a:pt x="88" y="23"/>
                  </a:lnTo>
                  <a:lnTo>
                    <a:pt x="62" y="40"/>
                  </a:lnTo>
                  <a:lnTo>
                    <a:pt x="39" y="61"/>
                  </a:lnTo>
                  <a:lnTo>
                    <a:pt x="23" y="86"/>
                  </a:lnTo>
                  <a:lnTo>
                    <a:pt x="14" y="114"/>
                  </a:lnTo>
                  <a:lnTo>
                    <a:pt x="11" y="144"/>
                  </a:lnTo>
                  <a:lnTo>
                    <a:pt x="15" y="172"/>
                  </a:lnTo>
                  <a:lnTo>
                    <a:pt x="23" y="196"/>
                  </a:lnTo>
                  <a:lnTo>
                    <a:pt x="36" y="216"/>
                  </a:lnTo>
                  <a:lnTo>
                    <a:pt x="54" y="233"/>
                  </a:lnTo>
                  <a:lnTo>
                    <a:pt x="72" y="247"/>
                  </a:lnTo>
                  <a:lnTo>
                    <a:pt x="95" y="261"/>
                  </a:lnTo>
                  <a:lnTo>
                    <a:pt x="117" y="272"/>
                  </a:lnTo>
                  <a:lnTo>
                    <a:pt x="139" y="282"/>
                  </a:lnTo>
                  <a:lnTo>
                    <a:pt x="163" y="292"/>
                  </a:lnTo>
                  <a:lnTo>
                    <a:pt x="186" y="301"/>
                  </a:lnTo>
                  <a:lnTo>
                    <a:pt x="205" y="311"/>
                  </a:lnTo>
                  <a:lnTo>
                    <a:pt x="224" y="321"/>
                  </a:lnTo>
                  <a:lnTo>
                    <a:pt x="238" y="332"/>
                  </a:lnTo>
                  <a:lnTo>
                    <a:pt x="250" y="345"/>
                  </a:lnTo>
                  <a:lnTo>
                    <a:pt x="255" y="360"/>
                  </a:lnTo>
                  <a:lnTo>
                    <a:pt x="257" y="377"/>
                  </a:lnTo>
                  <a:lnTo>
                    <a:pt x="251" y="393"/>
                  </a:lnTo>
                  <a:lnTo>
                    <a:pt x="240" y="406"/>
                  </a:lnTo>
                  <a:lnTo>
                    <a:pt x="224" y="415"/>
                  </a:lnTo>
                  <a:lnTo>
                    <a:pt x="203" y="420"/>
                  </a:lnTo>
                  <a:lnTo>
                    <a:pt x="180" y="424"/>
                  </a:lnTo>
                  <a:lnTo>
                    <a:pt x="155" y="424"/>
                  </a:lnTo>
                  <a:lnTo>
                    <a:pt x="129" y="422"/>
                  </a:lnTo>
                  <a:lnTo>
                    <a:pt x="102" y="416"/>
                  </a:lnTo>
                  <a:lnTo>
                    <a:pt x="77" y="408"/>
                  </a:lnTo>
                  <a:lnTo>
                    <a:pt x="54" y="399"/>
                  </a:lnTo>
                  <a:lnTo>
                    <a:pt x="33" y="387"/>
                  </a:lnTo>
                  <a:lnTo>
                    <a:pt x="15" y="374"/>
                  </a:lnTo>
                  <a:lnTo>
                    <a:pt x="0" y="443"/>
                  </a:lnTo>
                  <a:lnTo>
                    <a:pt x="21" y="455"/>
                  </a:lnTo>
                  <a:lnTo>
                    <a:pt x="44" y="465"/>
                  </a:lnTo>
                  <a:lnTo>
                    <a:pt x="72" y="473"/>
                  </a:lnTo>
                  <a:lnTo>
                    <a:pt x="100" y="478"/>
                  </a:lnTo>
                  <a:lnTo>
                    <a:pt x="130" y="482"/>
                  </a:lnTo>
                  <a:lnTo>
                    <a:pt x="160" y="484"/>
                  </a:lnTo>
                  <a:lnTo>
                    <a:pt x="191" y="482"/>
                  </a:lnTo>
                  <a:lnTo>
                    <a:pt x="220" y="478"/>
                  </a:lnTo>
                  <a:lnTo>
                    <a:pt x="249" y="472"/>
                  </a:lnTo>
                  <a:lnTo>
                    <a:pt x="275" y="461"/>
                  </a:lnTo>
                  <a:lnTo>
                    <a:pt x="298" y="447"/>
                  </a:lnTo>
                  <a:lnTo>
                    <a:pt x="319" y="430"/>
                  </a:lnTo>
                  <a:lnTo>
                    <a:pt x="335" y="408"/>
                  </a:lnTo>
                  <a:lnTo>
                    <a:pt x="345" y="382"/>
                  </a:lnTo>
                  <a:lnTo>
                    <a:pt x="352" y="353"/>
                  </a:lnTo>
                  <a:lnTo>
                    <a:pt x="352" y="324"/>
                  </a:lnTo>
                  <a:lnTo>
                    <a:pt x="345" y="300"/>
                  </a:lnTo>
                  <a:lnTo>
                    <a:pt x="335" y="278"/>
                  </a:lnTo>
                  <a:lnTo>
                    <a:pt x="320" y="258"/>
                  </a:lnTo>
                  <a:lnTo>
                    <a:pt x="300" y="242"/>
                  </a:lnTo>
                  <a:lnTo>
                    <a:pt x="279" y="226"/>
                  </a:lnTo>
                  <a:lnTo>
                    <a:pt x="257" y="213"/>
                  </a:lnTo>
                  <a:lnTo>
                    <a:pt x="233" y="201"/>
                  </a:lnTo>
                  <a:lnTo>
                    <a:pt x="186" y="180"/>
                  </a:lnTo>
                  <a:lnTo>
                    <a:pt x="163" y="169"/>
                  </a:lnTo>
                  <a:lnTo>
                    <a:pt x="143" y="160"/>
                  </a:lnTo>
                  <a:lnTo>
                    <a:pt x="126" y="150"/>
                  </a:lnTo>
                  <a:lnTo>
                    <a:pt x="114" y="138"/>
                  </a:lnTo>
                  <a:lnTo>
                    <a:pt x="105" y="126"/>
                  </a:lnTo>
                  <a:lnTo>
                    <a:pt x="102" y="111"/>
                  </a:lnTo>
                  <a:lnTo>
                    <a:pt x="105" y="94"/>
                  </a:lnTo>
                  <a:lnTo>
                    <a:pt x="114" y="80"/>
                  </a:lnTo>
                  <a:lnTo>
                    <a:pt x="127" y="69"/>
                  </a:lnTo>
                  <a:lnTo>
                    <a:pt x="147" y="63"/>
                  </a:lnTo>
                  <a:lnTo>
                    <a:pt x="171" y="59"/>
                  </a:lnTo>
                  <a:lnTo>
                    <a:pt x="199" y="59"/>
                  </a:lnTo>
                  <a:lnTo>
                    <a:pt x="229" y="61"/>
                  </a:lnTo>
                  <a:lnTo>
                    <a:pt x="254" y="66"/>
                  </a:lnTo>
                  <a:lnTo>
                    <a:pt x="273" y="74"/>
                  </a:lnTo>
                  <a:lnTo>
                    <a:pt x="288" y="82"/>
                  </a:lnTo>
                  <a:lnTo>
                    <a:pt x="302" y="90"/>
                  </a:lnTo>
                  <a:lnTo>
                    <a:pt x="311" y="98"/>
                  </a:lnTo>
                  <a:lnTo>
                    <a:pt x="319" y="103"/>
                  </a:lnTo>
                  <a:lnTo>
                    <a:pt x="342" y="39"/>
                  </a:lnTo>
                  <a:close/>
                </a:path>
              </a:pathLst>
            </a:custGeom>
            <a:solidFill>
              <a:srgbClr val="660080"/>
            </a:solidFill>
            <a:ln w="0">
              <a:solidFill>
                <a:srgbClr val="660080"/>
              </a:solidFill>
              <a:prstDash val="solid"/>
              <a:round/>
              <a:headEnd/>
              <a:tailEnd/>
            </a:ln>
          </p:spPr>
          <p:txBody>
            <a:bodyPr/>
            <a:lstStyle/>
            <a:p>
              <a:endParaRPr lang="en-GB" dirty="0"/>
            </a:p>
          </p:txBody>
        </p:sp>
        <p:sp>
          <p:nvSpPr>
            <p:cNvPr id="5224" name="Freeform 56"/>
            <p:cNvSpPr>
              <a:spLocks noEditPoints="1"/>
            </p:cNvSpPr>
            <p:nvPr/>
          </p:nvSpPr>
          <p:spPr bwMode="auto">
            <a:xfrm>
              <a:off x="1230" y="3517"/>
              <a:ext cx="131" cy="156"/>
            </a:xfrm>
            <a:custGeom>
              <a:avLst/>
              <a:gdLst>
                <a:gd name="T0" fmla="*/ 0 w 392"/>
                <a:gd name="T1" fmla="*/ 0 h 470"/>
                <a:gd name="T2" fmla="*/ 0 w 392"/>
                <a:gd name="T3" fmla="*/ 0 h 470"/>
                <a:gd name="T4" fmla="*/ 0 w 392"/>
                <a:gd name="T5" fmla="*/ 0 h 470"/>
                <a:gd name="T6" fmla="*/ 0 w 392"/>
                <a:gd name="T7" fmla="*/ 0 h 470"/>
                <a:gd name="T8" fmla="*/ 0 w 392"/>
                <a:gd name="T9" fmla="*/ 0 h 470"/>
                <a:gd name="T10" fmla="*/ 0 w 392"/>
                <a:gd name="T11" fmla="*/ 0 h 470"/>
                <a:gd name="T12" fmla="*/ 0 w 392"/>
                <a:gd name="T13" fmla="*/ 0 h 470"/>
                <a:gd name="T14" fmla="*/ 0 w 392"/>
                <a:gd name="T15" fmla="*/ 0 h 470"/>
                <a:gd name="T16" fmla="*/ 0 w 392"/>
                <a:gd name="T17" fmla="*/ 0 h 470"/>
                <a:gd name="T18" fmla="*/ 0 w 392"/>
                <a:gd name="T19" fmla="*/ 0 h 470"/>
                <a:gd name="T20" fmla="*/ 0 w 392"/>
                <a:gd name="T21" fmla="*/ 0 h 470"/>
                <a:gd name="T22" fmla="*/ 0 w 392"/>
                <a:gd name="T23" fmla="*/ 0 h 470"/>
                <a:gd name="T24" fmla="*/ 0 w 392"/>
                <a:gd name="T25" fmla="*/ 0 h 470"/>
                <a:gd name="T26" fmla="*/ 0 w 392"/>
                <a:gd name="T27" fmla="*/ 0 h 470"/>
                <a:gd name="T28" fmla="*/ 0 w 392"/>
                <a:gd name="T29" fmla="*/ 0 h 470"/>
                <a:gd name="T30" fmla="*/ 0 w 392"/>
                <a:gd name="T31" fmla="*/ 0 h 470"/>
                <a:gd name="T32" fmla="*/ 0 w 392"/>
                <a:gd name="T33" fmla="*/ 0 h 470"/>
                <a:gd name="T34" fmla="*/ 0 w 392"/>
                <a:gd name="T35" fmla="*/ 0 h 470"/>
                <a:gd name="T36" fmla="*/ 0 w 392"/>
                <a:gd name="T37" fmla="*/ 0 h 470"/>
                <a:gd name="T38" fmla="*/ 0 w 392"/>
                <a:gd name="T39" fmla="*/ 0 h 470"/>
                <a:gd name="T40" fmla="*/ 0 w 392"/>
                <a:gd name="T41" fmla="*/ 0 h 470"/>
                <a:gd name="T42" fmla="*/ 0 w 392"/>
                <a:gd name="T43" fmla="*/ 0 h 470"/>
                <a:gd name="T44" fmla="*/ 0 w 392"/>
                <a:gd name="T45" fmla="*/ 0 h 470"/>
                <a:gd name="T46" fmla="*/ 0 w 392"/>
                <a:gd name="T47" fmla="*/ 0 h 470"/>
                <a:gd name="T48" fmla="*/ 0 w 392"/>
                <a:gd name="T49" fmla="*/ 0 h 470"/>
                <a:gd name="T50" fmla="*/ 0 w 392"/>
                <a:gd name="T51" fmla="*/ 0 h 470"/>
                <a:gd name="T52" fmla="*/ 0 w 392"/>
                <a:gd name="T53" fmla="*/ 0 h 470"/>
                <a:gd name="T54" fmla="*/ 0 w 392"/>
                <a:gd name="T55" fmla="*/ 0 h 470"/>
                <a:gd name="T56" fmla="*/ 0 w 392"/>
                <a:gd name="T57" fmla="*/ 0 h 470"/>
                <a:gd name="T58" fmla="*/ 0 w 392"/>
                <a:gd name="T59" fmla="*/ 0 h 470"/>
                <a:gd name="T60" fmla="*/ 0 w 392"/>
                <a:gd name="T61" fmla="*/ 0 h 470"/>
                <a:gd name="T62" fmla="*/ 0 w 392"/>
                <a:gd name="T63" fmla="*/ 0 h 47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2"/>
                <a:gd name="T97" fmla="*/ 0 h 470"/>
                <a:gd name="T98" fmla="*/ 392 w 392"/>
                <a:gd name="T99" fmla="*/ 470 h 47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2" h="470">
                  <a:moveTo>
                    <a:pt x="193" y="0"/>
                  </a:moveTo>
                  <a:lnTo>
                    <a:pt x="222" y="2"/>
                  </a:lnTo>
                  <a:lnTo>
                    <a:pt x="249" y="6"/>
                  </a:lnTo>
                  <a:lnTo>
                    <a:pt x="274" y="12"/>
                  </a:lnTo>
                  <a:lnTo>
                    <a:pt x="297" y="22"/>
                  </a:lnTo>
                  <a:lnTo>
                    <a:pt x="317" y="35"/>
                  </a:lnTo>
                  <a:lnTo>
                    <a:pt x="334" y="51"/>
                  </a:lnTo>
                  <a:lnTo>
                    <a:pt x="347" y="69"/>
                  </a:lnTo>
                  <a:lnTo>
                    <a:pt x="356" y="91"/>
                  </a:lnTo>
                  <a:lnTo>
                    <a:pt x="362" y="118"/>
                  </a:lnTo>
                  <a:lnTo>
                    <a:pt x="362" y="148"/>
                  </a:lnTo>
                  <a:lnTo>
                    <a:pt x="358" y="173"/>
                  </a:lnTo>
                  <a:lnTo>
                    <a:pt x="350" y="194"/>
                  </a:lnTo>
                  <a:lnTo>
                    <a:pt x="339" y="212"/>
                  </a:lnTo>
                  <a:lnTo>
                    <a:pt x="326" y="225"/>
                  </a:lnTo>
                  <a:lnTo>
                    <a:pt x="311" y="237"/>
                  </a:lnTo>
                  <a:lnTo>
                    <a:pt x="296" y="245"/>
                  </a:lnTo>
                  <a:lnTo>
                    <a:pt x="281" y="251"/>
                  </a:lnTo>
                  <a:lnTo>
                    <a:pt x="267" y="255"/>
                  </a:lnTo>
                  <a:lnTo>
                    <a:pt x="255" y="258"/>
                  </a:lnTo>
                  <a:lnTo>
                    <a:pt x="245" y="259"/>
                  </a:lnTo>
                  <a:lnTo>
                    <a:pt x="239" y="260"/>
                  </a:lnTo>
                  <a:lnTo>
                    <a:pt x="236" y="260"/>
                  </a:lnTo>
                  <a:lnTo>
                    <a:pt x="392" y="470"/>
                  </a:lnTo>
                  <a:lnTo>
                    <a:pt x="248" y="470"/>
                  </a:lnTo>
                  <a:lnTo>
                    <a:pt x="112" y="274"/>
                  </a:lnTo>
                  <a:lnTo>
                    <a:pt x="112" y="468"/>
                  </a:lnTo>
                  <a:lnTo>
                    <a:pt x="0" y="468"/>
                  </a:lnTo>
                  <a:lnTo>
                    <a:pt x="0" y="262"/>
                  </a:lnTo>
                  <a:lnTo>
                    <a:pt x="73" y="262"/>
                  </a:lnTo>
                  <a:lnTo>
                    <a:pt x="83" y="260"/>
                  </a:lnTo>
                  <a:lnTo>
                    <a:pt x="90" y="255"/>
                  </a:lnTo>
                  <a:lnTo>
                    <a:pt x="94" y="249"/>
                  </a:lnTo>
                  <a:lnTo>
                    <a:pt x="96" y="242"/>
                  </a:lnTo>
                  <a:lnTo>
                    <a:pt x="98" y="237"/>
                  </a:lnTo>
                  <a:lnTo>
                    <a:pt x="98" y="235"/>
                  </a:lnTo>
                  <a:lnTo>
                    <a:pt x="96" y="224"/>
                  </a:lnTo>
                  <a:lnTo>
                    <a:pt x="91" y="214"/>
                  </a:lnTo>
                  <a:lnTo>
                    <a:pt x="86" y="209"/>
                  </a:lnTo>
                  <a:lnTo>
                    <a:pt x="79" y="206"/>
                  </a:lnTo>
                  <a:lnTo>
                    <a:pt x="74" y="205"/>
                  </a:lnTo>
                  <a:lnTo>
                    <a:pt x="0" y="205"/>
                  </a:lnTo>
                  <a:lnTo>
                    <a:pt x="0" y="0"/>
                  </a:lnTo>
                  <a:lnTo>
                    <a:pt x="193" y="0"/>
                  </a:lnTo>
                  <a:close/>
                  <a:moveTo>
                    <a:pt x="112" y="66"/>
                  </a:moveTo>
                  <a:lnTo>
                    <a:pt x="112" y="204"/>
                  </a:lnTo>
                  <a:lnTo>
                    <a:pt x="195" y="204"/>
                  </a:lnTo>
                  <a:lnTo>
                    <a:pt x="201" y="202"/>
                  </a:lnTo>
                  <a:lnTo>
                    <a:pt x="209" y="201"/>
                  </a:lnTo>
                  <a:lnTo>
                    <a:pt x="218" y="197"/>
                  </a:lnTo>
                  <a:lnTo>
                    <a:pt x="227" y="192"/>
                  </a:lnTo>
                  <a:lnTo>
                    <a:pt x="236" y="183"/>
                  </a:lnTo>
                  <a:lnTo>
                    <a:pt x="244" y="171"/>
                  </a:lnTo>
                  <a:lnTo>
                    <a:pt x="249" y="154"/>
                  </a:lnTo>
                  <a:lnTo>
                    <a:pt x="251" y="132"/>
                  </a:lnTo>
                  <a:lnTo>
                    <a:pt x="248" y="113"/>
                  </a:lnTo>
                  <a:lnTo>
                    <a:pt x="243" y="97"/>
                  </a:lnTo>
                  <a:lnTo>
                    <a:pt x="234" y="85"/>
                  </a:lnTo>
                  <a:lnTo>
                    <a:pt x="224" y="77"/>
                  </a:lnTo>
                  <a:lnTo>
                    <a:pt x="214" y="72"/>
                  </a:lnTo>
                  <a:lnTo>
                    <a:pt x="205" y="68"/>
                  </a:lnTo>
                  <a:lnTo>
                    <a:pt x="198" y="66"/>
                  </a:lnTo>
                  <a:lnTo>
                    <a:pt x="194" y="66"/>
                  </a:lnTo>
                  <a:lnTo>
                    <a:pt x="195" y="66"/>
                  </a:lnTo>
                  <a:lnTo>
                    <a:pt x="112" y="66"/>
                  </a:lnTo>
                  <a:close/>
                </a:path>
              </a:pathLst>
            </a:custGeom>
            <a:solidFill>
              <a:srgbClr val="660080"/>
            </a:solidFill>
            <a:ln w="0">
              <a:solidFill>
                <a:srgbClr val="660080"/>
              </a:solidFill>
              <a:prstDash val="solid"/>
              <a:round/>
              <a:headEnd/>
              <a:tailEnd/>
            </a:ln>
          </p:spPr>
          <p:txBody>
            <a:bodyPr/>
            <a:lstStyle/>
            <a:p>
              <a:endParaRPr lang="en-GB" dirty="0"/>
            </a:p>
          </p:txBody>
        </p:sp>
        <p:sp>
          <p:nvSpPr>
            <p:cNvPr id="5225" name="Freeform 57"/>
            <p:cNvSpPr>
              <a:spLocks/>
            </p:cNvSpPr>
            <p:nvPr/>
          </p:nvSpPr>
          <p:spPr bwMode="auto">
            <a:xfrm>
              <a:off x="1372" y="3514"/>
              <a:ext cx="132" cy="162"/>
            </a:xfrm>
            <a:custGeom>
              <a:avLst/>
              <a:gdLst>
                <a:gd name="T0" fmla="*/ 0 w 397"/>
                <a:gd name="T1" fmla="*/ 0 h 486"/>
                <a:gd name="T2" fmla="*/ 0 w 397"/>
                <a:gd name="T3" fmla="*/ 0 h 486"/>
                <a:gd name="T4" fmla="*/ 0 w 397"/>
                <a:gd name="T5" fmla="*/ 0 h 486"/>
                <a:gd name="T6" fmla="*/ 0 w 397"/>
                <a:gd name="T7" fmla="*/ 0 h 486"/>
                <a:gd name="T8" fmla="*/ 0 w 397"/>
                <a:gd name="T9" fmla="*/ 0 h 486"/>
                <a:gd name="T10" fmla="*/ 0 w 397"/>
                <a:gd name="T11" fmla="*/ 0 h 486"/>
                <a:gd name="T12" fmla="*/ 0 w 397"/>
                <a:gd name="T13" fmla="*/ 0 h 486"/>
                <a:gd name="T14" fmla="*/ 0 w 397"/>
                <a:gd name="T15" fmla="*/ 0 h 486"/>
                <a:gd name="T16" fmla="*/ 0 w 397"/>
                <a:gd name="T17" fmla="*/ 0 h 486"/>
                <a:gd name="T18" fmla="*/ 0 w 397"/>
                <a:gd name="T19" fmla="*/ 0 h 486"/>
                <a:gd name="T20" fmla="*/ 0 w 397"/>
                <a:gd name="T21" fmla="*/ 0 h 486"/>
                <a:gd name="T22" fmla="*/ 0 w 397"/>
                <a:gd name="T23" fmla="*/ 0 h 486"/>
                <a:gd name="T24" fmla="*/ 0 w 397"/>
                <a:gd name="T25" fmla="*/ 0 h 486"/>
                <a:gd name="T26" fmla="*/ 0 w 397"/>
                <a:gd name="T27" fmla="*/ 0 h 486"/>
                <a:gd name="T28" fmla="*/ 0 w 397"/>
                <a:gd name="T29" fmla="*/ 0 h 486"/>
                <a:gd name="T30" fmla="*/ 0 w 397"/>
                <a:gd name="T31" fmla="*/ 0 h 486"/>
                <a:gd name="T32" fmla="*/ 0 w 397"/>
                <a:gd name="T33" fmla="*/ 0 h 486"/>
                <a:gd name="T34" fmla="*/ 0 w 397"/>
                <a:gd name="T35" fmla="*/ 0 h 486"/>
                <a:gd name="T36" fmla="*/ 0 w 397"/>
                <a:gd name="T37" fmla="*/ 0 h 486"/>
                <a:gd name="T38" fmla="*/ 0 w 397"/>
                <a:gd name="T39" fmla="*/ 0 h 486"/>
                <a:gd name="T40" fmla="*/ 0 w 397"/>
                <a:gd name="T41" fmla="*/ 0 h 486"/>
                <a:gd name="T42" fmla="*/ 0 w 397"/>
                <a:gd name="T43" fmla="*/ 0 h 486"/>
                <a:gd name="T44" fmla="*/ 0 w 397"/>
                <a:gd name="T45" fmla="*/ 0 h 486"/>
                <a:gd name="T46" fmla="*/ 0 w 397"/>
                <a:gd name="T47" fmla="*/ 0 h 486"/>
                <a:gd name="T48" fmla="*/ 0 w 397"/>
                <a:gd name="T49" fmla="*/ 0 h 486"/>
                <a:gd name="T50" fmla="*/ 0 w 397"/>
                <a:gd name="T51" fmla="*/ 0 h 486"/>
                <a:gd name="T52" fmla="*/ 0 w 397"/>
                <a:gd name="T53" fmla="*/ 0 h 486"/>
                <a:gd name="T54" fmla="*/ 0 w 397"/>
                <a:gd name="T55" fmla="*/ 0 h 486"/>
                <a:gd name="T56" fmla="*/ 0 w 397"/>
                <a:gd name="T57" fmla="*/ 0 h 486"/>
                <a:gd name="T58" fmla="*/ 0 w 397"/>
                <a:gd name="T59" fmla="*/ 0 h 486"/>
                <a:gd name="T60" fmla="*/ 0 w 397"/>
                <a:gd name="T61" fmla="*/ 0 h 486"/>
                <a:gd name="T62" fmla="*/ 0 w 397"/>
                <a:gd name="T63" fmla="*/ 0 h 486"/>
                <a:gd name="T64" fmla="*/ 0 w 397"/>
                <a:gd name="T65" fmla="*/ 0 h 486"/>
                <a:gd name="T66" fmla="*/ 0 w 397"/>
                <a:gd name="T67" fmla="*/ 0 h 486"/>
                <a:gd name="T68" fmla="*/ 0 w 397"/>
                <a:gd name="T69" fmla="*/ 0 h 486"/>
                <a:gd name="T70" fmla="*/ 0 w 397"/>
                <a:gd name="T71" fmla="*/ 0 h 486"/>
                <a:gd name="T72" fmla="*/ 0 w 397"/>
                <a:gd name="T73" fmla="*/ 0 h 486"/>
                <a:gd name="T74" fmla="*/ 0 w 397"/>
                <a:gd name="T75" fmla="*/ 0 h 486"/>
                <a:gd name="T76" fmla="*/ 0 w 397"/>
                <a:gd name="T77" fmla="*/ 0 h 486"/>
                <a:gd name="T78" fmla="*/ 0 w 397"/>
                <a:gd name="T79" fmla="*/ 0 h 486"/>
                <a:gd name="T80" fmla="*/ 0 w 397"/>
                <a:gd name="T81" fmla="*/ 0 h 486"/>
                <a:gd name="T82" fmla="*/ 0 w 397"/>
                <a:gd name="T83" fmla="*/ 0 h 486"/>
                <a:gd name="T84" fmla="*/ 0 w 397"/>
                <a:gd name="T85" fmla="*/ 0 h 486"/>
                <a:gd name="T86" fmla="*/ 0 w 397"/>
                <a:gd name="T87" fmla="*/ 0 h 486"/>
                <a:gd name="T88" fmla="*/ 0 w 397"/>
                <a:gd name="T89" fmla="*/ 0 h 486"/>
                <a:gd name="T90" fmla="*/ 0 w 397"/>
                <a:gd name="T91" fmla="*/ 0 h 486"/>
                <a:gd name="T92" fmla="*/ 0 w 397"/>
                <a:gd name="T93" fmla="*/ 0 h 486"/>
                <a:gd name="T94" fmla="*/ 0 w 397"/>
                <a:gd name="T95" fmla="*/ 0 h 486"/>
                <a:gd name="T96" fmla="*/ 0 w 397"/>
                <a:gd name="T97" fmla="*/ 0 h 486"/>
                <a:gd name="T98" fmla="*/ 0 w 397"/>
                <a:gd name="T99" fmla="*/ 0 h 486"/>
                <a:gd name="T100" fmla="*/ 0 w 397"/>
                <a:gd name="T101" fmla="*/ 0 h 486"/>
                <a:gd name="T102" fmla="*/ 0 w 397"/>
                <a:gd name="T103" fmla="*/ 0 h 486"/>
                <a:gd name="T104" fmla="*/ 0 w 397"/>
                <a:gd name="T105" fmla="*/ 0 h 486"/>
                <a:gd name="T106" fmla="*/ 0 w 397"/>
                <a:gd name="T107" fmla="*/ 0 h 486"/>
                <a:gd name="T108" fmla="*/ 0 w 397"/>
                <a:gd name="T109" fmla="*/ 0 h 486"/>
                <a:gd name="T110" fmla="*/ 0 w 397"/>
                <a:gd name="T111" fmla="*/ 0 h 486"/>
                <a:gd name="T112" fmla="*/ 0 w 397"/>
                <a:gd name="T113" fmla="*/ 0 h 48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97"/>
                <a:gd name="T172" fmla="*/ 0 h 486"/>
                <a:gd name="T173" fmla="*/ 397 w 397"/>
                <a:gd name="T174" fmla="*/ 486 h 48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97" h="486">
                  <a:moveTo>
                    <a:pt x="387" y="42"/>
                  </a:moveTo>
                  <a:lnTo>
                    <a:pt x="353" y="23"/>
                  </a:lnTo>
                  <a:lnTo>
                    <a:pt x="317" y="9"/>
                  </a:lnTo>
                  <a:lnTo>
                    <a:pt x="281" y="1"/>
                  </a:lnTo>
                  <a:lnTo>
                    <a:pt x="244" y="0"/>
                  </a:lnTo>
                  <a:lnTo>
                    <a:pt x="203" y="4"/>
                  </a:lnTo>
                  <a:lnTo>
                    <a:pt x="164" y="13"/>
                  </a:lnTo>
                  <a:lnTo>
                    <a:pt x="129" y="29"/>
                  </a:lnTo>
                  <a:lnTo>
                    <a:pt x="97" y="49"/>
                  </a:lnTo>
                  <a:lnTo>
                    <a:pt x="69" y="74"/>
                  </a:lnTo>
                  <a:lnTo>
                    <a:pt x="46" y="102"/>
                  </a:lnTo>
                  <a:lnTo>
                    <a:pt x="26" y="134"/>
                  </a:lnTo>
                  <a:lnTo>
                    <a:pt x="11" y="168"/>
                  </a:lnTo>
                  <a:lnTo>
                    <a:pt x="3" y="205"/>
                  </a:lnTo>
                  <a:lnTo>
                    <a:pt x="0" y="243"/>
                  </a:lnTo>
                  <a:lnTo>
                    <a:pt x="2" y="281"/>
                  </a:lnTo>
                  <a:lnTo>
                    <a:pt x="10" y="318"/>
                  </a:lnTo>
                  <a:lnTo>
                    <a:pt x="25" y="353"/>
                  </a:lnTo>
                  <a:lnTo>
                    <a:pt x="43" y="384"/>
                  </a:lnTo>
                  <a:lnTo>
                    <a:pt x="67" y="412"/>
                  </a:lnTo>
                  <a:lnTo>
                    <a:pt x="95" y="436"/>
                  </a:lnTo>
                  <a:lnTo>
                    <a:pt x="126" y="456"/>
                  </a:lnTo>
                  <a:lnTo>
                    <a:pt x="162" y="471"/>
                  </a:lnTo>
                  <a:lnTo>
                    <a:pt x="201" y="481"/>
                  </a:lnTo>
                  <a:lnTo>
                    <a:pt x="244" y="486"/>
                  </a:lnTo>
                  <a:lnTo>
                    <a:pt x="274" y="486"/>
                  </a:lnTo>
                  <a:lnTo>
                    <a:pt x="306" y="481"/>
                  </a:lnTo>
                  <a:lnTo>
                    <a:pt x="337" y="471"/>
                  </a:lnTo>
                  <a:lnTo>
                    <a:pt x="369" y="458"/>
                  </a:lnTo>
                  <a:lnTo>
                    <a:pt x="397" y="441"/>
                  </a:lnTo>
                  <a:lnTo>
                    <a:pt x="362" y="384"/>
                  </a:lnTo>
                  <a:lnTo>
                    <a:pt x="336" y="404"/>
                  </a:lnTo>
                  <a:lnTo>
                    <a:pt x="311" y="419"/>
                  </a:lnTo>
                  <a:lnTo>
                    <a:pt x="287" y="425"/>
                  </a:lnTo>
                  <a:lnTo>
                    <a:pt x="263" y="428"/>
                  </a:lnTo>
                  <a:lnTo>
                    <a:pt x="241" y="425"/>
                  </a:lnTo>
                  <a:lnTo>
                    <a:pt x="213" y="416"/>
                  </a:lnTo>
                  <a:lnTo>
                    <a:pt x="188" y="401"/>
                  </a:lnTo>
                  <a:lnTo>
                    <a:pt x="166" y="382"/>
                  </a:lnTo>
                  <a:lnTo>
                    <a:pt x="147" y="359"/>
                  </a:lnTo>
                  <a:lnTo>
                    <a:pt x="131" y="333"/>
                  </a:lnTo>
                  <a:lnTo>
                    <a:pt x="121" y="305"/>
                  </a:lnTo>
                  <a:lnTo>
                    <a:pt x="114" y="275"/>
                  </a:lnTo>
                  <a:lnTo>
                    <a:pt x="113" y="243"/>
                  </a:lnTo>
                  <a:lnTo>
                    <a:pt x="116" y="209"/>
                  </a:lnTo>
                  <a:lnTo>
                    <a:pt x="122" y="177"/>
                  </a:lnTo>
                  <a:lnTo>
                    <a:pt x="133" y="147"/>
                  </a:lnTo>
                  <a:lnTo>
                    <a:pt x="149" y="119"/>
                  </a:lnTo>
                  <a:lnTo>
                    <a:pt x="167" y="97"/>
                  </a:lnTo>
                  <a:lnTo>
                    <a:pt x="188" y="79"/>
                  </a:lnTo>
                  <a:lnTo>
                    <a:pt x="212" y="67"/>
                  </a:lnTo>
                  <a:lnTo>
                    <a:pt x="240" y="61"/>
                  </a:lnTo>
                  <a:lnTo>
                    <a:pt x="270" y="58"/>
                  </a:lnTo>
                  <a:lnTo>
                    <a:pt x="298" y="62"/>
                  </a:lnTo>
                  <a:lnTo>
                    <a:pt x="325" y="74"/>
                  </a:lnTo>
                  <a:lnTo>
                    <a:pt x="353" y="94"/>
                  </a:lnTo>
                  <a:lnTo>
                    <a:pt x="387" y="42"/>
                  </a:lnTo>
                  <a:close/>
                </a:path>
              </a:pathLst>
            </a:custGeom>
            <a:solidFill>
              <a:srgbClr val="660080"/>
            </a:solidFill>
            <a:ln w="0">
              <a:solidFill>
                <a:srgbClr val="660080"/>
              </a:solidFill>
              <a:prstDash val="solid"/>
              <a:round/>
              <a:headEnd/>
              <a:tailEnd/>
            </a:ln>
          </p:spPr>
          <p:txBody>
            <a:bodyPr/>
            <a:lstStyle/>
            <a:p>
              <a:endParaRPr lang="en-GB" dirty="0"/>
            </a:p>
          </p:txBody>
        </p:sp>
      </p:grpSp>
      <p:grpSp>
        <p:nvGrpSpPr>
          <p:cNvPr id="5125" name="Group 58"/>
          <p:cNvGrpSpPr>
            <a:grpSpLocks noChangeAspect="1"/>
          </p:cNvGrpSpPr>
          <p:nvPr/>
        </p:nvGrpSpPr>
        <p:grpSpPr bwMode="auto">
          <a:xfrm>
            <a:off x="6877050" y="4151313"/>
            <a:ext cx="1511300" cy="790575"/>
            <a:chOff x="4105" y="3521"/>
            <a:chExt cx="952" cy="498"/>
          </a:xfrm>
        </p:grpSpPr>
        <p:sp>
          <p:nvSpPr>
            <p:cNvPr id="5166" name="AutoShape 59"/>
            <p:cNvSpPr>
              <a:spLocks noChangeAspect="1" noChangeArrowheads="1" noTextEdit="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5167" name="Rectangle 60"/>
            <p:cNvSpPr>
              <a:spLocks noChangeArrowheads="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5168" name="Freeform 61"/>
            <p:cNvSpPr>
              <a:spLocks/>
            </p:cNvSpPr>
            <p:nvPr/>
          </p:nvSpPr>
          <p:spPr bwMode="auto">
            <a:xfrm>
              <a:off x="4111" y="3529"/>
              <a:ext cx="125" cy="486"/>
            </a:xfrm>
            <a:custGeom>
              <a:avLst/>
              <a:gdLst>
                <a:gd name="T0" fmla="*/ 0 w 502"/>
                <a:gd name="T1" fmla="*/ 0 h 1944"/>
                <a:gd name="T2" fmla="*/ 0 w 502"/>
                <a:gd name="T3" fmla="*/ 0 h 1944"/>
                <a:gd name="T4" fmla="*/ 0 w 502"/>
                <a:gd name="T5" fmla="*/ 0 h 1944"/>
                <a:gd name="T6" fmla="*/ 0 w 502"/>
                <a:gd name="T7" fmla="*/ 0 h 1944"/>
                <a:gd name="T8" fmla="*/ 0 w 502"/>
                <a:gd name="T9" fmla="*/ 0 h 1944"/>
                <a:gd name="T10" fmla="*/ 0 w 502"/>
                <a:gd name="T11" fmla="*/ 0 h 1944"/>
                <a:gd name="T12" fmla="*/ 0 w 502"/>
                <a:gd name="T13" fmla="*/ 0 h 1944"/>
                <a:gd name="T14" fmla="*/ 0 w 502"/>
                <a:gd name="T15" fmla="*/ 0 h 1944"/>
                <a:gd name="T16" fmla="*/ 0 w 502"/>
                <a:gd name="T17" fmla="*/ 0 h 1944"/>
                <a:gd name="T18" fmla="*/ 0 w 502"/>
                <a:gd name="T19" fmla="*/ 0 h 1944"/>
                <a:gd name="T20" fmla="*/ 0 w 502"/>
                <a:gd name="T21" fmla="*/ 0 h 1944"/>
                <a:gd name="T22" fmla="*/ 0 w 502"/>
                <a:gd name="T23" fmla="*/ 0 h 1944"/>
                <a:gd name="T24" fmla="*/ 0 w 502"/>
                <a:gd name="T25" fmla="*/ 0 h 1944"/>
                <a:gd name="T26" fmla="*/ 0 w 502"/>
                <a:gd name="T27" fmla="*/ 0 h 1944"/>
                <a:gd name="T28" fmla="*/ 0 w 502"/>
                <a:gd name="T29" fmla="*/ 0 h 1944"/>
                <a:gd name="T30" fmla="*/ 0 w 502"/>
                <a:gd name="T31" fmla="*/ 0 h 1944"/>
                <a:gd name="T32" fmla="*/ 0 w 502"/>
                <a:gd name="T33" fmla="*/ 0 h 1944"/>
                <a:gd name="T34" fmla="*/ 0 w 502"/>
                <a:gd name="T35" fmla="*/ 0 h 1944"/>
                <a:gd name="T36" fmla="*/ 0 w 502"/>
                <a:gd name="T37" fmla="*/ 0 h 1944"/>
                <a:gd name="T38" fmla="*/ 0 w 502"/>
                <a:gd name="T39" fmla="*/ 0 h 1944"/>
                <a:gd name="T40" fmla="*/ 0 w 502"/>
                <a:gd name="T41" fmla="*/ 0 h 1944"/>
                <a:gd name="T42" fmla="*/ 0 w 502"/>
                <a:gd name="T43" fmla="*/ 0 h 1944"/>
                <a:gd name="T44" fmla="*/ 0 w 502"/>
                <a:gd name="T45" fmla="*/ 0 h 1944"/>
                <a:gd name="T46" fmla="*/ 0 w 502"/>
                <a:gd name="T47" fmla="*/ 0 h 1944"/>
                <a:gd name="T48" fmla="*/ 0 w 502"/>
                <a:gd name="T49" fmla="*/ 0 h 1944"/>
                <a:gd name="T50" fmla="*/ 0 w 502"/>
                <a:gd name="T51" fmla="*/ 0 h 1944"/>
                <a:gd name="T52" fmla="*/ 0 w 502"/>
                <a:gd name="T53" fmla="*/ 0 h 1944"/>
                <a:gd name="T54" fmla="*/ 0 w 502"/>
                <a:gd name="T55" fmla="*/ 0 h 1944"/>
                <a:gd name="T56" fmla="*/ 0 w 502"/>
                <a:gd name="T57" fmla="*/ 0 h 1944"/>
                <a:gd name="T58" fmla="*/ 0 w 502"/>
                <a:gd name="T59" fmla="*/ 0 h 1944"/>
                <a:gd name="T60" fmla="*/ 0 w 502"/>
                <a:gd name="T61" fmla="*/ 0 h 1944"/>
                <a:gd name="T62" fmla="*/ 0 w 502"/>
                <a:gd name="T63" fmla="*/ 0 h 1944"/>
                <a:gd name="T64" fmla="*/ 0 w 502"/>
                <a:gd name="T65" fmla="*/ 0 h 1944"/>
                <a:gd name="T66" fmla="*/ 0 w 502"/>
                <a:gd name="T67" fmla="*/ 0 h 1944"/>
                <a:gd name="T68" fmla="*/ 0 w 502"/>
                <a:gd name="T69" fmla="*/ 0 h 1944"/>
                <a:gd name="T70" fmla="*/ 0 w 502"/>
                <a:gd name="T71" fmla="*/ 0 h 1944"/>
                <a:gd name="T72" fmla="*/ 0 w 502"/>
                <a:gd name="T73" fmla="*/ 0 h 1944"/>
                <a:gd name="T74" fmla="*/ 0 w 502"/>
                <a:gd name="T75" fmla="*/ 0 h 1944"/>
                <a:gd name="T76" fmla="*/ 0 w 502"/>
                <a:gd name="T77" fmla="*/ 0 h 1944"/>
                <a:gd name="T78" fmla="*/ 0 w 502"/>
                <a:gd name="T79" fmla="*/ 0 h 194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02"/>
                <a:gd name="T121" fmla="*/ 0 h 1944"/>
                <a:gd name="T122" fmla="*/ 502 w 502"/>
                <a:gd name="T123" fmla="*/ 1944 h 194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02" h="1944">
                  <a:moveTo>
                    <a:pt x="502" y="1411"/>
                  </a:moveTo>
                  <a:lnTo>
                    <a:pt x="501" y="1470"/>
                  </a:lnTo>
                  <a:lnTo>
                    <a:pt x="495" y="1526"/>
                  </a:lnTo>
                  <a:lnTo>
                    <a:pt x="485" y="1582"/>
                  </a:lnTo>
                  <a:lnTo>
                    <a:pt x="470" y="1632"/>
                  </a:lnTo>
                  <a:lnTo>
                    <a:pt x="450" y="1681"/>
                  </a:lnTo>
                  <a:lnTo>
                    <a:pt x="426" y="1726"/>
                  </a:lnTo>
                  <a:lnTo>
                    <a:pt x="396" y="1767"/>
                  </a:lnTo>
                  <a:lnTo>
                    <a:pt x="364" y="1806"/>
                  </a:lnTo>
                  <a:lnTo>
                    <a:pt x="325" y="1839"/>
                  </a:lnTo>
                  <a:lnTo>
                    <a:pt x="284" y="1869"/>
                  </a:lnTo>
                  <a:lnTo>
                    <a:pt x="239" y="1893"/>
                  </a:lnTo>
                  <a:lnTo>
                    <a:pt x="189" y="1914"/>
                  </a:lnTo>
                  <a:lnTo>
                    <a:pt x="136" y="1929"/>
                  </a:lnTo>
                  <a:lnTo>
                    <a:pt x="80" y="1939"/>
                  </a:lnTo>
                  <a:lnTo>
                    <a:pt x="20" y="1944"/>
                  </a:lnTo>
                  <a:lnTo>
                    <a:pt x="0" y="1881"/>
                  </a:lnTo>
                  <a:lnTo>
                    <a:pt x="44" y="1877"/>
                  </a:lnTo>
                  <a:lnTo>
                    <a:pt x="83" y="1869"/>
                  </a:lnTo>
                  <a:lnTo>
                    <a:pt x="119" y="1857"/>
                  </a:lnTo>
                  <a:lnTo>
                    <a:pt x="150" y="1841"/>
                  </a:lnTo>
                  <a:lnTo>
                    <a:pt x="177" y="1823"/>
                  </a:lnTo>
                  <a:lnTo>
                    <a:pt x="201" y="1801"/>
                  </a:lnTo>
                  <a:lnTo>
                    <a:pt x="222" y="1777"/>
                  </a:lnTo>
                  <a:lnTo>
                    <a:pt x="238" y="1750"/>
                  </a:lnTo>
                  <a:lnTo>
                    <a:pt x="253" y="1721"/>
                  </a:lnTo>
                  <a:lnTo>
                    <a:pt x="264" y="1690"/>
                  </a:lnTo>
                  <a:lnTo>
                    <a:pt x="274" y="1657"/>
                  </a:lnTo>
                  <a:lnTo>
                    <a:pt x="282" y="1623"/>
                  </a:lnTo>
                  <a:lnTo>
                    <a:pt x="291" y="1552"/>
                  </a:lnTo>
                  <a:lnTo>
                    <a:pt x="293" y="1515"/>
                  </a:lnTo>
                  <a:lnTo>
                    <a:pt x="294" y="1478"/>
                  </a:lnTo>
                  <a:lnTo>
                    <a:pt x="294" y="0"/>
                  </a:lnTo>
                  <a:lnTo>
                    <a:pt x="328" y="4"/>
                  </a:lnTo>
                  <a:lnTo>
                    <a:pt x="362" y="7"/>
                  </a:lnTo>
                  <a:lnTo>
                    <a:pt x="398" y="9"/>
                  </a:lnTo>
                  <a:lnTo>
                    <a:pt x="432" y="7"/>
                  </a:lnTo>
                  <a:lnTo>
                    <a:pt x="465" y="4"/>
                  </a:lnTo>
                  <a:lnTo>
                    <a:pt x="502" y="0"/>
                  </a:lnTo>
                  <a:lnTo>
                    <a:pt x="502" y="1411"/>
                  </a:lnTo>
                  <a:close/>
                </a:path>
              </a:pathLst>
            </a:custGeom>
            <a:solidFill>
              <a:srgbClr val="FF5900"/>
            </a:solidFill>
            <a:ln w="0">
              <a:solidFill>
                <a:srgbClr val="FF5900"/>
              </a:solidFill>
              <a:prstDash val="solid"/>
              <a:round/>
              <a:headEnd/>
              <a:tailEnd/>
            </a:ln>
          </p:spPr>
          <p:txBody>
            <a:bodyPr/>
            <a:lstStyle/>
            <a:p>
              <a:endParaRPr lang="en-GB" dirty="0"/>
            </a:p>
          </p:txBody>
        </p:sp>
        <p:sp>
          <p:nvSpPr>
            <p:cNvPr id="5169" name="Freeform 62"/>
            <p:cNvSpPr>
              <a:spLocks/>
            </p:cNvSpPr>
            <p:nvPr/>
          </p:nvSpPr>
          <p:spPr bwMode="auto">
            <a:xfrm>
              <a:off x="4305" y="3529"/>
              <a:ext cx="52" cy="407"/>
            </a:xfrm>
            <a:custGeom>
              <a:avLst/>
              <a:gdLst>
                <a:gd name="T0" fmla="*/ 0 w 208"/>
                <a:gd name="T1" fmla="*/ 0 h 1625"/>
                <a:gd name="T2" fmla="*/ 0 w 208"/>
                <a:gd name="T3" fmla="*/ 0 h 1625"/>
                <a:gd name="T4" fmla="*/ 0 w 208"/>
                <a:gd name="T5" fmla="*/ 0 h 1625"/>
                <a:gd name="T6" fmla="*/ 0 w 208"/>
                <a:gd name="T7" fmla="*/ 0 h 1625"/>
                <a:gd name="T8" fmla="*/ 0 w 208"/>
                <a:gd name="T9" fmla="*/ 0 h 1625"/>
                <a:gd name="T10" fmla="*/ 0 w 208"/>
                <a:gd name="T11" fmla="*/ 0 h 1625"/>
                <a:gd name="T12" fmla="*/ 0 w 208"/>
                <a:gd name="T13" fmla="*/ 0 h 1625"/>
                <a:gd name="T14" fmla="*/ 0 w 208"/>
                <a:gd name="T15" fmla="*/ 0 h 1625"/>
                <a:gd name="T16" fmla="*/ 0 w 208"/>
                <a:gd name="T17" fmla="*/ 0 h 1625"/>
                <a:gd name="T18" fmla="*/ 0 w 208"/>
                <a:gd name="T19" fmla="*/ 0 h 1625"/>
                <a:gd name="T20" fmla="*/ 0 w 208"/>
                <a:gd name="T21" fmla="*/ 0 h 1625"/>
                <a:gd name="T22" fmla="*/ 0 w 208"/>
                <a:gd name="T23" fmla="*/ 0 h 1625"/>
                <a:gd name="T24" fmla="*/ 0 w 208"/>
                <a:gd name="T25" fmla="*/ 0 h 16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8"/>
                <a:gd name="T40" fmla="*/ 0 h 1625"/>
                <a:gd name="T41" fmla="*/ 208 w 208"/>
                <a:gd name="T42" fmla="*/ 1625 h 16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8" h="1625">
                  <a:moveTo>
                    <a:pt x="0" y="0"/>
                  </a:moveTo>
                  <a:lnTo>
                    <a:pt x="51" y="5"/>
                  </a:lnTo>
                  <a:lnTo>
                    <a:pt x="105" y="9"/>
                  </a:lnTo>
                  <a:lnTo>
                    <a:pt x="137" y="7"/>
                  </a:lnTo>
                  <a:lnTo>
                    <a:pt x="171" y="4"/>
                  </a:lnTo>
                  <a:lnTo>
                    <a:pt x="208" y="0"/>
                  </a:lnTo>
                  <a:lnTo>
                    <a:pt x="208" y="1625"/>
                  </a:lnTo>
                  <a:lnTo>
                    <a:pt x="171" y="1622"/>
                  </a:lnTo>
                  <a:lnTo>
                    <a:pt x="137" y="1619"/>
                  </a:lnTo>
                  <a:lnTo>
                    <a:pt x="105" y="1616"/>
                  </a:lnTo>
                  <a:lnTo>
                    <a:pt x="69" y="1619"/>
                  </a:lnTo>
                  <a:lnTo>
                    <a:pt x="0" y="1625"/>
                  </a:lnTo>
                  <a:lnTo>
                    <a:pt x="0" y="0"/>
                  </a:lnTo>
                  <a:close/>
                </a:path>
              </a:pathLst>
            </a:custGeom>
            <a:solidFill>
              <a:srgbClr val="FF5900"/>
            </a:solidFill>
            <a:ln w="0">
              <a:solidFill>
                <a:srgbClr val="FF5900"/>
              </a:solidFill>
              <a:prstDash val="solid"/>
              <a:round/>
              <a:headEnd/>
              <a:tailEnd/>
            </a:ln>
          </p:spPr>
          <p:txBody>
            <a:bodyPr/>
            <a:lstStyle/>
            <a:p>
              <a:endParaRPr lang="en-GB" dirty="0"/>
            </a:p>
          </p:txBody>
        </p:sp>
        <p:sp>
          <p:nvSpPr>
            <p:cNvPr id="5170" name="Freeform 63"/>
            <p:cNvSpPr>
              <a:spLocks/>
            </p:cNvSpPr>
            <p:nvPr/>
          </p:nvSpPr>
          <p:spPr bwMode="auto">
            <a:xfrm>
              <a:off x="4419" y="3521"/>
              <a:ext cx="243" cy="422"/>
            </a:xfrm>
            <a:custGeom>
              <a:avLst/>
              <a:gdLst>
                <a:gd name="T0" fmla="*/ 0 w 973"/>
                <a:gd name="T1" fmla="*/ 0 h 1685"/>
                <a:gd name="T2" fmla="*/ 0 w 973"/>
                <a:gd name="T3" fmla="*/ 0 h 1685"/>
                <a:gd name="T4" fmla="*/ 0 w 973"/>
                <a:gd name="T5" fmla="*/ 0 h 1685"/>
                <a:gd name="T6" fmla="*/ 0 w 973"/>
                <a:gd name="T7" fmla="*/ 0 h 1685"/>
                <a:gd name="T8" fmla="*/ 0 w 973"/>
                <a:gd name="T9" fmla="*/ 0 h 1685"/>
                <a:gd name="T10" fmla="*/ 0 w 973"/>
                <a:gd name="T11" fmla="*/ 0 h 1685"/>
                <a:gd name="T12" fmla="*/ 0 w 973"/>
                <a:gd name="T13" fmla="*/ 0 h 1685"/>
                <a:gd name="T14" fmla="*/ 0 w 973"/>
                <a:gd name="T15" fmla="*/ 0 h 1685"/>
                <a:gd name="T16" fmla="*/ 0 w 973"/>
                <a:gd name="T17" fmla="*/ 0 h 1685"/>
                <a:gd name="T18" fmla="*/ 0 w 973"/>
                <a:gd name="T19" fmla="*/ 0 h 1685"/>
                <a:gd name="T20" fmla="*/ 0 w 973"/>
                <a:gd name="T21" fmla="*/ 0 h 1685"/>
                <a:gd name="T22" fmla="*/ 0 w 973"/>
                <a:gd name="T23" fmla="*/ 0 h 1685"/>
                <a:gd name="T24" fmla="*/ 0 w 973"/>
                <a:gd name="T25" fmla="*/ 0 h 1685"/>
                <a:gd name="T26" fmla="*/ 0 w 973"/>
                <a:gd name="T27" fmla="*/ 0 h 1685"/>
                <a:gd name="T28" fmla="*/ 0 w 973"/>
                <a:gd name="T29" fmla="*/ 0 h 1685"/>
                <a:gd name="T30" fmla="*/ 0 w 973"/>
                <a:gd name="T31" fmla="*/ 0 h 1685"/>
                <a:gd name="T32" fmla="*/ 0 w 973"/>
                <a:gd name="T33" fmla="*/ 0 h 1685"/>
                <a:gd name="T34" fmla="*/ 0 w 973"/>
                <a:gd name="T35" fmla="*/ 0 h 1685"/>
                <a:gd name="T36" fmla="*/ 0 w 973"/>
                <a:gd name="T37" fmla="*/ 0 h 1685"/>
                <a:gd name="T38" fmla="*/ 0 w 973"/>
                <a:gd name="T39" fmla="*/ 0 h 1685"/>
                <a:gd name="T40" fmla="*/ 0 w 973"/>
                <a:gd name="T41" fmla="*/ 0 h 1685"/>
                <a:gd name="T42" fmla="*/ 0 w 973"/>
                <a:gd name="T43" fmla="*/ 0 h 1685"/>
                <a:gd name="T44" fmla="*/ 0 w 973"/>
                <a:gd name="T45" fmla="*/ 0 h 1685"/>
                <a:gd name="T46" fmla="*/ 0 w 973"/>
                <a:gd name="T47" fmla="*/ 0 h 1685"/>
                <a:gd name="T48" fmla="*/ 0 w 973"/>
                <a:gd name="T49" fmla="*/ 0 h 1685"/>
                <a:gd name="T50" fmla="*/ 0 w 973"/>
                <a:gd name="T51" fmla="*/ 0 h 1685"/>
                <a:gd name="T52" fmla="*/ 0 w 973"/>
                <a:gd name="T53" fmla="*/ 0 h 1685"/>
                <a:gd name="T54" fmla="*/ 0 w 973"/>
                <a:gd name="T55" fmla="*/ 0 h 1685"/>
                <a:gd name="T56" fmla="*/ 0 w 973"/>
                <a:gd name="T57" fmla="*/ 0 h 1685"/>
                <a:gd name="T58" fmla="*/ 0 w 973"/>
                <a:gd name="T59" fmla="*/ 0 h 1685"/>
                <a:gd name="T60" fmla="*/ 0 w 973"/>
                <a:gd name="T61" fmla="*/ 0 h 1685"/>
                <a:gd name="T62" fmla="*/ 0 w 973"/>
                <a:gd name="T63" fmla="*/ 0 h 1685"/>
                <a:gd name="T64" fmla="*/ 0 w 973"/>
                <a:gd name="T65" fmla="*/ 0 h 1685"/>
                <a:gd name="T66" fmla="*/ 0 w 973"/>
                <a:gd name="T67" fmla="*/ 0 h 1685"/>
                <a:gd name="T68" fmla="*/ 0 w 973"/>
                <a:gd name="T69" fmla="*/ 0 h 1685"/>
                <a:gd name="T70" fmla="*/ 0 w 973"/>
                <a:gd name="T71" fmla="*/ 0 h 1685"/>
                <a:gd name="T72" fmla="*/ 0 w 973"/>
                <a:gd name="T73" fmla="*/ 0 h 1685"/>
                <a:gd name="T74" fmla="*/ 0 w 973"/>
                <a:gd name="T75" fmla="*/ 0 h 1685"/>
                <a:gd name="T76" fmla="*/ 0 w 973"/>
                <a:gd name="T77" fmla="*/ 0 h 1685"/>
                <a:gd name="T78" fmla="*/ 0 w 973"/>
                <a:gd name="T79" fmla="*/ 0 h 1685"/>
                <a:gd name="T80" fmla="*/ 0 w 973"/>
                <a:gd name="T81" fmla="*/ 0 h 1685"/>
                <a:gd name="T82" fmla="*/ 0 w 973"/>
                <a:gd name="T83" fmla="*/ 0 h 1685"/>
                <a:gd name="T84" fmla="*/ 0 w 973"/>
                <a:gd name="T85" fmla="*/ 0 h 1685"/>
                <a:gd name="T86" fmla="*/ 0 w 973"/>
                <a:gd name="T87" fmla="*/ 0 h 1685"/>
                <a:gd name="T88" fmla="*/ 0 w 973"/>
                <a:gd name="T89" fmla="*/ 0 h 1685"/>
                <a:gd name="T90" fmla="*/ 0 w 973"/>
                <a:gd name="T91" fmla="*/ 0 h 1685"/>
                <a:gd name="T92" fmla="*/ 0 w 973"/>
                <a:gd name="T93" fmla="*/ 0 h 1685"/>
                <a:gd name="T94" fmla="*/ 0 w 973"/>
                <a:gd name="T95" fmla="*/ 0 h 1685"/>
                <a:gd name="T96" fmla="*/ 0 w 973"/>
                <a:gd name="T97" fmla="*/ 0 h 1685"/>
                <a:gd name="T98" fmla="*/ 0 w 973"/>
                <a:gd name="T99" fmla="*/ 0 h 1685"/>
                <a:gd name="T100" fmla="*/ 0 w 973"/>
                <a:gd name="T101" fmla="*/ 0 h 1685"/>
                <a:gd name="T102" fmla="*/ 0 w 973"/>
                <a:gd name="T103" fmla="*/ 0 h 1685"/>
                <a:gd name="T104" fmla="*/ 0 w 973"/>
                <a:gd name="T105" fmla="*/ 0 h 1685"/>
                <a:gd name="T106" fmla="*/ 0 w 973"/>
                <a:gd name="T107" fmla="*/ 0 h 1685"/>
                <a:gd name="T108" fmla="*/ 0 w 973"/>
                <a:gd name="T109" fmla="*/ 0 h 168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73"/>
                <a:gd name="T166" fmla="*/ 0 h 1685"/>
                <a:gd name="T167" fmla="*/ 973 w 973"/>
                <a:gd name="T168" fmla="*/ 1685 h 168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73" h="1685">
                  <a:moveTo>
                    <a:pt x="70" y="1338"/>
                  </a:moveTo>
                  <a:lnTo>
                    <a:pt x="95" y="1378"/>
                  </a:lnTo>
                  <a:lnTo>
                    <a:pt x="121" y="1415"/>
                  </a:lnTo>
                  <a:lnTo>
                    <a:pt x="149" y="1449"/>
                  </a:lnTo>
                  <a:lnTo>
                    <a:pt x="179" y="1480"/>
                  </a:lnTo>
                  <a:lnTo>
                    <a:pt x="210" y="1506"/>
                  </a:lnTo>
                  <a:lnTo>
                    <a:pt x="244" y="1529"/>
                  </a:lnTo>
                  <a:lnTo>
                    <a:pt x="280" y="1549"/>
                  </a:lnTo>
                  <a:lnTo>
                    <a:pt x="319" y="1564"/>
                  </a:lnTo>
                  <a:lnTo>
                    <a:pt x="360" y="1576"/>
                  </a:lnTo>
                  <a:lnTo>
                    <a:pt x="405" y="1582"/>
                  </a:lnTo>
                  <a:lnTo>
                    <a:pt x="454" y="1585"/>
                  </a:lnTo>
                  <a:lnTo>
                    <a:pt x="500" y="1581"/>
                  </a:lnTo>
                  <a:lnTo>
                    <a:pt x="545" y="1572"/>
                  </a:lnTo>
                  <a:lnTo>
                    <a:pt x="587" y="1557"/>
                  </a:lnTo>
                  <a:lnTo>
                    <a:pt x="625" y="1536"/>
                  </a:lnTo>
                  <a:lnTo>
                    <a:pt x="659" y="1511"/>
                  </a:lnTo>
                  <a:lnTo>
                    <a:pt x="690" y="1482"/>
                  </a:lnTo>
                  <a:lnTo>
                    <a:pt x="717" y="1449"/>
                  </a:lnTo>
                  <a:lnTo>
                    <a:pt x="740" y="1410"/>
                  </a:lnTo>
                  <a:lnTo>
                    <a:pt x="758" y="1371"/>
                  </a:lnTo>
                  <a:lnTo>
                    <a:pt x="771" y="1329"/>
                  </a:lnTo>
                  <a:lnTo>
                    <a:pt x="780" y="1284"/>
                  </a:lnTo>
                  <a:lnTo>
                    <a:pt x="783" y="1237"/>
                  </a:lnTo>
                  <a:lnTo>
                    <a:pt x="780" y="1197"/>
                  </a:lnTo>
                  <a:lnTo>
                    <a:pt x="773" y="1160"/>
                  </a:lnTo>
                  <a:lnTo>
                    <a:pt x="763" y="1125"/>
                  </a:lnTo>
                  <a:lnTo>
                    <a:pt x="749" y="1095"/>
                  </a:lnTo>
                  <a:lnTo>
                    <a:pt x="731" y="1068"/>
                  </a:lnTo>
                  <a:lnTo>
                    <a:pt x="710" y="1042"/>
                  </a:lnTo>
                  <a:lnTo>
                    <a:pt x="686" y="1020"/>
                  </a:lnTo>
                  <a:lnTo>
                    <a:pt x="660" y="1000"/>
                  </a:lnTo>
                  <a:lnTo>
                    <a:pt x="632" y="980"/>
                  </a:lnTo>
                  <a:lnTo>
                    <a:pt x="600" y="963"/>
                  </a:lnTo>
                  <a:lnTo>
                    <a:pt x="569" y="947"/>
                  </a:lnTo>
                  <a:lnTo>
                    <a:pt x="536" y="932"/>
                  </a:lnTo>
                  <a:lnTo>
                    <a:pt x="501" y="917"/>
                  </a:lnTo>
                  <a:lnTo>
                    <a:pt x="430" y="889"/>
                  </a:lnTo>
                  <a:lnTo>
                    <a:pt x="394" y="874"/>
                  </a:lnTo>
                  <a:lnTo>
                    <a:pt x="358" y="860"/>
                  </a:lnTo>
                  <a:lnTo>
                    <a:pt x="322" y="844"/>
                  </a:lnTo>
                  <a:lnTo>
                    <a:pt x="288" y="828"/>
                  </a:lnTo>
                  <a:lnTo>
                    <a:pt x="254" y="810"/>
                  </a:lnTo>
                  <a:lnTo>
                    <a:pt x="223" y="791"/>
                  </a:lnTo>
                  <a:lnTo>
                    <a:pt x="192" y="770"/>
                  </a:lnTo>
                  <a:lnTo>
                    <a:pt x="163" y="747"/>
                  </a:lnTo>
                  <a:lnTo>
                    <a:pt x="138" y="721"/>
                  </a:lnTo>
                  <a:lnTo>
                    <a:pt x="113" y="693"/>
                  </a:lnTo>
                  <a:lnTo>
                    <a:pt x="93" y="663"/>
                  </a:lnTo>
                  <a:lnTo>
                    <a:pt x="74" y="628"/>
                  </a:lnTo>
                  <a:lnTo>
                    <a:pt x="60" y="590"/>
                  </a:lnTo>
                  <a:lnTo>
                    <a:pt x="50" y="548"/>
                  </a:lnTo>
                  <a:lnTo>
                    <a:pt x="43" y="503"/>
                  </a:lnTo>
                  <a:lnTo>
                    <a:pt x="41" y="454"/>
                  </a:lnTo>
                  <a:lnTo>
                    <a:pt x="43" y="402"/>
                  </a:lnTo>
                  <a:lnTo>
                    <a:pt x="50" y="352"/>
                  </a:lnTo>
                  <a:lnTo>
                    <a:pt x="63" y="306"/>
                  </a:lnTo>
                  <a:lnTo>
                    <a:pt x="79" y="264"/>
                  </a:lnTo>
                  <a:lnTo>
                    <a:pt x="98" y="225"/>
                  </a:lnTo>
                  <a:lnTo>
                    <a:pt x="123" y="188"/>
                  </a:lnTo>
                  <a:lnTo>
                    <a:pt x="150" y="156"/>
                  </a:lnTo>
                  <a:lnTo>
                    <a:pt x="180" y="126"/>
                  </a:lnTo>
                  <a:lnTo>
                    <a:pt x="215" y="99"/>
                  </a:lnTo>
                  <a:lnTo>
                    <a:pt x="252" y="76"/>
                  </a:lnTo>
                  <a:lnTo>
                    <a:pt x="291" y="56"/>
                  </a:lnTo>
                  <a:lnTo>
                    <a:pt x="333" y="38"/>
                  </a:lnTo>
                  <a:lnTo>
                    <a:pt x="377" y="24"/>
                  </a:lnTo>
                  <a:lnTo>
                    <a:pt x="422" y="14"/>
                  </a:lnTo>
                  <a:lnTo>
                    <a:pt x="469" y="6"/>
                  </a:lnTo>
                  <a:lnTo>
                    <a:pt x="517" y="1"/>
                  </a:lnTo>
                  <a:lnTo>
                    <a:pt x="567" y="0"/>
                  </a:lnTo>
                  <a:lnTo>
                    <a:pt x="611" y="1"/>
                  </a:lnTo>
                  <a:lnTo>
                    <a:pt x="656" y="7"/>
                  </a:lnTo>
                  <a:lnTo>
                    <a:pt x="701" y="15"/>
                  </a:lnTo>
                  <a:lnTo>
                    <a:pt x="747" y="27"/>
                  </a:lnTo>
                  <a:lnTo>
                    <a:pt x="791" y="43"/>
                  </a:lnTo>
                  <a:lnTo>
                    <a:pt x="832" y="62"/>
                  </a:lnTo>
                  <a:lnTo>
                    <a:pt x="872" y="86"/>
                  </a:lnTo>
                  <a:lnTo>
                    <a:pt x="906" y="112"/>
                  </a:lnTo>
                  <a:lnTo>
                    <a:pt x="887" y="159"/>
                  </a:lnTo>
                  <a:lnTo>
                    <a:pt x="870" y="208"/>
                  </a:lnTo>
                  <a:lnTo>
                    <a:pt x="855" y="258"/>
                  </a:lnTo>
                  <a:lnTo>
                    <a:pt x="842" y="307"/>
                  </a:lnTo>
                  <a:lnTo>
                    <a:pt x="818" y="307"/>
                  </a:lnTo>
                  <a:lnTo>
                    <a:pt x="800" y="267"/>
                  </a:lnTo>
                  <a:lnTo>
                    <a:pt x="777" y="230"/>
                  </a:lnTo>
                  <a:lnTo>
                    <a:pt x="752" y="196"/>
                  </a:lnTo>
                  <a:lnTo>
                    <a:pt x="722" y="169"/>
                  </a:lnTo>
                  <a:lnTo>
                    <a:pt x="688" y="144"/>
                  </a:lnTo>
                  <a:lnTo>
                    <a:pt x="651" y="126"/>
                  </a:lnTo>
                  <a:lnTo>
                    <a:pt x="612" y="112"/>
                  </a:lnTo>
                  <a:lnTo>
                    <a:pt x="569" y="103"/>
                  </a:lnTo>
                  <a:lnTo>
                    <a:pt x="524" y="101"/>
                  </a:lnTo>
                  <a:lnTo>
                    <a:pt x="484" y="103"/>
                  </a:lnTo>
                  <a:lnTo>
                    <a:pt x="446" y="110"/>
                  </a:lnTo>
                  <a:lnTo>
                    <a:pt x="409" y="120"/>
                  </a:lnTo>
                  <a:lnTo>
                    <a:pt x="374" y="135"/>
                  </a:lnTo>
                  <a:lnTo>
                    <a:pt x="343" y="154"/>
                  </a:lnTo>
                  <a:lnTo>
                    <a:pt x="314" y="177"/>
                  </a:lnTo>
                  <a:lnTo>
                    <a:pt x="289" y="202"/>
                  </a:lnTo>
                  <a:lnTo>
                    <a:pt x="268" y="232"/>
                  </a:lnTo>
                  <a:lnTo>
                    <a:pt x="250" y="264"/>
                  </a:lnTo>
                  <a:lnTo>
                    <a:pt x="237" y="299"/>
                  </a:lnTo>
                  <a:lnTo>
                    <a:pt x="229" y="338"/>
                  </a:lnTo>
                  <a:lnTo>
                    <a:pt x="227" y="379"/>
                  </a:lnTo>
                  <a:lnTo>
                    <a:pt x="229" y="419"/>
                  </a:lnTo>
                  <a:lnTo>
                    <a:pt x="236" y="456"/>
                  </a:lnTo>
                  <a:lnTo>
                    <a:pt x="246" y="489"/>
                  </a:lnTo>
                  <a:lnTo>
                    <a:pt x="261" y="520"/>
                  </a:lnTo>
                  <a:lnTo>
                    <a:pt x="278" y="547"/>
                  </a:lnTo>
                  <a:lnTo>
                    <a:pt x="299" y="573"/>
                  </a:lnTo>
                  <a:lnTo>
                    <a:pt x="323" y="596"/>
                  </a:lnTo>
                  <a:lnTo>
                    <a:pt x="350" y="616"/>
                  </a:lnTo>
                  <a:lnTo>
                    <a:pt x="379" y="636"/>
                  </a:lnTo>
                  <a:lnTo>
                    <a:pt x="410" y="653"/>
                  </a:lnTo>
                  <a:lnTo>
                    <a:pt x="442" y="670"/>
                  </a:lnTo>
                  <a:lnTo>
                    <a:pt x="476" y="686"/>
                  </a:lnTo>
                  <a:lnTo>
                    <a:pt x="510" y="701"/>
                  </a:lnTo>
                  <a:lnTo>
                    <a:pt x="582" y="728"/>
                  </a:lnTo>
                  <a:lnTo>
                    <a:pt x="618" y="743"/>
                  </a:lnTo>
                  <a:lnTo>
                    <a:pt x="653" y="757"/>
                  </a:lnTo>
                  <a:lnTo>
                    <a:pt x="689" y="773"/>
                  </a:lnTo>
                  <a:lnTo>
                    <a:pt x="724" y="790"/>
                  </a:lnTo>
                  <a:lnTo>
                    <a:pt x="757" y="807"/>
                  </a:lnTo>
                  <a:lnTo>
                    <a:pt x="790" y="825"/>
                  </a:lnTo>
                  <a:lnTo>
                    <a:pt x="821" y="845"/>
                  </a:lnTo>
                  <a:lnTo>
                    <a:pt x="850" y="868"/>
                  </a:lnTo>
                  <a:lnTo>
                    <a:pt x="876" y="892"/>
                  </a:lnTo>
                  <a:lnTo>
                    <a:pt x="900" y="919"/>
                  </a:lnTo>
                  <a:lnTo>
                    <a:pt x="921" y="948"/>
                  </a:lnTo>
                  <a:lnTo>
                    <a:pt x="938" y="981"/>
                  </a:lnTo>
                  <a:lnTo>
                    <a:pt x="953" y="1016"/>
                  </a:lnTo>
                  <a:lnTo>
                    <a:pt x="964" y="1055"/>
                  </a:lnTo>
                  <a:lnTo>
                    <a:pt x="971" y="1098"/>
                  </a:lnTo>
                  <a:lnTo>
                    <a:pt x="973" y="1145"/>
                  </a:lnTo>
                  <a:lnTo>
                    <a:pt x="971" y="1204"/>
                  </a:lnTo>
                  <a:lnTo>
                    <a:pt x="963" y="1259"/>
                  </a:lnTo>
                  <a:lnTo>
                    <a:pt x="950" y="1311"/>
                  </a:lnTo>
                  <a:lnTo>
                    <a:pt x="932" y="1361"/>
                  </a:lnTo>
                  <a:lnTo>
                    <a:pt x="910" y="1407"/>
                  </a:lnTo>
                  <a:lnTo>
                    <a:pt x="883" y="1450"/>
                  </a:lnTo>
                  <a:lnTo>
                    <a:pt x="853" y="1489"/>
                  </a:lnTo>
                  <a:lnTo>
                    <a:pt x="820" y="1526"/>
                  </a:lnTo>
                  <a:lnTo>
                    <a:pt x="782" y="1558"/>
                  </a:lnTo>
                  <a:lnTo>
                    <a:pt x="741" y="1587"/>
                  </a:lnTo>
                  <a:lnTo>
                    <a:pt x="697" y="1612"/>
                  </a:lnTo>
                  <a:lnTo>
                    <a:pt x="651" y="1634"/>
                  </a:lnTo>
                  <a:lnTo>
                    <a:pt x="602" y="1653"/>
                  </a:lnTo>
                  <a:lnTo>
                    <a:pt x="551" y="1667"/>
                  </a:lnTo>
                  <a:lnTo>
                    <a:pt x="498" y="1677"/>
                  </a:lnTo>
                  <a:lnTo>
                    <a:pt x="443" y="1683"/>
                  </a:lnTo>
                  <a:lnTo>
                    <a:pt x="387" y="1685"/>
                  </a:lnTo>
                  <a:lnTo>
                    <a:pt x="350" y="1684"/>
                  </a:lnTo>
                  <a:lnTo>
                    <a:pt x="310" y="1679"/>
                  </a:lnTo>
                  <a:lnTo>
                    <a:pt x="268" y="1672"/>
                  </a:lnTo>
                  <a:lnTo>
                    <a:pt x="224" y="1662"/>
                  </a:lnTo>
                  <a:lnTo>
                    <a:pt x="180" y="1649"/>
                  </a:lnTo>
                  <a:lnTo>
                    <a:pt x="138" y="1634"/>
                  </a:lnTo>
                  <a:lnTo>
                    <a:pt x="97" y="1617"/>
                  </a:lnTo>
                  <a:lnTo>
                    <a:pt x="60" y="1596"/>
                  </a:lnTo>
                  <a:lnTo>
                    <a:pt x="28" y="1574"/>
                  </a:lnTo>
                  <a:lnTo>
                    <a:pt x="0" y="1549"/>
                  </a:lnTo>
                  <a:lnTo>
                    <a:pt x="16" y="1497"/>
                  </a:lnTo>
                  <a:lnTo>
                    <a:pt x="28" y="1444"/>
                  </a:lnTo>
                  <a:lnTo>
                    <a:pt x="37" y="1391"/>
                  </a:lnTo>
                  <a:lnTo>
                    <a:pt x="45" y="1338"/>
                  </a:lnTo>
                  <a:lnTo>
                    <a:pt x="70" y="1338"/>
                  </a:lnTo>
                  <a:close/>
                </a:path>
              </a:pathLst>
            </a:custGeom>
            <a:solidFill>
              <a:srgbClr val="FF5900"/>
            </a:solidFill>
            <a:ln w="0">
              <a:solidFill>
                <a:srgbClr val="FF5900"/>
              </a:solidFill>
              <a:prstDash val="solid"/>
              <a:round/>
              <a:headEnd/>
              <a:tailEnd/>
            </a:ln>
          </p:spPr>
          <p:txBody>
            <a:bodyPr/>
            <a:lstStyle/>
            <a:p>
              <a:endParaRPr lang="en-GB" dirty="0"/>
            </a:p>
          </p:txBody>
        </p:sp>
        <p:sp>
          <p:nvSpPr>
            <p:cNvPr id="5171" name="Freeform 64"/>
            <p:cNvSpPr>
              <a:spLocks/>
            </p:cNvSpPr>
            <p:nvPr/>
          </p:nvSpPr>
          <p:spPr bwMode="auto">
            <a:xfrm>
              <a:off x="4706" y="3521"/>
              <a:ext cx="351" cy="422"/>
            </a:xfrm>
            <a:custGeom>
              <a:avLst/>
              <a:gdLst>
                <a:gd name="T0" fmla="*/ 0 w 1402"/>
                <a:gd name="T1" fmla="*/ 0 h 1685"/>
                <a:gd name="T2" fmla="*/ 0 w 1402"/>
                <a:gd name="T3" fmla="*/ 0 h 1685"/>
                <a:gd name="T4" fmla="*/ 0 w 1402"/>
                <a:gd name="T5" fmla="*/ 0 h 1685"/>
                <a:gd name="T6" fmla="*/ 0 w 1402"/>
                <a:gd name="T7" fmla="*/ 0 h 1685"/>
                <a:gd name="T8" fmla="*/ 0 w 1402"/>
                <a:gd name="T9" fmla="*/ 0 h 1685"/>
                <a:gd name="T10" fmla="*/ 0 w 1402"/>
                <a:gd name="T11" fmla="*/ 0 h 1685"/>
                <a:gd name="T12" fmla="*/ 0 w 1402"/>
                <a:gd name="T13" fmla="*/ 0 h 1685"/>
                <a:gd name="T14" fmla="*/ 0 w 1402"/>
                <a:gd name="T15" fmla="*/ 0 h 1685"/>
                <a:gd name="T16" fmla="*/ 0 w 1402"/>
                <a:gd name="T17" fmla="*/ 0 h 1685"/>
                <a:gd name="T18" fmla="*/ 0 w 1402"/>
                <a:gd name="T19" fmla="*/ 0 h 1685"/>
                <a:gd name="T20" fmla="*/ 0 w 1402"/>
                <a:gd name="T21" fmla="*/ 0 h 1685"/>
                <a:gd name="T22" fmla="*/ 0 w 1402"/>
                <a:gd name="T23" fmla="*/ 0 h 1685"/>
                <a:gd name="T24" fmla="*/ 0 w 1402"/>
                <a:gd name="T25" fmla="*/ 0 h 1685"/>
                <a:gd name="T26" fmla="*/ 0 w 1402"/>
                <a:gd name="T27" fmla="*/ 0 h 1685"/>
                <a:gd name="T28" fmla="*/ 0 w 1402"/>
                <a:gd name="T29" fmla="*/ 0 h 1685"/>
                <a:gd name="T30" fmla="*/ 0 w 1402"/>
                <a:gd name="T31" fmla="*/ 0 h 1685"/>
                <a:gd name="T32" fmla="*/ 0 w 1402"/>
                <a:gd name="T33" fmla="*/ 0 h 1685"/>
                <a:gd name="T34" fmla="*/ 0 w 1402"/>
                <a:gd name="T35" fmla="*/ 0 h 1685"/>
                <a:gd name="T36" fmla="*/ 0 w 1402"/>
                <a:gd name="T37" fmla="*/ 0 h 1685"/>
                <a:gd name="T38" fmla="*/ 0 w 1402"/>
                <a:gd name="T39" fmla="*/ 0 h 1685"/>
                <a:gd name="T40" fmla="*/ 0 w 1402"/>
                <a:gd name="T41" fmla="*/ 0 h 1685"/>
                <a:gd name="T42" fmla="*/ 0 w 1402"/>
                <a:gd name="T43" fmla="*/ 0 h 1685"/>
                <a:gd name="T44" fmla="*/ 0 w 1402"/>
                <a:gd name="T45" fmla="*/ 0 h 1685"/>
                <a:gd name="T46" fmla="*/ 0 w 1402"/>
                <a:gd name="T47" fmla="*/ 0 h 1685"/>
                <a:gd name="T48" fmla="*/ 0 w 1402"/>
                <a:gd name="T49" fmla="*/ 0 h 1685"/>
                <a:gd name="T50" fmla="*/ 0 w 1402"/>
                <a:gd name="T51" fmla="*/ 0 h 1685"/>
                <a:gd name="T52" fmla="*/ 0 w 1402"/>
                <a:gd name="T53" fmla="*/ 0 h 1685"/>
                <a:gd name="T54" fmla="*/ 0 w 1402"/>
                <a:gd name="T55" fmla="*/ 0 h 1685"/>
                <a:gd name="T56" fmla="*/ 0 w 1402"/>
                <a:gd name="T57" fmla="*/ 0 h 1685"/>
                <a:gd name="T58" fmla="*/ 0 w 1402"/>
                <a:gd name="T59" fmla="*/ 0 h 1685"/>
                <a:gd name="T60" fmla="*/ 0 w 1402"/>
                <a:gd name="T61" fmla="*/ 0 h 1685"/>
                <a:gd name="T62" fmla="*/ 0 w 1402"/>
                <a:gd name="T63" fmla="*/ 0 h 1685"/>
                <a:gd name="T64" fmla="*/ 0 w 1402"/>
                <a:gd name="T65" fmla="*/ 0 h 1685"/>
                <a:gd name="T66" fmla="*/ 0 w 1402"/>
                <a:gd name="T67" fmla="*/ 0 h 1685"/>
                <a:gd name="T68" fmla="*/ 0 w 1402"/>
                <a:gd name="T69" fmla="*/ 0 h 1685"/>
                <a:gd name="T70" fmla="*/ 0 w 1402"/>
                <a:gd name="T71" fmla="*/ 0 h 1685"/>
                <a:gd name="T72" fmla="*/ 0 w 1402"/>
                <a:gd name="T73" fmla="*/ 0 h 1685"/>
                <a:gd name="T74" fmla="*/ 0 w 1402"/>
                <a:gd name="T75" fmla="*/ 0 h 1685"/>
                <a:gd name="T76" fmla="*/ 0 w 1402"/>
                <a:gd name="T77" fmla="*/ 0 h 1685"/>
                <a:gd name="T78" fmla="*/ 0 w 1402"/>
                <a:gd name="T79" fmla="*/ 0 h 1685"/>
                <a:gd name="T80" fmla="*/ 0 w 1402"/>
                <a:gd name="T81" fmla="*/ 0 h 1685"/>
                <a:gd name="T82" fmla="*/ 0 w 1402"/>
                <a:gd name="T83" fmla="*/ 0 h 1685"/>
                <a:gd name="T84" fmla="*/ 0 w 1402"/>
                <a:gd name="T85" fmla="*/ 0 h 1685"/>
                <a:gd name="T86" fmla="*/ 0 w 1402"/>
                <a:gd name="T87" fmla="*/ 0 h 1685"/>
                <a:gd name="T88" fmla="*/ 0 w 1402"/>
                <a:gd name="T89" fmla="*/ 0 h 1685"/>
                <a:gd name="T90" fmla="*/ 0 w 1402"/>
                <a:gd name="T91" fmla="*/ 0 h 1685"/>
                <a:gd name="T92" fmla="*/ 0 w 1402"/>
                <a:gd name="T93" fmla="*/ 0 h 1685"/>
                <a:gd name="T94" fmla="*/ 0 w 1402"/>
                <a:gd name="T95" fmla="*/ 0 h 1685"/>
                <a:gd name="T96" fmla="*/ 0 w 1402"/>
                <a:gd name="T97" fmla="*/ 0 h 1685"/>
                <a:gd name="T98" fmla="*/ 0 w 1402"/>
                <a:gd name="T99" fmla="*/ 0 h 1685"/>
                <a:gd name="T100" fmla="*/ 0 w 1402"/>
                <a:gd name="T101" fmla="*/ 0 h 1685"/>
                <a:gd name="T102" fmla="*/ 0 w 1402"/>
                <a:gd name="T103" fmla="*/ 0 h 1685"/>
                <a:gd name="T104" fmla="*/ 0 w 1402"/>
                <a:gd name="T105" fmla="*/ 0 h 1685"/>
                <a:gd name="T106" fmla="*/ 0 w 1402"/>
                <a:gd name="T107" fmla="*/ 0 h 1685"/>
                <a:gd name="T108" fmla="*/ 0 w 1402"/>
                <a:gd name="T109" fmla="*/ 0 h 1685"/>
                <a:gd name="T110" fmla="*/ 0 w 1402"/>
                <a:gd name="T111" fmla="*/ 0 h 1685"/>
                <a:gd name="T112" fmla="*/ 0 w 1402"/>
                <a:gd name="T113" fmla="*/ 0 h 1685"/>
                <a:gd name="T114" fmla="*/ 0 w 1402"/>
                <a:gd name="T115" fmla="*/ 0 h 1685"/>
                <a:gd name="T116" fmla="*/ 0 w 1402"/>
                <a:gd name="T117" fmla="*/ 0 h 1685"/>
                <a:gd name="T118" fmla="*/ 0 w 1402"/>
                <a:gd name="T119" fmla="*/ 0 h 1685"/>
                <a:gd name="T120" fmla="*/ 0 w 1402"/>
                <a:gd name="T121" fmla="*/ 0 h 1685"/>
                <a:gd name="T122" fmla="*/ 0 w 1402"/>
                <a:gd name="T123" fmla="*/ 0 h 16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02"/>
                <a:gd name="T187" fmla="*/ 0 h 1685"/>
                <a:gd name="T188" fmla="*/ 1402 w 1402"/>
                <a:gd name="T189" fmla="*/ 1685 h 16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02" h="1685">
                  <a:moveTo>
                    <a:pt x="1357" y="1551"/>
                  </a:moveTo>
                  <a:lnTo>
                    <a:pt x="1305" y="1581"/>
                  </a:lnTo>
                  <a:lnTo>
                    <a:pt x="1251" y="1608"/>
                  </a:lnTo>
                  <a:lnTo>
                    <a:pt x="1194" y="1630"/>
                  </a:lnTo>
                  <a:lnTo>
                    <a:pt x="1136" y="1647"/>
                  </a:lnTo>
                  <a:lnTo>
                    <a:pt x="1076" y="1662"/>
                  </a:lnTo>
                  <a:lnTo>
                    <a:pt x="1015" y="1672"/>
                  </a:lnTo>
                  <a:lnTo>
                    <a:pt x="954" y="1679"/>
                  </a:lnTo>
                  <a:lnTo>
                    <a:pt x="893" y="1684"/>
                  </a:lnTo>
                  <a:lnTo>
                    <a:pt x="833" y="1685"/>
                  </a:lnTo>
                  <a:lnTo>
                    <a:pt x="752" y="1683"/>
                  </a:lnTo>
                  <a:lnTo>
                    <a:pt x="676" y="1675"/>
                  </a:lnTo>
                  <a:lnTo>
                    <a:pt x="602" y="1661"/>
                  </a:lnTo>
                  <a:lnTo>
                    <a:pt x="533" y="1642"/>
                  </a:lnTo>
                  <a:lnTo>
                    <a:pt x="467" y="1619"/>
                  </a:lnTo>
                  <a:lnTo>
                    <a:pt x="405" y="1592"/>
                  </a:lnTo>
                  <a:lnTo>
                    <a:pt x="347" y="1558"/>
                  </a:lnTo>
                  <a:lnTo>
                    <a:pt x="294" y="1520"/>
                  </a:lnTo>
                  <a:lnTo>
                    <a:pt x="244" y="1479"/>
                  </a:lnTo>
                  <a:lnTo>
                    <a:pt x="199" y="1432"/>
                  </a:lnTo>
                  <a:lnTo>
                    <a:pt x="158" y="1382"/>
                  </a:lnTo>
                  <a:lnTo>
                    <a:pt x="122" y="1326"/>
                  </a:lnTo>
                  <a:lnTo>
                    <a:pt x="90" y="1267"/>
                  </a:lnTo>
                  <a:lnTo>
                    <a:pt x="63" y="1205"/>
                  </a:lnTo>
                  <a:lnTo>
                    <a:pt x="40" y="1139"/>
                  </a:lnTo>
                  <a:lnTo>
                    <a:pt x="23" y="1069"/>
                  </a:lnTo>
                  <a:lnTo>
                    <a:pt x="10" y="995"/>
                  </a:lnTo>
                  <a:lnTo>
                    <a:pt x="2" y="919"/>
                  </a:lnTo>
                  <a:lnTo>
                    <a:pt x="0" y="838"/>
                  </a:lnTo>
                  <a:lnTo>
                    <a:pt x="2" y="763"/>
                  </a:lnTo>
                  <a:lnTo>
                    <a:pt x="10" y="691"/>
                  </a:lnTo>
                  <a:lnTo>
                    <a:pt x="23" y="623"/>
                  </a:lnTo>
                  <a:lnTo>
                    <a:pt x="40" y="559"/>
                  </a:lnTo>
                  <a:lnTo>
                    <a:pt x="63" y="496"/>
                  </a:lnTo>
                  <a:lnTo>
                    <a:pt x="90" y="439"/>
                  </a:lnTo>
                  <a:lnTo>
                    <a:pt x="120" y="383"/>
                  </a:lnTo>
                  <a:lnTo>
                    <a:pt x="156" y="331"/>
                  </a:lnTo>
                  <a:lnTo>
                    <a:pt x="194" y="284"/>
                  </a:lnTo>
                  <a:lnTo>
                    <a:pt x="236" y="239"/>
                  </a:lnTo>
                  <a:lnTo>
                    <a:pt x="283" y="199"/>
                  </a:lnTo>
                  <a:lnTo>
                    <a:pt x="331" y="162"/>
                  </a:lnTo>
                  <a:lnTo>
                    <a:pt x="384" y="128"/>
                  </a:lnTo>
                  <a:lnTo>
                    <a:pt x="439" y="98"/>
                  </a:lnTo>
                  <a:lnTo>
                    <a:pt x="497" y="73"/>
                  </a:lnTo>
                  <a:lnTo>
                    <a:pt x="557" y="51"/>
                  </a:lnTo>
                  <a:lnTo>
                    <a:pt x="621" y="32"/>
                  </a:lnTo>
                  <a:lnTo>
                    <a:pt x="685" y="19"/>
                  </a:lnTo>
                  <a:lnTo>
                    <a:pt x="752" y="8"/>
                  </a:lnTo>
                  <a:lnTo>
                    <a:pt x="821" y="2"/>
                  </a:lnTo>
                  <a:lnTo>
                    <a:pt x="892" y="0"/>
                  </a:lnTo>
                  <a:lnTo>
                    <a:pt x="978" y="4"/>
                  </a:lnTo>
                  <a:lnTo>
                    <a:pt x="1066" y="13"/>
                  </a:lnTo>
                  <a:lnTo>
                    <a:pt x="1153" y="29"/>
                  </a:lnTo>
                  <a:lnTo>
                    <a:pt x="1237" y="51"/>
                  </a:lnTo>
                  <a:lnTo>
                    <a:pt x="1321" y="77"/>
                  </a:lnTo>
                  <a:lnTo>
                    <a:pt x="1402" y="110"/>
                  </a:lnTo>
                  <a:lnTo>
                    <a:pt x="1386" y="155"/>
                  </a:lnTo>
                  <a:lnTo>
                    <a:pt x="1372" y="200"/>
                  </a:lnTo>
                  <a:lnTo>
                    <a:pt x="1351" y="292"/>
                  </a:lnTo>
                  <a:lnTo>
                    <a:pt x="1335" y="294"/>
                  </a:lnTo>
                  <a:lnTo>
                    <a:pt x="1325" y="283"/>
                  </a:lnTo>
                  <a:lnTo>
                    <a:pt x="1310" y="268"/>
                  </a:lnTo>
                  <a:lnTo>
                    <a:pt x="1290" y="249"/>
                  </a:lnTo>
                  <a:lnTo>
                    <a:pt x="1266" y="230"/>
                  </a:lnTo>
                  <a:lnTo>
                    <a:pt x="1238" y="209"/>
                  </a:lnTo>
                  <a:lnTo>
                    <a:pt x="1206" y="187"/>
                  </a:lnTo>
                  <a:lnTo>
                    <a:pt x="1170" y="166"/>
                  </a:lnTo>
                  <a:lnTo>
                    <a:pt x="1130" y="147"/>
                  </a:lnTo>
                  <a:lnTo>
                    <a:pt x="1087" y="128"/>
                  </a:lnTo>
                  <a:lnTo>
                    <a:pt x="1040" y="113"/>
                  </a:lnTo>
                  <a:lnTo>
                    <a:pt x="990" y="102"/>
                  </a:lnTo>
                  <a:lnTo>
                    <a:pt x="938" y="94"/>
                  </a:lnTo>
                  <a:lnTo>
                    <a:pt x="883" y="91"/>
                  </a:lnTo>
                  <a:lnTo>
                    <a:pt x="819" y="94"/>
                  </a:lnTo>
                  <a:lnTo>
                    <a:pt x="759" y="102"/>
                  </a:lnTo>
                  <a:lnTo>
                    <a:pt x="701" y="114"/>
                  </a:lnTo>
                  <a:lnTo>
                    <a:pt x="648" y="132"/>
                  </a:lnTo>
                  <a:lnTo>
                    <a:pt x="598" y="152"/>
                  </a:lnTo>
                  <a:lnTo>
                    <a:pt x="550" y="179"/>
                  </a:lnTo>
                  <a:lnTo>
                    <a:pt x="506" y="208"/>
                  </a:lnTo>
                  <a:lnTo>
                    <a:pt x="466" y="241"/>
                  </a:lnTo>
                  <a:lnTo>
                    <a:pt x="428" y="278"/>
                  </a:lnTo>
                  <a:lnTo>
                    <a:pt x="394" y="319"/>
                  </a:lnTo>
                  <a:lnTo>
                    <a:pt x="363" y="361"/>
                  </a:lnTo>
                  <a:lnTo>
                    <a:pt x="336" y="408"/>
                  </a:lnTo>
                  <a:lnTo>
                    <a:pt x="311" y="456"/>
                  </a:lnTo>
                  <a:lnTo>
                    <a:pt x="291" y="507"/>
                  </a:lnTo>
                  <a:lnTo>
                    <a:pt x="272" y="559"/>
                  </a:lnTo>
                  <a:lnTo>
                    <a:pt x="257" y="614"/>
                  </a:lnTo>
                  <a:lnTo>
                    <a:pt x="247" y="671"/>
                  </a:lnTo>
                  <a:lnTo>
                    <a:pt x="239" y="728"/>
                  </a:lnTo>
                  <a:lnTo>
                    <a:pt x="233" y="787"/>
                  </a:lnTo>
                  <a:lnTo>
                    <a:pt x="232" y="847"/>
                  </a:lnTo>
                  <a:lnTo>
                    <a:pt x="234" y="926"/>
                  </a:lnTo>
                  <a:lnTo>
                    <a:pt x="242" y="1001"/>
                  </a:lnTo>
                  <a:lnTo>
                    <a:pt x="255" y="1072"/>
                  </a:lnTo>
                  <a:lnTo>
                    <a:pt x="273" y="1139"/>
                  </a:lnTo>
                  <a:lnTo>
                    <a:pt x="295" y="1203"/>
                  </a:lnTo>
                  <a:lnTo>
                    <a:pt x="323" y="1263"/>
                  </a:lnTo>
                  <a:lnTo>
                    <a:pt x="354" y="1317"/>
                  </a:lnTo>
                  <a:lnTo>
                    <a:pt x="390" y="1368"/>
                  </a:lnTo>
                  <a:lnTo>
                    <a:pt x="429" y="1414"/>
                  </a:lnTo>
                  <a:lnTo>
                    <a:pt x="473" y="1454"/>
                  </a:lnTo>
                  <a:lnTo>
                    <a:pt x="519" y="1490"/>
                  </a:lnTo>
                  <a:lnTo>
                    <a:pt x="570" y="1521"/>
                  </a:lnTo>
                  <a:lnTo>
                    <a:pt x="623" y="1547"/>
                  </a:lnTo>
                  <a:lnTo>
                    <a:pt x="679" y="1567"/>
                  </a:lnTo>
                  <a:lnTo>
                    <a:pt x="739" y="1582"/>
                  </a:lnTo>
                  <a:lnTo>
                    <a:pt x="802" y="1591"/>
                  </a:lnTo>
                  <a:lnTo>
                    <a:pt x="866" y="1594"/>
                  </a:lnTo>
                  <a:lnTo>
                    <a:pt x="921" y="1592"/>
                  </a:lnTo>
                  <a:lnTo>
                    <a:pt x="973" y="1586"/>
                  </a:lnTo>
                  <a:lnTo>
                    <a:pt x="1022" y="1576"/>
                  </a:lnTo>
                  <a:lnTo>
                    <a:pt x="1070" y="1563"/>
                  </a:lnTo>
                  <a:lnTo>
                    <a:pt x="1115" y="1548"/>
                  </a:lnTo>
                  <a:lnTo>
                    <a:pt x="1156" y="1531"/>
                  </a:lnTo>
                  <a:lnTo>
                    <a:pt x="1195" y="1513"/>
                  </a:lnTo>
                  <a:lnTo>
                    <a:pt x="1231" y="1494"/>
                  </a:lnTo>
                  <a:lnTo>
                    <a:pt x="1263" y="1475"/>
                  </a:lnTo>
                  <a:lnTo>
                    <a:pt x="1292" y="1457"/>
                  </a:lnTo>
                  <a:lnTo>
                    <a:pt x="1318" y="1440"/>
                  </a:lnTo>
                  <a:lnTo>
                    <a:pt x="1340" y="1424"/>
                  </a:lnTo>
                  <a:lnTo>
                    <a:pt x="1356" y="1412"/>
                  </a:lnTo>
                  <a:lnTo>
                    <a:pt x="1368" y="1401"/>
                  </a:lnTo>
                  <a:lnTo>
                    <a:pt x="1357" y="1551"/>
                  </a:lnTo>
                  <a:close/>
                </a:path>
              </a:pathLst>
            </a:custGeom>
            <a:solidFill>
              <a:srgbClr val="FF5900"/>
            </a:solidFill>
            <a:ln w="0">
              <a:solidFill>
                <a:srgbClr val="FF5900"/>
              </a:solidFill>
              <a:prstDash val="solid"/>
              <a:round/>
              <a:headEnd/>
              <a:tailEnd/>
            </a:ln>
          </p:spPr>
          <p:txBody>
            <a:bodyPr/>
            <a:lstStyle/>
            <a:p>
              <a:endParaRPr lang="en-GB" dirty="0"/>
            </a:p>
          </p:txBody>
        </p:sp>
      </p:grpSp>
      <p:grpSp>
        <p:nvGrpSpPr>
          <p:cNvPr id="5126" name="Group 67"/>
          <p:cNvGrpSpPr>
            <a:grpSpLocks noChangeAspect="1"/>
          </p:cNvGrpSpPr>
          <p:nvPr/>
        </p:nvGrpSpPr>
        <p:grpSpPr bwMode="auto">
          <a:xfrm>
            <a:off x="611188" y="4151313"/>
            <a:ext cx="2736850" cy="644525"/>
            <a:chOff x="340" y="3430"/>
            <a:chExt cx="1528" cy="360"/>
          </a:xfrm>
        </p:grpSpPr>
        <p:sp>
          <p:nvSpPr>
            <p:cNvPr id="5129" name="AutoShape 68"/>
            <p:cNvSpPr>
              <a:spLocks noChangeAspect="1" noChangeArrowheads="1" noTextEdit="1"/>
            </p:cNvSpPr>
            <p:nvPr/>
          </p:nvSpPr>
          <p:spPr bwMode="auto">
            <a:xfrm>
              <a:off x="340" y="3430"/>
              <a:ext cx="1528"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5130" name="Rectangle 69"/>
            <p:cNvSpPr>
              <a:spLocks noChangeArrowheads="1"/>
            </p:cNvSpPr>
            <p:nvPr/>
          </p:nvSpPr>
          <p:spPr bwMode="auto">
            <a:xfrm>
              <a:off x="340" y="3430"/>
              <a:ext cx="1528"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5131" name="Rectangle 70"/>
            <p:cNvSpPr>
              <a:spLocks noChangeArrowheads="1"/>
            </p:cNvSpPr>
            <p:nvPr/>
          </p:nvSpPr>
          <p:spPr bwMode="auto">
            <a:xfrm>
              <a:off x="340" y="3434"/>
              <a:ext cx="518" cy="355"/>
            </a:xfrm>
            <a:prstGeom prst="rect">
              <a:avLst/>
            </a:prstGeom>
            <a:solidFill>
              <a:srgbClr val="000069"/>
            </a:solidFill>
            <a:ln w="0">
              <a:solidFill>
                <a:srgbClr val="000069"/>
              </a:solidFill>
              <a:miter lim="800000"/>
              <a:headEnd/>
              <a:tailEnd/>
            </a:ln>
          </p:spPr>
          <p:txBody>
            <a:bodyPr/>
            <a:lstStyle/>
            <a:p>
              <a:pPr algn="ctr" eaLnBrk="0" hangingPunct="0"/>
              <a:endParaRPr lang="en-US" dirty="0"/>
            </a:p>
          </p:txBody>
        </p:sp>
        <p:sp>
          <p:nvSpPr>
            <p:cNvPr id="5132" name="Freeform 71"/>
            <p:cNvSpPr>
              <a:spLocks noEditPoints="1"/>
            </p:cNvSpPr>
            <p:nvPr/>
          </p:nvSpPr>
          <p:spPr bwMode="auto">
            <a:xfrm>
              <a:off x="340" y="3441"/>
              <a:ext cx="459" cy="348"/>
            </a:xfrm>
            <a:custGeom>
              <a:avLst/>
              <a:gdLst>
                <a:gd name="T0" fmla="*/ 0 w 1376"/>
                <a:gd name="T1" fmla="*/ 0 h 1044"/>
                <a:gd name="T2" fmla="*/ 0 w 1376"/>
                <a:gd name="T3" fmla="*/ 0 h 1044"/>
                <a:gd name="T4" fmla="*/ 0 w 1376"/>
                <a:gd name="T5" fmla="*/ 0 h 1044"/>
                <a:gd name="T6" fmla="*/ 0 w 1376"/>
                <a:gd name="T7" fmla="*/ 0 h 1044"/>
                <a:gd name="T8" fmla="*/ 0 w 1376"/>
                <a:gd name="T9" fmla="*/ 0 h 1044"/>
                <a:gd name="T10" fmla="*/ 0 w 1376"/>
                <a:gd name="T11" fmla="*/ 0 h 1044"/>
                <a:gd name="T12" fmla="*/ 0 w 1376"/>
                <a:gd name="T13" fmla="*/ 0 h 1044"/>
                <a:gd name="T14" fmla="*/ 0 w 1376"/>
                <a:gd name="T15" fmla="*/ 0 h 1044"/>
                <a:gd name="T16" fmla="*/ 0 w 1376"/>
                <a:gd name="T17" fmla="*/ 0 h 1044"/>
                <a:gd name="T18" fmla="*/ 0 w 1376"/>
                <a:gd name="T19" fmla="*/ 0 h 1044"/>
                <a:gd name="T20" fmla="*/ 0 w 1376"/>
                <a:gd name="T21" fmla="*/ 0 h 1044"/>
                <a:gd name="T22" fmla="*/ 0 w 1376"/>
                <a:gd name="T23" fmla="*/ 0 h 1044"/>
                <a:gd name="T24" fmla="*/ 0 w 1376"/>
                <a:gd name="T25" fmla="*/ 0 h 1044"/>
                <a:gd name="T26" fmla="*/ 0 w 1376"/>
                <a:gd name="T27" fmla="*/ 0 h 1044"/>
                <a:gd name="T28" fmla="*/ 0 w 1376"/>
                <a:gd name="T29" fmla="*/ 0 h 1044"/>
                <a:gd name="T30" fmla="*/ 0 w 1376"/>
                <a:gd name="T31" fmla="*/ 0 h 1044"/>
                <a:gd name="T32" fmla="*/ 0 w 1376"/>
                <a:gd name="T33" fmla="*/ 0 h 1044"/>
                <a:gd name="T34" fmla="*/ 0 w 1376"/>
                <a:gd name="T35" fmla="*/ 0 h 1044"/>
                <a:gd name="T36" fmla="*/ 0 w 1376"/>
                <a:gd name="T37" fmla="*/ 0 h 1044"/>
                <a:gd name="T38" fmla="*/ 0 w 1376"/>
                <a:gd name="T39" fmla="*/ 0 h 1044"/>
                <a:gd name="T40" fmla="*/ 0 w 1376"/>
                <a:gd name="T41" fmla="*/ 0 h 1044"/>
                <a:gd name="T42" fmla="*/ 0 w 1376"/>
                <a:gd name="T43" fmla="*/ 0 h 1044"/>
                <a:gd name="T44" fmla="*/ 0 w 1376"/>
                <a:gd name="T45" fmla="*/ 0 h 1044"/>
                <a:gd name="T46" fmla="*/ 0 w 1376"/>
                <a:gd name="T47" fmla="*/ 0 h 1044"/>
                <a:gd name="T48" fmla="*/ 0 w 1376"/>
                <a:gd name="T49" fmla="*/ 0 h 1044"/>
                <a:gd name="T50" fmla="*/ 0 w 1376"/>
                <a:gd name="T51" fmla="*/ 0 h 1044"/>
                <a:gd name="T52" fmla="*/ 0 w 1376"/>
                <a:gd name="T53" fmla="*/ 0 h 1044"/>
                <a:gd name="T54" fmla="*/ 0 w 1376"/>
                <a:gd name="T55" fmla="*/ 0 h 1044"/>
                <a:gd name="T56" fmla="*/ 0 w 1376"/>
                <a:gd name="T57" fmla="*/ 0 h 1044"/>
                <a:gd name="T58" fmla="*/ 0 w 1376"/>
                <a:gd name="T59" fmla="*/ 0 h 1044"/>
                <a:gd name="T60" fmla="*/ 0 w 1376"/>
                <a:gd name="T61" fmla="*/ 0 h 1044"/>
                <a:gd name="T62" fmla="*/ 0 w 1376"/>
                <a:gd name="T63" fmla="*/ 0 h 1044"/>
                <a:gd name="T64" fmla="*/ 0 w 1376"/>
                <a:gd name="T65" fmla="*/ 0 h 1044"/>
                <a:gd name="T66" fmla="*/ 0 w 1376"/>
                <a:gd name="T67" fmla="*/ 0 h 1044"/>
                <a:gd name="T68" fmla="*/ 0 w 1376"/>
                <a:gd name="T69" fmla="*/ 0 h 1044"/>
                <a:gd name="T70" fmla="*/ 0 w 1376"/>
                <a:gd name="T71" fmla="*/ 0 h 1044"/>
                <a:gd name="T72" fmla="*/ 0 w 1376"/>
                <a:gd name="T73" fmla="*/ 0 h 1044"/>
                <a:gd name="T74" fmla="*/ 0 w 1376"/>
                <a:gd name="T75" fmla="*/ 0 h 1044"/>
                <a:gd name="T76" fmla="*/ 0 w 1376"/>
                <a:gd name="T77" fmla="*/ 0 h 1044"/>
                <a:gd name="T78" fmla="*/ 0 w 1376"/>
                <a:gd name="T79" fmla="*/ 0 h 1044"/>
                <a:gd name="T80" fmla="*/ 0 w 1376"/>
                <a:gd name="T81" fmla="*/ 0 h 1044"/>
                <a:gd name="T82" fmla="*/ 0 w 1376"/>
                <a:gd name="T83" fmla="*/ 0 h 1044"/>
                <a:gd name="T84" fmla="*/ 0 w 1376"/>
                <a:gd name="T85" fmla="*/ 0 h 1044"/>
                <a:gd name="T86" fmla="*/ 0 w 1376"/>
                <a:gd name="T87" fmla="*/ 0 h 1044"/>
                <a:gd name="T88" fmla="*/ 0 w 1376"/>
                <a:gd name="T89" fmla="*/ 0 h 1044"/>
                <a:gd name="T90" fmla="*/ 0 w 1376"/>
                <a:gd name="T91" fmla="*/ 0 h 1044"/>
                <a:gd name="T92" fmla="*/ 0 w 1376"/>
                <a:gd name="T93" fmla="*/ 0 h 1044"/>
                <a:gd name="T94" fmla="*/ 0 w 1376"/>
                <a:gd name="T95" fmla="*/ 0 h 1044"/>
                <a:gd name="T96" fmla="*/ 0 w 1376"/>
                <a:gd name="T97" fmla="*/ 0 h 1044"/>
                <a:gd name="T98" fmla="*/ 0 w 1376"/>
                <a:gd name="T99" fmla="*/ 0 h 1044"/>
                <a:gd name="T100" fmla="*/ 0 w 1376"/>
                <a:gd name="T101" fmla="*/ 0 h 1044"/>
                <a:gd name="T102" fmla="*/ 0 w 1376"/>
                <a:gd name="T103" fmla="*/ 0 h 1044"/>
                <a:gd name="T104" fmla="*/ 0 w 1376"/>
                <a:gd name="T105" fmla="*/ 0 h 1044"/>
                <a:gd name="T106" fmla="*/ 0 w 1376"/>
                <a:gd name="T107" fmla="*/ 0 h 1044"/>
                <a:gd name="T108" fmla="*/ 0 w 1376"/>
                <a:gd name="T109" fmla="*/ 0 h 1044"/>
                <a:gd name="T110" fmla="*/ 0 w 1376"/>
                <a:gd name="T111" fmla="*/ 0 h 1044"/>
                <a:gd name="T112" fmla="*/ 0 w 1376"/>
                <a:gd name="T113" fmla="*/ 0 h 1044"/>
                <a:gd name="T114" fmla="*/ 0 w 1376"/>
                <a:gd name="T115" fmla="*/ 0 h 1044"/>
                <a:gd name="T116" fmla="*/ 0 w 1376"/>
                <a:gd name="T117" fmla="*/ 0 h 1044"/>
                <a:gd name="T118" fmla="*/ 0 w 1376"/>
                <a:gd name="T119" fmla="*/ 0 h 1044"/>
                <a:gd name="T120" fmla="*/ 0 w 1376"/>
                <a:gd name="T121" fmla="*/ 0 h 1044"/>
                <a:gd name="T122" fmla="*/ 0 w 1376"/>
                <a:gd name="T123" fmla="*/ 0 h 1044"/>
                <a:gd name="T124" fmla="*/ 0 w 1376"/>
                <a:gd name="T125" fmla="*/ 0 h 104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376"/>
                <a:gd name="T190" fmla="*/ 0 h 1044"/>
                <a:gd name="T191" fmla="*/ 1376 w 1376"/>
                <a:gd name="T192" fmla="*/ 1044 h 104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376" h="1044">
                  <a:moveTo>
                    <a:pt x="0" y="679"/>
                  </a:moveTo>
                  <a:lnTo>
                    <a:pt x="13" y="711"/>
                  </a:lnTo>
                  <a:lnTo>
                    <a:pt x="31" y="745"/>
                  </a:lnTo>
                  <a:lnTo>
                    <a:pt x="53" y="780"/>
                  </a:lnTo>
                  <a:lnTo>
                    <a:pt x="78" y="815"/>
                  </a:lnTo>
                  <a:lnTo>
                    <a:pt x="107" y="850"/>
                  </a:lnTo>
                  <a:lnTo>
                    <a:pt x="140" y="883"/>
                  </a:lnTo>
                  <a:lnTo>
                    <a:pt x="176" y="916"/>
                  </a:lnTo>
                  <a:lnTo>
                    <a:pt x="217" y="947"/>
                  </a:lnTo>
                  <a:lnTo>
                    <a:pt x="261" y="975"/>
                  </a:lnTo>
                  <a:lnTo>
                    <a:pt x="308" y="1000"/>
                  </a:lnTo>
                  <a:lnTo>
                    <a:pt x="360" y="1022"/>
                  </a:lnTo>
                  <a:lnTo>
                    <a:pt x="417" y="1040"/>
                  </a:lnTo>
                  <a:lnTo>
                    <a:pt x="435" y="1044"/>
                  </a:lnTo>
                  <a:lnTo>
                    <a:pt x="296" y="1044"/>
                  </a:lnTo>
                  <a:lnTo>
                    <a:pt x="289" y="1041"/>
                  </a:lnTo>
                  <a:lnTo>
                    <a:pt x="238" y="1014"/>
                  </a:lnTo>
                  <a:lnTo>
                    <a:pt x="190" y="983"/>
                  </a:lnTo>
                  <a:lnTo>
                    <a:pt x="147" y="951"/>
                  </a:lnTo>
                  <a:lnTo>
                    <a:pt x="108" y="916"/>
                  </a:lnTo>
                  <a:lnTo>
                    <a:pt x="74" y="880"/>
                  </a:lnTo>
                  <a:lnTo>
                    <a:pt x="42" y="843"/>
                  </a:lnTo>
                  <a:lnTo>
                    <a:pt x="14" y="804"/>
                  </a:lnTo>
                  <a:lnTo>
                    <a:pt x="0" y="782"/>
                  </a:lnTo>
                  <a:lnTo>
                    <a:pt x="0" y="679"/>
                  </a:lnTo>
                  <a:close/>
                  <a:moveTo>
                    <a:pt x="836" y="0"/>
                  </a:moveTo>
                  <a:lnTo>
                    <a:pt x="906" y="3"/>
                  </a:lnTo>
                  <a:lnTo>
                    <a:pt x="971" y="10"/>
                  </a:lnTo>
                  <a:lnTo>
                    <a:pt x="1031" y="21"/>
                  </a:lnTo>
                  <a:lnTo>
                    <a:pt x="1085" y="35"/>
                  </a:lnTo>
                  <a:lnTo>
                    <a:pt x="1134" y="52"/>
                  </a:lnTo>
                  <a:lnTo>
                    <a:pt x="1178" y="73"/>
                  </a:lnTo>
                  <a:lnTo>
                    <a:pt x="1217" y="96"/>
                  </a:lnTo>
                  <a:lnTo>
                    <a:pt x="1252" y="121"/>
                  </a:lnTo>
                  <a:lnTo>
                    <a:pt x="1281" y="150"/>
                  </a:lnTo>
                  <a:lnTo>
                    <a:pt x="1306" y="181"/>
                  </a:lnTo>
                  <a:lnTo>
                    <a:pt x="1328" y="213"/>
                  </a:lnTo>
                  <a:lnTo>
                    <a:pt x="1345" y="248"/>
                  </a:lnTo>
                  <a:lnTo>
                    <a:pt x="1358" y="284"/>
                  </a:lnTo>
                  <a:lnTo>
                    <a:pt x="1367" y="321"/>
                  </a:lnTo>
                  <a:lnTo>
                    <a:pt x="1373" y="360"/>
                  </a:lnTo>
                  <a:lnTo>
                    <a:pt x="1374" y="391"/>
                  </a:lnTo>
                  <a:lnTo>
                    <a:pt x="1376" y="423"/>
                  </a:lnTo>
                  <a:lnTo>
                    <a:pt x="1374" y="459"/>
                  </a:lnTo>
                  <a:lnTo>
                    <a:pt x="1371" y="495"/>
                  </a:lnTo>
                  <a:lnTo>
                    <a:pt x="1366" y="535"/>
                  </a:lnTo>
                  <a:lnTo>
                    <a:pt x="1359" y="576"/>
                  </a:lnTo>
                  <a:lnTo>
                    <a:pt x="1349" y="618"/>
                  </a:lnTo>
                  <a:lnTo>
                    <a:pt x="1337" y="659"/>
                  </a:lnTo>
                  <a:lnTo>
                    <a:pt x="1321" y="701"/>
                  </a:lnTo>
                  <a:lnTo>
                    <a:pt x="1302" y="744"/>
                  </a:lnTo>
                  <a:lnTo>
                    <a:pt x="1280" y="786"/>
                  </a:lnTo>
                  <a:lnTo>
                    <a:pt x="1255" y="826"/>
                  </a:lnTo>
                  <a:lnTo>
                    <a:pt x="1226" y="866"/>
                  </a:lnTo>
                  <a:lnTo>
                    <a:pt x="1192" y="904"/>
                  </a:lnTo>
                  <a:lnTo>
                    <a:pt x="1155" y="940"/>
                  </a:lnTo>
                  <a:lnTo>
                    <a:pt x="1114" y="973"/>
                  </a:lnTo>
                  <a:lnTo>
                    <a:pt x="1067" y="1005"/>
                  </a:lnTo>
                  <a:lnTo>
                    <a:pt x="1017" y="1033"/>
                  </a:lnTo>
                  <a:lnTo>
                    <a:pt x="991" y="1044"/>
                  </a:lnTo>
                  <a:lnTo>
                    <a:pt x="846" y="1044"/>
                  </a:lnTo>
                  <a:lnTo>
                    <a:pt x="889" y="1033"/>
                  </a:lnTo>
                  <a:lnTo>
                    <a:pt x="949" y="1012"/>
                  </a:lnTo>
                  <a:lnTo>
                    <a:pt x="1003" y="987"/>
                  </a:lnTo>
                  <a:lnTo>
                    <a:pt x="1052" y="959"/>
                  </a:lnTo>
                  <a:lnTo>
                    <a:pt x="1096" y="929"/>
                  </a:lnTo>
                  <a:lnTo>
                    <a:pt x="1135" y="895"/>
                  </a:lnTo>
                  <a:lnTo>
                    <a:pt x="1171" y="859"/>
                  </a:lnTo>
                  <a:lnTo>
                    <a:pt x="1202" y="822"/>
                  </a:lnTo>
                  <a:lnTo>
                    <a:pt x="1228" y="783"/>
                  </a:lnTo>
                  <a:lnTo>
                    <a:pt x="1252" y="743"/>
                  </a:lnTo>
                  <a:lnTo>
                    <a:pt x="1271" y="701"/>
                  </a:lnTo>
                  <a:lnTo>
                    <a:pt x="1288" y="661"/>
                  </a:lnTo>
                  <a:lnTo>
                    <a:pt x="1302" y="619"/>
                  </a:lnTo>
                  <a:lnTo>
                    <a:pt x="1313" y="579"/>
                  </a:lnTo>
                  <a:lnTo>
                    <a:pt x="1320" y="538"/>
                  </a:lnTo>
                  <a:lnTo>
                    <a:pt x="1326" y="499"/>
                  </a:lnTo>
                  <a:lnTo>
                    <a:pt x="1330" y="462"/>
                  </a:lnTo>
                  <a:lnTo>
                    <a:pt x="1331" y="427"/>
                  </a:lnTo>
                  <a:lnTo>
                    <a:pt x="1330" y="395"/>
                  </a:lnTo>
                  <a:lnTo>
                    <a:pt x="1328" y="365"/>
                  </a:lnTo>
                  <a:lnTo>
                    <a:pt x="1324" y="333"/>
                  </a:lnTo>
                  <a:lnTo>
                    <a:pt x="1316" y="301"/>
                  </a:lnTo>
                  <a:lnTo>
                    <a:pt x="1305" y="269"/>
                  </a:lnTo>
                  <a:lnTo>
                    <a:pt x="1289" y="239"/>
                  </a:lnTo>
                  <a:lnTo>
                    <a:pt x="1271" y="210"/>
                  </a:lnTo>
                  <a:lnTo>
                    <a:pt x="1249" y="182"/>
                  </a:lnTo>
                  <a:lnTo>
                    <a:pt x="1223" y="157"/>
                  </a:lnTo>
                  <a:lnTo>
                    <a:pt x="1192" y="134"/>
                  </a:lnTo>
                  <a:lnTo>
                    <a:pt x="1156" y="113"/>
                  </a:lnTo>
                  <a:lnTo>
                    <a:pt x="1116" y="95"/>
                  </a:lnTo>
                  <a:lnTo>
                    <a:pt x="1071" y="78"/>
                  </a:lnTo>
                  <a:lnTo>
                    <a:pt x="1020" y="66"/>
                  </a:lnTo>
                  <a:lnTo>
                    <a:pt x="964" y="56"/>
                  </a:lnTo>
                  <a:lnTo>
                    <a:pt x="903" y="49"/>
                  </a:lnTo>
                  <a:lnTo>
                    <a:pt x="835" y="46"/>
                  </a:lnTo>
                  <a:lnTo>
                    <a:pt x="761" y="48"/>
                  </a:lnTo>
                  <a:lnTo>
                    <a:pt x="682" y="53"/>
                  </a:lnTo>
                  <a:lnTo>
                    <a:pt x="602" y="63"/>
                  </a:lnTo>
                  <a:lnTo>
                    <a:pt x="525" y="78"/>
                  </a:lnTo>
                  <a:lnTo>
                    <a:pt x="454" y="98"/>
                  </a:lnTo>
                  <a:lnTo>
                    <a:pt x="388" y="123"/>
                  </a:lnTo>
                  <a:lnTo>
                    <a:pt x="327" y="149"/>
                  </a:lnTo>
                  <a:lnTo>
                    <a:pt x="270" y="181"/>
                  </a:lnTo>
                  <a:lnTo>
                    <a:pt x="217" y="213"/>
                  </a:lnTo>
                  <a:lnTo>
                    <a:pt x="170" y="249"/>
                  </a:lnTo>
                  <a:lnTo>
                    <a:pt x="128" y="287"/>
                  </a:lnTo>
                  <a:lnTo>
                    <a:pt x="90" y="324"/>
                  </a:lnTo>
                  <a:lnTo>
                    <a:pt x="58" y="363"/>
                  </a:lnTo>
                  <a:lnTo>
                    <a:pt x="32" y="403"/>
                  </a:lnTo>
                  <a:lnTo>
                    <a:pt x="10" y="441"/>
                  </a:lnTo>
                  <a:lnTo>
                    <a:pt x="0" y="466"/>
                  </a:lnTo>
                  <a:lnTo>
                    <a:pt x="0" y="370"/>
                  </a:lnTo>
                  <a:lnTo>
                    <a:pt x="22" y="338"/>
                  </a:lnTo>
                  <a:lnTo>
                    <a:pt x="57" y="295"/>
                  </a:lnTo>
                  <a:lnTo>
                    <a:pt x="97" y="253"/>
                  </a:lnTo>
                  <a:lnTo>
                    <a:pt x="142" y="214"/>
                  </a:lnTo>
                  <a:lnTo>
                    <a:pt x="193" y="175"/>
                  </a:lnTo>
                  <a:lnTo>
                    <a:pt x="247" y="141"/>
                  </a:lnTo>
                  <a:lnTo>
                    <a:pt x="308" y="109"/>
                  </a:lnTo>
                  <a:lnTo>
                    <a:pt x="374" y="80"/>
                  </a:lnTo>
                  <a:lnTo>
                    <a:pt x="443" y="55"/>
                  </a:lnTo>
                  <a:lnTo>
                    <a:pt x="517" y="34"/>
                  </a:lnTo>
                  <a:lnTo>
                    <a:pt x="595" y="18"/>
                  </a:lnTo>
                  <a:lnTo>
                    <a:pt x="678" y="7"/>
                  </a:lnTo>
                  <a:lnTo>
                    <a:pt x="760" y="2"/>
                  </a:lnTo>
                  <a:lnTo>
                    <a:pt x="836" y="0"/>
                  </a:lnTo>
                  <a:close/>
                </a:path>
              </a:pathLst>
            </a:custGeom>
            <a:solidFill>
              <a:srgbClr val="4E67B4"/>
            </a:solidFill>
            <a:ln w="0">
              <a:solidFill>
                <a:srgbClr val="4E67B4"/>
              </a:solidFill>
              <a:prstDash val="solid"/>
              <a:round/>
              <a:headEnd/>
              <a:tailEnd/>
            </a:ln>
          </p:spPr>
          <p:txBody>
            <a:bodyPr/>
            <a:lstStyle/>
            <a:p>
              <a:endParaRPr lang="en-GB" dirty="0"/>
            </a:p>
          </p:txBody>
        </p:sp>
        <p:sp>
          <p:nvSpPr>
            <p:cNvPr id="5133" name="Freeform 72"/>
            <p:cNvSpPr>
              <a:spLocks/>
            </p:cNvSpPr>
            <p:nvPr/>
          </p:nvSpPr>
          <p:spPr bwMode="auto">
            <a:xfrm>
              <a:off x="369" y="3434"/>
              <a:ext cx="489" cy="355"/>
            </a:xfrm>
            <a:custGeom>
              <a:avLst/>
              <a:gdLst>
                <a:gd name="T0" fmla="*/ 0 w 1467"/>
                <a:gd name="T1" fmla="*/ 0 h 1066"/>
                <a:gd name="T2" fmla="*/ 0 w 1467"/>
                <a:gd name="T3" fmla="*/ 0 h 1066"/>
                <a:gd name="T4" fmla="*/ 0 w 1467"/>
                <a:gd name="T5" fmla="*/ 0 h 1066"/>
                <a:gd name="T6" fmla="*/ 0 w 1467"/>
                <a:gd name="T7" fmla="*/ 0 h 1066"/>
                <a:gd name="T8" fmla="*/ 0 w 1467"/>
                <a:gd name="T9" fmla="*/ 0 h 1066"/>
                <a:gd name="T10" fmla="*/ 0 w 1467"/>
                <a:gd name="T11" fmla="*/ 0 h 1066"/>
                <a:gd name="T12" fmla="*/ 0 w 1467"/>
                <a:gd name="T13" fmla="*/ 0 h 1066"/>
                <a:gd name="T14" fmla="*/ 0 w 1467"/>
                <a:gd name="T15" fmla="*/ 0 h 1066"/>
                <a:gd name="T16" fmla="*/ 0 w 1467"/>
                <a:gd name="T17" fmla="*/ 0 h 1066"/>
                <a:gd name="T18" fmla="*/ 0 w 1467"/>
                <a:gd name="T19" fmla="*/ 0 h 1066"/>
                <a:gd name="T20" fmla="*/ 0 w 1467"/>
                <a:gd name="T21" fmla="*/ 0 h 1066"/>
                <a:gd name="T22" fmla="*/ 0 w 1467"/>
                <a:gd name="T23" fmla="*/ 0 h 1066"/>
                <a:gd name="T24" fmla="*/ 0 w 1467"/>
                <a:gd name="T25" fmla="*/ 0 h 1066"/>
                <a:gd name="T26" fmla="*/ 0 w 1467"/>
                <a:gd name="T27" fmla="*/ 0 h 1066"/>
                <a:gd name="T28" fmla="*/ 0 w 1467"/>
                <a:gd name="T29" fmla="*/ 0 h 1066"/>
                <a:gd name="T30" fmla="*/ 0 w 1467"/>
                <a:gd name="T31" fmla="*/ 0 h 1066"/>
                <a:gd name="T32" fmla="*/ 0 w 1467"/>
                <a:gd name="T33" fmla="*/ 0 h 1066"/>
                <a:gd name="T34" fmla="*/ 0 w 1467"/>
                <a:gd name="T35" fmla="*/ 0 h 1066"/>
                <a:gd name="T36" fmla="*/ 0 w 1467"/>
                <a:gd name="T37" fmla="*/ 0 h 1066"/>
                <a:gd name="T38" fmla="*/ 0 w 1467"/>
                <a:gd name="T39" fmla="*/ 0 h 1066"/>
                <a:gd name="T40" fmla="*/ 0 w 1467"/>
                <a:gd name="T41" fmla="*/ 0 h 1066"/>
                <a:gd name="T42" fmla="*/ 0 w 1467"/>
                <a:gd name="T43" fmla="*/ 0 h 1066"/>
                <a:gd name="T44" fmla="*/ 0 w 1467"/>
                <a:gd name="T45" fmla="*/ 0 h 1066"/>
                <a:gd name="T46" fmla="*/ 0 w 1467"/>
                <a:gd name="T47" fmla="*/ 0 h 1066"/>
                <a:gd name="T48" fmla="*/ 0 w 1467"/>
                <a:gd name="T49" fmla="*/ 0 h 1066"/>
                <a:gd name="T50" fmla="*/ 0 w 1467"/>
                <a:gd name="T51" fmla="*/ 0 h 1066"/>
                <a:gd name="T52" fmla="*/ 0 w 1467"/>
                <a:gd name="T53" fmla="*/ 0 h 1066"/>
                <a:gd name="T54" fmla="*/ 0 w 1467"/>
                <a:gd name="T55" fmla="*/ 0 h 1066"/>
                <a:gd name="T56" fmla="*/ 0 w 1467"/>
                <a:gd name="T57" fmla="*/ 0 h 1066"/>
                <a:gd name="T58" fmla="*/ 0 w 1467"/>
                <a:gd name="T59" fmla="*/ 0 h 1066"/>
                <a:gd name="T60" fmla="*/ 0 w 1467"/>
                <a:gd name="T61" fmla="*/ 0 h 1066"/>
                <a:gd name="T62" fmla="*/ 0 w 1467"/>
                <a:gd name="T63" fmla="*/ 0 h 1066"/>
                <a:gd name="T64" fmla="*/ 0 w 1467"/>
                <a:gd name="T65" fmla="*/ 0 h 1066"/>
                <a:gd name="T66" fmla="*/ 0 w 1467"/>
                <a:gd name="T67" fmla="*/ 0 h 1066"/>
                <a:gd name="T68" fmla="*/ 0 w 1467"/>
                <a:gd name="T69" fmla="*/ 0 h 1066"/>
                <a:gd name="T70" fmla="*/ 0 w 1467"/>
                <a:gd name="T71" fmla="*/ 0 h 1066"/>
                <a:gd name="T72" fmla="*/ 0 w 1467"/>
                <a:gd name="T73" fmla="*/ 0 h 1066"/>
                <a:gd name="T74" fmla="*/ 0 w 1467"/>
                <a:gd name="T75" fmla="*/ 0 h 1066"/>
                <a:gd name="T76" fmla="*/ 0 w 1467"/>
                <a:gd name="T77" fmla="*/ 0 h 1066"/>
                <a:gd name="T78" fmla="*/ 0 w 1467"/>
                <a:gd name="T79" fmla="*/ 0 h 1066"/>
                <a:gd name="T80" fmla="*/ 0 w 1467"/>
                <a:gd name="T81" fmla="*/ 0 h 1066"/>
                <a:gd name="T82" fmla="*/ 0 w 1467"/>
                <a:gd name="T83" fmla="*/ 0 h 1066"/>
                <a:gd name="T84" fmla="*/ 0 w 1467"/>
                <a:gd name="T85" fmla="*/ 0 h 1066"/>
                <a:gd name="T86" fmla="*/ 0 w 1467"/>
                <a:gd name="T87" fmla="*/ 0 h 1066"/>
                <a:gd name="T88" fmla="*/ 0 w 1467"/>
                <a:gd name="T89" fmla="*/ 0 h 1066"/>
                <a:gd name="T90" fmla="*/ 0 w 1467"/>
                <a:gd name="T91" fmla="*/ 0 h 1066"/>
                <a:gd name="T92" fmla="*/ 0 w 1467"/>
                <a:gd name="T93" fmla="*/ 0 h 1066"/>
                <a:gd name="T94" fmla="*/ 0 w 1467"/>
                <a:gd name="T95" fmla="*/ 0 h 1066"/>
                <a:gd name="T96" fmla="*/ 0 w 1467"/>
                <a:gd name="T97" fmla="*/ 0 h 1066"/>
                <a:gd name="T98" fmla="*/ 0 w 1467"/>
                <a:gd name="T99" fmla="*/ 0 h 1066"/>
                <a:gd name="T100" fmla="*/ 0 w 1467"/>
                <a:gd name="T101" fmla="*/ 0 h 1066"/>
                <a:gd name="T102" fmla="*/ 0 w 1467"/>
                <a:gd name="T103" fmla="*/ 0 h 1066"/>
                <a:gd name="T104" fmla="*/ 0 w 1467"/>
                <a:gd name="T105" fmla="*/ 0 h 1066"/>
                <a:gd name="T106" fmla="*/ 0 w 1467"/>
                <a:gd name="T107" fmla="*/ 0 h 1066"/>
                <a:gd name="T108" fmla="*/ 0 w 1467"/>
                <a:gd name="T109" fmla="*/ 0 h 1066"/>
                <a:gd name="T110" fmla="*/ 0 w 1467"/>
                <a:gd name="T111" fmla="*/ 0 h 1066"/>
                <a:gd name="T112" fmla="*/ 0 w 1467"/>
                <a:gd name="T113" fmla="*/ 0 h 1066"/>
                <a:gd name="T114" fmla="*/ 0 w 1467"/>
                <a:gd name="T115" fmla="*/ 0 h 1066"/>
                <a:gd name="T116" fmla="*/ 0 w 1467"/>
                <a:gd name="T117" fmla="*/ 0 h 1066"/>
                <a:gd name="T118" fmla="*/ 0 w 1467"/>
                <a:gd name="T119" fmla="*/ 0 h 1066"/>
                <a:gd name="T120" fmla="*/ 0 w 1467"/>
                <a:gd name="T121" fmla="*/ 0 h 1066"/>
                <a:gd name="T122" fmla="*/ 0 w 1467"/>
                <a:gd name="T123" fmla="*/ 0 h 106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67"/>
                <a:gd name="T187" fmla="*/ 0 h 1066"/>
                <a:gd name="T188" fmla="*/ 1467 w 1467"/>
                <a:gd name="T189" fmla="*/ 1066 h 106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67" h="1066">
                  <a:moveTo>
                    <a:pt x="645" y="0"/>
                  </a:moveTo>
                  <a:lnTo>
                    <a:pt x="1220" y="0"/>
                  </a:lnTo>
                  <a:lnTo>
                    <a:pt x="1262" y="10"/>
                  </a:lnTo>
                  <a:lnTo>
                    <a:pt x="1306" y="24"/>
                  </a:lnTo>
                  <a:lnTo>
                    <a:pt x="1348" y="42"/>
                  </a:lnTo>
                  <a:lnTo>
                    <a:pt x="1385" y="63"/>
                  </a:lnTo>
                  <a:lnTo>
                    <a:pt x="1420" y="88"/>
                  </a:lnTo>
                  <a:lnTo>
                    <a:pt x="1451" y="117"/>
                  </a:lnTo>
                  <a:lnTo>
                    <a:pt x="1467" y="138"/>
                  </a:lnTo>
                  <a:lnTo>
                    <a:pt x="1467" y="229"/>
                  </a:lnTo>
                  <a:lnTo>
                    <a:pt x="1456" y="203"/>
                  </a:lnTo>
                  <a:lnTo>
                    <a:pt x="1434" y="168"/>
                  </a:lnTo>
                  <a:lnTo>
                    <a:pt x="1408" y="138"/>
                  </a:lnTo>
                  <a:lnTo>
                    <a:pt x="1376" y="111"/>
                  </a:lnTo>
                  <a:lnTo>
                    <a:pt x="1340" y="89"/>
                  </a:lnTo>
                  <a:lnTo>
                    <a:pt x="1299" y="71"/>
                  </a:lnTo>
                  <a:lnTo>
                    <a:pt x="1256" y="56"/>
                  </a:lnTo>
                  <a:lnTo>
                    <a:pt x="1208" y="43"/>
                  </a:lnTo>
                  <a:lnTo>
                    <a:pt x="1158" y="35"/>
                  </a:lnTo>
                  <a:lnTo>
                    <a:pt x="1103" y="28"/>
                  </a:lnTo>
                  <a:lnTo>
                    <a:pt x="1046" y="24"/>
                  </a:lnTo>
                  <a:lnTo>
                    <a:pt x="988" y="22"/>
                  </a:lnTo>
                  <a:lnTo>
                    <a:pt x="927" y="24"/>
                  </a:lnTo>
                  <a:lnTo>
                    <a:pt x="864" y="27"/>
                  </a:lnTo>
                  <a:lnTo>
                    <a:pt x="801" y="31"/>
                  </a:lnTo>
                  <a:lnTo>
                    <a:pt x="735" y="35"/>
                  </a:lnTo>
                  <a:lnTo>
                    <a:pt x="670" y="42"/>
                  </a:lnTo>
                  <a:lnTo>
                    <a:pt x="596" y="52"/>
                  </a:lnTo>
                  <a:lnTo>
                    <a:pt x="528" y="67"/>
                  </a:lnTo>
                  <a:lnTo>
                    <a:pt x="466" y="85"/>
                  </a:lnTo>
                  <a:lnTo>
                    <a:pt x="407" y="107"/>
                  </a:lnTo>
                  <a:lnTo>
                    <a:pt x="356" y="134"/>
                  </a:lnTo>
                  <a:lnTo>
                    <a:pt x="307" y="164"/>
                  </a:lnTo>
                  <a:lnTo>
                    <a:pt x="263" y="196"/>
                  </a:lnTo>
                  <a:lnTo>
                    <a:pt x="224" y="234"/>
                  </a:lnTo>
                  <a:lnTo>
                    <a:pt x="188" y="273"/>
                  </a:lnTo>
                  <a:lnTo>
                    <a:pt x="157" y="314"/>
                  </a:lnTo>
                  <a:lnTo>
                    <a:pt x="128" y="359"/>
                  </a:lnTo>
                  <a:lnTo>
                    <a:pt x="103" y="406"/>
                  </a:lnTo>
                  <a:lnTo>
                    <a:pt x="81" y="455"/>
                  </a:lnTo>
                  <a:lnTo>
                    <a:pt x="61" y="506"/>
                  </a:lnTo>
                  <a:lnTo>
                    <a:pt x="49" y="553"/>
                  </a:lnTo>
                  <a:lnTo>
                    <a:pt x="47" y="599"/>
                  </a:lnTo>
                  <a:lnTo>
                    <a:pt x="53" y="644"/>
                  </a:lnTo>
                  <a:lnTo>
                    <a:pt x="67" y="688"/>
                  </a:lnTo>
                  <a:lnTo>
                    <a:pt x="89" y="730"/>
                  </a:lnTo>
                  <a:lnTo>
                    <a:pt x="118" y="770"/>
                  </a:lnTo>
                  <a:lnTo>
                    <a:pt x="153" y="808"/>
                  </a:lnTo>
                  <a:lnTo>
                    <a:pt x="195" y="842"/>
                  </a:lnTo>
                  <a:lnTo>
                    <a:pt x="241" y="876"/>
                  </a:lnTo>
                  <a:lnTo>
                    <a:pt x="292" y="906"/>
                  </a:lnTo>
                  <a:lnTo>
                    <a:pt x="348" y="934"/>
                  </a:lnTo>
                  <a:lnTo>
                    <a:pt x="407" y="958"/>
                  </a:lnTo>
                  <a:lnTo>
                    <a:pt x="468" y="979"/>
                  </a:lnTo>
                  <a:lnTo>
                    <a:pt x="534" y="995"/>
                  </a:lnTo>
                  <a:lnTo>
                    <a:pt x="600" y="1008"/>
                  </a:lnTo>
                  <a:lnTo>
                    <a:pt x="667" y="1018"/>
                  </a:lnTo>
                  <a:lnTo>
                    <a:pt x="737" y="1022"/>
                  </a:lnTo>
                  <a:lnTo>
                    <a:pt x="805" y="1022"/>
                  </a:lnTo>
                  <a:lnTo>
                    <a:pt x="863" y="1016"/>
                  </a:lnTo>
                  <a:lnTo>
                    <a:pt x="921" y="1004"/>
                  </a:lnTo>
                  <a:lnTo>
                    <a:pt x="978" y="984"/>
                  </a:lnTo>
                  <a:lnTo>
                    <a:pt x="1034" y="959"/>
                  </a:lnTo>
                  <a:lnTo>
                    <a:pt x="1087" y="929"/>
                  </a:lnTo>
                  <a:lnTo>
                    <a:pt x="1138" y="892"/>
                  </a:lnTo>
                  <a:lnTo>
                    <a:pt x="1187" y="854"/>
                  </a:lnTo>
                  <a:lnTo>
                    <a:pt x="1233" y="810"/>
                  </a:lnTo>
                  <a:lnTo>
                    <a:pt x="1277" y="766"/>
                  </a:lnTo>
                  <a:lnTo>
                    <a:pt x="1316" y="717"/>
                  </a:lnTo>
                  <a:lnTo>
                    <a:pt x="1354" y="667"/>
                  </a:lnTo>
                  <a:lnTo>
                    <a:pt x="1385" y="617"/>
                  </a:lnTo>
                  <a:lnTo>
                    <a:pt x="1415" y="566"/>
                  </a:lnTo>
                  <a:lnTo>
                    <a:pt x="1438" y="514"/>
                  </a:lnTo>
                  <a:lnTo>
                    <a:pt x="1458" y="464"/>
                  </a:lnTo>
                  <a:lnTo>
                    <a:pt x="1467" y="431"/>
                  </a:lnTo>
                  <a:lnTo>
                    <a:pt x="1467" y="563"/>
                  </a:lnTo>
                  <a:lnTo>
                    <a:pt x="1466" y="566"/>
                  </a:lnTo>
                  <a:lnTo>
                    <a:pt x="1438" y="617"/>
                  </a:lnTo>
                  <a:lnTo>
                    <a:pt x="1406" y="670"/>
                  </a:lnTo>
                  <a:lnTo>
                    <a:pt x="1372" y="722"/>
                  </a:lnTo>
                  <a:lnTo>
                    <a:pt x="1333" y="770"/>
                  </a:lnTo>
                  <a:lnTo>
                    <a:pt x="1291" y="817"/>
                  </a:lnTo>
                  <a:lnTo>
                    <a:pt x="1245" y="863"/>
                  </a:lnTo>
                  <a:lnTo>
                    <a:pt x="1197" y="905"/>
                  </a:lnTo>
                  <a:lnTo>
                    <a:pt x="1146" y="943"/>
                  </a:lnTo>
                  <a:lnTo>
                    <a:pt x="1094" y="977"/>
                  </a:lnTo>
                  <a:lnTo>
                    <a:pt x="1040" y="1006"/>
                  </a:lnTo>
                  <a:lnTo>
                    <a:pt x="983" y="1031"/>
                  </a:lnTo>
                  <a:lnTo>
                    <a:pt x="926" y="1050"/>
                  </a:lnTo>
                  <a:lnTo>
                    <a:pt x="867" y="1062"/>
                  </a:lnTo>
                  <a:lnTo>
                    <a:pt x="823" y="1066"/>
                  </a:lnTo>
                  <a:lnTo>
                    <a:pt x="716" y="1066"/>
                  </a:lnTo>
                  <a:lnTo>
                    <a:pt x="685" y="1065"/>
                  </a:lnTo>
                  <a:lnTo>
                    <a:pt x="623" y="1056"/>
                  </a:lnTo>
                  <a:lnTo>
                    <a:pt x="560" y="1047"/>
                  </a:lnTo>
                  <a:lnTo>
                    <a:pt x="498" y="1031"/>
                  </a:lnTo>
                  <a:lnTo>
                    <a:pt x="436" y="1015"/>
                  </a:lnTo>
                  <a:lnTo>
                    <a:pt x="378" y="994"/>
                  </a:lnTo>
                  <a:lnTo>
                    <a:pt x="321" y="970"/>
                  </a:lnTo>
                  <a:lnTo>
                    <a:pt x="267" y="944"/>
                  </a:lnTo>
                  <a:lnTo>
                    <a:pt x="217" y="915"/>
                  </a:lnTo>
                  <a:lnTo>
                    <a:pt x="170" y="883"/>
                  </a:lnTo>
                  <a:lnTo>
                    <a:pt x="128" y="848"/>
                  </a:lnTo>
                  <a:lnTo>
                    <a:pt x="90" y="810"/>
                  </a:lnTo>
                  <a:lnTo>
                    <a:pt x="60" y="772"/>
                  </a:lnTo>
                  <a:lnTo>
                    <a:pt x="33" y="730"/>
                  </a:lnTo>
                  <a:lnTo>
                    <a:pt x="15" y="685"/>
                  </a:lnTo>
                  <a:lnTo>
                    <a:pt x="4" y="640"/>
                  </a:lnTo>
                  <a:lnTo>
                    <a:pt x="0" y="592"/>
                  </a:lnTo>
                  <a:lnTo>
                    <a:pt x="4" y="544"/>
                  </a:lnTo>
                  <a:lnTo>
                    <a:pt x="18" y="492"/>
                  </a:lnTo>
                  <a:lnTo>
                    <a:pt x="39" y="438"/>
                  </a:lnTo>
                  <a:lnTo>
                    <a:pt x="63" y="385"/>
                  </a:lnTo>
                  <a:lnTo>
                    <a:pt x="89" y="335"/>
                  </a:lnTo>
                  <a:lnTo>
                    <a:pt x="120" y="288"/>
                  </a:lnTo>
                  <a:lnTo>
                    <a:pt x="153" y="243"/>
                  </a:lnTo>
                  <a:lnTo>
                    <a:pt x="192" y="202"/>
                  </a:lnTo>
                  <a:lnTo>
                    <a:pt x="234" y="163"/>
                  </a:lnTo>
                  <a:lnTo>
                    <a:pt x="281" y="127"/>
                  </a:lnTo>
                  <a:lnTo>
                    <a:pt x="332" y="95"/>
                  </a:lnTo>
                  <a:lnTo>
                    <a:pt x="388" y="67"/>
                  </a:lnTo>
                  <a:lnTo>
                    <a:pt x="449" y="43"/>
                  </a:lnTo>
                  <a:lnTo>
                    <a:pt x="516" y="24"/>
                  </a:lnTo>
                  <a:lnTo>
                    <a:pt x="587" y="8"/>
                  </a:lnTo>
                  <a:lnTo>
                    <a:pt x="645" y="0"/>
                  </a:lnTo>
                  <a:close/>
                </a:path>
              </a:pathLst>
            </a:custGeom>
            <a:solidFill>
              <a:srgbClr val="FFAB00"/>
            </a:solidFill>
            <a:ln w="0">
              <a:solidFill>
                <a:srgbClr val="FFAB00"/>
              </a:solidFill>
              <a:prstDash val="solid"/>
              <a:round/>
              <a:headEnd/>
              <a:tailEnd/>
            </a:ln>
          </p:spPr>
          <p:txBody>
            <a:bodyPr/>
            <a:lstStyle/>
            <a:p>
              <a:endParaRPr lang="en-GB" dirty="0"/>
            </a:p>
          </p:txBody>
        </p:sp>
        <p:sp>
          <p:nvSpPr>
            <p:cNvPr id="5134" name="Freeform 73"/>
            <p:cNvSpPr>
              <a:spLocks noEditPoints="1"/>
            </p:cNvSpPr>
            <p:nvPr/>
          </p:nvSpPr>
          <p:spPr bwMode="auto">
            <a:xfrm>
              <a:off x="365" y="3450"/>
              <a:ext cx="476" cy="339"/>
            </a:xfrm>
            <a:custGeom>
              <a:avLst/>
              <a:gdLst>
                <a:gd name="T0" fmla="*/ 0 w 1428"/>
                <a:gd name="T1" fmla="*/ 0 h 1017"/>
                <a:gd name="T2" fmla="*/ 0 w 1428"/>
                <a:gd name="T3" fmla="*/ 0 h 1017"/>
                <a:gd name="T4" fmla="*/ 0 w 1428"/>
                <a:gd name="T5" fmla="*/ 0 h 1017"/>
                <a:gd name="T6" fmla="*/ 0 w 1428"/>
                <a:gd name="T7" fmla="*/ 0 h 1017"/>
                <a:gd name="T8" fmla="*/ 0 w 1428"/>
                <a:gd name="T9" fmla="*/ 0 h 1017"/>
                <a:gd name="T10" fmla="*/ 0 w 1428"/>
                <a:gd name="T11" fmla="*/ 0 h 1017"/>
                <a:gd name="T12" fmla="*/ 0 w 1428"/>
                <a:gd name="T13" fmla="*/ 0 h 1017"/>
                <a:gd name="T14" fmla="*/ 0 w 1428"/>
                <a:gd name="T15" fmla="*/ 0 h 1017"/>
                <a:gd name="T16" fmla="*/ 0 w 1428"/>
                <a:gd name="T17" fmla="*/ 0 h 1017"/>
                <a:gd name="T18" fmla="*/ 0 w 1428"/>
                <a:gd name="T19" fmla="*/ 0 h 1017"/>
                <a:gd name="T20" fmla="*/ 0 w 1428"/>
                <a:gd name="T21" fmla="*/ 0 h 1017"/>
                <a:gd name="T22" fmla="*/ 0 w 1428"/>
                <a:gd name="T23" fmla="*/ 0 h 1017"/>
                <a:gd name="T24" fmla="*/ 0 w 1428"/>
                <a:gd name="T25" fmla="*/ 0 h 1017"/>
                <a:gd name="T26" fmla="*/ 0 w 1428"/>
                <a:gd name="T27" fmla="*/ 0 h 1017"/>
                <a:gd name="T28" fmla="*/ 0 w 1428"/>
                <a:gd name="T29" fmla="*/ 0 h 1017"/>
                <a:gd name="T30" fmla="*/ 0 w 1428"/>
                <a:gd name="T31" fmla="*/ 0 h 1017"/>
                <a:gd name="T32" fmla="*/ 0 w 1428"/>
                <a:gd name="T33" fmla="*/ 0 h 1017"/>
                <a:gd name="T34" fmla="*/ 0 w 1428"/>
                <a:gd name="T35" fmla="*/ 0 h 1017"/>
                <a:gd name="T36" fmla="*/ 0 w 1428"/>
                <a:gd name="T37" fmla="*/ 0 h 1017"/>
                <a:gd name="T38" fmla="*/ 0 w 1428"/>
                <a:gd name="T39" fmla="*/ 0 h 1017"/>
                <a:gd name="T40" fmla="*/ 0 w 1428"/>
                <a:gd name="T41" fmla="*/ 0 h 1017"/>
                <a:gd name="T42" fmla="*/ 0 w 1428"/>
                <a:gd name="T43" fmla="*/ 0 h 1017"/>
                <a:gd name="T44" fmla="*/ 0 w 1428"/>
                <a:gd name="T45" fmla="*/ 0 h 1017"/>
                <a:gd name="T46" fmla="*/ 0 w 1428"/>
                <a:gd name="T47" fmla="*/ 0 h 1017"/>
                <a:gd name="T48" fmla="*/ 0 w 1428"/>
                <a:gd name="T49" fmla="*/ 0 h 1017"/>
                <a:gd name="T50" fmla="*/ 0 w 1428"/>
                <a:gd name="T51" fmla="*/ 0 h 1017"/>
                <a:gd name="T52" fmla="*/ 0 w 1428"/>
                <a:gd name="T53" fmla="*/ 0 h 1017"/>
                <a:gd name="T54" fmla="*/ 0 w 1428"/>
                <a:gd name="T55" fmla="*/ 0 h 1017"/>
                <a:gd name="T56" fmla="*/ 0 w 1428"/>
                <a:gd name="T57" fmla="*/ 0 h 1017"/>
                <a:gd name="T58" fmla="*/ 0 w 1428"/>
                <a:gd name="T59" fmla="*/ 0 h 1017"/>
                <a:gd name="T60" fmla="*/ 0 w 1428"/>
                <a:gd name="T61" fmla="*/ 0 h 1017"/>
                <a:gd name="T62" fmla="*/ 0 w 1428"/>
                <a:gd name="T63" fmla="*/ 0 h 1017"/>
                <a:gd name="T64" fmla="*/ 0 w 1428"/>
                <a:gd name="T65" fmla="*/ 0 h 1017"/>
                <a:gd name="T66" fmla="*/ 0 w 1428"/>
                <a:gd name="T67" fmla="*/ 0 h 1017"/>
                <a:gd name="T68" fmla="*/ 0 w 1428"/>
                <a:gd name="T69" fmla="*/ 0 h 1017"/>
                <a:gd name="T70" fmla="*/ 0 w 1428"/>
                <a:gd name="T71" fmla="*/ 0 h 1017"/>
                <a:gd name="T72" fmla="*/ 0 w 1428"/>
                <a:gd name="T73" fmla="*/ 0 h 1017"/>
                <a:gd name="T74" fmla="*/ 0 w 1428"/>
                <a:gd name="T75" fmla="*/ 0 h 1017"/>
                <a:gd name="T76" fmla="*/ 0 w 1428"/>
                <a:gd name="T77" fmla="*/ 0 h 1017"/>
                <a:gd name="T78" fmla="*/ 0 w 1428"/>
                <a:gd name="T79" fmla="*/ 0 h 1017"/>
                <a:gd name="T80" fmla="*/ 0 w 1428"/>
                <a:gd name="T81" fmla="*/ 0 h 1017"/>
                <a:gd name="T82" fmla="*/ 0 w 1428"/>
                <a:gd name="T83" fmla="*/ 0 h 1017"/>
                <a:gd name="T84" fmla="*/ 0 w 1428"/>
                <a:gd name="T85" fmla="*/ 0 h 101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28"/>
                <a:gd name="T130" fmla="*/ 0 h 1017"/>
                <a:gd name="T131" fmla="*/ 1428 w 1428"/>
                <a:gd name="T132" fmla="*/ 1017 h 101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28" h="1017">
                  <a:moveTo>
                    <a:pt x="888" y="46"/>
                  </a:moveTo>
                  <a:lnTo>
                    <a:pt x="820" y="47"/>
                  </a:lnTo>
                  <a:lnTo>
                    <a:pt x="750" y="55"/>
                  </a:lnTo>
                  <a:lnTo>
                    <a:pt x="680" y="68"/>
                  </a:lnTo>
                  <a:lnTo>
                    <a:pt x="610" y="86"/>
                  </a:lnTo>
                  <a:lnTo>
                    <a:pt x="542" y="110"/>
                  </a:lnTo>
                  <a:lnTo>
                    <a:pt x="477" y="139"/>
                  </a:lnTo>
                  <a:lnTo>
                    <a:pt x="399" y="182"/>
                  </a:lnTo>
                  <a:lnTo>
                    <a:pt x="328" y="226"/>
                  </a:lnTo>
                  <a:lnTo>
                    <a:pt x="267" y="272"/>
                  </a:lnTo>
                  <a:lnTo>
                    <a:pt x="213" y="319"/>
                  </a:lnTo>
                  <a:lnTo>
                    <a:pt x="167" y="367"/>
                  </a:lnTo>
                  <a:lnTo>
                    <a:pt x="128" y="414"/>
                  </a:lnTo>
                  <a:lnTo>
                    <a:pt x="97" y="461"/>
                  </a:lnTo>
                  <a:lnTo>
                    <a:pt x="74" y="510"/>
                  </a:lnTo>
                  <a:lnTo>
                    <a:pt x="58" y="556"/>
                  </a:lnTo>
                  <a:lnTo>
                    <a:pt x="49" y="602"/>
                  </a:lnTo>
                  <a:lnTo>
                    <a:pt x="46" y="647"/>
                  </a:lnTo>
                  <a:lnTo>
                    <a:pt x="50" y="691"/>
                  </a:lnTo>
                  <a:lnTo>
                    <a:pt x="60" y="732"/>
                  </a:lnTo>
                  <a:lnTo>
                    <a:pt x="75" y="773"/>
                  </a:lnTo>
                  <a:lnTo>
                    <a:pt x="97" y="810"/>
                  </a:lnTo>
                  <a:lnTo>
                    <a:pt x="125" y="845"/>
                  </a:lnTo>
                  <a:lnTo>
                    <a:pt x="158" y="877"/>
                  </a:lnTo>
                  <a:lnTo>
                    <a:pt x="197" y="906"/>
                  </a:lnTo>
                  <a:lnTo>
                    <a:pt x="240" y="932"/>
                  </a:lnTo>
                  <a:lnTo>
                    <a:pt x="290" y="953"/>
                  </a:lnTo>
                  <a:lnTo>
                    <a:pt x="343" y="971"/>
                  </a:lnTo>
                  <a:lnTo>
                    <a:pt x="402" y="985"/>
                  </a:lnTo>
                  <a:lnTo>
                    <a:pt x="464" y="994"/>
                  </a:lnTo>
                  <a:lnTo>
                    <a:pt x="531" y="998"/>
                  </a:lnTo>
                  <a:lnTo>
                    <a:pt x="600" y="996"/>
                  </a:lnTo>
                  <a:lnTo>
                    <a:pt x="675" y="989"/>
                  </a:lnTo>
                  <a:lnTo>
                    <a:pt x="753" y="977"/>
                  </a:lnTo>
                  <a:lnTo>
                    <a:pt x="834" y="959"/>
                  </a:lnTo>
                  <a:lnTo>
                    <a:pt x="919" y="934"/>
                  </a:lnTo>
                  <a:lnTo>
                    <a:pt x="989" y="907"/>
                  </a:lnTo>
                  <a:lnTo>
                    <a:pt x="1053" y="878"/>
                  </a:lnTo>
                  <a:lnTo>
                    <a:pt x="1110" y="845"/>
                  </a:lnTo>
                  <a:lnTo>
                    <a:pt x="1162" y="810"/>
                  </a:lnTo>
                  <a:lnTo>
                    <a:pt x="1206" y="773"/>
                  </a:lnTo>
                  <a:lnTo>
                    <a:pt x="1245" y="732"/>
                  </a:lnTo>
                  <a:lnTo>
                    <a:pt x="1278" y="692"/>
                  </a:lnTo>
                  <a:lnTo>
                    <a:pt x="1308" y="650"/>
                  </a:lnTo>
                  <a:lnTo>
                    <a:pt x="1331" y="607"/>
                  </a:lnTo>
                  <a:lnTo>
                    <a:pt x="1349" y="564"/>
                  </a:lnTo>
                  <a:lnTo>
                    <a:pt x="1363" y="521"/>
                  </a:lnTo>
                  <a:lnTo>
                    <a:pt x="1373" y="478"/>
                  </a:lnTo>
                  <a:lnTo>
                    <a:pt x="1380" y="436"/>
                  </a:lnTo>
                  <a:lnTo>
                    <a:pt x="1383" y="396"/>
                  </a:lnTo>
                  <a:lnTo>
                    <a:pt x="1383" y="357"/>
                  </a:lnTo>
                  <a:lnTo>
                    <a:pt x="1380" y="319"/>
                  </a:lnTo>
                  <a:lnTo>
                    <a:pt x="1373" y="285"/>
                  </a:lnTo>
                  <a:lnTo>
                    <a:pt x="1365" y="253"/>
                  </a:lnTo>
                  <a:lnTo>
                    <a:pt x="1355" y="224"/>
                  </a:lnTo>
                  <a:lnTo>
                    <a:pt x="1338" y="193"/>
                  </a:lnTo>
                  <a:lnTo>
                    <a:pt x="1312" y="165"/>
                  </a:lnTo>
                  <a:lnTo>
                    <a:pt x="1278" y="139"/>
                  </a:lnTo>
                  <a:lnTo>
                    <a:pt x="1238" y="117"/>
                  </a:lnTo>
                  <a:lnTo>
                    <a:pt x="1191" y="96"/>
                  </a:lnTo>
                  <a:lnTo>
                    <a:pt x="1138" y="78"/>
                  </a:lnTo>
                  <a:lnTo>
                    <a:pt x="1081" y="64"/>
                  </a:lnTo>
                  <a:lnTo>
                    <a:pt x="1020" y="54"/>
                  </a:lnTo>
                  <a:lnTo>
                    <a:pt x="956" y="47"/>
                  </a:lnTo>
                  <a:lnTo>
                    <a:pt x="888" y="46"/>
                  </a:lnTo>
                  <a:close/>
                  <a:moveTo>
                    <a:pt x="902" y="0"/>
                  </a:moveTo>
                  <a:lnTo>
                    <a:pt x="964" y="3"/>
                  </a:lnTo>
                  <a:lnTo>
                    <a:pt x="1027" y="8"/>
                  </a:lnTo>
                  <a:lnTo>
                    <a:pt x="1085" y="18"/>
                  </a:lnTo>
                  <a:lnTo>
                    <a:pt x="1142" y="30"/>
                  </a:lnTo>
                  <a:lnTo>
                    <a:pt x="1194" y="47"/>
                  </a:lnTo>
                  <a:lnTo>
                    <a:pt x="1242" y="66"/>
                  </a:lnTo>
                  <a:lnTo>
                    <a:pt x="1285" y="89"/>
                  </a:lnTo>
                  <a:lnTo>
                    <a:pt x="1323" y="115"/>
                  </a:lnTo>
                  <a:lnTo>
                    <a:pt x="1355" y="143"/>
                  </a:lnTo>
                  <a:lnTo>
                    <a:pt x="1380" y="174"/>
                  </a:lnTo>
                  <a:lnTo>
                    <a:pt x="1398" y="207"/>
                  </a:lnTo>
                  <a:lnTo>
                    <a:pt x="1409" y="237"/>
                  </a:lnTo>
                  <a:lnTo>
                    <a:pt x="1417" y="272"/>
                  </a:lnTo>
                  <a:lnTo>
                    <a:pt x="1424" y="308"/>
                  </a:lnTo>
                  <a:lnTo>
                    <a:pt x="1428" y="346"/>
                  </a:lnTo>
                  <a:lnTo>
                    <a:pt x="1428" y="386"/>
                  </a:lnTo>
                  <a:lnTo>
                    <a:pt x="1427" y="429"/>
                  </a:lnTo>
                  <a:lnTo>
                    <a:pt x="1422" y="471"/>
                  </a:lnTo>
                  <a:lnTo>
                    <a:pt x="1412" y="515"/>
                  </a:lnTo>
                  <a:lnTo>
                    <a:pt x="1399" y="560"/>
                  </a:lnTo>
                  <a:lnTo>
                    <a:pt x="1383" y="604"/>
                  </a:lnTo>
                  <a:lnTo>
                    <a:pt x="1362" y="647"/>
                  </a:lnTo>
                  <a:lnTo>
                    <a:pt x="1335" y="692"/>
                  </a:lnTo>
                  <a:lnTo>
                    <a:pt x="1305" y="734"/>
                  </a:lnTo>
                  <a:lnTo>
                    <a:pt x="1269" y="775"/>
                  </a:lnTo>
                  <a:lnTo>
                    <a:pt x="1227" y="814"/>
                  </a:lnTo>
                  <a:lnTo>
                    <a:pt x="1181" y="853"/>
                  </a:lnTo>
                  <a:lnTo>
                    <a:pt x="1128" y="888"/>
                  </a:lnTo>
                  <a:lnTo>
                    <a:pt x="1069" y="921"/>
                  </a:lnTo>
                  <a:lnTo>
                    <a:pt x="1005" y="951"/>
                  </a:lnTo>
                  <a:lnTo>
                    <a:pt x="932" y="977"/>
                  </a:lnTo>
                  <a:lnTo>
                    <a:pt x="845" y="1003"/>
                  </a:lnTo>
                  <a:lnTo>
                    <a:pt x="781" y="1017"/>
                  </a:lnTo>
                  <a:lnTo>
                    <a:pt x="339" y="1017"/>
                  </a:lnTo>
                  <a:lnTo>
                    <a:pt x="334" y="1016"/>
                  </a:lnTo>
                  <a:lnTo>
                    <a:pt x="278" y="998"/>
                  </a:lnTo>
                  <a:lnTo>
                    <a:pt x="227" y="976"/>
                  </a:lnTo>
                  <a:lnTo>
                    <a:pt x="179" y="949"/>
                  </a:lnTo>
                  <a:lnTo>
                    <a:pt x="138" y="919"/>
                  </a:lnTo>
                  <a:lnTo>
                    <a:pt x="100" y="885"/>
                  </a:lnTo>
                  <a:lnTo>
                    <a:pt x="70" y="849"/>
                  </a:lnTo>
                  <a:lnTo>
                    <a:pt x="43" y="809"/>
                  </a:lnTo>
                  <a:lnTo>
                    <a:pt x="24" y="767"/>
                  </a:lnTo>
                  <a:lnTo>
                    <a:pt x="10" y="724"/>
                  </a:lnTo>
                  <a:lnTo>
                    <a:pt x="1" y="678"/>
                  </a:lnTo>
                  <a:lnTo>
                    <a:pt x="0" y="631"/>
                  </a:lnTo>
                  <a:lnTo>
                    <a:pt x="6" y="584"/>
                  </a:lnTo>
                  <a:lnTo>
                    <a:pt x="17" y="534"/>
                  </a:lnTo>
                  <a:lnTo>
                    <a:pt x="36" y="485"/>
                  </a:lnTo>
                  <a:lnTo>
                    <a:pt x="61" y="433"/>
                  </a:lnTo>
                  <a:lnTo>
                    <a:pt x="95" y="383"/>
                  </a:lnTo>
                  <a:lnTo>
                    <a:pt x="135" y="333"/>
                  </a:lnTo>
                  <a:lnTo>
                    <a:pt x="183" y="285"/>
                  </a:lnTo>
                  <a:lnTo>
                    <a:pt x="239" y="236"/>
                  </a:lnTo>
                  <a:lnTo>
                    <a:pt x="303" y="189"/>
                  </a:lnTo>
                  <a:lnTo>
                    <a:pt x="375" y="143"/>
                  </a:lnTo>
                  <a:lnTo>
                    <a:pt x="456" y="98"/>
                  </a:lnTo>
                  <a:lnTo>
                    <a:pt x="516" y="71"/>
                  </a:lnTo>
                  <a:lnTo>
                    <a:pt x="577" y="48"/>
                  </a:lnTo>
                  <a:lnTo>
                    <a:pt x="641" y="30"/>
                  </a:lnTo>
                  <a:lnTo>
                    <a:pt x="706" y="16"/>
                  </a:lnTo>
                  <a:lnTo>
                    <a:pt x="771" y="7"/>
                  </a:lnTo>
                  <a:lnTo>
                    <a:pt x="837" y="1"/>
                  </a:lnTo>
                  <a:lnTo>
                    <a:pt x="902" y="0"/>
                  </a:lnTo>
                  <a:close/>
                </a:path>
              </a:pathLst>
            </a:custGeom>
            <a:solidFill>
              <a:srgbClr val="8CAD14"/>
            </a:solidFill>
            <a:ln w="0">
              <a:solidFill>
                <a:srgbClr val="8CAD14"/>
              </a:solidFill>
              <a:prstDash val="solid"/>
              <a:round/>
              <a:headEnd/>
              <a:tailEnd/>
            </a:ln>
          </p:spPr>
          <p:txBody>
            <a:bodyPr/>
            <a:lstStyle/>
            <a:p>
              <a:endParaRPr lang="en-GB" dirty="0"/>
            </a:p>
          </p:txBody>
        </p:sp>
        <p:sp>
          <p:nvSpPr>
            <p:cNvPr id="5135" name="Freeform 74"/>
            <p:cNvSpPr>
              <a:spLocks noEditPoints="1"/>
            </p:cNvSpPr>
            <p:nvPr/>
          </p:nvSpPr>
          <p:spPr bwMode="auto">
            <a:xfrm>
              <a:off x="410" y="3458"/>
              <a:ext cx="364" cy="331"/>
            </a:xfrm>
            <a:custGeom>
              <a:avLst/>
              <a:gdLst>
                <a:gd name="T0" fmla="*/ 0 w 1090"/>
                <a:gd name="T1" fmla="*/ 0 h 994"/>
                <a:gd name="T2" fmla="*/ 0 w 1090"/>
                <a:gd name="T3" fmla="*/ 0 h 994"/>
                <a:gd name="T4" fmla="*/ 0 w 1090"/>
                <a:gd name="T5" fmla="*/ 0 h 994"/>
                <a:gd name="T6" fmla="*/ 0 w 1090"/>
                <a:gd name="T7" fmla="*/ 0 h 994"/>
                <a:gd name="T8" fmla="*/ 0 w 1090"/>
                <a:gd name="T9" fmla="*/ 0 h 994"/>
                <a:gd name="T10" fmla="*/ 0 w 1090"/>
                <a:gd name="T11" fmla="*/ 0 h 994"/>
                <a:gd name="T12" fmla="*/ 0 w 1090"/>
                <a:gd name="T13" fmla="*/ 0 h 994"/>
                <a:gd name="T14" fmla="*/ 0 w 1090"/>
                <a:gd name="T15" fmla="*/ 0 h 994"/>
                <a:gd name="T16" fmla="*/ 0 w 1090"/>
                <a:gd name="T17" fmla="*/ 0 h 994"/>
                <a:gd name="T18" fmla="*/ 0 w 1090"/>
                <a:gd name="T19" fmla="*/ 0 h 994"/>
                <a:gd name="T20" fmla="*/ 0 w 1090"/>
                <a:gd name="T21" fmla="*/ 0 h 994"/>
                <a:gd name="T22" fmla="*/ 0 w 1090"/>
                <a:gd name="T23" fmla="*/ 0 h 994"/>
                <a:gd name="T24" fmla="*/ 0 w 1090"/>
                <a:gd name="T25" fmla="*/ 0 h 994"/>
                <a:gd name="T26" fmla="*/ 0 w 1090"/>
                <a:gd name="T27" fmla="*/ 0 h 994"/>
                <a:gd name="T28" fmla="*/ 0 w 1090"/>
                <a:gd name="T29" fmla="*/ 0 h 994"/>
                <a:gd name="T30" fmla="*/ 0 w 1090"/>
                <a:gd name="T31" fmla="*/ 0 h 994"/>
                <a:gd name="T32" fmla="*/ 0 w 1090"/>
                <a:gd name="T33" fmla="*/ 0 h 994"/>
                <a:gd name="T34" fmla="*/ 0 w 1090"/>
                <a:gd name="T35" fmla="*/ 0 h 994"/>
                <a:gd name="T36" fmla="*/ 0 w 1090"/>
                <a:gd name="T37" fmla="*/ 0 h 994"/>
                <a:gd name="T38" fmla="*/ 0 w 1090"/>
                <a:gd name="T39" fmla="*/ 0 h 994"/>
                <a:gd name="T40" fmla="*/ 0 w 1090"/>
                <a:gd name="T41" fmla="*/ 0 h 994"/>
                <a:gd name="T42" fmla="*/ 0 w 1090"/>
                <a:gd name="T43" fmla="*/ 0 h 994"/>
                <a:gd name="T44" fmla="*/ 0 w 1090"/>
                <a:gd name="T45" fmla="*/ 0 h 994"/>
                <a:gd name="T46" fmla="*/ 0 w 1090"/>
                <a:gd name="T47" fmla="*/ 0 h 994"/>
                <a:gd name="T48" fmla="*/ 0 w 1090"/>
                <a:gd name="T49" fmla="*/ 0 h 994"/>
                <a:gd name="T50" fmla="*/ 0 w 1090"/>
                <a:gd name="T51" fmla="*/ 0 h 994"/>
                <a:gd name="T52" fmla="*/ 0 w 1090"/>
                <a:gd name="T53" fmla="*/ 0 h 994"/>
                <a:gd name="T54" fmla="*/ 0 w 1090"/>
                <a:gd name="T55" fmla="*/ 0 h 994"/>
                <a:gd name="T56" fmla="*/ 0 w 1090"/>
                <a:gd name="T57" fmla="*/ 0 h 994"/>
                <a:gd name="T58" fmla="*/ 0 w 1090"/>
                <a:gd name="T59" fmla="*/ 0 h 994"/>
                <a:gd name="T60" fmla="*/ 0 w 1090"/>
                <a:gd name="T61" fmla="*/ 0 h 994"/>
                <a:gd name="T62" fmla="*/ 0 w 1090"/>
                <a:gd name="T63" fmla="*/ 0 h 994"/>
                <a:gd name="T64" fmla="*/ 0 w 1090"/>
                <a:gd name="T65" fmla="*/ 0 h 994"/>
                <a:gd name="T66" fmla="*/ 0 w 1090"/>
                <a:gd name="T67" fmla="*/ 0 h 994"/>
                <a:gd name="T68" fmla="*/ 0 w 1090"/>
                <a:gd name="T69" fmla="*/ 0 h 994"/>
                <a:gd name="T70" fmla="*/ 0 w 1090"/>
                <a:gd name="T71" fmla="*/ 0 h 994"/>
                <a:gd name="T72" fmla="*/ 0 w 1090"/>
                <a:gd name="T73" fmla="*/ 0 h 994"/>
                <a:gd name="T74" fmla="*/ 0 w 1090"/>
                <a:gd name="T75" fmla="*/ 0 h 994"/>
                <a:gd name="T76" fmla="*/ 0 w 1090"/>
                <a:gd name="T77" fmla="*/ 0 h 994"/>
                <a:gd name="T78" fmla="*/ 0 w 1090"/>
                <a:gd name="T79" fmla="*/ 0 h 994"/>
                <a:gd name="T80" fmla="*/ 0 w 1090"/>
                <a:gd name="T81" fmla="*/ 0 h 994"/>
                <a:gd name="T82" fmla="*/ 0 w 1090"/>
                <a:gd name="T83" fmla="*/ 0 h 994"/>
                <a:gd name="T84" fmla="*/ 0 w 1090"/>
                <a:gd name="T85" fmla="*/ 0 h 994"/>
                <a:gd name="T86" fmla="*/ 0 w 1090"/>
                <a:gd name="T87" fmla="*/ 0 h 994"/>
                <a:gd name="T88" fmla="*/ 0 w 1090"/>
                <a:gd name="T89" fmla="*/ 0 h 994"/>
                <a:gd name="T90" fmla="*/ 0 w 1090"/>
                <a:gd name="T91" fmla="*/ 0 h 994"/>
                <a:gd name="T92" fmla="*/ 0 w 1090"/>
                <a:gd name="T93" fmla="*/ 0 h 994"/>
                <a:gd name="T94" fmla="*/ 0 w 1090"/>
                <a:gd name="T95" fmla="*/ 0 h 994"/>
                <a:gd name="T96" fmla="*/ 0 w 1090"/>
                <a:gd name="T97" fmla="*/ 0 h 994"/>
                <a:gd name="T98" fmla="*/ 0 w 1090"/>
                <a:gd name="T99" fmla="*/ 0 h 994"/>
                <a:gd name="T100" fmla="*/ 0 w 1090"/>
                <a:gd name="T101" fmla="*/ 0 h 994"/>
                <a:gd name="T102" fmla="*/ 0 w 1090"/>
                <a:gd name="T103" fmla="*/ 0 h 994"/>
                <a:gd name="T104" fmla="*/ 0 w 1090"/>
                <a:gd name="T105" fmla="*/ 0 h 994"/>
                <a:gd name="T106" fmla="*/ 0 w 1090"/>
                <a:gd name="T107" fmla="*/ 0 h 994"/>
                <a:gd name="T108" fmla="*/ 0 w 1090"/>
                <a:gd name="T109" fmla="*/ 0 h 994"/>
                <a:gd name="T110" fmla="*/ 0 w 1090"/>
                <a:gd name="T111" fmla="*/ 0 h 994"/>
                <a:gd name="T112" fmla="*/ 0 w 1090"/>
                <a:gd name="T113" fmla="*/ 0 h 994"/>
                <a:gd name="T114" fmla="*/ 0 w 1090"/>
                <a:gd name="T115" fmla="*/ 0 h 994"/>
                <a:gd name="T116" fmla="*/ 0 w 1090"/>
                <a:gd name="T117" fmla="*/ 0 h 994"/>
                <a:gd name="T118" fmla="*/ 0 w 1090"/>
                <a:gd name="T119" fmla="*/ 0 h 994"/>
                <a:gd name="T120" fmla="*/ 0 w 1090"/>
                <a:gd name="T121" fmla="*/ 0 h 994"/>
                <a:gd name="T122" fmla="*/ 0 w 1090"/>
                <a:gd name="T123" fmla="*/ 0 h 99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90"/>
                <a:gd name="T187" fmla="*/ 0 h 994"/>
                <a:gd name="T188" fmla="*/ 1090 w 1090"/>
                <a:gd name="T189" fmla="*/ 994 h 99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90" h="994">
                  <a:moveTo>
                    <a:pt x="664" y="46"/>
                  </a:moveTo>
                  <a:lnTo>
                    <a:pt x="623" y="49"/>
                  </a:lnTo>
                  <a:lnTo>
                    <a:pt x="581" y="55"/>
                  </a:lnTo>
                  <a:lnTo>
                    <a:pt x="538" y="62"/>
                  </a:lnTo>
                  <a:lnTo>
                    <a:pt x="466" y="78"/>
                  </a:lnTo>
                  <a:lnTo>
                    <a:pt x="399" y="100"/>
                  </a:lnTo>
                  <a:lnTo>
                    <a:pt x="339" y="125"/>
                  </a:lnTo>
                  <a:lnTo>
                    <a:pt x="285" y="153"/>
                  </a:lnTo>
                  <a:lnTo>
                    <a:pt x="236" y="184"/>
                  </a:lnTo>
                  <a:lnTo>
                    <a:pt x="193" y="219"/>
                  </a:lnTo>
                  <a:lnTo>
                    <a:pt x="156" y="255"/>
                  </a:lnTo>
                  <a:lnTo>
                    <a:pt x="125" y="292"/>
                  </a:lnTo>
                  <a:lnTo>
                    <a:pt x="99" y="333"/>
                  </a:lnTo>
                  <a:lnTo>
                    <a:pt x="78" y="373"/>
                  </a:lnTo>
                  <a:lnTo>
                    <a:pt x="63" y="416"/>
                  </a:lnTo>
                  <a:lnTo>
                    <a:pt x="52" y="458"/>
                  </a:lnTo>
                  <a:lnTo>
                    <a:pt x="46" y="501"/>
                  </a:lnTo>
                  <a:lnTo>
                    <a:pt x="46" y="544"/>
                  </a:lnTo>
                  <a:lnTo>
                    <a:pt x="50" y="587"/>
                  </a:lnTo>
                  <a:lnTo>
                    <a:pt x="60" y="629"/>
                  </a:lnTo>
                  <a:lnTo>
                    <a:pt x="74" y="669"/>
                  </a:lnTo>
                  <a:lnTo>
                    <a:pt x="92" y="708"/>
                  </a:lnTo>
                  <a:lnTo>
                    <a:pt x="114" y="745"/>
                  </a:lnTo>
                  <a:lnTo>
                    <a:pt x="142" y="782"/>
                  </a:lnTo>
                  <a:lnTo>
                    <a:pt x="173" y="815"/>
                  </a:lnTo>
                  <a:lnTo>
                    <a:pt x="209" y="845"/>
                  </a:lnTo>
                  <a:lnTo>
                    <a:pt x="249" y="872"/>
                  </a:lnTo>
                  <a:lnTo>
                    <a:pt x="292" y="897"/>
                  </a:lnTo>
                  <a:lnTo>
                    <a:pt x="339" y="916"/>
                  </a:lnTo>
                  <a:lnTo>
                    <a:pt x="391" y="933"/>
                  </a:lnTo>
                  <a:lnTo>
                    <a:pt x="446" y="944"/>
                  </a:lnTo>
                  <a:lnTo>
                    <a:pt x="505" y="953"/>
                  </a:lnTo>
                  <a:lnTo>
                    <a:pt x="566" y="954"/>
                  </a:lnTo>
                  <a:lnTo>
                    <a:pt x="632" y="951"/>
                  </a:lnTo>
                  <a:lnTo>
                    <a:pt x="701" y="941"/>
                  </a:lnTo>
                  <a:lnTo>
                    <a:pt x="746" y="929"/>
                  </a:lnTo>
                  <a:lnTo>
                    <a:pt x="791" y="911"/>
                  </a:lnTo>
                  <a:lnTo>
                    <a:pt x="835" y="886"/>
                  </a:lnTo>
                  <a:lnTo>
                    <a:pt x="876" y="855"/>
                  </a:lnTo>
                  <a:lnTo>
                    <a:pt x="913" y="818"/>
                  </a:lnTo>
                  <a:lnTo>
                    <a:pt x="946" y="775"/>
                  </a:lnTo>
                  <a:lnTo>
                    <a:pt x="977" y="727"/>
                  </a:lnTo>
                  <a:lnTo>
                    <a:pt x="1002" y="676"/>
                  </a:lnTo>
                  <a:lnTo>
                    <a:pt x="1021" y="619"/>
                  </a:lnTo>
                  <a:lnTo>
                    <a:pt x="1035" y="559"/>
                  </a:lnTo>
                  <a:lnTo>
                    <a:pt x="1042" y="495"/>
                  </a:lnTo>
                  <a:lnTo>
                    <a:pt x="1042" y="427"/>
                  </a:lnTo>
                  <a:lnTo>
                    <a:pt x="1034" y="358"/>
                  </a:lnTo>
                  <a:lnTo>
                    <a:pt x="1023" y="305"/>
                  </a:lnTo>
                  <a:lnTo>
                    <a:pt x="1008" y="256"/>
                  </a:lnTo>
                  <a:lnTo>
                    <a:pt x="990" y="214"/>
                  </a:lnTo>
                  <a:lnTo>
                    <a:pt x="967" y="178"/>
                  </a:lnTo>
                  <a:lnTo>
                    <a:pt x="942" y="146"/>
                  </a:lnTo>
                  <a:lnTo>
                    <a:pt x="915" y="120"/>
                  </a:lnTo>
                  <a:lnTo>
                    <a:pt x="885" y="98"/>
                  </a:lnTo>
                  <a:lnTo>
                    <a:pt x="852" y="80"/>
                  </a:lnTo>
                  <a:lnTo>
                    <a:pt x="819" y="66"/>
                  </a:lnTo>
                  <a:lnTo>
                    <a:pt x="783" y="56"/>
                  </a:lnTo>
                  <a:lnTo>
                    <a:pt x="744" y="49"/>
                  </a:lnTo>
                  <a:lnTo>
                    <a:pt x="705" y="46"/>
                  </a:lnTo>
                  <a:lnTo>
                    <a:pt x="664" y="46"/>
                  </a:lnTo>
                  <a:close/>
                  <a:moveTo>
                    <a:pt x="655" y="0"/>
                  </a:moveTo>
                  <a:lnTo>
                    <a:pt x="696" y="0"/>
                  </a:lnTo>
                  <a:lnTo>
                    <a:pt x="738" y="3"/>
                  </a:lnTo>
                  <a:lnTo>
                    <a:pt x="778" y="9"/>
                  </a:lnTo>
                  <a:lnTo>
                    <a:pt x="816" y="18"/>
                  </a:lnTo>
                  <a:lnTo>
                    <a:pt x="853" y="31"/>
                  </a:lnTo>
                  <a:lnTo>
                    <a:pt x="889" y="48"/>
                  </a:lnTo>
                  <a:lnTo>
                    <a:pt x="923" y="69"/>
                  </a:lnTo>
                  <a:lnTo>
                    <a:pt x="955" y="94"/>
                  </a:lnTo>
                  <a:lnTo>
                    <a:pt x="983" y="123"/>
                  </a:lnTo>
                  <a:lnTo>
                    <a:pt x="1009" y="157"/>
                  </a:lnTo>
                  <a:lnTo>
                    <a:pt x="1031" y="198"/>
                  </a:lnTo>
                  <a:lnTo>
                    <a:pt x="1052" y="242"/>
                  </a:lnTo>
                  <a:lnTo>
                    <a:pt x="1067" y="294"/>
                  </a:lnTo>
                  <a:lnTo>
                    <a:pt x="1080" y="351"/>
                  </a:lnTo>
                  <a:lnTo>
                    <a:pt x="1088" y="420"/>
                  </a:lnTo>
                  <a:lnTo>
                    <a:pt x="1090" y="487"/>
                  </a:lnTo>
                  <a:lnTo>
                    <a:pt x="1083" y="552"/>
                  </a:lnTo>
                  <a:lnTo>
                    <a:pt x="1072" y="613"/>
                  </a:lnTo>
                  <a:lnTo>
                    <a:pt x="1053" y="672"/>
                  </a:lnTo>
                  <a:lnTo>
                    <a:pt x="1030" y="726"/>
                  </a:lnTo>
                  <a:lnTo>
                    <a:pt x="1002" y="777"/>
                  </a:lnTo>
                  <a:lnTo>
                    <a:pt x="969" y="823"/>
                  </a:lnTo>
                  <a:lnTo>
                    <a:pt x="933" y="864"/>
                  </a:lnTo>
                  <a:lnTo>
                    <a:pt x="894" y="900"/>
                  </a:lnTo>
                  <a:lnTo>
                    <a:pt x="851" y="930"/>
                  </a:lnTo>
                  <a:lnTo>
                    <a:pt x="805" y="955"/>
                  </a:lnTo>
                  <a:lnTo>
                    <a:pt x="757" y="973"/>
                  </a:lnTo>
                  <a:lnTo>
                    <a:pt x="709" y="986"/>
                  </a:lnTo>
                  <a:lnTo>
                    <a:pt x="646" y="994"/>
                  </a:lnTo>
                  <a:lnTo>
                    <a:pt x="478" y="994"/>
                  </a:lnTo>
                  <a:lnTo>
                    <a:pt x="441" y="990"/>
                  </a:lnTo>
                  <a:lnTo>
                    <a:pt x="382" y="979"/>
                  </a:lnTo>
                  <a:lnTo>
                    <a:pt x="328" y="962"/>
                  </a:lnTo>
                  <a:lnTo>
                    <a:pt x="278" y="940"/>
                  </a:lnTo>
                  <a:lnTo>
                    <a:pt x="231" y="916"/>
                  </a:lnTo>
                  <a:lnTo>
                    <a:pt x="188" y="887"/>
                  </a:lnTo>
                  <a:lnTo>
                    <a:pt x="150" y="855"/>
                  </a:lnTo>
                  <a:lnTo>
                    <a:pt x="116" y="820"/>
                  </a:lnTo>
                  <a:lnTo>
                    <a:pt x="85" y="784"/>
                  </a:lnTo>
                  <a:lnTo>
                    <a:pt x="60" y="744"/>
                  </a:lnTo>
                  <a:lnTo>
                    <a:pt x="38" y="704"/>
                  </a:lnTo>
                  <a:lnTo>
                    <a:pt x="21" y="661"/>
                  </a:lnTo>
                  <a:lnTo>
                    <a:pt x="10" y="616"/>
                  </a:lnTo>
                  <a:lnTo>
                    <a:pt x="2" y="572"/>
                  </a:lnTo>
                  <a:lnTo>
                    <a:pt x="0" y="526"/>
                  </a:lnTo>
                  <a:lnTo>
                    <a:pt x="2" y="480"/>
                  </a:lnTo>
                  <a:lnTo>
                    <a:pt x="10" y="434"/>
                  </a:lnTo>
                  <a:lnTo>
                    <a:pt x="22" y="388"/>
                  </a:lnTo>
                  <a:lnTo>
                    <a:pt x="41" y="344"/>
                  </a:lnTo>
                  <a:lnTo>
                    <a:pt x="64" y="301"/>
                  </a:lnTo>
                  <a:lnTo>
                    <a:pt x="92" y="259"/>
                  </a:lnTo>
                  <a:lnTo>
                    <a:pt x="127" y="219"/>
                  </a:lnTo>
                  <a:lnTo>
                    <a:pt x="167" y="181"/>
                  </a:lnTo>
                  <a:lnTo>
                    <a:pt x="211" y="146"/>
                  </a:lnTo>
                  <a:lnTo>
                    <a:pt x="263" y="113"/>
                  </a:lnTo>
                  <a:lnTo>
                    <a:pt x="320" y="84"/>
                  </a:lnTo>
                  <a:lnTo>
                    <a:pt x="384" y="57"/>
                  </a:lnTo>
                  <a:lnTo>
                    <a:pt x="453" y="35"/>
                  </a:lnTo>
                  <a:lnTo>
                    <a:pt x="528" y="17"/>
                  </a:lnTo>
                  <a:lnTo>
                    <a:pt x="570" y="10"/>
                  </a:lnTo>
                  <a:lnTo>
                    <a:pt x="613" y="5"/>
                  </a:lnTo>
                  <a:lnTo>
                    <a:pt x="655" y="0"/>
                  </a:lnTo>
                  <a:close/>
                </a:path>
              </a:pathLst>
            </a:custGeom>
            <a:solidFill>
              <a:srgbClr val="FFFFFF"/>
            </a:solidFill>
            <a:ln w="0">
              <a:solidFill>
                <a:srgbClr val="FFFFFF"/>
              </a:solidFill>
              <a:prstDash val="solid"/>
              <a:round/>
              <a:headEnd/>
              <a:tailEnd/>
            </a:ln>
          </p:spPr>
          <p:txBody>
            <a:bodyPr/>
            <a:lstStyle/>
            <a:p>
              <a:endParaRPr lang="en-GB" dirty="0"/>
            </a:p>
          </p:txBody>
        </p:sp>
        <p:sp>
          <p:nvSpPr>
            <p:cNvPr id="5136" name="Freeform 75"/>
            <p:cNvSpPr>
              <a:spLocks noEditPoints="1"/>
            </p:cNvSpPr>
            <p:nvPr/>
          </p:nvSpPr>
          <p:spPr bwMode="auto">
            <a:xfrm>
              <a:off x="932" y="3704"/>
              <a:ext cx="56" cy="85"/>
            </a:xfrm>
            <a:custGeom>
              <a:avLst/>
              <a:gdLst>
                <a:gd name="T0" fmla="*/ 0 w 166"/>
                <a:gd name="T1" fmla="*/ 0 h 253"/>
                <a:gd name="T2" fmla="*/ 0 w 166"/>
                <a:gd name="T3" fmla="*/ 0 h 253"/>
                <a:gd name="T4" fmla="*/ 0 w 166"/>
                <a:gd name="T5" fmla="*/ 0 h 253"/>
                <a:gd name="T6" fmla="*/ 0 w 166"/>
                <a:gd name="T7" fmla="*/ 0 h 253"/>
                <a:gd name="T8" fmla="*/ 0 w 166"/>
                <a:gd name="T9" fmla="*/ 0 h 253"/>
                <a:gd name="T10" fmla="*/ 0 w 166"/>
                <a:gd name="T11" fmla="*/ 0 h 253"/>
                <a:gd name="T12" fmla="*/ 0 w 166"/>
                <a:gd name="T13" fmla="*/ 0 h 253"/>
                <a:gd name="T14" fmla="*/ 0 w 166"/>
                <a:gd name="T15" fmla="*/ 0 h 253"/>
                <a:gd name="T16" fmla="*/ 0 w 166"/>
                <a:gd name="T17" fmla="*/ 0 h 253"/>
                <a:gd name="T18" fmla="*/ 0 w 166"/>
                <a:gd name="T19" fmla="*/ 0 h 253"/>
                <a:gd name="T20" fmla="*/ 0 w 166"/>
                <a:gd name="T21" fmla="*/ 0 h 253"/>
                <a:gd name="T22" fmla="*/ 0 w 166"/>
                <a:gd name="T23" fmla="*/ 0 h 253"/>
                <a:gd name="T24" fmla="*/ 0 w 166"/>
                <a:gd name="T25" fmla="*/ 0 h 253"/>
                <a:gd name="T26" fmla="*/ 0 w 166"/>
                <a:gd name="T27" fmla="*/ 0 h 253"/>
                <a:gd name="T28" fmla="*/ 0 w 166"/>
                <a:gd name="T29" fmla="*/ 0 h 253"/>
                <a:gd name="T30" fmla="*/ 0 w 166"/>
                <a:gd name="T31" fmla="*/ 0 h 253"/>
                <a:gd name="T32" fmla="*/ 0 w 166"/>
                <a:gd name="T33" fmla="*/ 0 h 253"/>
                <a:gd name="T34" fmla="*/ 0 w 166"/>
                <a:gd name="T35" fmla="*/ 0 h 253"/>
                <a:gd name="T36" fmla="*/ 0 w 166"/>
                <a:gd name="T37" fmla="*/ 0 h 253"/>
                <a:gd name="T38" fmla="*/ 0 w 166"/>
                <a:gd name="T39" fmla="*/ 0 h 253"/>
                <a:gd name="T40" fmla="*/ 0 w 166"/>
                <a:gd name="T41" fmla="*/ 0 h 253"/>
                <a:gd name="T42" fmla="*/ 0 w 166"/>
                <a:gd name="T43" fmla="*/ 0 h 253"/>
                <a:gd name="T44" fmla="*/ 0 w 166"/>
                <a:gd name="T45" fmla="*/ 0 h 253"/>
                <a:gd name="T46" fmla="*/ 0 w 166"/>
                <a:gd name="T47" fmla="*/ 0 h 253"/>
                <a:gd name="T48" fmla="*/ 0 w 166"/>
                <a:gd name="T49" fmla="*/ 0 h 253"/>
                <a:gd name="T50" fmla="*/ 0 w 166"/>
                <a:gd name="T51" fmla="*/ 0 h 253"/>
                <a:gd name="T52" fmla="*/ 0 w 166"/>
                <a:gd name="T53" fmla="*/ 0 h 253"/>
                <a:gd name="T54" fmla="*/ 0 w 166"/>
                <a:gd name="T55" fmla="*/ 0 h 253"/>
                <a:gd name="T56" fmla="*/ 0 w 166"/>
                <a:gd name="T57" fmla="*/ 0 h 253"/>
                <a:gd name="T58" fmla="*/ 0 w 166"/>
                <a:gd name="T59" fmla="*/ 0 h 253"/>
                <a:gd name="T60" fmla="*/ 0 w 166"/>
                <a:gd name="T61" fmla="*/ 0 h 253"/>
                <a:gd name="T62" fmla="*/ 0 w 166"/>
                <a:gd name="T63" fmla="*/ 0 h 253"/>
                <a:gd name="T64" fmla="*/ 0 w 166"/>
                <a:gd name="T65" fmla="*/ 0 h 253"/>
                <a:gd name="T66" fmla="*/ 0 w 166"/>
                <a:gd name="T67" fmla="*/ 0 h 253"/>
                <a:gd name="T68" fmla="*/ 0 w 166"/>
                <a:gd name="T69" fmla="*/ 0 h 253"/>
                <a:gd name="T70" fmla="*/ 0 w 166"/>
                <a:gd name="T71" fmla="*/ 0 h 253"/>
                <a:gd name="T72" fmla="*/ 0 w 166"/>
                <a:gd name="T73" fmla="*/ 0 h 253"/>
                <a:gd name="T74" fmla="*/ 0 w 166"/>
                <a:gd name="T75" fmla="*/ 0 h 253"/>
                <a:gd name="T76" fmla="*/ 0 w 166"/>
                <a:gd name="T77" fmla="*/ 0 h 253"/>
                <a:gd name="T78" fmla="*/ 0 w 166"/>
                <a:gd name="T79" fmla="*/ 0 h 253"/>
                <a:gd name="T80" fmla="*/ 0 w 166"/>
                <a:gd name="T81" fmla="*/ 0 h 253"/>
                <a:gd name="T82" fmla="*/ 0 w 166"/>
                <a:gd name="T83" fmla="*/ 0 h 253"/>
                <a:gd name="T84" fmla="*/ 0 w 166"/>
                <a:gd name="T85" fmla="*/ 0 h 253"/>
                <a:gd name="T86" fmla="*/ 0 w 166"/>
                <a:gd name="T87" fmla="*/ 0 h 253"/>
                <a:gd name="T88" fmla="*/ 0 w 166"/>
                <a:gd name="T89" fmla="*/ 0 h 25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6"/>
                <a:gd name="T136" fmla="*/ 0 h 253"/>
                <a:gd name="T137" fmla="*/ 166 w 166"/>
                <a:gd name="T138" fmla="*/ 253 h 25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6" h="253">
                  <a:moveTo>
                    <a:pt x="28" y="26"/>
                  </a:moveTo>
                  <a:lnTo>
                    <a:pt x="28" y="121"/>
                  </a:lnTo>
                  <a:lnTo>
                    <a:pt x="54" y="121"/>
                  </a:lnTo>
                  <a:lnTo>
                    <a:pt x="71" y="118"/>
                  </a:lnTo>
                  <a:lnTo>
                    <a:pt x="85" y="111"/>
                  </a:lnTo>
                  <a:lnTo>
                    <a:pt x="96" y="100"/>
                  </a:lnTo>
                  <a:lnTo>
                    <a:pt x="103" y="86"/>
                  </a:lnTo>
                  <a:lnTo>
                    <a:pt x="106" y="71"/>
                  </a:lnTo>
                  <a:lnTo>
                    <a:pt x="104" y="60"/>
                  </a:lnTo>
                  <a:lnTo>
                    <a:pt x="102" y="49"/>
                  </a:lnTo>
                  <a:lnTo>
                    <a:pt x="95" y="40"/>
                  </a:lnTo>
                  <a:lnTo>
                    <a:pt x="85" y="33"/>
                  </a:lnTo>
                  <a:lnTo>
                    <a:pt x="71" y="28"/>
                  </a:lnTo>
                  <a:lnTo>
                    <a:pt x="53" y="26"/>
                  </a:lnTo>
                  <a:lnTo>
                    <a:pt x="28" y="26"/>
                  </a:lnTo>
                  <a:close/>
                  <a:moveTo>
                    <a:pt x="0" y="0"/>
                  </a:moveTo>
                  <a:lnTo>
                    <a:pt x="53" y="0"/>
                  </a:lnTo>
                  <a:lnTo>
                    <a:pt x="77" y="1"/>
                  </a:lnTo>
                  <a:lnTo>
                    <a:pt x="96" y="7"/>
                  </a:lnTo>
                  <a:lnTo>
                    <a:pt x="111" y="15"/>
                  </a:lnTo>
                  <a:lnTo>
                    <a:pt x="122" y="25"/>
                  </a:lnTo>
                  <a:lnTo>
                    <a:pt x="131" y="37"/>
                  </a:lnTo>
                  <a:lnTo>
                    <a:pt x="135" y="53"/>
                  </a:lnTo>
                  <a:lnTo>
                    <a:pt x="136" y="68"/>
                  </a:lnTo>
                  <a:lnTo>
                    <a:pt x="134" y="87"/>
                  </a:lnTo>
                  <a:lnTo>
                    <a:pt x="127" y="104"/>
                  </a:lnTo>
                  <a:lnTo>
                    <a:pt x="116" y="118"/>
                  </a:lnTo>
                  <a:lnTo>
                    <a:pt x="102" y="129"/>
                  </a:lnTo>
                  <a:lnTo>
                    <a:pt x="86" y="136"/>
                  </a:lnTo>
                  <a:lnTo>
                    <a:pt x="92" y="142"/>
                  </a:lnTo>
                  <a:lnTo>
                    <a:pt x="102" y="154"/>
                  </a:lnTo>
                  <a:lnTo>
                    <a:pt x="113" y="172"/>
                  </a:lnTo>
                  <a:lnTo>
                    <a:pt x="128" y="194"/>
                  </a:lnTo>
                  <a:lnTo>
                    <a:pt x="146" y="222"/>
                  </a:lnTo>
                  <a:lnTo>
                    <a:pt x="166" y="253"/>
                  </a:lnTo>
                  <a:lnTo>
                    <a:pt x="131" y="253"/>
                  </a:lnTo>
                  <a:lnTo>
                    <a:pt x="111" y="222"/>
                  </a:lnTo>
                  <a:lnTo>
                    <a:pt x="96" y="197"/>
                  </a:lnTo>
                  <a:lnTo>
                    <a:pt x="71" y="160"/>
                  </a:lnTo>
                  <a:lnTo>
                    <a:pt x="63" y="150"/>
                  </a:lnTo>
                  <a:lnTo>
                    <a:pt x="56" y="146"/>
                  </a:lnTo>
                  <a:lnTo>
                    <a:pt x="28" y="146"/>
                  </a:lnTo>
                  <a:lnTo>
                    <a:pt x="28" y="253"/>
                  </a:lnTo>
                  <a:lnTo>
                    <a:pt x="0" y="253"/>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37" name="Freeform 76"/>
            <p:cNvSpPr>
              <a:spLocks noEditPoints="1"/>
            </p:cNvSpPr>
            <p:nvPr/>
          </p:nvSpPr>
          <p:spPr bwMode="auto">
            <a:xfrm>
              <a:off x="991" y="3727"/>
              <a:ext cx="49" cy="63"/>
            </a:xfrm>
            <a:custGeom>
              <a:avLst/>
              <a:gdLst>
                <a:gd name="T0" fmla="*/ 0 w 146"/>
                <a:gd name="T1" fmla="*/ 0 h 190"/>
                <a:gd name="T2" fmla="*/ 0 w 146"/>
                <a:gd name="T3" fmla="*/ 0 h 190"/>
                <a:gd name="T4" fmla="*/ 0 w 146"/>
                <a:gd name="T5" fmla="*/ 0 h 190"/>
                <a:gd name="T6" fmla="*/ 0 w 146"/>
                <a:gd name="T7" fmla="*/ 0 h 190"/>
                <a:gd name="T8" fmla="*/ 0 w 146"/>
                <a:gd name="T9" fmla="*/ 0 h 190"/>
                <a:gd name="T10" fmla="*/ 0 w 146"/>
                <a:gd name="T11" fmla="*/ 0 h 190"/>
                <a:gd name="T12" fmla="*/ 0 w 146"/>
                <a:gd name="T13" fmla="*/ 0 h 190"/>
                <a:gd name="T14" fmla="*/ 0 w 146"/>
                <a:gd name="T15" fmla="*/ 0 h 190"/>
                <a:gd name="T16" fmla="*/ 0 w 146"/>
                <a:gd name="T17" fmla="*/ 0 h 190"/>
                <a:gd name="T18" fmla="*/ 0 w 146"/>
                <a:gd name="T19" fmla="*/ 0 h 190"/>
                <a:gd name="T20" fmla="*/ 0 w 146"/>
                <a:gd name="T21" fmla="*/ 0 h 190"/>
                <a:gd name="T22" fmla="*/ 0 w 146"/>
                <a:gd name="T23" fmla="*/ 0 h 190"/>
                <a:gd name="T24" fmla="*/ 0 w 146"/>
                <a:gd name="T25" fmla="*/ 0 h 190"/>
                <a:gd name="T26" fmla="*/ 0 w 146"/>
                <a:gd name="T27" fmla="*/ 0 h 190"/>
                <a:gd name="T28" fmla="*/ 0 w 146"/>
                <a:gd name="T29" fmla="*/ 0 h 190"/>
                <a:gd name="T30" fmla="*/ 0 w 146"/>
                <a:gd name="T31" fmla="*/ 0 h 190"/>
                <a:gd name="T32" fmla="*/ 0 w 146"/>
                <a:gd name="T33" fmla="*/ 0 h 190"/>
                <a:gd name="T34" fmla="*/ 0 w 146"/>
                <a:gd name="T35" fmla="*/ 0 h 190"/>
                <a:gd name="T36" fmla="*/ 0 w 146"/>
                <a:gd name="T37" fmla="*/ 0 h 190"/>
                <a:gd name="T38" fmla="*/ 0 w 146"/>
                <a:gd name="T39" fmla="*/ 0 h 190"/>
                <a:gd name="T40" fmla="*/ 0 w 146"/>
                <a:gd name="T41" fmla="*/ 0 h 190"/>
                <a:gd name="T42" fmla="*/ 0 w 146"/>
                <a:gd name="T43" fmla="*/ 0 h 190"/>
                <a:gd name="T44" fmla="*/ 0 w 146"/>
                <a:gd name="T45" fmla="*/ 0 h 190"/>
                <a:gd name="T46" fmla="*/ 0 w 146"/>
                <a:gd name="T47" fmla="*/ 0 h 190"/>
                <a:gd name="T48" fmla="*/ 0 w 146"/>
                <a:gd name="T49" fmla="*/ 0 h 190"/>
                <a:gd name="T50" fmla="*/ 0 w 146"/>
                <a:gd name="T51" fmla="*/ 0 h 190"/>
                <a:gd name="T52" fmla="*/ 0 w 146"/>
                <a:gd name="T53" fmla="*/ 0 h 190"/>
                <a:gd name="T54" fmla="*/ 0 w 146"/>
                <a:gd name="T55" fmla="*/ 0 h 190"/>
                <a:gd name="T56" fmla="*/ 0 w 146"/>
                <a:gd name="T57" fmla="*/ 0 h 190"/>
                <a:gd name="T58" fmla="*/ 0 w 146"/>
                <a:gd name="T59" fmla="*/ 0 h 190"/>
                <a:gd name="T60" fmla="*/ 0 w 146"/>
                <a:gd name="T61" fmla="*/ 0 h 190"/>
                <a:gd name="T62" fmla="*/ 0 w 146"/>
                <a:gd name="T63" fmla="*/ 0 h 190"/>
                <a:gd name="T64" fmla="*/ 0 w 146"/>
                <a:gd name="T65" fmla="*/ 0 h 190"/>
                <a:gd name="T66" fmla="*/ 0 w 146"/>
                <a:gd name="T67" fmla="*/ 0 h 190"/>
                <a:gd name="T68" fmla="*/ 0 w 146"/>
                <a:gd name="T69" fmla="*/ 0 h 190"/>
                <a:gd name="T70" fmla="*/ 0 w 146"/>
                <a:gd name="T71" fmla="*/ 0 h 190"/>
                <a:gd name="T72" fmla="*/ 0 w 146"/>
                <a:gd name="T73" fmla="*/ 0 h 190"/>
                <a:gd name="T74" fmla="*/ 0 w 146"/>
                <a:gd name="T75" fmla="*/ 0 h 190"/>
                <a:gd name="T76" fmla="*/ 0 w 146"/>
                <a:gd name="T77" fmla="*/ 0 h 190"/>
                <a:gd name="T78" fmla="*/ 0 w 146"/>
                <a:gd name="T79" fmla="*/ 0 h 190"/>
                <a:gd name="T80" fmla="*/ 0 w 146"/>
                <a:gd name="T81" fmla="*/ 0 h 190"/>
                <a:gd name="T82" fmla="*/ 0 w 146"/>
                <a:gd name="T83" fmla="*/ 0 h 190"/>
                <a:gd name="T84" fmla="*/ 0 w 146"/>
                <a:gd name="T85" fmla="*/ 0 h 190"/>
                <a:gd name="T86" fmla="*/ 0 w 146"/>
                <a:gd name="T87" fmla="*/ 0 h 190"/>
                <a:gd name="T88" fmla="*/ 0 w 146"/>
                <a:gd name="T89" fmla="*/ 0 h 190"/>
                <a:gd name="T90" fmla="*/ 0 w 146"/>
                <a:gd name="T91" fmla="*/ 0 h 1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46"/>
                <a:gd name="T139" fmla="*/ 0 h 190"/>
                <a:gd name="T140" fmla="*/ 146 w 146"/>
                <a:gd name="T141" fmla="*/ 190 h 1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46" h="190">
                  <a:moveTo>
                    <a:pt x="73" y="23"/>
                  </a:moveTo>
                  <a:lnTo>
                    <a:pt x="58" y="26"/>
                  </a:lnTo>
                  <a:lnTo>
                    <a:pt x="47" y="33"/>
                  </a:lnTo>
                  <a:lnTo>
                    <a:pt x="37" y="45"/>
                  </a:lnTo>
                  <a:lnTo>
                    <a:pt x="32" y="59"/>
                  </a:lnTo>
                  <a:lnTo>
                    <a:pt x="30" y="76"/>
                  </a:lnTo>
                  <a:lnTo>
                    <a:pt x="116" y="76"/>
                  </a:lnTo>
                  <a:lnTo>
                    <a:pt x="115" y="61"/>
                  </a:lnTo>
                  <a:lnTo>
                    <a:pt x="109" y="47"/>
                  </a:lnTo>
                  <a:lnTo>
                    <a:pt x="101" y="34"/>
                  </a:lnTo>
                  <a:lnTo>
                    <a:pt x="89" y="26"/>
                  </a:lnTo>
                  <a:lnTo>
                    <a:pt x="73" y="23"/>
                  </a:lnTo>
                  <a:close/>
                  <a:moveTo>
                    <a:pt x="73" y="0"/>
                  </a:moveTo>
                  <a:lnTo>
                    <a:pt x="96" y="2"/>
                  </a:lnTo>
                  <a:lnTo>
                    <a:pt x="114" y="11"/>
                  </a:lnTo>
                  <a:lnTo>
                    <a:pt x="127" y="26"/>
                  </a:lnTo>
                  <a:lnTo>
                    <a:pt x="137" y="44"/>
                  </a:lnTo>
                  <a:lnTo>
                    <a:pt x="144" y="66"/>
                  </a:lnTo>
                  <a:lnTo>
                    <a:pt x="146" y="93"/>
                  </a:lnTo>
                  <a:lnTo>
                    <a:pt x="146" y="100"/>
                  </a:lnTo>
                  <a:lnTo>
                    <a:pt x="30" y="100"/>
                  </a:lnTo>
                  <a:lnTo>
                    <a:pt x="32" y="116"/>
                  </a:lnTo>
                  <a:lnTo>
                    <a:pt x="37" y="132"/>
                  </a:lnTo>
                  <a:lnTo>
                    <a:pt x="46" y="146"/>
                  </a:lnTo>
                  <a:lnTo>
                    <a:pt x="57" y="155"/>
                  </a:lnTo>
                  <a:lnTo>
                    <a:pt x="72" y="162"/>
                  </a:lnTo>
                  <a:lnTo>
                    <a:pt x="90" y="165"/>
                  </a:lnTo>
                  <a:lnTo>
                    <a:pt x="114" y="161"/>
                  </a:lnTo>
                  <a:lnTo>
                    <a:pt x="133" y="152"/>
                  </a:lnTo>
                  <a:lnTo>
                    <a:pt x="141" y="171"/>
                  </a:lnTo>
                  <a:lnTo>
                    <a:pt x="126" y="180"/>
                  </a:lnTo>
                  <a:lnTo>
                    <a:pt x="105" y="187"/>
                  </a:lnTo>
                  <a:lnTo>
                    <a:pt x="84" y="190"/>
                  </a:lnTo>
                  <a:lnTo>
                    <a:pt x="62" y="187"/>
                  </a:lnTo>
                  <a:lnTo>
                    <a:pt x="43" y="179"/>
                  </a:lnTo>
                  <a:lnTo>
                    <a:pt x="27" y="168"/>
                  </a:lnTo>
                  <a:lnTo>
                    <a:pt x="15" y="151"/>
                  </a:lnTo>
                  <a:lnTo>
                    <a:pt x="7" y="133"/>
                  </a:lnTo>
                  <a:lnTo>
                    <a:pt x="1" y="114"/>
                  </a:lnTo>
                  <a:lnTo>
                    <a:pt x="0" y="91"/>
                  </a:lnTo>
                  <a:lnTo>
                    <a:pt x="2" y="66"/>
                  </a:lnTo>
                  <a:lnTo>
                    <a:pt x="9" y="44"/>
                  </a:lnTo>
                  <a:lnTo>
                    <a:pt x="20" y="26"/>
                  </a:lnTo>
                  <a:lnTo>
                    <a:pt x="34" y="12"/>
                  </a:lnTo>
                  <a:lnTo>
                    <a:pt x="52" y="2"/>
                  </a:lnTo>
                  <a:lnTo>
                    <a:pt x="7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38" name="Freeform 77"/>
            <p:cNvSpPr>
              <a:spLocks/>
            </p:cNvSpPr>
            <p:nvPr/>
          </p:nvSpPr>
          <p:spPr bwMode="auto">
            <a:xfrm>
              <a:off x="1048" y="3727"/>
              <a:ext cx="40" cy="63"/>
            </a:xfrm>
            <a:custGeom>
              <a:avLst/>
              <a:gdLst>
                <a:gd name="T0" fmla="*/ 0 w 122"/>
                <a:gd name="T1" fmla="*/ 0 h 190"/>
                <a:gd name="T2" fmla="*/ 0 w 122"/>
                <a:gd name="T3" fmla="*/ 0 h 190"/>
                <a:gd name="T4" fmla="*/ 0 w 122"/>
                <a:gd name="T5" fmla="*/ 0 h 190"/>
                <a:gd name="T6" fmla="*/ 0 w 122"/>
                <a:gd name="T7" fmla="*/ 0 h 190"/>
                <a:gd name="T8" fmla="*/ 0 w 122"/>
                <a:gd name="T9" fmla="*/ 0 h 190"/>
                <a:gd name="T10" fmla="*/ 0 w 122"/>
                <a:gd name="T11" fmla="*/ 0 h 190"/>
                <a:gd name="T12" fmla="*/ 0 w 122"/>
                <a:gd name="T13" fmla="*/ 0 h 190"/>
                <a:gd name="T14" fmla="*/ 0 w 122"/>
                <a:gd name="T15" fmla="*/ 0 h 190"/>
                <a:gd name="T16" fmla="*/ 0 w 122"/>
                <a:gd name="T17" fmla="*/ 0 h 190"/>
                <a:gd name="T18" fmla="*/ 0 w 122"/>
                <a:gd name="T19" fmla="*/ 0 h 190"/>
                <a:gd name="T20" fmla="*/ 0 w 122"/>
                <a:gd name="T21" fmla="*/ 0 h 190"/>
                <a:gd name="T22" fmla="*/ 0 w 122"/>
                <a:gd name="T23" fmla="*/ 0 h 190"/>
                <a:gd name="T24" fmla="*/ 0 w 122"/>
                <a:gd name="T25" fmla="*/ 0 h 190"/>
                <a:gd name="T26" fmla="*/ 0 w 122"/>
                <a:gd name="T27" fmla="*/ 0 h 190"/>
                <a:gd name="T28" fmla="*/ 0 w 122"/>
                <a:gd name="T29" fmla="*/ 0 h 190"/>
                <a:gd name="T30" fmla="*/ 0 w 122"/>
                <a:gd name="T31" fmla="*/ 0 h 190"/>
                <a:gd name="T32" fmla="*/ 0 w 122"/>
                <a:gd name="T33" fmla="*/ 0 h 190"/>
                <a:gd name="T34" fmla="*/ 0 w 122"/>
                <a:gd name="T35" fmla="*/ 0 h 190"/>
                <a:gd name="T36" fmla="*/ 0 w 122"/>
                <a:gd name="T37" fmla="*/ 0 h 190"/>
                <a:gd name="T38" fmla="*/ 0 w 122"/>
                <a:gd name="T39" fmla="*/ 0 h 190"/>
                <a:gd name="T40" fmla="*/ 0 w 122"/>
                <a:gd name="T41" fmla="*/ 0 h 190"/>
                <a:gd name="T42" fmla="*/ 0 w 122"/>
                <a:gd name="T43" fmla="*/ 0 h 190"/>
                <a:gd name="T44" fmla="*/ 0 w 122"/>
                <a:gd name="T45" fmla="*/ 0 h 190"/>
                <a:gd name="T46" fmla="*/ 0 w 122"/>
                <a:gd name="T47" fmla="*/ 0 h 190"/>
                <a:gd name="T48" fmla="*/ 0 w 122"/>
                <a:gd name="T49" fmla="*/ 0 h 190"/>
                <a:gd name="T50" fmla="*/ 0 w 122"/>
                <a:gd name="T51" fmla="*/ 0 h 190"/>
                <a:gd name="T52" fmla="*/ 0 w 122"/>
                <a:gd name="T53" fmla="*/ 0 h 190"/>
                <a:gd name="T54" fmla="*/ 0 w 122"/>
                <a:gd name="T55" fmla="*/ 0 h 190"/>
                <a:gd name="T56" fmla="*/ 0 w 122"/>
                <a:gd name="T57" fmla="*/ 0 h 190"/>
                <a:gd name="T58" fmla="*/ 0 w 122"/>
                <a:gd name="T59" fmla="*/ 0 h 190"/>
                <a:gd name="T60" fmla="*/ 0 w 122"/>
                <a:gd name="T61" fmla="*/ 0 h 190"/>
                <a:gd name="T62" fmla="*/ 0 w 122"/>
                <a:gd name="T63" fmla="*/ 0 h 190"/>
                <a:gd name="T64" fmla="*/ 0 w 122"/>
                <a:gd name="T65" fmla="*/ 0 h 190"/>
                <a:gd name="T66" fmla="*/ 0 w 122"/>
                <a:gd name="T67" fmla="*/ 0 h 190"/>
                <a:gd name="T68" fmla="*/ 0 w 122"/>
                <a:gd name="T69" fmla="*/ 0 h 190"/>
                <a:gd name="T70" fmla="*/ 0 w 122"/>
                <a:gd name="T71" fmla="*/ 0 h 190"/>
                <a:gd name="T72" fmla="*/ 0 w 122"/>
                <a:gd name="T73" fmla="*/ 0 h 190"/>
                <a:gd name="T74" fmla="*/ 0 w 122"/>
                <a:gd name="T75" fmla="*/ 0 h 190"/>
                <a:gd name="T76" fmla="*/ 0 w 122"/>
                <a:gd name="T77" fmla="*/ 0 h 190"/>
                <a:gd name="T78" fmla="*/ 0 w 122"/>
                <a:gd name="T79" fmla="*/ 0 h 190"/>
                <a:gd name="T80" fmla="*/ 0 w 122"/>
                <a:gd name="T81" fmla="*/ 0 h 190"/>
                <a:gd name="T82" fmla="*/ 0 w 122"/>
                <a:gd name="T83" fmla="*/ 0 h 190"/>
                <a:gd name="T84" fmla="*/ 0 w 122"/>
                <a:gd name="T85" fmla="*/ 0 h 190"/>
                <a:gd name="T86" fmla="*/ 0 w 122"/>
                <a:gd name="T87" fmla="*/ 0 h 190"/>
                <a:gd name="T88" fmla="*/ 0 w 122"/>
                <a:gd name="T89" fmla="*/ 0 h 190"/>
                <a:gd name="T90" fmla="*/ 0 w 122"/>
                <a:gd name="T91" fmla="*/ 0 h 190"/>
                <a:gd name="T92" fmla="*/ 0 w 122"/>
                <a:gd name="T93" fmla="*/ 0 h 190"/>
                <a:gd name="T94" fmla="*/ 0 w 122"/>
                <a:gd name="T95" fmla="*/ 0 h 190"/>
                <a:gd name="T96" fmla="*/ 0 w 122"/>
                <a:gd name="T97" fmla="*/ 0 h 190"/>
                <a:gd name="T98" fmla="*/ 0 w 122"/>
                <a:gd name="T99" fmla="*/ 0 h 190"/>
                <a:gd name="T100" fmla="*/ 0 w 122"/>
                <a:gd name="T101" fmla="*/ 0 h 190"/>
                <a:gd name="T102" fmla="*/ 0 w 122"/>
                <a:gd name="T103" fmla="*/ 0 h 190"/>
                <a:gd name="T104" fmla="*/ 0 w 122"/>
                <a:gd name="T105" fmla="*/ 0 h 190"/>
                <a:gd name="T106" fmla="*/ 0 w 122"/>
                <a:gd name="T107" fmla="*/ 0 h 19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2"/>
                <a:gd name="T163" fmla="*/ 0 h 190"/>
                <a:gd name="T164" fmla="*/ 122 w 122"/>
                <a:gd name="T165" fmla="*/ 190 h 19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2" h="190">
                  <a:moveTo>
                    <a:pt x="71" y="0"/>
                  </a:moveTo>
                  <a:lnTo>
                    <a:pt x="89" y="1"/>
                  </a:lnTo>
                  <a:lnTo>
                    <a:pt x="104" y="4"/>
                  </a:lnTo>
                  <a:lnTo>
                    <a:pt x="117" y="9"/>
                  </a:lnTo>
                  <a:lnTo>
                    <a:pt x="117" y="33"/>
                  </a:lnTo>
                  <a:lnTo>
                    <a:pt x="104" y="29"/>
                  </a:lnTo>
                  <a:lnTo>
                    <a:pt x="89" y="25"/>
                  </a:lnTo>
                  <a:lnTo>
                    <a:pt x="72" y="23"/>
                  </a:lnTo>
                  <a:lnTo>
                    <a:pt x="59" y="25"/>
                  </a:lnTo>
                  <a:lnTo>
                    <a:pt x="47" y="29"/>
                  </a:lnTo>
                  <a:lnTo>
                    <a:pt x="40" y="34"/>
                  </a:lnTo>
                  <a:lnTo>
                    <a:pt x="38" y="45"/>
                  </a:lnTo>
                  <a:lnTo>
                    <a:pt x="40" y="57"/>
                  </a:lnTo>
                  <a:lnTo>
                    <a:pt x="46" y="65"/>
                  </a:lnTo>
                  <a:lnTo>
                    <a:pt x="56" y="72"/>
                  </a:lnTo>
                  <a:lnTo>
                    <a:pt x="67" y="77"/>
                  </a:lnTo>
                  <a:lnTo>
                    <a:pt x="79" y="84"/>
                  </a:lnTo>
                  <a:lnTo>
                    <a:pt x="93" y="90"/>
                  </a:lnTo>
                  <a:lnTo>
                    <a:pt x="104" y="98"/>
                  </a:lnTo>
                  <a:lnTo>
                    <a:pt x="114" y="108"/>
                  </a:lnTo>
                  <a:lnTo>
                    <a:pt x="120" y="121"/>
                  </a:lnTo>
                  <a:lnTo>
                    <a:pt x="122" y="136"/>
                  </a:lnTo>
                  <a:lnTo>
                    <a:pt x="120" y="152"/>
                  </a:lnTo>
                  <a:lnTo>
                    <a:pt x="113" y="166"/>
                  </a:lnTo>
                  <a:lnTo>
                    <a:pt x="102" y="177"/>
                  </a:lnTo>
                  <a:lnTo>
                    <a:pt x="88" y="184"/>
                  </a:lnTo>
                  <a:lnTo>
                    <a:pt x="71" y="189"/>
                  </a:lnTo>
                  <a:lnTo>
                    <a:pt x="53" y="190"/>
                  </a:lnTo>
                  <a:lnTo>
                    <a:pt x="31" y="189"/>
                  </a:lnTo>
                  <a:lnTo>
                    <a:pt x="13" y="183"/>
                  </a:lnTo>
                  <a:lnTo>
                    <a:pt x="0" y="176"/>
                  </a:lnTo>
                  <a:lnTo>
                    <a:pt x="10" y="154"/>
                  </a:lnTo>
                  <a:lnTo>
                    <a:pt x="21" y="159"/>
                  </a:lnTo>
                  <a:lnTo>
                    <a:pt x="36" y="165"/>
                  </a:lnTo>
                  <a:lnTo>
                    <a:pt x="54" y="166"/>
                  </a:lnTo>
                  <a:lnTo>
                    <a:pt x="70" y="165"/>
                  </a:lnTo>
                  <a:lnTo>
                    <a:pt x="82" y="159"/>
                  </a:lnTo>
                  <a:lnTo>
                    <a:pt x="90" y="151"/>
                  </a:lnTo>
                  <a:lnTo>
                    <a:pt x="93" y="140"/>
                  </a:lnTo>
                  <a:lnTo>
                    <a:pt x="90" y="129"/>
                  </a:lnTo>
                  <a:lnTo>
                    <a:pt x="85" y="119"/>
                  </a:lnTo>
                  <a:lnTo>
                    <a:pt x="75" y="112"/>
                  </a:lnTo>
                  <a:lnTo>
                    <a:pt x="64" y="107"/>
                  </a:lnTo>
                  <a:lnTo>
                    <a:pt x="52" y="101"/>
                  </a:lnTo>
                  <a:lnTo>
                    <a:pt x="39" y="94"/>
                  </a:lnTo>
                  <a:lnTo>
                    <a:pt x="28" y="87"/>
                  </a:lnTo>
                  <a:lnTo>
                    <a:pt x="18" y="77"/>
                  </a:lnTo>
                  <a:lnTo>
                    <a:pt x="13" y="64"/>
                  </a:lnTo>
                  <a:lnTo>
                    <a:pt x="10" y="47"/>
                  </a:lnTo>
                  <a:lnTo>
                    <a:pt x="13" y="33"/>
                  </a:lnTo>
                  <a:lnTo>
                    <a:pt x="20" y="19"/>
                  </a:lnTo>
                  <a:lnTo>
                    <a:pt x="32" y="9"/>
                  </a:lnTo>
                  <a:lnTo>
                    <a:pt x="49" y="2"/>
                  </a:lnTo>
                  <a:lnTo>
                    <a:pt x="71"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39" name="Freeform 78"/>
            <p:cNvSpPr>
              <a:spLocks noEditPoints="1"/>
            </p:cNvSpPr>
            <p:nvPr/>
          </p:nvSpPr>
          <p:spPr bwMode="auto">
            <a:xfrm>
              <a:off x="1098" y="3727"/>
              <a:ext cx="49" cy="63"/>
            </a:xfrm>
            <a:custGeom>
              <a:avLst/>
              <a:gdLst>
                <a:gd name="T0" fmla="*/ 0 w 146"/>
                <a:gd name="T1" fmla="*/ 0 h 190"/>
                <a:gd name="T2" fmla="*/ 0 w 146"/>
                <a:gd name="T3" fmla="*/ 0 h 190"/>
                <a:gd name="T4" fmla="*/ 0 w 146"/>
                <a:gd name="T5" fmla="*/ 0 h 190"/>
                <a:gd name="T6" fmla="*/ 0 w 146"/>
                <a:gd name="T7" fmla="*/ 0 h 190"/>
                <a:gd name="T8" fmla="*/ 0 w 146"/>
                <a:gd name="T9" fmla="*/ 0 h 190"/>
                <a:gd name="T10" fmla="*/ 0 w 146"/>
                <a:gd name="T11" fmla="*/ 0 h 190"/>
                <a:gd name="T12" fmla="*/ 0 w 146"/>
                <a:gd name="T13" fmla="*/ 0 h 190"/>
                <a:gd name="T14" fmla="*/ 0 w 146"/>
                <a:gd name="T15" fmla="*/ 0 h 190"/>
                <a:gd name="T16" fmla="*/ 0 w 146"/>
                <a:gd name="T17" fmla="*/ 0 h 190"/>
                <a:gd name="T18" fmla="*/ 0 w 146"/>
                <a:gd name="T19" fmla="*/ 0 h 190"/>
                <a:gd name="T20" fmla="*/ 0 w 146"/>
                <a:gd name="T21" fmla="*/ 0 h 190"/>
                <a:gd name="T22" fmla="*/ 0 w 146"/>
                <a:gd name="T23" fmla="*/ 0 h 190"/>
                <a:gd name="T24" fmla="*/ 0 w 146"/>
                <a:gd name="T25" fmla="*/ 0 h 190"/>
                <a:gd name="T26" fmla="*/ 0 w 146"/>
                <a:gd name="T27" fmla="*/ 0 h 190"/>
                <a:gd name="T28" fmla="*/ 0 w 146"/>
                <a:gd name="T29" fmla="*/ 0 h 190"/>
                <a:gd name="T30" fmla="*/ 0 w 146"/>
                <a:gd name="T31" fmla="*/ 0 h 190"/>
                <a:gd name="T32" fmla="*/ 0 w 146"/>
                <a:gd name="T33" fmla="*/ 0 h 190"/>
                <a:gd name="T34" fmla="*/ 0 w 146"/>
                <a:gd name="T35" fmla="*/ 0 h 190"/>
                <a:gd name="T36" fmla="*/ 0 w 146"/>
                <a:gd name="T37" fmla="*/ 0 h 190"/>
                <a:gd name="T38" fmla="*/ 0 w 146"/>
                <a:gd name="T39" fmla="*/ 0 h 190"/>
                <a:gd name="T40" fmla="*/ 0 w 146"/>
                <a:gd name="T41" fmla="*/ 0 h 190"/>
                <a:gd name="T42" fmla="*/ 0 w 146"/>
                <a:gd name="T43" fmla="*/ 0 h 190"/>
                <a:gd name="T44" fmla="*/ 0 w 146"/>
                <a:gd name="T45" fmla="*/ 0 h 190"/>
                <a:gd name="T46" fmla="*/ 0 w 146"/>
                <a:gd name="T47" fmla="*/ 0 h 190"/>
                <a:gd name="T48" fmla="*/ 0 w 146"/>
                <a:gd name="T49" fmla="*/ 0 h 190"/>
                <a:gd name="T50" fmla="*/ 0 w 146"/>
                <a:gd name="T51" fmla="*/ 0 h 190"/>
                <a:gd name="T52" fmla="*/ 0 w 146"/>
                <a:gd name="T53" fmla="*/ 0 h 190"/>
                <a:gd name="T54" fmla="*/ 0 w 146"/>
                <a:gd name="T55" fmla="*/ 0 h 190"/>
                <a:gd name="T56" fmla="*/ 0 w 146"/>
                <a:gd name="T57" fmla="*/ 0 h 190"/>
                <a:gd name="T58" fmla="*/ 0 w 146"/>
                <a:gd name="T59" fmla="*/ 0 h 190"/>
                <a:gd name="T60" fmla="*/ 0 w 146"/>
                <a:gd name="T61" fmla="*/ 0 h 190"/>
                <a:gd name="T62" fmla="*/ 0 w 146"/>
                <a:gd name="T63" fmla="*/ 0 h 190"/>
                <a:gd name="T64" fmla="*/ 0 w 146"/>
                <a:gd name="T65" fmla="*/ 0 h 190"/>
                <a:gd name="T66" fmla="*/ 0 w 146"/>
                <a:gd name="T67" fmla="*/ 0 h 190"/>
                <a:gd name="T68" fmla="*/ 0 w 146"/>
                <a:gd name="T69" fmla="*/ 0 h 190"/>
                <a:gd name="T70" fmla="*/ 0 w 146"/>
                <a:gd name="T71" fmla="*/ 0 h 190"/>
                <a:gd name="T72" fmla="*/ 0 w 146"/>
                <a:gd name="T73" fmla="*/ 0 h 190"/>
                <a:gd name="T74" fmla="*/ 0 w 146"/>
                <a:gd name="T75" fmla="*/ 0 h 190"/>
                <a:gd name="T76" fmla="*/ 0 w 146"/>
                <a:gd name="T77" fmla="*/ 0 h 190"/>
                <a:gd name="T78" fmla="*/ 0 w 146"/>
                <a:gd name="T79" fmla="*/ 0 h 190"/>
                <a:gd name="T80" fmla="*/ 0 w 146"/>
                <a:gd name="T81" fmla="*/ 0 h 190"/>
                <a:gd name="T82" fmla="*/ 0 w 146"/>
                <a:gd name="T83" fmla="*/ 0 h 190"/>
                <a:gd name="T84" fmla="*/ 0 w 146"/>
                <a:gd name="T85" fmla="*/ 0 h 190"/>
                <a:gd name="T86" fmla="*/ 0 w 146"/>
                <a:gd name="T87" fmla="*/ 0 h 190"/>
                <a:gd name="T88" fmla="*/ 0 w 146"/>
                <a:gd name="T89" fmla="*/ 0 h 190"/>
                <a:gd name="T90" fmla="*/ 0 w 146"/>
                <a:gd name="T91" fmla="*/ 0 h 190"/>
                <a:gd name="T92" fmla="*/ 0 w 146"/>
                <a:gd name="T93" fmla="*/ 0 h 19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6"/>
                <a:gd name="T142" fmla="*/ 0 h 190"/>
                <a:gd name="T143" fmla="*/ 146 w 146"/>
                <a:gd name="T144" fmla="*/ 190 h 19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6" h="190">
                  <a:moveTo>
                    <a:pt x="73" y="23"/>
                  </a:moveTo>
                  <a:lnTo>
                    <a:pt x="58" y="26"/>
                  </a:lnTo>
                  <a:lnTo>
                    <a:pt x="47" y="33"/>
                  </a:lnTo>
                  <a:lnTo>
                    <a:pt x="37" y="45"/>
                  </a:lnTo>
                  <a:lnTo>
                    <a:pt x="32" y="59"/>
                  </a:lnTo>
                  <a:lnTo>
                    <a:pt x="29" y="76"/>
                  </a:lnTo>
                  <a:lnTo>
                    <a:pt x="115" y="76"/>
                  </a:lnTo>
                  <a:lnTo>
                    <a:pt x="114" y="61"/>
                  </a:lnTo>
                  <a:lnTo>
                    <a:pt x="108" y="47"/>
                  </a:lnTo>
                  <a:lnTo>
                    <a:pt x="100" y="34"/>
                  </a:lnTo>
                  <a:lnTo>
                    <a:pt x="89" y="26"/>
                  </a:lnTo>
                  <a:lnTo>
                    <a:pt x="73" y="23"/>
                  </a:lnTo>
                  <a:close/>
                  <a:moveTo>
                    <a:pt x="73" y="0"/>
                  </a:moveTo>
                  <a:lnTo>
                    <a:pt x="94" y="2"/>
                  </a:lnTo>
                  <a:lnTo>
                    <a:pt x="112" y="11"/>
                  </a:lnTo>
                  <a:lnTo>
                    <a:pt x="126" y="26"/>
                  </a:lnTo>
                  <a:lnTo>
                    <a:pt x="137" y="44"/>
                  </a:lnTo>
                  <a:lnTo>
                    <a:pt x="143" y="66"/>
                  </a:lnTo>
                  <a:lnTo>
                    <a:pt x="146" y="93"/>
                  </a:lnTo>
                  <a:lnTo>
                    <a:pt x="146" y="100"/>
                  </a:lnTo>
                  <a:lnTo>
                    <a:pt x="29" y="100"/>
                  </a:lnTo>
                  <a:lnTo>
                    <a:pt x="30" y="116"/>
                  </a:lnTo>
                  <a:lnTo>
                    <a:pt x="36" y="132"/>
                  </a:lnTo>
                  <a:lnTo>
                    <a:pt x="44" y="146"/>
                  </a:lnTo>
                  <a:lnTo>
                    <a:pt x="55" y="155"/>
                  </a:lnTo>
                  <a:lnTo>
                    <a:pt x="70" y="162"/>
                  </a:lnTo>
                  <a:lnTo>
                    <a:pt x="89" y="165"/>
                  </a:lnTo>
                  <a:lnTo>
                    <a:pt x="105" y="164"/>
                  </a:lnTo>
                  <a:lnTo>
                    <a:pt x="121" y="159"/>
                  </a:lnTo>
                  <a:lnTo>
                    <a:pt x="132" y="152"/>
                  </a:lnTo>
                  <a:lnTo>
                    <a:pt x="141" y="171"/>
                  </a:lnTo>
                  <a:lnTo>
                    <a:pt x="125" y="180"/>
                  </a:lnTo>
                  <a:lnTo>
                    <a:pt x="105" y="187"/>
                  </a:lnTo>
                  <a:lnTo>
                    <a:pt x="83" y="190"/>
                  </a:lnTo>
                  <a:lnTo>
                    <a:pt x="61" y="187"/>
                  </a:lnTo>
                  <a:lnTo>
                    <a:pt x="41" y="179"/>
                  </a:lnTo>
                  <a:lnTo>
                    <a:pt x="26" y="168"/>
                  </a:lnTo>
                  <a:lnTo>
                    <a:pt x="15" y="151"/>
                  </a:lnTo>
                  <a:lnTo>
                    <a:pt x="7" y="133"/>
                  </a:lnTo>
                  <a:lnTo>
                    <a:pt x="1" y="114"/>
                  </a:lnTo>
                  <a:lnTo>
                    <a:pt x="0" y="91"/>
                  </a:lnTo>
                  <a:lnTo>
                    <a:pt x="2" y="66"/>
                  </a:lnTo>
                  <a:lnTo>
                    <a:pt x="9" y="44"/>
                  </a:lnTo>
                  <a:lnTo>
                    <a:pt x="20" y="26"/>
                  </a:lnTo>
                  <a:lnTo>
                    <a:pt x="34" y="12"/>
                  </a:lnTo>
                  <a:lnTo>
                    <a:pt x="52" y="2"/>
                  </a:lnTo>
                  <a:lnTo>
                    <a:pt x="7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0" name="Freeform 79"/>
            <p:cNvSpPr>
              <a:spLocks noEditPoints="1"/>
            </p:cNvSpPr>
            <p:nvPr/>
          </p:nvSpPr>
          <p:spPr bwMode="auto">
            <a:xfrm>
              <a:off x="1157" y="3727"/>
              <a:ext cx="47" cy="63"/>
            </a:xfrm>
            <a:custGeom>
              <a:avLst/>
              <a:gdLst>
                <a:gd name="T0" fmla="*/ 0 w 142"/>
                <a:gd name="T1" fmla="*/ 0 h 190"/>
                <a:gd name="T2" fmla="*/ 0 w 142"/>
                <a:gd name="T3" fmla="*/ 0 h 190"/>
                <a:gd name="T4" fmla="*/ 0 w 142"/>
                <a:gd name="T5" fmla="*/ 0 h 190"/>
                <a:gd name="T6" fmla="*/ 0 w 142"/>
                <a:gd name="T7" fmla="*/ 0 h 190"/>
                <a:gd name="T8" fmla="*/ 0 w 142"/>
                <a:gd name="T9" fmla="*/ 0 h 190"/>
                <a:gd name="T10" fmla="*/ 0 w 142"/>
                <a:gd name="T11" fmla="*/ 0 h 190"/>
                <a:gd name="T12" fmla="*/ 0 w 142"/>
                <a:gd name="T13" fmla="*/ 0 h 190"/>
                <a:gd name="T14" fmla="*/ 0 w 142"/>
                <a:gd name="T15" fmla="*/ 0 h 190"/>
                <a:gd name="T16" fmla="*/ 0 w 142"/>
                <a:gd name="T17" fmla="*/ 0 h 190"/>
                <a:gd name="T18" fmla="*/ 0 w 142"/>
                <a:gd name="T19" fmla="*/ 0 h 190"/>
                <a:gd name="T20" fmla="*/ 0 w 142"/>
                <a:gd name="T21" fmla="*/ 0 h 190"/>
                <a:gd name="T22" fmla="*/ 0 w 142"/>
                <a:gd name="T23" fmla="*/ 0 h 190"/>
                <a:gd name="T24" fmla="*/ 0 w 142"/>
                <a:gd name="T25" fmla="*/ 0 h 190"/>
                <a:gd name="T26" fmla="*/ 0 w 142"/>
                <a:gd name="T27" fmla="*/ 0 h 190"/>
                <a:gd name="T28" fmla="*/ 0 w 142"/>
                <a:gd name="T29" fmla="*/ 0 h 190"/>
                <a:gd name="T30" fmla="*/ 0 w 142"/>
                <a:gd name="T31" fmla="*/ 0 h 190"/>
                <a:gd name="T32" fmla="*/ 0 w 142"/>
                <a:gd name="T33" fmla="*/ 0 h 190"/>
                <a:gd name="T34" fmla="*/ 0 w 142"/>
                <a:gd name="T35" fmla="*/ 0 h 190"/>
                <a:gd name="T36" fmla="*/ 0 w 142"/>
                <a:gd name="T37" fmla="*/ 0 h 190"/>
                <a:gd name="T38" fmla="*/ 0 w 142"/>
                <a:gd name="T39" fmla="*/ 0 h 190"/>
                <a:gd name="T40" fmla="*/ 0 w 142"/>
                <a:gd name="T41" fmla="*/ 0 h 190"/>
                <a:gd name="T42" fmla="*/ 0 w 142"/>
                <a:gd name="T43" fmla="*/ 0 h 190"/>
                <a:gd name="T44" fmla="*/ 0 w 142"/>
                <a:gd name="T45" fmla="*/ 0 h 190"/>
                <a:gd name="T46" fmla="*/ 0 w 142"/>
                <a:gd name="T47" fmla="*/ 0 h 190"/>
                <a:gd name="T48" fmla="*/ 0 w 142"/>
                <a:gd name="T49" fmla="*/ 0 h 190"/>
                <a:gd name="T50" fmla="*/ 0 w 142"/>
                <a:gd name="T51" fmla="*/ 0 h 190"/>
                <a:gd name="T52" fmla="*/ 0 w 142"/>
                <a:gd name="T53" fmla="*/ 0 h 190"/>
                <a:gd name="T54" fmla="*/ 0 w 142"/>
                <a:gd name="T55" fmla="*/ 0 h 190"/>
                <a:gd name="T56" fmla="*/ 0 w 142"/>
                <a:gd name="T57" fmla="*/ 0 h 190"/>
                <a:gd name="T58" fmla="*/ 0 w 142"/>
                <a:gd name="T59" fmla="*/ 0 h 190"/>
                <a:gd name="T60" fmla="*/ 0 w 142"/>
                <a:gd name="T61" fmla="*/ 0 h 190"/>
                <a:gd name="T62" fmla="*/ 0 w 142"/>
                <a:gd name="T63" fmla="*/ 0 h 190"/>
                <a:gd name="T64" fmla="*/ 0 w 142"/>
                <a:gd name="T65" fmla="*/ 0 h 190"/>
                <a:gd name="T66" fmla="*/ 0 w 142"/>
                <a:gd name="T67" fmla="*/ 0 h 190"/>
                <a:gd name="T68" fmla="*/ 0 w 142"/>
                <a:gd name="T69" fmla="*/ 0 h 190"/>
                <a:gd name="T70" fmla="*/ 0 w 142"/>
                <a:gd name="T71" fmla="*/ 0 h 190"/>
                <a:gd name="T72" fmla="*/ 0 w 142"/>
                <a:gd name="T73" fmla="*/ 0 h 190"/>
                <a:gd name="T74" fmla="*/ 0 w 142"/>
                <a:gd name="T75" fmla="*/ 0 h 190"/>
                <a:gd name="T76" fmla="*/ 0 w 142"/>
                <a:gd name="T77" fmla="*/ 0 h 190"/>
                <a:gd name="T78" fmla="*/ 0 w 142"/>
                <a:gd name="T79" fmla="*/ 0 h 190"/>
                <a:gd name="T80" fmla="*/ 0 w 142"/>
                <a:gd name="T81" fmla="*/ 0 h 190"/>
                <a:gd name="T82" fmla="*/ 0 w 142"/>
                <a:gd name="T83" fmla="*/ 0 h 190"/>
                <a:gd name="T84" fmla="*/ 0 w 142"/>
                <a:gd name="T85" fmla="*/ 0 h 190"/>
                <a:gd name="T86" fmla="*/ 0 w 142"/>
                <a:gd name="T87" fmla="*/ 0 h 190"/>
                <a:gd name="T88" fmla="*/ 0 w 142"/>
                <a:gd name="T89" fmla="*/ 0 h 190"/>
                <a:gd name="T90" fmla="*/ 0 w 142"/>
                <a:gd name="T91" fmla="*/ 0 h 190"/>
                <a:gd name="T92" fmla="*/ 0 w 142"/>
                <a:gd name="T93" fmla="*/ 0 h 190"/>
                <a:gd name="T94" fmla="*/ 0 w 142"/>
                <a:gd name="T95" fmla="*/ 0 h 190"/>
                <a:gd name="T96" fmla="*/ 0 w 142"/>
                <a:gd name="T97" fmla="*/ 0 h 190"/>
                <a:gd name="T98" fmla="*/ 0 w 142"/>
                <a:gd name="T99" fmla="*/ 0 h 190"/>
                <a:gd name="T100" fmla="*/ 0 w 142"/>
                <a:gd name="T101" fmla="*/ 0 h 190"/>
                <a:gd name="T102" fmla="*/ 0 w 142"/>
                <a:gd name="T103" fmla="*/ 0 h 190"/>
                <a:gd name="T104" fmla="*/ 0 w 142"/>
                <a:gd name="T105" fmla="*/ 0 h 190"/>
                <a:gd name="T106" fmla="*/ 0 w 142"/>
                <a:gd name="T107" fmla="*/ 0 h 190"/>
                <a:gd name="T108" fmla="*/ 0 w 142"/>
                <a:gd name="T109" fmla="*/ 0 h 190"/>
                <a:gd name="T110" fmla="*/ 0 w 142"/>
                <a:gd name="T111" fmla="*/ 0 h 190"/>
                <a:gd name="T112" fmla="*/ 0 w 142"/>
                <a:gd name="T113" fmla="*/ 0 h 19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42"/>
                <a:gd name="T172" fmla="*/ 0 h 190"/>
                <a:gd name="T173" fmla="*/ 142 w 142"/>
                <a:gd name="T174" fmla="*/ 190 h 19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42" h="190">
                  <a:moveTo>
                    <a:pt x="110" y="98"/>
                  </a:moveTo>
                  <a:lnTo>
                    <a:pt x="74" y="100"/>
                  </a:lnTo>
                  <a:lnTo>
                    <a:pt x="53" y="102"/>
                  </a:lnTo>
                  <a:lnTo>
                    <a:pt x="39" y="109"/>
                  </a:lnTo>
                  <a:lnTo>
                    <a:pt x="31" y="119"/>
                  </a:lnTo>
                  <a:lnTo>
                    <a:pt x="28" y="132"/>
                  </a:lnTo>
                  <a:lnTo>
                    <a:pt x="31" y="146"/>
                  </a:lnTo>
                  <a:lnTo>
                    <a:pt x="36" y="155"/>
                  </a:lnTo>
                  <a:lnTo>
                    <a:pt x="47" y="162"/>
                  </a:lnTo>
                  <a:lnTo>
                    <a:pt x="64" y="165"/>
                  </a:lnTo>
                  <a:lnTo>
                    <a:pt x="79" y="164"/>
                  </a:lnTo>
                  <a:lnTo>
                    <a:pt x="93" y="158"/>
                  </a:lnTo>
                  <a:lnTo>
                    <a:pt x="103" y="151"/>
                  </a:lnTo>
                  <a:lnTo>
                    <a:pt x="110" y="144"/>
                  </a:lnTo>
                  <a:lnTo>
                    <a:pt x="110" y="98"/>
                  </a:lnTo>
                  <a:close/>
                  <a:moveTo>
                    <a:pt x="75" y="0"/>
                  </a:moveTo>
                  <a:lnTo>
                    <a:pt x="92" y="1"/>
                  </a:lnTo>
                  <a:lnTo>
                    <a:pt x="107" y="5"/>
                  </a:lnTo>
                  <a:lnTo>
                    <a:pt x="120" y="13"/>
                  </a:lnTo>
                  <a:lnTo>
                    <a:pt x="129" y="25"/>
                  </a:lnTo>
                  <a:lnTo>
                    <a:pt x="135" y="40"/>
                  </a:lnTo>
                  <a:lnTo>
                    <a:pt x="138" y="61"/>
                  </a:lnTo>
                  <a:lnTo>
                    <a:pt x="138" y="161"/>
                  </a:lnTo>
                  <a:lnTo>
                    <a:pt x="139" y="173"/>
                  </a:lnTo>
                  <a:lnTo>
                    <a:pt x="140" y="182"/>
                  </a:lnTo>
                  <a:lnTo>
                    <a:pt x="142" y="186"/>
                  </a:lnTo>
                  <a:lnTo>
                    <a:pt x="118" y="186"/>
                  </a:lnTo>
                  <a:lnTo>
                    <a:pt x="111" y="168"/>
                  </a:lnTo>
                  <a:lnTo>
                    <a:pt x="102" y="176"/>
                  </a:lnTo>
                  <a:lnTo>
                    <a:pt x="89" y="183"/>
                  </a:lnTo>
                  <a:lnTo>
                    <a:pt x="74" y="189"/>
                  </a:lnTo>
                  <a:lnTo>
                    <a:pt x="56" y="190"/>
                  </a:lnTo>
                  <a:lnTo>
                    <a:pt x="39" y="187"/>
                  </a:lnTo>
                  <a:lnTo>
                    <a:pt x="24" y="180"/>
                  </a:lnTo>
                  <a:lnTo>
                    <a:pt x="11" y="169"/>
                  </a:lnTo>
                  <a:lnTo>
                    <a:pt x="3" y="154"/>
                  </a:lnTo>
                  <a:lnTo>
                    <a:pt x="0" y="134"/>
                  </a:lnTo>
                  <a:lnTo>
                    <a:pt x="3" y="115"/>
                  </a:lnTo>
                  <a:lnTo>
                    <a:pt x="13" y="98"/>
                  </a:lnTo>
                  <a:lnTo>
                    <a:pt x="26" y="86"/>
                  </a:lnTo>
                  <a:lnTo>
                    <a:pt x="47" y="77"/>
                  </a:lnTo>
                  <a:lnTo>
                    <a:pt x="74" y="75"/>
                  </a:lnTo>
                  <a:lnTo>
                    <a:pt x="110" y="73"/>
                  </a:lnTo>
                  <a:lnTo>
                    <a:pt x="110" y="65"/>
                  </a:lnTo>
                  <a:lnTo>
                    <a:pt x="108" y="48"/>
                  </a:lnTo>
                  <a:lnTo>
                    <a:pt x="103" y="37"/>
                  </a:lnTo>
                  <a:lnTo>
                    <a:pt x="95" y="29"/>
                  </a:lnTo>
                  <a:lnTo>
                    <a:pt x="83" y="25"/>
                  </a:lnTo>
                  <a:lnTo>
                    <a:pt x="71" y="23"/>
                  </a:lnTo>
                  <a:lnTo>
                    <a:pt x="54" y="25"/>
                  </a:lnTo>
                  <a:lnTo>
                    <a:pt x="42" y="29"/>
                  </a:lnTo>
                  <a:lnTo>
                    <a:pt x="31" y="34"/>
                  </a:lnTo>
                  <a:lnTo>
                    <a:pt x="24" y="40"/>
                  </a:lnTo>
                  <a:lnTo>
                    <a:pt x="11" y="20"/>
                  </a:lnTo>
                  <a:lnTo>
                    <a:pt x="32" y="8"/>
                  </a:lnTo>
                  <a:lnTo>
                    <a:pt x="54" y="1"/>
                  </a:lnTo>
                  <a:lnTo>
                    <a:pt x="75"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1" name="Freeform 80"/>
            <p:cNvSpPr>
              <a:spLocks/>
            </p:cNvSpPr>
            <p:nvPr/>
          </p:nvSpPr>
          <p:spPr bwMode="auto">
            <a:xfrm>
              <a:off x="1219" y="3727"/>
              <a:ext cx="33" cy="62"/>
            </a:xfrm>
            <a:custGeom>
              <a:avLst/>
              <a:gdLst>
                <a:gd name="T0" fmla="*/ 0 w 98"/>
                <a:gd name="T1" fmla="*/ 0 h 186"/>
                <a:gd name="T2" fmla="*/ 0 w 98"/>
                <a:gd name="T3" fmla="*/ 0 h 186"/>
                <a:gd name="T4" fmla="*/ 0 w 98"/>
                <a:gd name="T5" fmla="*/ 0 h 186"/>
                <a:gd name="T6" fmla="*/ 0 w 98"/>
                <a:gd name="T7" fmla="*/ 0 h 186"/>
                <a:gd name="T8" fmla="*/ 0 w 98"/>
                <a:gd name="T9" fmla="*/ 0 h 186"/>
                <a:gd name="T10" fmla="*/ 0 w 98"/>
                <a:gd name="T11" fmla="*/ 0 h 186"/>
                <a:gd name="T12" fmla="*/ 0 w 98"/>
                <a:gd name="T13" fmla="*/ 0 h 186"/>
                <a:gd name="T14" fmla="*/ 0 w 98"/>
                <a:gd name="T15" fmla="*/ 0 h 186"/>
                <a:gd name="T16" fmla="*/ 0 w 98"/>
                <a:gd name="T17" fmla="*/ 0 h 186"/>
                <a:gd name="T18" fmla="*/ 0 w 98"/>
                <a:gd name="T19" fmla="*/ 0 h 186"/>
                <a:gd name="T20" fmla="*/ 0 w 98"/>
                <a:gd name="T21" fmla="*/ 0 h 186"/>
                <a:gd name="T22" fmla="*/ 0 w 98"/>
                <a:gd name="T23" fmla="*/ 0 h 186"/>
                <a:gd name="T24" fmla="*/ 0 w 98"/>
                <a:gd name="T25" fmla="*/ 0 h 186"/>
                <a:gd name="T26" fmla="*/ 0 w 98"/>
                <a:gd name="T27" fmla="*/ 0 h 186"/>
                <a:gd name="T28" fmla="*/ 0 w 98"/>
                <a:gd name="T29" fmla="*/ 0 h 186"/>
                <a:gd name="T30" fmla="*/ 0 w 98"/>
                <a:gd name="T31" fmla="*/ 0 h 186"/>
                <a:gd name="T32" fmla="*/ 0 w 98"/>
                <a:gd name="T33" fmla="*/ 0 h 186"/>
                <a:gd name="T34" fmla="*/ 0 w 98"/>
                <a:gd name="T35" fmla="*/ 0 h 186"/>
                <a:gd name="T36" fmla="*/ 0 w 98"/>
                <a:gd name="T37" fmla="*/ 0 h 186"/>
                <a:gd name="T38" fmla="*/ 0 w 98"/>
                <a:gd name="T39" fmla="*/ 0 h 186"/>
                <a:gd name="T40" fmla="*/ 0 w 98"/>
                <a:gd name="T41" fmla="*/ 0 h 186"/>
                <a:gd name="T42" fmla="*/ 0 w 98"/>
                <a:gd name="T43" fmla="*/ 0 h 1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8"/>
                <a:gd name="T67" fmla="*/ 0 h 186"/>
                <a:gd name="T68" fmla="*/ 98 w 98"/>
                <a:gd name="T69" fmla="*/ 186 h 18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8" h="186">
                  <a:moveTo>
                    <a:pt x="71" y="0"/>
                  </a:moveTo>
                  <a:lnTo>
                    <a:pt x="85" y="0"/>
                  </a:lnTo>
                  <a:lnTo>
                    <a:pt x="91" y="1"/>
                  </a:lnTo>
                  <a:lnTo>
                    <a:pt x="95" y="4"/>
                  </a:lnTo>
                  <a:lnTo>
                    <a:pt x="98" y="5"/>
                  </a:lnTo>
                  <a:lnTo>
                    <a:pt x="85" y="32"/>
                  </a:lnTo>
                  <a:lnTo>
                    <a:pt x="82" y="30"/>
                  </a:lnTo>
                  <a:lnTo>
                    <a:pt x="79" y="30"/>
                  </a:lnTo>
                  <a:lnTo>
                    <a:pt x="74" y="29"/>
                  </a:lnTo>
                  <a:lnTo>
                    <a:pt x="68" y="29"/>
                  </a:lnTo>
                  <a:lnTo>
                    <a:pt x="56" y="32"/>
                  </a:lnTo>
                  <a:lnTo>
                    <a:pt x="42" y="40"/>
                  </a:lnTo>
                  <a:lnTo>
                    <a:pt x="28" y="51"/>
                  </a:lnTo>
                  <a:lnTo>
                    <a:pt x="28" y="186"/>
                  </a:lnTo>
                  <a:lnTo>
                    <a:pt x="0" y="186"/>
                  </a:lnTo>
                  <a:lnTo>
                    <a:pt x="0" y="4"/>
                  </a:lnTo>
                  <a:lnTo>
                    <a:pt x="24" y="4"/>
                  </a:lnTo>
                  <a:lnTo>
                    <a:pt x="27" y="25"/>
                  </a:lnTo>
                  <a:lnTo>
                    <a:pt x="41" y="13"/>
                  </a:lnTo>
                  <a:lnTo>
                    <a:pt x="52" y="7"/>
                  </a:lnTo>
                  <a:lnTo>
                    <a:pt x="61" y="2"/>
                  </a:lnTo>
                  <a:lnTo>
                    <a:pt x="71"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2" name="Freeform 81"/>
            <p:cNvSpPr>
              <a:spLocks/>
            </p:cNvSpPr>
            <p:nvPr/>
          </p:nvSpPr>
          <p:spPr bwMode="auto">
            <a:xfrm>
              <a:off x="1253" y="3727"/>
              <a:ext cx="48" cy="63"/>
            </a:xfrm>
            <a:custGeom>
              <a:avLst/>
              <a:gdLst>
                <a:gd name="T0" fmla="*/ 0 w 142"/>
                <a:gd name="T1" fmla="*/ 0 h 190"/>
                <a:gd name="T2" fmla="*/ 0 w 142"/>
                <a:gd name="T3" fmla="*/ 0 h 190"/>
                <a:gd name="T4" fmla="*/ 0 w 142"/>
                <a:gd name="T5" fmla="*/ 0 h 190"/>
                <a:gd name="T6" fmla="*/ 0 w 142"/>
                <a:gd name="T7" fmla="*/ 0 h 190"/>
                <a:gd name="T8" fmla="*/ 0 w 142"/>
                <a:gd name="T9" fmla="*/ 0 h 190"/>
                <a:gd name="T10" fmla="*/ 0 w 142"/>
                <a:gd name="T11" fmla="*/ 0 h 190"/>
                <a:gd name="T12" fmla="*/ 0 w 142"/>
                <a:gd name="T13" fmla="*/ 0 h 190"/>
                <a:gd name="T14" fmla="*/ 0 w 142"/>
                <a:gd name="T15" fmla="*/ 0 h 190"/>
                <a:gd name="T16" fmla="*/ 0 w 142"/>
                <a:gd name="T17" fmla="*/ 0 h 190"/>
                <a:gd name="T18" fmla="*/ 0 w 142"/>
                <a:gd name="T19" fmla="*/ 0 h 190"/>
                <a:gd name="T20" fmla="*/ 0 w 142"/>
                <a:gd name="T21" fmla="*/ 0 h 190"/>
                <a:gd name="T22" fmla="*/ 0 w 142"/>
                <a:gd name="T23" fmla="*/ 0 h 190"/>
                <a:gd name="T24" fmla="*/ 0 w 142"/>
                <a:gd name="T25" fmla="*/ 0 h 190"/>
                <a:gd name="T26" fmla="*/ 0 w 142"/>
                <a:gd name="T27" fmla="*/ 0 h 190"/>
                <a:gd name="T28" fmla="*/ 0 w 142"/>
                <a:gd name="T29" fmla="*/ 0 h 190"/>
                <a:gd name="T30" fmla="*/ 0 w 142"/>
                <a:gd name="T31" fmla="*/ 0 h 190"/>
                <a:gd name="T32" fmla="*/ 0 w 142"/>
                <a:gd name="T33" fmla="*/ 0 h 190"/>
                <a:gd name="T34" fmla="*/ 0 w 142"/>
                <a:gd name="T35" fmla="*/ 0 h 190"/>
                <a:gd name="T36" fmla="*/ 0 w 142"/>
                <a:gd name="T37" fmla="*/ 0 h 190"/>
                <a:gd name="T38" fmla="*/ 0 w 142"/>
                <a:gd name="T39" fmla="*/ 0 h 190"/>
                <a:gd name="T40" fmla="*/ 0 w 142"/>
                <a:gd name="T41" fmla="*/ 0 h 190"/>
                <a:gd name="T42" fmla="*/ 0 w 142"/>
                <a:gd name="T43" fmla="*/ 0 h 190"/>
                <a:gd name="T44" fmla="*/ 0 w 142"/>
                <a:gd name="T45" fmla="*/ 0 h 190"/>
                <a:gd name="T46" fmla="*/ 0 w 142"/>
                <a:gd name="T47" fmla="*/ 0 h 190"/>
                <a:gd name="T48" fmla="*/ 0 w 142"/>
                <a:gd name="T49" fmla="*/ 0 h 190"/>
                <a:gd name="T50" fmla="*/ 0 w 142"/>
                <a:gd name="T51" fmla="*/ 0 h 190"/>
                <a:gd name="T52" fmla="*/ 0 w 142"/>
                <a:gd name="T53" fmla="*/ 0 h 190"/>
                <a:gd name="T54" fmla="*/ 0 w 142"/>
                <a:gd name="T55" fmla="*/ 0 h 190"/>
                <a:gd name="T56" fmla="*/ 0 w 142"/>
                <a:gd name="T57" fmla="*/ 0 h 190"/>
                <a:gd name="T58" fmla="*/ 0 w 142"/>
                <a:gd name="T59" fmla="*/ 0 h 190"/>
                <a:gd name="T60" fmla="*/ 0 w 142"/>
                <a:gd name="T61" fmla="*/ 0 h 190"/>
                <a:gd name="T62" fmla="*/ 0 w 142"/>
                <a:gd name="T63" fmla="*/ 0 h 190"/>
                <a:gd name="T64" fmla="*/ 0 w 142"/>
                <a:gd name="T65" fmla="*/ 0 h 190"/>
                <a:gd name="T66" fmla="*/ 0 w 142"/>
                <a:gd name="T67" fmla="*/ 0 h 190"/>
                <a:gd name="T68" fmla="*/ 0 w 142"/>
                <a:gd name="T69" fmla="*/ 0 h 190"/>
                <a:gd name="T70" fmla="*/ 0 w 142"/>
                <a:gd name="T71" fmla="*/ 0 h 190"/>
                <a:gd name="T72" fmla="*/ 0 w 142"/>
                <a:gd name="T73" fmla="*/ 0 h 190"/>
                <a:gd name="T74" fmla="*/ 0 w 142"/>
                <a:gd name="T75" fmla="*/ 0 h 19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2"/>
                <a:gd name="T115" fmla="*/ 0 h 190"/>
                <a:gd name="T116" fmla="*/ 142 w 142"/>
                <a:gd name="T117" fmla="*/ 190 h 19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2" h="190">
                  <a:moveTo>
                    <a:pt x="90" y="0"/>
                  </a:moveTo>
                  <a:lnTo>
                    <a:pt x="115" y="2"/>
                  </a:lnTo>
                  <a:lnTo>
                    <a:pt x="136" y="11"/>
                  </a:lnTo>
                  <a:lnTo>
                    <a:pt x="136" y="37"/>
                  </a:lnTo>
                  <a:lnTo>
                    <a:pt x="124" y="30"/>
                  </a:lnTo>
                  <a:lnTo>
                    <a:pt x="107" y="26"/>
                  </a:lnTo>
                  <a:lnTo>
                    <a:pt x="89" y="25"/>
                  </a:lnTo>
                  <a:lnTo>
                    <a:pt x="68" y="27"/>
                  </a:lnTo>
                  <a:lnTo>
                    <a:pt x="52" y="37"/>
                  </a:lnTo>
                  <a:lnTo>
                    <a:pt x="39" y="52"/>
                  </a:lnTo>
                  <a:lnTo>
                    <a:pt x="32" y="72"/>
                  </a:lnTo>
                  <a:lnTo>
                    <a:pt x="29" y="95"/>
                  </a:lnTo>
                  <a:lnTo>
                    <a:pt x="32" y="118"/>
                  </a:lnTo>
                  <a:lnTo>
                    <a:pt x="39" y="137"/>
                  </a:lnTo>
                  <a:lnTo>
                    <a:pt x="52" y="152"/>
                  </a:lnTo>
                  <a:lnTo>
                    <a:pt x="68" y="162"/>
                  </a:lnTo>
                  <a:lnTo>
                    <a:pt x="88" y="165"/>
                  </a:lnTo>
                  <a:lnTo>
                    <a:pt x="106" y="164"/>
                  </a:lnTo>
                  <a:lnTo>
                    <a:pt x="121" y="159"/>
                  </a:lnTo>
                  <a:lnTo>
                    <a:pt x="134" y="152"/>
                  </a:lnTo>
                  <a:lnTo>
                    <a:pt x="142" y="172"/>
                  </a:lnTo>
                  <a:lnTo>
                    <a:pt x="127" y="180"/>
                  </a:lnTo>
                  <a:lnTo>
                    <a:pt x="107" y="187"/>
                  </a:lnTo>
                  <a:lnTo>
                    <a:pt x="85" y="190"/>
                  </a:lnTo>
                  <a:lnTo>
                    <a:pt x="63" y="187"/>
                  </a:lnTo>
                  <a:lnTo>
                    <a:pt x="43" y="180"/>
                  </a:lnTo>
                  <a:lnTo>
                    <a:pt x="28" y="169"/>
                  </a:lnTo>
                  <a:lnTo>
                    <a:pt x="15" y="154"/>
                  </a:lnTo>
                  <a:lnTo>
                    <a:pt x="7" y="137"/>
                  </a:lnTo>
                  <a:lnTo>
                    <a:pt x="2" y="118"/>
                  </a:lnTo>
                  <a:lnTo>
                    <a:pt x="0" y="97"/>
                  </a:lnTo>
                  <a:lnTo>
                    <a:pt x="2" y="76"/>
                  </a:lnTo>
                  <a:lnTo>
                    <a:pt x="7" y="55"/>
                  </a:lnTo>
                  <a:lnTo>
                    <a:pt x="17" y="37"/>
                  </a:lnTo>
                  <a:lnTo>
                    <a:pt x="29" y="22"/>
                  </a:lnTo>
                  <a:lnTo>
                    <a:pt x="46" y="11"/>
                  </a:lnTo>
                  <a:lnTo>
                    <a:pt x="67" y="2"/>
                  </a:lnTo>
                  <a:lnTo>
                    <a:pt x="9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3" name="Freeform 82"/>
            <p:cNvSpPr>
              <a:spLocks/>
            </p:cNvSpPr>
            <p:nvPr/>
          </p:nvSpPr>
          <p:spPr bwMode="auto">
            <a:xfrm>
              <a:off x="1312" y="3698"/>
              <a:ext cx="48" cy="91"/>
            </a:xfrm>
            <a:custGeom>
              <a:avLst/>
              <a:gdLst>
                <a:gd name="T0" fmla="*/ 0 w 145"/>
                <a:gd name="T1" fmla="*/ 0 h 273"/>
                <a:gd name="T2" fmla="*/ 0 w 145"/>
                <a:gd name="T3" fmla="*/ 0 h 273"/>
                <a:gd name="T4" fmla="*/ 0 w 145"/>
                <a:gd name="T5" fmla="*/ 0 h 273"/>
                <a:gd name="T6" fmla="*/ 0 w 145"/>
                <a:gd name="T7" fmla="*/ 0 h 273"/>
                <a:gd name="T8" fmla="*/ 0 w 145"/>
                <a:gd name="T9" fmla="*/ 0 h 273"/>
                <a:gd name="T10" fmla="*/ 0 w 145"/>
                <a:gd name="T11" fmla="*/ 0 h 273"/>
                <a:gd name="T12" fmla="*/ 0 w 145"/>
                <a:gd name="T13" fmla="*/ 0 h 273"/>
                <a:gd name="T14" fmla="*/ 0 w 145"/>
                <a:gd name="T15" fmla="*/ 0 h 273"/>
                <a:gd name="T16" fmla="*/ 0 w 145"/>
                <a:gd name="T17" fmla="*/ 0 h 273"/>
                <a:gd name="T18" fmla="*/ 0 w 145"/>
                <a:gd name="T19" fmla="*/ 0 h 273"/>
                <a:gd name="T20" fmla="*/ 0 w 145"/>
                <a:gd name="T21" fmla="*/ 0 h 273"/>
                <a:gd name="T22" fmla="*/ 0 w 145"/>
                <a:gd name="T23" fmla="*/ 0 h 273"/>
                <a:gd name="T24" fmla="*/ 0 w 145"/>
                <a:gd name="T25" fmla="*/ 0 h 273"/>
                <a:gd name="T26" fmla="*/ 0 w 145"/>
                <a:gd name="T27" fmla="*/ 0 h 273"/>
                <a:gd name="T28" fmla="*/ 0 w 145"/>
                <a:gd name="T29" fmla="*/ 0 h 273"/>
                <a:gd name="T30" fmla="*/ 0 w 145"/>
                <a:gd name="T31" fmla="*/ 0 h 273"/>
                <a:gd name="T32" fmla="*/ 0 w 145"/>
                <a:gd name="T33" fmla="*/ 0 h 273"/>
                <a:gd name="T34" fmla="*/ 0 w 145"/>
                <a:gd name="T35" fmla="*/ 0 h 273"/>
                <a:gd name="T36" fmla="*/ 0 w 145"/>
                <a:gd name="T37" fmla="*/ 0 h 273"/>
                <a:gd name="T38" fmla="*/ 0 w 145"/>
                <a:gd name="T39" fmla="*/ 0 h 273"/>
                <a:gd name="T40" fmla="*/ 0 w 145"/>
                <a:gd name="T41" fmla="*/ 0 h 273"/>
                <a:gd name="T42" fmla="*/ 0 w 145"/>
                <a:gd name="T43" fmla="*/ 0 h 273"/>
                <a:gd name="T44" fmla="*/ 0 w 145"/>
                <a:gd name="T45" fmla="*/ 0 h 273"/>
                <a:gd name="T46" fmla="*/ 0 w 145"/>
                <a:gd name="T47" fmla="*/ 0 h 273"/>
                <a:gd name="T48" fmla="*/ 0 w 145"/>
                <a:gd name="T49" fmla="*/ 0 h 273"/>
                <a:gd name="T50" fmla="*/ 0 w 145"/>
                <a:gd name="T51" fmla="*/ 0 h 273"/>
                <a:gd name="T52" fmla="*/ 0 w 145"/>
                <a:gd name="T53" fmla="*/ 0 h 273"/>
                <a:gd name="T54" fmla="*/ 0 w 145"/>
                <a:gd name="T55" fmla="*/ 0 h 27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5"/>
                <a:gd name="T85" fmla="*/ 0 h 273"/>
                <a:gd name="T86" fmla="*/ 145 w 145"/>
                <a:gd name="T87" fmla="*/ 273 h 27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5" h="273">
                  <a:moveTo>
                    <a:pt x="0" y="0"/>
                  </a:moveTo>
                  <a:lnTo>
                    <a:pt x="28" y="0"/>
                  </a:lnTo>
                  <a:lnTo>
                    <a:pt x="28" y="113"/>
                  </a:lnTo>
                  <a:lnTo>
                    <a:pt x="43" y="102"/>
                  </a:lnTo>
                  <a:lnTo>
                    <a:pt x="59" y="94"/>
                  </a:lnTo>
                  <a:lnTo>
                    <a:pt x="74" y="88"/>
                  </a:lnTo>
                  <a:lnTo>
                    <a:pt x="92" y="87"/>
                  </a:lnTo>
                  <a:lnTo>
                    <a:pt x="104" y="88"/>
                  </a:lnTo>
                  <a:lnTo>
                    <a:pt x="117" y="92"/>
                  </a:lnTo>
                  <a:lnTo>
                    <a:pt x="128" y="102"/>
                  </a:lnTo>
                  <a:lnTo>
                    <a:pt x="136" y="114"/>
                  </a:lnTo>
                  <a:lnTo>
                    <a:pt x="142" y="131"/>
                  </a:lnTo>
                  <a:lnTo>
                    <a:pt x="145" y="153"/>
                  </a:lnTo>
                  <a:lnTo>
                    <a:pt x="145" y="273"/>
                  </a:lnTo>
                  <a:lnTo>
                    <a:pt x="117" y="273"/>
                  </a:lnTo>
                  <a:lnTo>
                    <a:pt x="117" y="149"/>
                  </a:lnTo>
                  <a:lnTo>
                    <a:pt x="114" y="138"/>
                  </a:lnTo>
                  <a:lnTo>
                    <a:pt x="111" y="128"/>
                  </a:lnTo>
                  <a:lnTo>
                    <a:pt x="106" y="120"/>
                  </a:lnTo>
                  <a:lnTo>
                    <a:pt x="96" y="114"/>
                  </a:lnTo>
                  <a:lnTo>
                    <a:pt x="84" y="113"/>
                  </a:lnTo>
                  <a:lnTo>
                    <a:pt x="68" y="116"/>
                  </a:lnTo>
                  <a:lnTo>
                    <a:pt x="53" y="123"/>
                  </a:lnTo>
                  <a:lnTo>
                    <a:pt x="40" y="131"/>
                  </a:lnTo>
                  <a:lnTo>
                    <a:pt x="28" y="141"/>
                  </a:lnTo>
                  <a:lnTo>
                    <a:pt x="28" y="273"/>
                  </a:lnTo>
                  <a:lnTo>
                    <a:pt x="0" y="273"/>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4" name="Freeform 83"/>
            <p:cNvSpPr>
              <a:spLocks/>
            </p:cNvSpPr>
            <p:nvPr/>
          </p:nvSpPr>
          <p:spPr bwMode="auto">
            <a:xfrm>
              <a:off x="1406" y="3703"/>
              <a:ext cx="64" cy="87"/>
            </a:xfrm>
            <a:custGeom>
              <a:avLst/>
              <a:gdLst>
                <a:gd name="T0" fmla="*/ 0 w 193"/>
                <a:gd name="T1" fmla="*/ 0 h 260"/>
                <a:gd name="T2" fmla="*/ 0 w 193"/>
                <a:gd name="T3" fmla="*/ 0 h 260"/>
                <a:gd name="T4" fmla="*/ 0 w 193"/>
                <a:gd name="T5" fmla="*/ 0 h 260"/>
                <a:gd name="T6" fmla="*/ 0 w 193"/>
                <a:gd name="T7" fmla="*/ 0 h 260"/>
                <a:gd name="T8" fmla="*/ 0 w 193"/>
                <a:gd name="T9" fmla="*/ 0 h 260"/>
                <a:gd name="T10" fmla="*/ 0 w 193"/>
                <a:gd name="T11" fmla="*/ 0 h 260"/>
                <a:gd name="T12" fmla="*/ 0 w 193"/>
                <a:gd name="T13" fmla="*/ 0 h 260"/>
                <a:gd name="T14" fmla="*/ 0 w 193"/>
                <a:gd name="T15" fmla="*/ 0 h 260"/>
                <a:gd name="T16" fmla="*/ 0 w 193"/>
                <a:gd name="T17" fmla="*/ 0 h 260"/>
                <a:gd name="T18" fmla="*/ 0 w 193"/>
                <a:gd name="T19" fmla="*/ 0 h 260"/>
                <a:gd name="T20" fmla="*/ 0 w 193"/>
                <a:gd name="T21" fmla="*/ 0 h 260"/>
                <a:gd name="T22" fmla="*/ 0 w 193"/>
                <a:gd name="T23" fmla="*/ 0 h 260"/>
                <a:gd name="T24" fmla="*/ 0 w 193"/>
                <a:gd name="T25" fmla="*/ 0 h 260"/>
                <a:gd name="T26" fmla="*/ 0 w 193"/>
                <a:gd name="T27" fmla="*/ 0 h 260"/>
                <a:gd name="T28" fmla="*/ 0 w 193"/>
                <a:gd name="T29" fmla="*/ 0 h 260"/>
                <a:gd name="T30" fmla="*/ 0 w 193"/>
                <a:gd name="T31" fmla="*/ 0 h 260"/>
                <a:gd name="T32" fmla="*/ 0 w 193"/>
                <a:gd name="T33" fmla="*/ 0 h 260"/>
                <a:gd name="T34" fmla="*/ 0 w 193"/>
                <a:gd name="T35" fmla="*/ 0 h 260"/>
                <a:gd name="T36" fmla="*/ 0 w 193"/>
                <a:gd name="T37" fmla="*/ 0 h 260"/>
                <a:gd name="T38" fmla="*/ 0 w 193"/>
                <a:gd name="T39" fmla="*/ 0 h 260"/>
                <a:gd name="T40" fmla="*/ 0 w 193"/>
                <a:gd name="T41" fmla="*/ 0 h 260"/>
                <a:gd name="T42" fmla="*/ 0 w 193"/>
                <a:gd name="T43" fmla="*/ 0 h 260"/>
                <a:gd name="T44" fmla="*/ 0 w 193"/>
                <a:gd name="T45" fmla="*/ 0 h 260"/>
                <a:gd name="T46" fmla="*/ 0 w 193"/>
                <a:gd name="T47" fmla="*/ 0 h 260"/>
                <a:gd name="T48" fmla="*/ 0 w 193"/>
                <a:gd name="T49" fmla="*/ 0 h 260"/>
                <a:gd name="T50" fmla="*/ 0 w 193"/>
                <a:gd name="T51" fmla="*/ 0 h 260"/>
                <a:gd name="T52" fmla="*/ 0 w 193"/>
                <a:gd name="T53" fmla="*/ 0 h 260"/>
                <a:gd name="T54" fmla="*/ 0 w 193"/>
                <a:gd name="T55" fmla="*/ 0 h 260"/>
                <a:gd name="T56" fmla="*/ 0 w 193"/>
                <a:gd name="T57" fmla="*/ 0 h 260"/>
                <a:gd name="T58" fmla="*/ 0 w 193"/>
                <a:gd name="T59" fmla="*/ 0 h 260"/>
                <a:gd name="T60" fmla="*/ 0 w 193"/>
                <a:gd name="T61" fmla="*/ 0 h 260"/>
                <a:gd name="T62" fmla="*/ 0 w 193"/>
                <a:gd name="T63" fmla="*/ 0 h 260"/>
                <a:gd name="T64" fmla="*/ 0 w 193"/>
                <a:gd name="T65" fmla="*/ 0 h 260"/>
                <a:gd name="T66" fmla="*/ 0 w 193"/>
                <a:gd name="T67" fmla="*/ 0 h 260"/>
                <a:gd name="T68" fmla="*/ 0 w 193"/>
                <a:gd name="T69" fmla="*/ 0 h 260"/>
                <a:gd name="T70" fmla="*/ 0 w 193"/>
                <a:gd name="T71" fmla="*/ 0 h 260"/>
                <a:gd name="T72" fmla="*/ 0 w 193"/>
                <a:gd name="T73" fmla="*/ 0 h 260"/>
                <a:gd name="T74" fmla="*/ 0 w 193"/>
                <a:gd name="T75" fmla="*/ 0 h 260"/>
                <a:gd name="T76" fmla="*/ 0 w 193"/>
                <a:gd name="T77" fmla="*/ 0 h 260"/>
                <a:gd name="T78" fmla="*/ 0 w 193"/>
                <a:gd name="T79" fmla="*/ 0 h 260"/>
                <a:gd name="T80" fmla="*/ 0 w 193"/>
                <a:gd name="T81" fmla="*/ 0 h 260"/>
                <a:gd name="T82" fmla="*/ 0 w 193"/>
                <a:gd name="T83" fmla="*/ 0 h 260"/>
                <a:gd name="T84" fmla="*/ 0 w 193"/>
                <a:gd name="T85" fmla="*/ 0 h 260"/>
                <a:gd name="T86" fmla="*/ 0 w 193"/>
                <a:gd name="T87" fmla="*/ 0 h 26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93"/>
                <a:gd name="T133" fmla="*/ 0 h 260"/>
                <a:gd name="T134" fmla="*/ 193 w 193"/>
                <a:gd name="T135" fmla="*/ 260 h 26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93" h="260">
                  <a:moveTo>
                    <a:pt x="127" y="0"/>
                  </a:moveTo>
                  <a:lnTo>
                    <a:pt x="148" y="1"/>
                  </a:lnTo>
                  <a:lnTo>
                    <a:pt x="166" y="6"/>
                  </a:lnTo>
                  <a:lnTo>
                    <a:pt x="181" y="10"/>
                  </a:lnTo>
                  <a:lnTo>
                    <a:pt x="191" y="15"/>
                  </a:lnTo>
                  <a:lnTo>
                    <a:pt x="191" y="46"/>
                  </a:lnTo>
                  <a:lnTo>
                    <a:pt x="177" y="38"/>
                  </a:lnTo>
                  <a:lnTo>
                    <a:pt x="163" y="32"/>
                  </a:lnTo>
                  <a:lnTo>
                    <a:pt x="146" y="28"/>
                  </a:lnTo>
                  <a:lnTo>
                    <a:pt x="125" y="26"/>
                  </a:lnTo>
                  <a:lnTo>
                    <a:pt x="99" y="31"/>
                  </a:lnTo>
                  <a:lnTo>
                    <a:pt x="77" y="40"/>
                  </a:lnTo>
                  <a:lnTo>
                    <a:pt x="57" y="56"/>
                  </a:lnTo>
                  <a:lnTo>
                    <a:pt x="43" y="77"/>
                  </a:lnTo>
                  <a:lnTo>
                    <a:pt x="34" y="103"/>
                  </a:lnTo>
                  <a:lnTo>
                    <a:pt x="31" y="131"/>
                  </a:lnTo>
                  <a:lnTo>
                    <a:pt x="34" y="156"/>
                  </a:lnTo>
                  <a:lnTo>
                    <a:pt x="39" y="177"/>
                  </a:lnTo>
                  <a:lnTo>
                    <a:pt x="49" y="196"/>
                  </a:lnTo>
                  <a:lnTo>
                    <a:pt x="63" y="211"/>
                  </a:lnTo>
                  <a:lnTo>
                    <a:pt x="81" y="224"/>
                  </a:lnTo>
                  <a:lnTo>
                    <a:pt x="102" y="231"/>
                  </a:lnTo>
                  <a:lnTo>
                    <a:pt x="125" y="234"/>
                  </a:lnTo>
                  <a:lnTo>
                    <a:pt x="146" y="231"/>
                  </a:lnTo>
                  <a:lnTo>
                    <a:pt x="167" y="227"/>
                  </a:lnTo>
                  <a:lnTo>
                    <a:pt x="185" y="218"/>
                  </a:lnTo>
                  <a:lnTo>
                    <a:pt x="193" y="241"/>
                  </a:lnTo>
                  <a:lnTo>
                    <a:pt x="170" y="252"/>
                  </a:lnTo>
                  <a:lnTo>
                    <a:pt x="146" y="259"/>
                  </a:lnTo>
                  <a:lnTo>
                    <a:pt x="123" y="260"/>
                  </a:lnTo>
                  <a:lnTo>
                    <a:pt x="92" y="257"/>
                  </a:lnTo>
                  <a:lnTo>
                    <a:pt x="66" y="247"/>
                  </a:lnTo>
                  <a:lnTo>
                    <a:pt x="43" y="232"/>
                  </a:lnTo>
                  <a:lnTo>
                    <a:pt x="25" y="213"/>
                  </a:lnTo>
                  <a:lnTo>
                    <a:pt x="11" y="189"/>
                  </a:lnTo>
                  <a:lnTo>
                    <a:pt x="3" y="163"/>
                  </a:lnTo>
                  <a:lnTo>
                    <a:pt x="0" y="132"/>
                  </a:lnTo>
                  <a:lnTo>
                    <a:pt x="3" y="102"/>
                  </a:lnTo>
                  <a:lnTo>
                    <a:pt x="13" y="74"/>
                  </a:lnTo>
                  <a:lnTo>
                    <a:pt x="27" y="49"/>
                  </a:lnTo>
                  <a:lnTo>
                    <a:pt x="46" y="29"/>
                  </a:lnTo>
                  <a:lnTo>
                    <a:pt x="68" y="14"/>
                  </a:lnTo>
                  <a:lnTo>
                    <a:pt x="96" y="3"/>
                  </a:lnTo>
                  <a:lnTo>
                    <a:pt x="127"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5" name="Freeform 84"/>
            <p:cNvSpPr>
              <a:spLocks noEditPoints="1"/>
            </p:cNvSpPr>
            <p:nvPr/>
          </p:nvSpPr>
          <p:spPr bwMode="auto">
            <a:xfrm>
              <a:off x="1475" y="3727"/>
              <a:ext cx="55" cy="63"/>
            </a:xfrm>
            <a:custGeom>
              <a:avLst/>
              <a:gdLst>
                <a:gd name="T0" fmla="*/ 0 w 166"/>
                <a:gd name="T1" fmla="*/ 0 h 190"/>
                <a:gd name="T2" fmla="*/ 0 w 166"/>
                <a:gd name="T3" fmla="*/ 0 h 190"/>
                <a:gd name="T4" fmla="*/ 0 w 166"/>
                <a:gd name="T5" fmla="*/ 0 h 190"/>
                <a:gd name="T6" fmla="*/ 0 w 166"/>
                <a:gd name="T7" fmla="*/ 0 h 190"/>
                <a:gd name="T8" fmla="*/ 0 w 166"/>
                <a:gd name="T9" fmla="*/ 0 h 190"/>
                <a:gd name="T10" fmla="*/ 0 w 166"/>
                <a:gd name="T11" fmla="*/ 0 h 190"/>
                <a:gd name="T12" fmla="*/ 0 w 166"/>
                <a:gd name="T13" fmla="*/ 0 h 190"/>
                <a:gd name="T14" fmla="*/ 0 w 166"/>
                <a:gd name="T15" fmla="*/ 0 h 190"/>
                <a:gd name="T16" fmla="*/ 0 w 166"/>
                <a:gd name="T17" fmla="*/ 0 h 190"/>
                <a:gd name="T18" fmla="*/ 0 w 166"/>
                <a:gd name="T19" fmla="*/ 0 h 190"/>
                <a:gd name="T20" fmla="*/ 0 w 166"/>
                <a:gd name="T21" fmla="*/ 0 h 190"/>
                <a:gd name="T22" fmla="*/ 0 w 166"/>
                <a:gd name="T23" fmla="*/ 0 h 190"/>
                <a:gd name="T24" fmla="*/ 0 w 166"/>
                <a:gd name="T25" fmla="*/ 0 h 190"/>
                <a:gd name="T26" fmla="*/ 0 w 166"/>
                <a:gd name="T27" fmla="*/ 0 h 190"/>
                <a:gd name="T28" fmla="*/ 0 w 166"/>
                <a:gd name="T29" fmla="*/ 0 h 190"/>
                <a:gd name="T30" fmla="*/ 0 w 166"/>
                <a:gd name="T31" fmla="*/ 0 h 190"/>
                <a:gd name="T32" fmla="*/ 0 w 166"/>
                <a:gd name="T33" fmla="*/ 0 h 190"/>
                <a:gd name="T34" fmla="*/ 0 w 166"/>
                <a:gd name="T35" fmla="*/ 0 h 190"/>
                <a:gd name="T36" fmla="*/ 0 w 166"/>
                <a:gd name="T37" fmla="*/ 0 h 190"/>
                <a:gd name="T38" fmla="*/ 0 w 166"/>
                <a:gd name="T39" fmla="*/ 0 h 190"/>
                <a:gd name="T40" fmla="*/ 0 w 166"/>
                <a:gd name="T41" fmla="*/ 0 h 190"/>
                <a:gd name="T42" fmla="*/ 0 w 166"/>
                <a:gd name="T43" fmla="*/ 0 h 190"/>
                <a:gd name="T44" fmla="*/ 0 w 166"/>
                <a:gd name="T45" fmla="*/ 0 h 190"/>
                <a:gd name="T46" fmla="*/ 0 w 166"/>
                <a:gd name="T47" fmla="*/ 0 h 190"/>
                <a:gd name="T48" fmla="*/ 0 w 166"/>
                <a:gd name="T49" fmla="*/ 0 h 190"/>
                <a:gd name="T50" fmla="*/ 0 w 166"/>
                <a:gd name="T51" fmla="*/ 0 h 190"/>
                <a:gd name="T52" fmla="*/ 0 w 166"/>
                <a:gd name="T53" fmla="*/ 0 h 190"/>
                <a:gd name="T54" fmla="*/ 0 w 166"/>
                <a:gd name="T55" fmla="*/ 0 h 190"/>
                <a:gd name="T56" fmla="*/ 0 w 166"/>
                <a:gd name="T57" fmla="*/ 0 h 190"/>
                <a:gd name="T58" fmla="*/ 0 w 166"/>
                <a:gd name="T59" fmla="*/ 0 h 190"/>
                <a:gd name="T60" fmla="*/ 0 w 166"/>
                <a:gd name="T61" fmla="*/ 0 h 190"/>
                <a:gd name="T62" fmla="*/ 0 w 166"/>
                <a:gd name="T63" fmla="*/ 0 h 190"/>
                <a:gd name="T64" fmla="*/ 0 w 166"/>
                <a:gd name="T65" fmla="*/ 0 h 190"/>
                <a:gd name="T66" fmla="*/ 0 w 166"/>
                <a:gd name="T67" fmla="*/ 0 h 190"/>
                <a:gd name="T68" fmla="*/ 0 w 166"/>
                <a:gd name="T69" fmla="*/ 0 h 190"/>
                <a:gd name="T70" fmla="*/ 0 w 166"/>
                <a:gd name="T71" fmla="*/ 0 h 190"/>
                <a:gd name="T72" fmla="*/ 0 w 166"/>
                <a:gd name="T73" fmla="*/ 0 h 190"/>
                <a:gd name="T74" fmla="*/ 0 w 166"/>
                <a:gd name="T75" fmla="*/ 0 h 190"/>
                <a:gd name="T76" fmla="*/ 0 w 166"/>
                <a:gd name="T77" fmla="*/ 0 h 190"/>
                <a:gd name="T78" fmla="*/ 0 w 166"/>
                <a:gd name="T79" fmla="*/ 0 h 190"/>
                <a:gd name="T80" fmla="*/ 0 w 166"/>
                <a:gd name="T81" fmla="*/ 0 h 190"/>
                <a:gd name="T82" fmla="*/ 0 w 166"/>
                <a:gd name="T83" fmla="*/ 0 h 190"/>
                <a:gd name="T84" fmla="*/ 0 w 166"/>
                <a:gd name="T85" fmla="*/ 0 h 190"/>
                <a:gd name="T86" fmla="*/ 0 w 166"/>
                <a:gd name="T87" fmla="*/ 0 h 190"/>
                <a:gd name="T88" fmla="*/ 0 w 166"/>
                <a:gd name="T89" fmla="*/ 0 h 190"/>
                <a:gd name="T90" fmla="*/ 0 w 166"/>
                <a:gd name="T91" fmla="*/ 0 h 190"/>
                <a:gd name="T92" fmla="*/ 0 w 166"/>
                <a:gd name="T93" fmla="*/ 0 h 190"/>
                <a:gd name="T94" fmla="*/ 0 w 166"/>
                <a:gd name="T95" fmla="*/ 0 h 190"/>
                <a:gd name="T96" fmla="*/ 0 w 166"/>
                <a:gd name="T97" fmla="*/ 0 h 19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6"/>
                <a:gd name="T148" fmla="*/ 0 h 190"/>
                <a:gd name="T149" fmla="*/ 166 w 166"/>
                <a:gd name="T150" fmla="*/ 190 h 19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6" h="190">
                  <a:moveTo>
                    <a:pt x="82" y="23"/>
                  </a:moveTo>
                  <a:lnTo>
                    <a:pt x="64" y="26"/>
                  </a:lnTo>
                  <a:lnTo>
                    <a:pt x="49" y="36"/>
                  </a:lnTo>
                  <a:lnTo>
                    <a:pt x="38" y="51"/>
                  </a:lnTo>
                  <a:lnTo>
                    <a:pt x="32" y="70"/>
                  </a:lnTo>
                  <a:lnTo>
                    <a:pt x="29" y="94"/>
                  </a:lnTo>
                  <a:lnTo>
                    <a:pt x="32" y="118"/>
                  </a:lnTo>
                  <a:lnTo>
                    <a:pt x="39" y="137"/>
                  </a:lnTo>
                  <a:lnTo>
                    <a:pt x="49" y="152"/>
                  </a:lnTo>
                  <a:lnTo>
                    <a:pt x="64" y="162"/>
                  </a:lnTo>
                  <a:lnTo>
                    <a:pt x="84" y="165"/>
                  </a:lnTo>
                  <a:lnTo>
                    <a:pt x="102" y="162"/>
                  </a:lnTo>
                  <a:lnTo>
                    <a:pt x="117" y="152"/>
                  </a:lnTo>
                  <a:lnTo>
                    <a:pt x="128" y="137"/>
                  </a:lnTo>
                  <a:lnTo>
                    <a:pt x="135" y="118"/>
                  </a:lnTo>
                  <a:lnTo>
                    <a:pt x="138" y="94"/>
                  </a:lnTo>
                  <a:lnTo>
                    <a:pt x="135" y="70"/>
                  </a:lnTo>
                  <a:lnTo>
                    <a:pt x="128" y="51"/>
                  </a:lnTo>
                  <a:lnTo>
                    <a:pt x="117" y="36"/>
                  </a:lnTo>
                  <a:lnTo>
                    <a:pt x="102" y="26"/>
                  </a:lnTo>
                  <a:lnTo>
                    <a:pt x="82" y="23"/>
                  </a:lnTo>
                  <a:close/>
                  <a:moveTo>
                    <a:pt x="82" y="0"/>
                  </a:moveTo>
                  <a:lnTo>
                    <a:pt x="105" y="2"/>
                  </a:lnTo>
                  <a:lnTo>
                    <a:pt x="124" y="11"/>
                  </a:lnTo>
                  <a:lnTo>
                    <a:pt x="141" y="23"/>
                  </a:lnTo>
                  <a:lnTo>
                    <a:pt x="152" y="37"/>
                  </a:lnTo>
                  <a:lnTo>
                    <a:pt x="160" y="54"/>
                  </a:lnTo>
                  <a:lnTo>
                    <a:pt x="164" y="73"/>
                  </a:lnTo>
                  <a:lnTo>
                    <a:pt x="166" y="94"/>
                  </a:lnTo>
                  <a:lnTo>
                    <a:pt x="164" y="116"/>
                  </a:lnTo>
                  <a:lnTo>
                    <a:pt x="160" y="136"/>
                  </a:lnTo>
                  <a:lnTo>
                    <a:pt x="152" y="152"/>
                  </a:lnTo>
                  <a:lnTo>
                    <a:pt x="141" y="166"/>
                  </a:lnTo>
                  <a:lnTo>
                    <a:pt x="124" y="179"/>
                  </a:lnTo>
                  <a:lnTo>
                    <a:pt x="105" y="187"/>
                  </a:lnTo>
                  <a:lnTo>
                    <a:pt x="82" y="190"/>
                  </a:lnTo>
                  <a:lnTo>
                    <a:pt x="61" y="187"/>
                  </a:lnTo>
                  <a:lnTo>
                    <a:pt x="42" y="180"/>
                  </a:lnTo>
                  <a:lnTo>
                    <a:pt x="27" y="168"/>
                  </a:lnTo>
                  <a:lnTo>
                    <a:pt x="16" y="154"/>
                  </a:lnTo>
                  <a:lnTo>
                    <a:pt x="7" y="136"/>
                  </a:lnTo>
                  <a:lnTo>
                    <a:pt x="2" y="116"/>
                  </a:lnTo>
                  <a:lnTo>
                    <a:pt x="0" y="94"/>
                  </a:lnTo>
                  <a:lnTo>
                    <a:pt x="3" y="66"/>
                  </a:lnTo>
                  <a:lnTo>
                    <a:pt x="13" y="43"/>
                  </a:lnTo>
                  <a:lnTo>
                    <a:pt x="27" y="23"/>
                  </a:lnTo>
                  <a:lnTo>
                    <a:pt x="42" y="11"/>
                  </a:lnTo>
                  <a:lnTo>
                    <a:pt x="61" y="2"/>
                  </a:lnTo>
                  <a:lnTo>
                    <a:pt x="8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6" name="Freeform 85"/>
            <p:cNvSpPr>
              <a:spLocks/>
            </p:cNvSpPr>
            <p:nvPr/>
          </p:nvSpPr>
          <p:spPr bwMode="auto">
            <a:xfrm>
              <a:off x="1543" y="3728"/>
              <a:ext cx="48" cy="62"/>
            </a:xfrm>
            <a:custGeom>
              <a:avLst/>
              <a:gdLst>
                <a:gd name="T0" fmla="*/ 0 w 144"/>
                <a:gd name="T1" fmla="*/ 0 h 186"/>
                <a:gd name="T2" fmla="*/ 0 w 144"/>
                <a:gd name="T3" fmla="*/ 0 h 186"/>
                <a:gd name="T4" fmla="*/ 0 w 144"/>
                <a:gd name="T5" fmla="*/ 0 h 186"/>
                <a:gd name="T6" fmla="*/ 0 w 144"/>
                <a:gd name="T7" fmla="*/ 0 h 186"/>
                <a:gd name="T8" fmla="*/ 0 w 144"/>
                <a:gd name="T9" fmla="*/ 0 h 186"/>
                <a:gd name="T10" fmla="*/ 0 w 144"/>
                <a:gd name="T11" fmla="*/ 0 h 186"/>
                <a:gd name="T12" fmla="*/ 0 w 144"/>
                <a:gd name="T13" fmla="*/ 0 h 186"/>
                <a:gd name="T14" fmla="*/ 0 w 144"/>
                <a:gd name="T15" fmla="*/ 0 h 186"/>
                <a:gd name="T16" fmla="*/ 0 w 144"/>
                <a:gd name="T17" fmla="*/ 0 h 186"/>
                <a:gd name="T18" fmla="*/ 0 w 144"/>
                <a:gd name="T19" fmla="*/ 0 h 186"/>
                <a:gd name="T20" fmla="*/ 0 w 144"/>
                <a:gd name="T21" fmla="*/ 0 h 186"/>
                <a:gd name="T22" fmla="*/ 0 w 144"/>
                <a:gd name="T23" fmla="*/ 0 h 186"/>
                <a:gd name="T24" fmla="*/ 0 w 144"/>
                <a:gd name="T25" fmla="*/ 0 h 186"/>
                <a:gd name="T26" fmla="*/ 0 w 144"/>
                <a:gd name="T27" fmla="*/ 0 h 186"/>
                <a:gd name="T28" fmla="*/ 0 w 144"/>
                <a:gd name="T29" fmla="*/ 0 h 186"/>
                <a:gd name="T30" fmla="*/ 0 w 144"/>
                <a:gd name="T31" fmla="*/ 0 h 186"/>
                <a:gd name="T32" fmla="*/ 0 w 144"/>
                <a:gd name="T33" fmla="*/ 0 h 186"/>
                <a:gd name="T34" fmla="*/ 0 w 144"/>
                <a:gd name="T35" fmla="*/ 0 h 186"/>
                <a:gd name="T36" fmla="*/ 0 w 144"/>
                <a:gd name="T37" fmla="*/ 0 h 186"/>
                <a:gd name="T38" fmla="*/ 0 w 144"/>
                <a:gd name="T39" fmla="*/ 0 h 186"/>
                <a:gd name="T40" fmla="*/ 0 w 144"/>
                <a:gd name="T41" fmla="*/ 0 h 186"/>
                <a:gd name="T42" fmla="*/ 0 w 144"/>
                <a:gd name="T43" fmla="*/ 0 h 186"/>
                <a:gd name="T44" fmla="*/ 0 w 144"/>
                <a:gd name="T45" fmla="*/ 0 h 186"/>
                <a:gd name="T46" fmla="*/ 0 w 144"/>
                <a:gd name="T47" fmla="*/ 0 h 186"/>
                <a:gd name="T48" fmla="*/ 0 w 144"/>
                <a:gd name="T49" fmla="*/ 0 h 186"/>
                <a:gd name="T50" fmla="*/ 0 w 144"/>
                <a:gd name="T51" fmla="*/ 0 h 186"/>
                <a:gd name="T52" fmla="*/ 0 w 144"/>
                <a:gd name="T53" fmla="*/ 0 h 186"/>
                <a:gd name="T54" fmla="*/ 0 w 144"/>
                <a:gd name="T55" fmla="*/ 0 h 186"/>
                <a:gd name="T56" fmla="*/ 0 w 144"/>
                <a:gd name="T57" fmla="*/ 0 h 186"/>
                <a:gd name="T58" fmla="*/ 0 w 144"/>
                <a:gd name="T59" fmla="*/ 0 h 186"/>
                <a:gd name="T60" fmla="*/ 0 w 144"/>
                <a:gd name="T61" fmla="*/ 0 h 186"/>
                <a:gd name="T62" fmla="*/ 0 w 144"/>
                <a:gd name="T63" fmla="*/ 0 h 1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4"/>
                <a:gd name="T97" fmla="*/ 0 h 186"/>
                <a:gd name="T98" fmla="*/ 144 w 144"/>
                <a:gd name="T99" fmla="*/ 186 h 1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4" h="186">
                  <a:moveTo>
                    <a:pt x="0" y="0"/>
                  </a:moveTo>
                  <a:lnTo>
                    <a:pt x="28" y="0"/>
                  </a:lnTo>
                  <a:lnTo>
                    <a:pt x="28" y="119"/>
                  </a:lnTo>
                  <a:lnTo>
                    <a:pt x="29" y="136"/>
                  </a:lnTo>
                  <a:lnTo>
                    <a:pt x="33" y="147"/>
                  </a:lnTo>
                  <a:lnTo>
                    <a:pt x="42" y="155"/>
                  </a:lnTo>
                  <a:lnTo>
                    <a:pt x="51" y="160"/>
                  </a:lnTo>
                  <a:lnTo>
                    <a:pt x="64" y="161"/>
                  </a:lnTo>
                  <a:lnTo>
                    <a:pt x="79" y="158"/>
                  </a:lnTo>
                  <a:lnTo>
                    <a:pt x="93" y="153"/>
                  </a:lnTo>
                  <a:lnTo>
                    <a:pt x="104" y="146"/>
                  </a:lnTo>
                  <a:lnTo>
                    <a:pt x="113" y="137"/>
                  </a:lnTo>
                  <a:lnTo>
                    <a:pt x="113" y="0"/>
                  </a:lnTo>
                  <a:lnTo>
                    <a:pt x="140" y="0"/>
                  </a:lnTo>
                  <a:lnTo>
                    <a:pt x="140" y="148"/>
                  </a:lnTo>
                  <a:lnTo>
                    <a:pt x="142" y="162"/>
                  </a:lnTo>
                  <a:lnTo>
                    <a:pt x="142" y="171"/>
                  </a:lnTo>
                  <a:lnTo>
                    <a:pt x="143" y="178"/>
                  </a:lnTo>
                  <a:lnTo>
                    <a:pt x="144" y="182"/>
                  </a:lnTo>
                  <a:lnTo>
                    <a:pt x="122" y="182"/>
                  </a:lnTo>
                  <a:lnTo>
                    <a:pt x="114" y="162"/>
                  </a:lnTo>
                  <a:lnTo>
                    <a:pt x="99" y="173"/>
                  </a:lnTo>
                  <a:lnTo>
                    <a:pt x="78" y="183"/>
                  </a:lnTo>
                  <a:lnTo>
                    <a:pt x="56" y="186"/>
                  </a:lnTo>
                  <a:lnTo>
                    <a:pt x="44" y="185"/>
                  </a:lnTo>
                  <a:lnTo>
                    <a:pt x="33" y="182"/>
                  </a:lnTo>
                  <a:lnTo>
                    <a:pt x="24" y="178"/>
                  </a:lnTo>
                  <a:lnTo>
                    <a:pt x="14" y="169"/>
                  </a:lnTo>
                  <a:lnTo>
                    <a:pt x="7" y="157"/>
                  </a:lnTo>
                  <a:lnTo>
                    <a:pt x="1" y="142"/>
                  </a:lnTo>
                  <a:lnTo>
                    <a:pt x="0" y="122"/>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7" name="Freeform 86"/>
            <p:cNvSpPr>
              <a:spLocks/>
            </p:cNvSpPr>
            <p:nvPr/>
          </p:nvSpPr>
          <p:spPr bwMode="auto">
            <a:xfrm>
              <a:off x="1608" y="3727"/>
              <a:ext cx="48" cy="62"/>
            </a:xfrm>
            <a:custGeom>
              <a:avLst/>
              <a:gdLst>
                <a:gd name="T0" fmla="*/ 0 w 145"/>
                <a:gd name="T1" fmla="*/ 0 h 186"/>
                <a:gd name="T2" fmla="*/ 0 w 145"/>
                <a:gd name="T3" fmla="*/ 0 h 186"/>
                <a:gd name="T4" fmla="*/ 0 w 145"/>
                <a:gd name="T5" fmla="*/ 0 h 186"/>
                <a:gd name="T6" fmla="*/ 0 w 145"/>
                <a:gd name="T7" fmla="*/ 0 h 186"/>
                <a:gd name="T8" fmla="*/ 0 w 145"/>
                <a:gd name="T9" fmla="*/ 0 h 186"/>
                <a:gd name="T10" fmla="*/ 0 w 145"/>
                <a:gd name="T11" fmla="*/ 0 h 186"/>
                <a:gd name="T12" fmla="*/ 0 w 145"/>
                <a:gd name="T13" fmla="*/ 0 h 186"/>
                <a:gd name="T14" fmla="*/ 0 w 145"/>
                <a:gd name="T15" fmla="*/ 0 h 186"/>
                <a:gd name="T16" fmla="*/ 0 w 145"/>
                <a:gd name="T17" fmla="*/ 0 h 186"/>
                <a:gd name="T18" fmla="*/ 0 w 145"/>
                <a:gd name="T19" fmla="*/ 0 h 186"/>
                <a:gd name="T20" fmla="*/ 0 w 145"/>
                <a:gd name="T21" fmla="*/ 0 h 186"/>
                <a:gd name="T22" fmla="*/ 0 w 145"/>
                <a:gd name="T23" fmla="*/ 0 h 186"/>
                <a:gd name="T24" fmla="*/ 0 w 145"/>
                <a:gd name="T25" fmla="*/ 0 h 186"/>
                <a:gd name="T26" fmla="*/ 0 w 145"/>
                <a:gd name="T27" fmla="*/ 0 h 186"/>
                <a:gd name="T28" fmla="*/ 0 w 145"/>
                <a:gd name="T29" fmla="*/ 0 h 186"/>
                <a:gd name="T30" fmla="*/ 0 w 145"/>
                <a:gd name="T31" fmla="*/ 0 h 186"/>
                <a:gd name="T32" fmla="*/ 0 w 145"/>
                <a:gd name="T33" fmla="*/ 0 h 186"/>
                <a:gd name="T34" fmla="*/ 0 w 145"/>
                <a:gd name="T35" fmla="*/ 0 h 186"/>
                <a:gd name="T36" fmla="*/ 0 w 145"/>
                <a:gd name="T37" fmla="*/ 0 h 186"/>
                <a:gd name="T38" fmla="*/ 0 w 145"/>
                <a:gd name="T39" fmla="*/ 0 h 186"/>
                <a:gd name="T40" fmla="*/ 0 w 145"/>
                <a:gd name="T41" fmla="*/ 0 h 186"/>
                <a:gd name="T42" fmla="*/ 0 w 145"/>
                <a:gd name="T43" fmla="*/ 0 h 186"/>
                <a:gd name="T44" fmla="*/ 0 w 145"/>
                <a:gd name="T45" fmla="*/ 0 h 186"/>
                <a:gd name="T46" fmla="*/ 0 w 145"/>
                <a:gd name="T47" fmla="*/ 0 h 186"/>
                <a:gd name="T48" fmla="*/ 0 w 145"/>
                <a:gd name="T49" fmla="*/ 0 h 186"/>
                <a:gd name="T50" fmla="*/ 0 w 145"/>
                <a:gd name="T51" fmla="*/ 0 h 186"/>
                <a:gd name="T52" fmla="*/ 0 w 145"/>
                <a:gd name="T53" fmla="*/ 0 h 186"/>
                <a:gd name="T54" fmla="*/ 0 w 145"/>
                <a:gd name="T55" fmla="*/ 0 h 18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5"/>
                <a:gd name="T85" fmla="*/ 0 h 186"/>
                <a:gd name="T86" fmla="*/ 145 w 145"/>
                <a:gd name="T87" fmla="*/ 186 h 18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5" h="186">
                  <a:moveTo>
                    <a:pt x="93" y="0"/>
                  </a:moveTo>
                  <a:lnTo>
                    <a:pt x="106" y="1"/>
                  </a:lnTo>
                  <a:lnTo>
                    <a:pt x="118" y="7"/>
                  </a:lnTo>
                  <a:lnTo>
                    <a:pt x="128" y="15"/>
                  </a:lnTo>
                  <a:lnTo>
                    <a:pt x="136" y="26"/>
                  </a:lnTo>
                  <a:lnTo>
                    <a:pt x="143" y="43"/>
                  </a:lnTo>
                  <a:lnTo>
                    <a:pt x="145" y="64"/>
                  </a:lnTo>
                  <a:lnTo>
                    <a:pt x="145" y="186"/>
                  </a:lnTo>
                  <a:lnTo>
                    <a:pt x="117" y="186"/>
                  </a:lnTo>
                  <a:lnTo>
                    <a:pt x="117" y="62"/>
                  </a:lnTo>
                  <a:lnTo>
                    <a:pt x="114" y="51"/>
                  </a:lnTo>
                  <a:lnTo>
                    <a:pt x="111" y="41"/>
                  </a:lnTo>
                  <a:lnTo>
                    <a:pt x="106" y="33"/>
                  </a:lnTo>
                  <a:lnTo>
                    <a:pt x="97" y="27"/>
                  </a:lnTo>
                  <a:lnTo>
                    <a:pt x="85" y="26"/>
                  </a:lnTo>
                  <a:lnTo>
                    <a:pt x="68" y="29"/>
                  </a:lnTo>
                  <a:lnTo>
                    <a:pt x="54" y="36"/>
                  </a:lnTo>
                  <a:lnTo>
                    <a:pt x="40" y="44"/>
                  </a:lnTo>
                  <a:lnTo>
                    <a:pt x="29" y="54"/>
                  </a:lnTo>
                  <a:lnTo>
                    <a:pt x="29" y="186"/>
                  </a:lnTo>
                  <a:lnTo>
                    <a:pt x="0" y="186"/>
                  </a:lnTo>
                  <a:lnTo>
                    <a:pt x="0" y="4"/>
                  </a:lnTo>
                  <a:lnTo>
                    <a:pt x="24" y="4"/>
                  </a:lnTo>
                  <a:lnTo>
                    <a:pt x="28" y="26"/>
                  </a:lnTo>
                  <a:lnTo>
                    <a:pt x="43" y="15"/>
                  </a:lnTo>
                  <a:lnTo>
                    <a:pt x="58" y="7"/>
                  </a:lnTo>
                  <a:lnTo>
                    <a:pt x="75" y="1"/>
                  </a:lnTo>
                  <a:lnTo>
                    <a:pt x="9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8" name="Freeform 87"/>
            <p:cNvSpPr>
              <a:spLocks/>
            </p:cNvSpPr>
            <p:nvPr/>
          </p:nvSpPr>
          <p:spPr bwMode="auto">
            <a:xfrm>
              <a:off x="1669" y="3727"/>
              <a:ext cx="48" cy="63"/>
            </a:xfrm>
            <a:custGeom>
              <a:avLst/>
              <a:gdLst>
                <a:gd name="T0" fmla="*/ 0 w 142"/>
                <a:gd name="T1" fmla="*/ 0 h 190"/>
                <a:gd name="T2" fmla="*/ 0 w 142"/>
                <a:gd name="T3" fmla="*/ 0 h 190"/>
                <a:gd name="T4" fmla="*/ 0 w 142"/>
                <a:gd name="T5" fmla="*/ 0 h 190"/>
                <a:gd name="T6" fmla="*/ 0 w 142"/>
                <a:gd name="T7" fmla="*/ 0 h 190"/>
                <a:gd name="T8" fmla="*/ 0 w 142"/>
                <a:gd name="T9" fmla="*/ 0 h 190"/>
                <a:gd name="T10" fmla="*/ 0 w 142"/>
                <a:gd name="T11" fmla="*/ 0 h 190"/>
                <a:gd name="T12" fmla="*/ 0 w 142"/>
                <a:gd name="T13" fmla="*/ 0 h 190"/>
                <a:gd name="T14" fmla="*/ 0 w 142"/>
                <a:gd name="T15" fmla="*/ 0 h 190"/>
                <a:gd name="T16" fmla="*/ 0 w 142"/>
                <a:gd name="T17" fmla="*/ 0 h 190"/>
                <a:gd name="T18" fmla="*/ 0 w 142"/>
                <a:gd name="T19" fmla="*/ 0 h 190"/>
                <a:gd name="T20" fmla="*/ 0 w 142"/>
                <a:gd name="T21" fmla="*/ 0 h 190"/>
                <a:gd name="T22" fmla="*/ 0 w 142"/>
                <a:gd name="T23" fmla="*/ 0 h 190"/>
                <a:gd name="T24" fmla="*/ 0 w 142"/>
                <a:gd name="T25" fmla="*/ 0 h 190"/>
                <a:gd name="T26" fmla="*/ 0 w 142"/>
                <a:gd name="T27" fmla="*/ 0 h 190"/>
                <a:gd name="T28" fmla="*/ 0 w 142"/>
                <a:gd name="T29" fmla="*/ 0 h 190"/>
                <a:gd name="T30" fmla="*/ 0 w 142"/>
                <a:gd name="T31" fmla="*/ 0 h 190"/>
                <a:gd name="T32" fmla="*/ 0 w 142"/>
                <a:gd name="T33" fmla="*/ 0 h 190"/>
                <a:gd name="T34" fmla="*/ 0 w 142"/>
                <a:gd name="T35" fmla="*/ 0 h 190"/>
                <a:gd name="T36" fmla="*/ 0 w 142"/>
                <a:gd name="T37" fmla="*/ 0 h 190"/>
                <a:gd name="T38" fmla="*/ 0 w 142"/>
                <a:gd name="T39" fmla="*/ 0 h 190"/>
                <a:gd name="T40" fmla="*/ 0 w 142"/>
                <a:gd name="T41" fmla="*/ 0 h 190"/>
                <a:gd name="T42" fmla="*/ 0 w 142"/>
                <a:gd name="T43" fmla="*/ 0 h 190"/>
                <a:gd name="T44" fmla="*/ 0 w 142"/>
                <a:gd name="T45" fmla="*/ 0 h 190"/>
                <a:gd name="T46" fmla="*/ 0 w 142"/>
                <a:gd name="T47" fmla="*/ 0 h 190"/>
                <a:gd name="T48" fmla="*/ 0 w 142"/>
                <a:gd name="T49" fmla="*/ 0 h 190"/>
                <a:gd name="T50" fmla="*/ 0 w 142"/>
                <a:gd name="T51" fmla="*/ 0 h 190"/>
                <a:gd name="T52" fmla="*/ 0 w 142"/>
                <a:gd name="T53" fmla="*/ 0 h 190"/>
                <a:gd name="T54" fmla="*/ 0 w 142"/>
                <a:gd name="T55" fmla="*/ 0 h 190"/>
                <a:gd name="T56" fmla="*/ 0 w 142"/>
                <a:gd name="T57" fmla="*/ 0 h 190"/>
                <a:gd name="T58" fmla="*/ 0 w 142"/>
                <a:gd name="T59" fmla="*/ 0 h 190"/>
                <a:gd name="T60" fmla="*/ 0 w 142"/>
                <a:gd name="T61" fmla="*/ 0 h 190"/>
                <a:gd name="T62" fmla="*/ 0 w 142"/>
                <a:gd name="T63" fmla="*/ 0 h 190"/>
                <a:gd name="T64" fmla="*/ 0 w 142"/>
                <a:gd name="T65" fmla="*/ 0 h 190"/>
                <a:gd name="T66" fmla="*/ 0 w 142"/>
                <a:gd name="T67" fmla="*/ 0 h 190"/>
                <a:gd name="T68" fmla="*/ 0 w 142"/>
                <a:gd name="T69" fmla="*/ 0 h 190"/>
                <a:gd name="T70" fmla="*/ 0 w 142"/>
                <a:gd name="T71" fmla="*/ 0 h 190"/>
                <a:gd name="T72" fmla="*/ 0 w 142"/>
                <a:gd name="T73" fmla="*/ 0 h 190"/>
                <a:gd name="T74" fmla="*/ 0 w 142"/>
                <a:gd name="T75" fmla="*/ 0 h 19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2"/>
                <a:gd name="T115" fmla="*/ 0 h 190"/>
                <a:gd name="T116" fmla="*/ 142 w 142"/>
                <a:gd name="T117" fmla="*/ 190 h 19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2" h="190">
                  <a:moveTo>
                    <a:pt x="90" y="0"/>
                  </a:moveTo>
                  <a:lnTo>
                    <a:pt x="115" y="2"/>
                  </a:lnTo>
                  <a:lnTo>
                    <a:pt x="136" y="11"/>
                  </a:lnTo>
                  <a:lnTo>
                    <a:pt x="136" y="37"/>
                  </a:lnTo>
                  <a:lnTo>
                    <a:pt x="124" y="30"/>
                  </a:lnTo>
                  <a:lnTo>
                    <a:pt x="107" y="26"/>
                  </a:lnTo>
                  <a:lnTo>
                    <a:pt x="89" y="25"/>
                  </a:lnTo>
                  <a:lnTo>
                    <a:pt x="68" y="27"/>
                  </a:lnTo>
                  <a:lnTo>
                    <a:pt x="51" y="37"/>
                  </a:lnTo>
                  <a:lnTo>
                    <a:pt x="39" y="52"/>
                  </a:lnTo>
                  <a:lnTo>
                    <a:pt x="32" y="72"/>
                  </a:lnTo>
                  <a:lnTo>
                    <a:pt x="29" y="95"/>
                  </a:lnTo>
                  <a:lnTo>
                    <a:pt x="32" y="118"/>
                  </a:lnTo>
                  <a:lnTo>
                    <a:pt x="39" y="137"/>
                  </a:lnTo>
                  <a:lnTo>
                    <a:pt x="51" y="152"/>
                  </a:lnTo>
                  <a:lnTo>
                    <a:pt x="68" y="162"/>
                  </a:lnTo>
                  <a:lnTo>
                    <a:pt x="87" y="165"/>
                  </a:lnTo>
                  <a:lnTo>
                    <a:pt x="106" y="164"/>
                  </a:lnTo>
                  <a:lnTo>
                    <a:pt x="121" y="159"/>
                  </a:lnTo>
                  <a:lnTo>
                    <a:pt x="133" y="152"/>
                  </a:lnTo>
                  <a:lnTo>
                    <a:pt x="142" y="172"/>
                  </a:lnTo>
                  <a:lnTo>
                    <a:pt x="126" y="180"/>
                  </a:lnTo>
                  <a:lnTo>
                    <a:pt x="107" y="187"/>
                  </a:lnTo>
                  <a:lnTo>
                    <a:pt x="85" y="190"/>
                  </a:lnTo>
                  <a:lnTo>
                    <a:pt x="62" y="187"/>
                  </a:lnTo>
                  <a:lnTo>
                    <a:pt x="43" y="180"/>
                  </a:lnTo>
                  <a:lnTo>
                    <a:pt x="28" y="169"/>
                  </a:lnTo>
                  <a:lnTo>
                    <a:pt x="15" y="154"/>
                  </a:lnTo>
                  <a:lnTo>
                    <a:pt x="7" y="137"/>
                  </a:lnTo>
                  <a:lnTo>
                    <a:pt x="1" y="118"/>
                  </a:lnTo>
                  <a:lnTo>
                    <a:pt x="0" y="97"/>
                  </a:lnTo>
                  <a:lnTo>
                    <a:pt x="1" y="76"/>
                  </a:lnTo>
                  <a:lnTo>
                    <a:pt x="7" y="55"/>
                  </a:lnTo>
                  <a:lnTo>
                    <a:pt x="17" y="37"/>
                  </a:lnTo>
                  <a:lnTo>
                    <a:pt x="29" y="22"/>
                  </a:lnTo>
                  <a:lnTo>
                    <a:pt x="46" y="11"/>
                  </a:lnTo>
                  <a:lnTo>
                    <a:pt x="67" y="2"/>
                  </a:lnTo>
                  <a:lnTo>
                    <a:pt x="9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49" name="Freeform 88"/>
            <p:cNvSpPr>
              <a:spLocks noEditPoints="1"/>
            </p:cNvSpPr>
            <p:nvPr/>
          </p:nvSpPr>
          <p:spPr bwMode="auto">
            <a:xfrm>
              <a:off x="1726" y="3702"/>
              <a:ext cx="13" cy="87"/>
            </a:xfrm>
            <a:custGeom>
              <a:avLst/>
              <a:gdLst>
                <a:gd name="T0" fmla="*/ 0 w 39"/>
                <a:gd name="T1" fmla="*/ 0 h 259"/>
                <a:gd name="T2" fmla="*/ 0 w 39"/>
                <a:gd name="T3" fmla="*/ 0 h 259"/>
                <a:gd name="T4" fmla="*/ 0 w 39"/>
                <a:gd name="T5" fmla="*/ 0 h 259"/>
                <a:gd name="T6" fmla="*/ 0 w 39"/>
                <a:gd name="T7" fmla="*/ 0 h 259"/>
                <a:gd name="T8" fmla="*/ 0 w 39"/>
                <a:gd name="T9" fmla="*/ 0 h 259"/>
                <a:gd name="T10" fmla="*/ 0 w 39"/>
                <a:gd name="T11" fmla="*/ 0 h 259"/>
                <a:gd name="T12" fmla="*/ 0 w 39"/>
                <a:gd name="T13" fmla="*/ 0 h 259"/>
                <a:gd name="T14" fmla="*/ 0 w 39"/>
                <a:gd name="T15" fmla="*/ 0 h 259"/>
                <a:gd name="T16" fmla="*/ 0 w 39"/>
                <a:gd name="T17" fmla="*/ 0 h 259"/>
                <a:gd name="T18" fmla="*/ 0 w 39"/>
                <a:gd name="T19" fmla="*/ 0 h 259"/>
                <a:gd name="T20" fmla="*/ 0 w 39"/>
                <a:gd name="T21" fmla="*/ 0 h 259"/>
                <a:gd name="T22" fmla="*/ 0 w 39"/>
                <a:gd name="T23" fmla="*/ 0 h 259"/>
                <a:gd name="T24" fmla="*/ 0 w 39"/>
                <a:gd name="T25" fmla="*/ 0 h 259"/>
                <a:gd name="T26" fmla="*/ 0 w 39"/>
                <a:gd name="T27" fmla="*/ 0 h 259"/>
                <a:gd name="T28" fmla="*/ 0 w 39"/>
                <a:gd name="T29" fmla="*/ 0 h 259"/>
                <a:gd name="T30" fmla="*/ 0 w 39"/>
                <a:gd name="T31" fmla="*/ 0 h 259"/>
                <a:gd name="T32" fmla="*/ 0 w 39"/>
                <a:gd name="T33" fmla="*/ 0 h 259"/>
                <a:gd name="T34" fmla="*/ 0 w 39"/>
                <a:gd name="T35" fmla="*/ 0 h 259"/>
                <a:gd name="T36" fmla="*/ 0 w 39"/>
                <a:gd name="T37" fmla="*/ 0 h 259"/>
                <a:gd name="T38" fmla="*/ 0 w 39"/>
                <a:gd name="T39" fmla="*/ 0 h 259"/>
                <a:gd name="T40" fmla="*/ 0 w 39"/>
                <a:gd name="T41" fmla="*/ 0 h 259"/>
                <a:gd name="T42" fmla="*/ 0 w 39"/>
                <a:gd name="T43" fmla="*/ 0 h 259"/>
                <a:gd name="T44" fmla="*/ 0 w 39"/>
                <a:gd name="T45" fmla="*/ 0 h 259"/>
                <a:gd name="T46" fmla="*/ 0 w 39"/>
                <a:gd name="T47" fmla="*/ 0 h 259"/>
                <a:gd name="T48" fmla="*/ 0 w 39"/>
                <a:gd name="T49" fmla="*/ 0 h 259"/>
                <a:gd name="T50" fmla="*/ 0 w 39"/>
                <a:gd name="T51" fmla="*/ 0 h 259"/>
                <a:gd name="T52" fmla="*/ 0 w 39"/>
                <a:gd name="T53" fmla="*/ 0 h 259"/>
                <a:gd name="T54" fmla="*/ 0 w 39"/>
                <a:gd name="T55" fmla="*/ 0 h 25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9"/>
                <a:gd name="T85" fmla="*/ 0 h 259"/>
                <a:gd name="T86" fmla="*/ 39 w 39"/>
                <a:gd name="T87" fmla="*/ 259 h 25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9" h="259">
                  <a:moveTo>
                    <a:pt x="5" y="77"/>
                  </a:moveTo>
                  <a:lnTo>
                    <a:pt x="33" y="77"/>
                  </a:lnTo>
                  <a:lnTo>
                    <a:pt x="33" y="259"/>
                  </a:lnTo>
                  <a:lnTo>
                    <a:pt x="5" y="259"/>
                  </a:lnTo>
                  <a:lnTo>
                    <a:pt x="5" y="77"/>
                  </a:lnTo>
                  <a:close/>
                  <a:moveTo>
                    <a:pt x="19" y="0"/>
                  </a:moveTo>
                  <a:lnTo>
                    <a:pt x="26" y="2"/>
                  </a:lnTo>
                  <a:lnTo>
                    <a:pt x="30" y="4"/>
                  </a:lnTo>
                  <a:lnTo>
                    <a:pt x="35" y="9"/>
                  </a:lnTo>
                  <a:lnTo>
                    <a:pt x="37" y="13"/>
                  </a:lnTo>
                  <a:lnTo>
                    <a:pt x="39" y="20"/>
                  </a:lnTo>
                  <a:lnTo>
                    <a:pt x="39" y="24"/>
                  </a:lnTo>
                  <a:lnTo>
                    <a:pt x="36" y="29"/>
                  </a:lnTo>
                  <a:lnTo>
                    <a:pt x="33" y="34"/>
                  </a:lnTo>
                  <a:lnTo>
                    <a:pt x="29" y="36"/>
                  </a:lnTo>
                  <a:lnTo>
                    <a:pt x="25" y="38"/>
                  </a:lnTo>
                  <a:lnTo>
                    <a:pt x="19" y="39"/>
                  </a:lnTo>
                  <a:lnTo>
                    <a:pt x="14" y="38"/>
                  </a:lnTo>
                  <a:lnTo>
                    <a:pt x="10" y="36"/>
                  </a:lnTo>
                  <a:lnTo>
                    <a:pt x="5" y="34"/>
                  </a:lnTo>
                  <a:lnTo>
                    <a:pt x="3" y="29"/>
                  </a:lnTo>
                  <a:lnTo>
                    <a:pt x="0" y="24"/>
                  </a:lnTo>
                  <a:lnTo>
                    <a:pt x="0" y="20"/>
                  </a:lnTo>
                  <a:lnTo>
                    <a:pt x="1" y="13"/>
                  </a:lnTo>
                  <a:lnTo>
                    <a:pt x="4" y="9"/>
                  </a:lnTo>
                  <a:lnTo>
                    <a:pt x="8" y="4"/>
                  </a:lnTo>
                  <a:lnTo>
                    <a:pt x="12" y="2"/>
                  </a:lnTo>
                  <a:lnTo>
                    <a:pt x="19"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0" name="Freeform 89"/>
            <p:cNvSpPr>
              <a:spLocks/>
            </p:cNvSpPr>
            <p:nvPr/>
          </p:nvSpPr>
          <p:spPr bwMode="auto">
            <a:xfrm>
              <a:off x="1756" y="3698"/>
              <a:ext cx="18" cy="92"/>
            </a:xfrm>
            <a:custGeom>
              <a:avLst/>
              <a:gdLst>
                <a:gd name="T0" fmla="*/ 0 w 55"/>
                <a:gd name="T1" fmla="*/ 0 h 277"/>
                <a:gd name="T2" fmla="*/ 0 w 55"/>
                <a:gd name="T3" fmla="*/ 0 h 277"/>
                <a:gd name="T4" fmla="*/ 0 w 55"/>
                <a:gd name="T5" fmla="*/ 0 h 277"/>
                <a:gd name="T6" fmla="*/ 0 w 55"/>
                <a:gd name="T7" fmla="*/ 0 h 277"/>
                <a:gd name="T8" fmla="*/ 0 w 55"/>
                <a:gd name="T9" fmla="*/ 0 h 277"/>
                <a:gd name="T10" fmla="*/ 0 w 55"/>
                <a:gd name="T11" fmla="*/ 0 h 277"/>
                <a:gd name="T12" fmla="*/ 0 w 55"/>
                <a:gd name="T13" fmla="*/ 0 h 277"/>
                <a:gd name="T14" fmla="*/ 0 w 55"/>
                <a:gd name="T15" fmla="*/ 0 h 277"/>
                <a:gd name="T16" fmla="*/ 0 w 55"/>
                <a:gd name="T17" fmla="*/ 0 h 277"/>
                <a:gd name="T18" fmla="*/ 0 w 55"/>
                <a:gd name="T19" fmla="*/ 0 h 277"/>
                <a:gd name="T20" fmla="*/ 0 w 55"/>
                <a:gd name="T21" fmla="*/ 0 h 277"/>
                <a:gd name="T22" fmla="*/ 0 w 55"/>
                <a:gd name="T23" fmla="*/ 0 h 277"/>
                <a:gd name="T24" fmla="*/ 0 w 55"/>
                <a:gd name="T25" fmla="*/ 0 h 277"/>
                <a:gd name="T26" fmla="*/ 0 w 55"/>
                <a:gd name="T27" fmla="*/ 0 h 277"/>
                <a:gd name="T28" fmla="*/ 0 w 55"/>
                <a:gd name="T29" fmla="*/ 0 h 277"/>
                <a:gd name="T30" fmla="*/ 0 w 55"/>
                <a:gd name="T31" fmla="*/ 0 h 2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5"/>
                <a:gd name="T49" fmla="*/ 0 h 277"/>
                <a:gd name="T50" fmla="*/ 55 w 55"/>
                <a:gd name="T51" fmla="*/ 277 h 27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5" h="277">
                  <a:moveTo>
                    <a:pt x="0" y="0"/>
                  </a:moveTo>
                  <a:lnTo>
                    <a:pt x="28" y="0"/>
                  </a:lnTo>
                  <a:lnTo>
                    <a:pt x="28" y="238"/>
                  </a:lnTo>
                  <a:lnTo>
                    <a:pt x="30" y="246"/>
                  </a:lnTo>
                  <a:lnTo>
                    <a:pt x="32" y="248"/>
                  </a:lnTo>
                  <a:lnTo>
                    <a:pt x="34" y="249"/>
                  </a:lnTo>
                  <a:lnTo>
                    <a:pt x="39" y="251"/>
                  </a:lnTo>
                  <a:lnTo>
                    <a:pt x="53" y="251"/>
                  </a:lnTo>
                  <a:lnTo>
                    <a:pt x="55" y="270"/>
                  </a:lnTo>
                  <a:lnTo>
                    <a:pt x="44" y="276"/>
                  </a:lnTo>
                  <a:lnTo>
                    <a:pt x="32" y="277"/>
                  </a:lnTo>
                  <a:lnTo>
                    <a:pt x="18" y="274"/>
                  </a:lnTo>
                  <a:lnTo>
                    <a:pt x="8" y="267"/>
                  </a:lnTo>
                  <a:lnTo>
                    <a:pt x="1" y="258"/>
                  </a:lnTo>
                  <a:lnTo>
                    <a:pt x="0" y="244"/>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1" name="Freeform 90"/>
            <p:cNvSpPr>
              <a:spLocks noEditPoints="1"/>
            </p:cNvSpPr>
            <p:nvPr/>
          </p:nvSpPr>
          <p:spPr bwMode="auto">
            <a:xfrm>
              <a:off x="924" y="3576"/>
              <a:ext cx="70" cy="84"/>
            </a:xfrm>
            <a:custGeom>
              <a:avLst/>
              <a:gdLst>
                <a:gd name="T0" fmla="*/ 0 w 210"/>
                <a:gd name="T1" fmla="*/ 0 h 253"/>
                <a:gd name="T2" fmla="*/ 0 w 210"/>
                <a:gd name="T3" fmla="*/ 0 h 253"/>
                <a:gd name="T4" fmla="*/ 0 w 210"/>
                <a:gd name="T5" fmla="*/ 0 h 253"/>
                <a:gd name="T6" fmla="*/ 0 w 210"/>
                <a:gd name="T7" fmla="*/ 0 h 253"/>
                <a:gd name="T8" fmla="*/ 0 w 210"/>
                <a:gd name="T9" fmla="*/ 0 h 253"/>
                <a:gd name="T10" fmla="*/ 0 w 210"/>
                <a:gd name="T11" fmla="*/ 0 h 253"/>
                <a:gd name="T12" fmla="*/ 0 w 210"/>
                <a:gd name="T13" fmla="*/ 0 h 253"/>
                <a:gd name="T14" fmla="*/ 0 w 210"/>
                <a:gd name="T15" fmla="*/ 0 h 253"/>
                <a:gd name="T16" fmla="*/ 0 w 210"/>
                <a:gd name="T17" fmla="*/ 0 h 253"/>
                <a:gd name="T18" fmla="*/ 0 w 210"/>
                <a:gd name="T19" fmla="*/ 0 h 253"/>
                <a:gd name="T20" fmla="*/ 0 w 210"/>
                <a:gd name="T21" fmla="*/ 0 h 253"/>
                <a:gd name="T22" fmla="*/ 0 w 210"/>
                <a:gd name="T23" fmla="*/ 0 h 253"/>
                <a:gd name="T24" fmla="*/ 0 w 210"/>
                <a:gd name="T25" fmla="*/ 0 h 253"/>
                <a:gd name="T26" fmla="*/ 0 w 210"/>
                <a:gd name="T27" fmla="*/ 0 h 253"/>
                <a:gd name="T28" fmla="*/ 0 w 210"/>
                <a:gd name="T29" fmla="*/ 0 h 253"/>
                <a:gd name="T30" fmla="*/ 0 w 210"/>
                <a:gd name="T31" fmla="*/ 0 h 253"/>
                <a:gd name="T32" fmla="*/ 0 w 210"/>
                <a:gd name="T33" fmla="*/ 0 h 2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10"/>
                <a:gd name="T52" fmla="*/ 0 h 253"/>
                <a:gd name="T53" fmla="*/ 210 w 210"/>
                <a:gd name="T54" fmla="*/ 253 h 2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10" h="253">
                  <a:moveTo>
                    <a:pt x="104" y="43"/>
                  </a:moveTo>
                  <a:lnTo>
                    <a:pt x="100" y="58"/>
                  </a:lnTo>
                  <a:lnTo>
                    <a:pt x="93" y="75"/>
                  </a:lnTo>
                  <a:lnTo>
                    <a:pt x="63" y="161"/>
                  </a:lnTo>
                  <a:lnTo>
                    <a:pt x="143" y="161"/>
                  </a:lnTo>
                  <a:lnTo>
                    <a:pt x="114" y="75"/>
                  </a:lnTo>
                  <a:lnTo>
                    <a:pt x="107" y="58"/>
                  </a:lnTo>
                  <a:lnTo>
                    <a:pt x="104" y="43"/>
                  </a:lnTo>
                  <a:close/>
                  <a:moveTo>
                    <a:pt x="96" y="0"/>
                  </a:moveTo>
                  <a:lnTo>
                    <a:pt x="113" y="0"/>
                  </a:lnTo>
                  <a:lnTo>
                    <a:pt x="210" y="253"/>
                  </a:lnTo>
                  <a:lnTo>
                    <a:pt x="179" y="253"/>
                  </a:lnTo>
                  <a:lnTo>
                    <a:pt x="154" y="186"/>
                  </a:lnTo>
                  <a:lnTo>
                    <a:pt x="52" y="186"/>
                  </a:lnTo>
                  <a:lnTo>
                    <a:pt x="28" y="253"/>
                  </a:lnTo>
                  <a:lnTo>
                    <a:pt x="0" y="253"/>
                  </a:lnTo>
                  <a:lnTo>
                    <a:pt x="96"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2" name="Freeform 91"/>
            <p:cNvSpPr>
              <a:spLocks/>
            </p:cNvSpPr>
            <p:nvPr/>
          </p:nvSpPr>
          <p:spPr bwMode="auto">
            <a:xfrm>
              <a:off x="1004" y="3598"/>
              <a:ext cx="33" cy="62"/>
            </a:xfrm>
            <a:custGeom>
              <a:avLst/>
              <a:gdLst>
                <a:gd name="T0" fmla="*/ 0 w 97"/>
                <a:gd name="T1" fmla="*/ 0 h 186"/>
                <a:gd name="T2" fmla="*/ 0 w 97"/>
                <a:gd name="T3" fmla="*/ 0 h 186"/>
                <a:gd name="T4" fmla="*/ 0 w 97"/>
                <a:gd name="T5" fmla="*/ 0 h 186"/>
                <a:gd name="T6" fmla="*/ 0 w 97"/>
                <a:gd name="T7" fmla="*/ 0 h 186"/>
                <a:gd name="T8" fmla="*/ 0 w 97"/>
                <a:gd name="T9" fmla="*/ 0 h 186"/>
                <a:gd name="T10" fmla="*/ 0 w 97"/>
                <a:gd name="T11" fmla="*/ 0 h 186"/>
                <a:gd name="T12" fmla="*/ 0 w 97"/>
                <a:gd name="T13" fmla="*/ 0 h 186"/>
                <a:gd name="T14" fmla="*/ 0 w 97"/>
                <a:gd name="T15" fmla="*/ 0 h 186"/>
                <a:gd name="T16" fmla="*/ 0 w 97"/>
                <a:gd name="T17" fmla="*/ 0 h 186"/>
                <a:gd name="T18" fmla="*/ 0 w 97"/>
                <a:gd name="T19" fmla="*/ 0 h 186"/>
                <a:gd name="T20" fmla="*/ 0 w 97"/>
                <a:gd name="T21" fmla="*/ 0 h 186"/>
                <a:gd name="T22" fmla="*/ 0 w 97"/>
                <a:gd name="T23" fmla="*/ 0 h 186"/>
                <a:gd name="T24" fmla="*/ 0 w 97"/>
                <a:gd name="T25" fmla="*/ 0 h 186"/>
                <a:gd name="T26" fmla="*/ 0 w 97"/>
                <a:gd name="T27" fmla="*/ 0 h 186"/>
                <a:gd name="T28" fmla="*/ 0 w 97"/>
                <a:gd name="T29" fmla="*/ 0 h 186"/>
                <a:gd name="T30" fmla="*/ 0 w 97"/>
                <a:gd name="T31" fmla="*/ 0 h 186"/>
                <a:gd name="T32" fmla="*/ 0 w 97"/>
                <a:gd name="T33" fmla="*/ 0 h 186"/>
                <a:gd name="T34" fmla="*/ 0 w 97"/>
                <a:gd name="T35" fmla="*/ 0 h 186"/>
                <a:gd name="T36" fmla="*/ 0 w 97"/>
                <a:gd name="T37" fmla="*/ 0 h 186"/>
                <a:gd name="T38" fmla="*/ 0 w 97"/>
                <a:gd name="T39" fmla="*/ 0 h 186"/>
                <a:gd name="T40" fmla="*/ 0 w 97"/>
                <a:gd name="T41" fmla="*/ 0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7"/>
                <a:gd name="T64" fmla="*/ 0 h 186"/>
                <a:gd name="T65" fmla="*/ 97 w 97"/>
                <a:gd name="T66" fmla="*/ 186 h 18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7" h="186">
                  <a:moveTo>
                    <a:pt x="70" y="0"/>
                  </a:moveTo>
                  <a:lnTo>
                    <a:pt x="84" y="0"/>
                  </a:lnTo>
                  <a:lnTo>
                    <a:pt x="88" y="2"/>
                  </a:lnTo>
                  <a:lnTo>
                    <a:pt x="97" y="5"/>
                  </a:lnTo>
                  <a:lnTo>
                    <a:pt x="84" y="33"/>
                  </a:lnTo>
                  <a:lnTo>
                    <a:pt x="82" y="32"/>
                  </a:lnTo>
                  <a:lnTo>
                    <a:pt x="77" y="32"/>
                  </a:lnTo>
                  <a:lnTo>
                    <a:pt x="73" y="30"/>
                  </a:lnTo>
                  <a:lnTo>
                    <a:pt x="68" y="30"/>
                  </a:lnTo>
                  <a:lnTo>
                    <a:pt x="55" y="33"/>
                  </a:lnTo>
                  <a:lnTo>
                    <a:pt x="40" y="40"/>
                  </a:lnTo>
                  <a:lnTo>
                    <a:pt x="27" y="51"/>
                  </a:lnTo>
                  <a:lnTo>
                    <a:pt x="27" y="186"/>
                  </a:lnTo>
                  <a:lnTo>
                    <a:pt x="0" y="186"/>
                  </a:lnTo>
                  <a:lnTo>
                    <a:pt x="0" y="5"/>
                  </a:lnTo>
                  <a:lnTo>
                    <a:pt x="23" y="5"/>
                  </a:lnTo>
                  <a:lnTo>
                    <a:pt x="26" y="26"/>
                  </a:lnTo>
                  <a:lnTo>
                    <a:pt x="40" y="13"/>
                  </a:lnTo>
                  <a:lnTo>
                    <a:pt x="51" y="7"/>
                  </a:lnTo>
                  <a:lnTo>
                    <a:pt x="61" y="2"/>
                  </a:lnTo>
                  <a:lnTo>
                    <a:pt x="7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3" name="Freeform 92"/>
            <p:cNvSpPr>
              <a:spLocks/>
            </p:cNvSpPr>
            <p:nvPr/>
          </p:nvSpPr>
          <p:spPr bwMode="auto">
            <a:xfrm>
              <a:off x="1040" y="3583"/>
              <a:ext cx="39" cy="79"/>
            </a:xfrm>
            <a:custGeom>
              <a:avLst/>
              <a:gdLst>
                <a:gd name="T0" fmla="*/ 0 w 117"/>
                <a:gd name="T1" fmla="*/ 0 h 235"/>
                <a:gd name="T2" fmla="*/ 0 w 117"/>
                <a:gd name="T3" fmla="*/ 0 h 235"/>
                <a:gd name="T4" fmla="*/ 0 w 117"/>
                <a:gd name="T5" fmla="*/ 0 h 235"/>
                <a:gd name="T6" fmla="*/ 0 w 117"/>
                <a:gd name="T7" fmla="*/ 0 h 235"/>
                <a:gd name="T8" fmla="*/ 0 w 117"/>
                <a:gd name="T9" fmla="*/ 0 h 235"/>
                <a:gd name="T10" fmla="*/ 0 w 117"/>
                <a:gd name="T11" fmla="*/ 0 h 235"/>
                <a:gd name="T12" fmla="*/ 0 w 117"/>
                <a:gd name="T13" fmla="*/ 0 h 235"/>
                <a:gd name="T14" fmla="*/ 0 w 117"/>
                <a:gd name="T15" fmla="*/ 0 h 235"/>
                <a:gd name="T16" fmla="*/ 0 w 117"/>
                <a:gd name="T17" fmla="*/ 0 h 235"/>
                <a:gd name="T18" fmla="*/ 0 w 117"/>
                <a:gd name="T19" fmla="*/ 0 h 235"/>
                <a:gd name="T20" fmla="*/ 0 w 117"/>
                <a:gd name="T21" fmla="*/ 0 h 235"/>
                <a:gd name="T22" fmla="*/ 0 w 117"/>
                <a:gd name="T23" fmla="*/ 0 h 235"/>
                <a:gd name="T24" fmla="*/ 0 w 117"/>
                <a:gd name="T25" fmla="*/ 0 h 235"/>
                <a:gd name="T26" fmla="*/ 0 w 117"/>
                <a:gd name="T27" fmla="*/ 0 h 235"/>
                <a:gd name="T28" fmla="*/ 0 w 117"/>
                <a:gd name="T29" fmla="*/ 0 h 235"/>
                <a:gd name="T30" fmla="*/ 0 w 117"/>
                <a:gd name="T31" fmla="*/ 0 h 235"/>
                <a:gd name="T32" fmla="*/ 0 w 117"/>
                <a:gd name="T33" fmla="*/ 0 h 235"/>
                <a:gd name="T34" fmla="*/ 0 w 117"/>
                <a:gd name="T35" fmla="*/ 0 h 235"/>
                <a:gd name="T36" fmla="*/ 0 w 117"/>
                <a:gd name="T37" fmla="*/ 0 h 235"/>
                <a:gd name="T38" fmla="*/ 0 w 117"/>
                <a:gd name="T39" fmla="*/ 0 h 235"/>
                <a:gd name="T40" fmla="*/ 0 w 117"/>
                <a:gd name="T41" fmla="*/ 0 h 235"/>
                <a:gd name="T42" fmla="*/ 0 w 117"/>
                <a:gd name="T43" fmla="*/ 0 h 235"/>
                <a:gd name="T44" fmla="*/ 0 w 117"/>
                <a:gd name="T45" fmla="*/ 0 h 235"/>
                <a:gd name="T46" fmla="*/ 0 w 117"/>
                <a:gd name="T47" fmla="*/ 0 h 235"/>
                <a:gd name="T48" fmla="*/ 0 w 117"/>
                <a:gd name="T49" fmla="*/ 0 h 235"/>
                <a:gd name="T50" fmla="*/ 0 w 117"/>
                <a:gd name="T51" fmla="*/ 0 h 23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7"/>
                <a:gd name="T79" fmla="*/ 0 h 235"/>
                <a:gd name="T80" fmla="*/ 117 w 117"/>
                <a:gd name="T81" fmla="*/ 235 h 23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7" h="235">
                  <a:moveTo>
                    <a:pt x="58" y="0"/>
                  </a:moveTo>
                  <a:lnTo>
                    <a:pt x="58" y="50"/>
                  </a:lnTo>
                  <a:lnTo>
                    <a:pt x="114" y="50"/>
                  </a:lnTo>
                  <a:lnTo>
                    <a:pt x="104" y="74"/>
                  </a:lnTo>
                  <a:lnTo>
                    <a:pt x="58" y="74"/>
                  </a:lnTo>
                  <a:lnTo>
                    <a:pt x="58" y="188"/>
                  </a:lnTo>
                  <a:lnTo>
                    <a:pt x="60" y="200"/>
                  </a:lnTo>
                  <a:lnTo>
                    <a:pt x="65" y="207"/>
                  </a:lnTo>
                  <a:lnTo>
                    <a:pt x="75" y="210"/>
                  </a:lnTo>
                  <a:lnTo>
                    <a:pt x="87" y="209"/>
                  </a:lnTo>
                  <a:lnTo>
                    <a:pt x="99" y="203"/>
                  </a:lnTo>
                  <a:lnTo>
                    <a:pt x="108" y="197"/>
                  </a:lnTo>
                  <a:lnTo>
                    <a:pt x="117" y="217"/>
                  </a:lnTo>
                  <a:lnTo>
                    <a:pt x="101" y="225"/>
                  </a:lnTo>
                  <a:lnTo>
                    <a:pt x="86" y="232"/>
                  </a:lnTo>
                  <a:lnTo>
                    <a:pt x="68" y="235"/>
                  </a:lnTo>
                  <a:lnTo>
                    <a:pt x="51" y="232"/>
                  </a:lnTo>
                  <a:lnTo>
                    <a:pt x="39" y="224"/>
                  </a:lnTo>
                  <a:lnTo>
                    <a:pt x="32" y="213"/>
                  </a:lnTo>
                  <a:lnTo>
                    <a:pt x="29" y="196"/>
                  </a:lnTo>
                  <a:lnTo>
                    <a:pt x="29" y="74"/>
                  </a:lnTo>
                  <a:lnTo>
                    <a:pt x="0" y="74"/>
                  </a:lnTo>
                  <a:lnTo>
                    <a:pt x="0" y="50"/>
                  </a:lnTo>
                  <a:lnTo>
                    <a:pt x="29" y="50"/>
                  </a:lnTo>
                  <a:lnTo>
                    <a:pt x="29" y="10"/>
                  </a:lnTo>
                  <a:lnTo>
                    <a:pt x="58"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4" name="Freeform 93"/>
            <p:cNvSpPr>
              <a:spLocks/>
            </p:cNvSpPr>
            <p:nvPr/>
          </p:nvSpPr>
          <p:spPr bwMode="auto">
            <a:xfrm>
              <a:off x="1084" y="3598"/>
              <a:ext cx="41" cy="64"/>
            </a:xfrm>
            <a:custGeom>
              <a:avLst/>
              <a:gdLst>
                <a:gd name="T0" fmla="*/ 0 w 123"/>
                <a:gd name="T1" fmla="*/ 0 h 190"/>
                <a:gd name="T2" fmla="*/ 0 w 123"/>
                <a:gd name="T3" fmla="*/ 0 h 190"/>
                <a:gd name="T4" fmla="*/ 0 w 123"/>
                <a:gd name="T5" fmla="*/ 0 h 190"/>
                <a:gd name="T6" fmla="*/ 0 w 123"/>
                <a:gd name="T7" fmla="*/ 0 h 190"/>
                <a:gd name="T8" fmla="*/ 0 w 123"/>
                <a:gd name="T9" fmla="*/ 0 h 190"/>
                <a:gd name="T10" fmla="*/ 0 w 123"/>
                <a:gd name="T11" fmla="*/ 0 h 190"/>
                <a:gd name="T12" fmla="*/ 0 w 123"/>
                <a:gd name="T13" fmla="*/ 0 h 190"/>
                <a:gd name="T14" fmla="*/ 0 w 123"/>
                <a:gd name="T15" fmla="*/ 0 h 190"/>
                <a:gd name="T16" fmla="*/ 0 w 123"/>
                <a:gd name="T17" fmla="*/ 0 h 190"/>
                <a:gd name="T18" fmla="*/ 0 w 123"/>
                <a:gd name="T19" fmla="*/ 0 h 190"/>
                <a:gd name="T20" fmla="*/ 0 w 123"/>
                <a:gd name="T21" fmla="*/ 0 h 190"/>
                <a:gd name="T22" fmla="*/ 0 w 123"/>
                <a:gd name="T23" fmla="*/ 0 h 190"/>
                <a:gd name="T24" fmla="*/ 0 w 123"/>
                <a:gd name="T25" fmla="*/ 0 h 190"/>
                <a:gd name="T26" fmla="*/ 0 w 123"/>
                <a:gd name="T27" fmla="*/ 0 h 190"/>
                <a:gd name="T28" fmla="*/ 0 w 123"/>
                <a:gd name="T29" fmla="*/ 0 h 190"/>
                <a:gd name="T30" fmla="*/ 0 w 123"/>
                <a:gd name="T31" fmla="*/ 0 h 190"/>
                <a:gd name="T32" fmla="*/ 0 w 123"/>
                <a:gd name="T33" fmla="*/ 0 h 190"/>
                <a:gd name="T34" fmla="*/ 0 w 123"/>
                <a:gd name="T35" fmla="*/ 0 h 190"/>
                <a:gd name="T36" fmla="*/ 0 w 123"/>
                <a:gd name="T37" fmla="*/ 0 h 190"/>
                <a:gd name="T38" fmla="*/ 0 w 123"/>
                <a:gd name="T39" fmla="*/ 0 h 190"/>
                <a:gd name="T40" fmla="*/ 0 w 123"/>
                <a:gd name="T41" fmla="*/ 0 h 190"/>
                <a:gd name="T42" fmla="*/ 0 w 123"/>
                <a:gd name="T43" fmla="*/ 0 h 190"/>
                <a:gd name="T44" fmla="*/ 0 w 123"/>
                <a:gd name="T45" fmla="*/ 0 h 190"/>
                <a:gd name="T46" fmla="*/ 0 w 123"/>
                <a:gd name="T47" fmla="*/ 0 h 190"/>
                <a:gd name="T48" fmla="*/ 0 w 123"/>
                <a:gd name="T49" fmla="*/ 0 h 190"/>
                <a:gd name="T50" fmla="*/ 0 w 123"/>
                <a:gd name="T51" fmla="*/ 0 h 190"/>
                <a:gd name="T52" fmla="*/ 0 w 123"/>
                <a:gd name="T53" fmla="*/ 0 h 190"/>
                <a:gd name="T54" fmla="*/ 0 w 123"/>
                <a:gd name="T55" fmla="*/ 0 h 190"/>
                <a:gd name="T56" fmla="*/ 0 w 123"/>
                <a:gd name="T57" fmla="*/ 0 h 190"/>
                <a:gd name="T58" fmla="*/ 0 w 123"/>
                <a:gd name="T59" fmla="*/ 0 h 190"/>
                <a:gd name="T60" fmla="*/ 0 w 123"/>
                <a:gd name="T61" fmla="*/ 0 h 190"/>
                <a:gd name="T62" fmla="*/ 0 w 123"/>
                <a:gd name="T63" fmla="*/ 0 h 190"/>
                <a:gd name="T64" fmla="*/ 0 w 123"/>
                <a:gd name="T65" fmla="*/ 0 h 190"/>
                <a:gd name="T66" fmla="*/ 0 w 123"/>
                <a:gd name="T67" fmla="*/ 0 h 190"/>
                <a:gd name="T68" fmla="*/ 0 w 123"/>
                <a:gd name="T69" fmla="*/ 0 h 190"/>
                <a:gd name="T70" fmla="*/ 0 w 123"/>
                <a:gd name="T71" fmla="*/ 0 h 190"/>
                <a:gd name="T72" fmla="*/ 0 w 123"/>
                <a:gd name="T73" fmla="*/ 0 h 190"/>
                <a:gd name="T74" fmla="*/ 0 w 123"/>
                <a:gd name="T75" fmla="*/ 0 h 190"/>
                <a:gd name="T76" fmla="*/ 0 w 123"/>
                <a:gd name="T77" fmla="*/ 0 h 190"/>
                <a:gd name="T78" fmla="*/ 0 w 123"/>
                <a:gd name="T79" fmla="*/ 0 h 190"/>
                <a:gd name="T80" fmla="*/ 0 w 123"/>
                <a:gd name="T81" fmla="*/ 0 h 190"/>
                <a:gd name="T82" fmla="*/ 0 w 123"/>
                <a:gd name="T83" fmla="*/ 0 h 190"/>
                <a:gd name="T84" fmla="*/ 0 w 123"/>
                <a:gd name="T85" fmla="*/ 0 h 190"/>
                <a:gd name="T86" fmla="*/ 0 w 123"/>
                <a:gd name="T87" fmla="*/ 0 h 190"/>
                <a:gd name="T88" fmla="*/ 0 w 123"/>
                <a:gd name="T89" fmla="*/ 0 h 190"/>
                <a:gd name="T90" fmla="*/ 0 w 123"/>
                <a:gd name="T91" fmla="*/ 0 h 190"/>
                <a:gd name="T92" fmla="*/ 0 w 123"/>
                <a:gd name="T93" fmla="*/ 0 h 190"/>
                <a:gd name="T94" fmla="*/ 0 w 123"/>
                <a:gd name="T95" fmla="*/ 0 h 190"/>
                <a:gd name="T96" fmla="*/ 0 w 123"/>
                <a:gd name="T97" fmla="*/ 0 h 190"/>
                <a:gd name="T98" fmla="*/ 0 w 123"/>
                <a:gd name="T99" fmla="*/ 0 h 190"/>
                <a:gd name="T100" fmla="*/ 0 w 123"/>
                <a:gd name="T101" fmla="*/ 0 h 190"/>
                <a:gd name="T102" fmla="*/ 0 w 123"/>
                <a:gd name="T103" fmla="*/ 0 h 190"/>
                <a:gd name="T104" fmla="*/ 0 w 123"/>
                <a:gd name="T105" fmla="*/ 0 h 1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23"/>
                <a:gd name="T160" fmla="*/ 0 h 190"/>
                <a:gd name="T161" fmla="*/ 123 w 123"/>
                <a:gd name="T162" fmla="*/ 190 h 1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23" h="190">
                  <a:moveTo>
                    <a:pt x="72" y="0"/>
                  </a:moveTo>
                  <a:lnTo>
                    <a:pt x="97" y="2"/>
                  </a:lnTo>
                  <a:lnTo>
                    <a:pt x="116" y="9"/>
                  </a:lnTo>
                  <a:lnTo>
                    <a:pt x="116" y="33"/>
                  </a:lnTo>
                  <a:lnTo>
                    <a:pt x="104" y="29"/>
                  </a:lnTo>
                  <a:lnTo>
                    <a:pt x="90" y="25"/>
                  </a:lnTo>
                  <a:lnTo>
                    <a:pt x="72" y="23"/>
                  </a:lnTo>
                  <a:lnTo>
                    <a:pt x="59" y="25"/>
                  </a:lnTo>
                  <a:lnTo>
                    <a:pt x="48" y="29"/>
                  </a:lnTo>
                  <a:lnTo>
                    <a:pt x="41" y="36"/>
                  </a:lnTo>
                  <a:lnTo>
                    <a:pt x="38" y="47"/>
                  </a:lnTo>
                  <a:lnTo>
                    <a:pt x="41" y="58"/>
                  </a:lnTo>
                  <a:lnTo>
                    <a:pt x="47" y="66"/>
                  </a:lnTo>
                  <a:lnTo>
                    <a:pt x="57" y="73"/>
                  </a:lnTo>
                  <a:lnTo>
                    <a:pt x="68" y="79"/>
                  </a:lnTo>
                  <a:lnTo>
                    <a:pt x="82" y="84"/>
                  </a:lnTo>
                  <a:lnTo>
                    <a:pt x="94" y="91"/>
                  </a:lnTo>
                  <a:lnTo>
                    <a:pt x="105" y="98"/>
                  </a:lnTo>
                  <a:lnTo>
                    <a:pt x="115" y="108"/>
                  </a:lnTo>
                  <a:lnTo>
                    <a:pt x="120" y="120"/>
                  </a:lnTo>
                  <a:lnTo>
                    <a:pt x="123" y="136"/>
                  </a:lnTo>
                  <a:lnTo>
                    <a:pt x="120" y="154"/>
                  </a:lnTo>
                  <a:lnTo>
                    <a:pt x="113" y="168"/>
                  </a:lnTo>
                  <a:lnTo>
                    <a:pt x="102" y="177"/>
                  </a:lnTo>
                  <a:lnTo>
                    <a:pt x="88" y="184"/>
                  </a:lnTo>
                  <a:lnTo>
                    <a:pt x="72" y="189"/>
                  </a:lnTo>
                  <a:lnTo>
                    <a:pt x="54" y="190"/>
                  </a:lnTo>
                  <a:lnTo>
                    <a:pt x="36" y="189"/>
                  </a:lnTo>
                  <a:lnTo>
                    <a:pt x="22" y="186"/>
                  </a:lnTo>
                  <a:lnTo>
                    <a:pt x="9" y="182"/>
                  </a:lnTo>
                  <a:lnTo>
                    <a:pt x="0" y="176"/>
                  </a:lnTo>
                  <a:lnTo>
                    <a:pt x="11" y="154"/>
                  </a:lnTo>
                  <a:lnTo>
                    <a:pt x="22" y="159"/>
                  </a:lnTo>
                  <a:lnTo>
                    <a:pt x="37" y="165"/>
                  </a:lnTo>
                  <a:lnTo>
                    <a:pt x="55" y="168"/>
                  </a:lnTo>
                  <a:lnTo>
                    <a:pt x="70" y="166"/>
                  </a:lnTo>
                  <a:lnTo>
                    <a:pt x="83" y="161"/>
                  </a:lnTo>
                  <a:lnTo>
                    <a:pt x="91" y="152"/>
                  </a:lnTo>
                  <a:lnTo>
                    <a:pt x="94" y="141"/>
                  </a:lnTo>
                  <a:lnTo>
                    <a:pt x="91" y="129"/>
                  </a:lnTo>
                  <a:lnTo>
                    <a:pt x="86" y="120"/>
                  </a:lnTo>
                  <a:lnTo>
                    <a:pt x="76" y="114"/>
                  </a:lnTo>
                  <a:lnTo>
                    <a:pt x="65" y="107"/>
                  </a:lnTo>
                  <a:lnTo>
                    <a:pt x="40" y="95"/>
                  </a:lnTo>
                  <a:lnTo>
                    <a:pt x="29" y="89"/>
                  </a:lnTo>
                  <a:lnTo>
                    <a:pt x="19" y="77"/>
                  </a:lnTo>
                  <a:lnTo>
                    <a:pt x="13" y="65"/>
                  </a:lnTo>
                  <a:lnTo>
                    <a:pt x="11" y="48"/>
                  </a:lnTo>
                  <a:lnTo>
                    <a:pt x="13" y="33"/>
                  </a:lnTo>
                  <a:lnTo>
                    <a:pt x="20" y="19"/>
                  </a:lnTo>
                  <a:lnTo>
                    <a:pt x="33" y="9"/>
                  </a:lnTo>
                  <a:lnTo>
                    <a:pt x="50" y="2"/>
                  </a:lnTo>
                  <a:lnTo>
                    <a:pt x="7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5" name="Freeform 94"/>
            <p:cNvSpPr>
              <a:spLocks noEditPoints="1"/>
            </p:cNvSpPr>
            <p:nvPr/>
          </p:nvSpPr>
          <p:spPr bwMode="auto">
            <a:xfrm>
              <a:off x="1169" y="3575"/>
              <a:ext cx="81" cy="87"/>
            </a:xfrm>
            <a:custGeom>
              <a:avLst/>
              <a:gdLst>
                <a:gd name="T0" fmla="*/ 0 w 243"/>
                <a:gd name="T1" fmla="*/ 0 h 260"/>
                <a:gd name="T2" fmla="*/ 0 w 243"/>
                <a:gd name="T3" fmla="*/ 0 h 260"/>
                <a:gd name="T4" fmla="*/ 0 w 243"/>
                <a:gd name="T5" fmla="*/ 0 h 260"/>
                <a:gd name="T6" fmla="*/ 0 w 243"/>
                <a:gd name="T7" fmla="*/ 0 h 260"/>
                <a:gd name="T8" fmla="*/ 0 w 243"/>
                <a:gd name="T9" fmla="*/ 0 h 260"/>
                <a:gd name="T10" fmla="*/ 0 w 243"/>
                <a:gd name="T11" fmla="*/ 0 h 260"/>
                <a:gd name="T12" fmla="*/ 0 w 243"/>
                <a:gd name="T13" fmla="*/ 0 h 260"/>
                <a:gd name="T14" fmla="*/ 0 w 243"/>
                <a:gd name="T15" fmla="*/ 0 h 260"/>
                <a:gd name="T16" fmla="*/ 0 w 243"/>
                <a:gd name="T17" fmla="*/ 0 h 260"/>
                <a:gd name="T18" fmla="*/ 0 w 243"/>
                <a:gd name="T19" fmla="*/ 0 h 260"/>
                <a:gd name="T20" fmla="*/ 0 w 243"/>
                <a:gd name="T21" fmla="*/ 0 h 260"/>
                <a:gd name="T22" fmla="*/ 0 w 243"/>
                <a:gd name="T23" fmla="*/ 0 h 260"/>
                <a:gd name="T24" fmla="*/ 0 w 243"/>
                <a:gd name="T25" fmla="*/ 0 h 260"/>
                <a:gd name="T26" fmla="*/ 0 w 243"/>
                <a:gd name="T27" fmla="*/ 0 h 260"/>
                <a:gd name="T28" fmla="*/ 0 w 243"/>
                <a:gd name="T29" fmla="*/ 0 h 260"/>
                <a:gd name="T30" fmla="*/ 0 w 243"/>
                <a:gd name="T31" fmla="*/ 0 h 260"/>
                <a:gd name="T32" fmla="*/ 0 w 243"/>
                <a:gd name="T33" fmla="*/ 0 h 260"/>
                <a:gd name="T34" fmla="*/ 0 w 243"/>
                <a:gd name="T35" fmla="*/ 0 h 260"/>
                <a:gd name="T36" fmla="*/ 0 w 243"/>
                <a:gd name="T37" fmla="*/ 0 h 260"/>
                <a:gd name="T38" fmla="*/ 0 w 243"/>
                <a:gd name="T39" fmla="*/ 0 h 260"/>
                <a:gd name="T40" fmla="*/ 0 w 243"/>
                <a:gd name="T41" fmla="*/ 0 h 260"/>
                <a:gd name="T42" fmla="*/ 0 w 243"/>
                <a:gd name="T43" fmla="*/ 0 h 260"/>
                <a:gd name="T44" fmla="*/ 0 w 243"/>
                <a:gd name="T45" fmla="*/ 0 h 260"/>
                <a:gd name="T46" fmla="*/ 0 w 243"/>
                <a:gd name="T47" fmla="*/ 0 h 260"/>
                <a:gd name="T48" fmla="*/ 0 w 243"/>
                <a:gd name="T49" fmla="*/ 0 h 260"/>
                <a:gd name="T50" fmla="*/ 0 w 243"/>
                <a:gd name="T51" fmla="*/ 0 h 260"/>
                <a:gd name="T52" fmla="*/ 0 w 243"/>
                <a:gd name="T53" fmla="*/ 0 h 260"/>
                <a:gd name="T54" fmla="*/ 0 w 243"/>
                <a:gd name="T55" fmla="*/ 0 h 260"/>
                <a:gd name="T56" fmla="*/ 0 w 243"/>
                <a:gd name="T57" fmla="*/ 0 h 260"/>
                <a:gd name="T58" fmla="*/ 0 w 243"/>
                <a:gd name="T59" fmla="*/ 0 h 260"/>
                <a:gd name="T60" fmla="*/ 0 w 243"/>
                <a:gd name="T61" fmla="*/ 0 h 260"/>
                <a:gd name="T62" fmla="*/ 0 w 243"/>
                <a:gd name="T63" fmla="*/ 0 h 260"/>
                <a:gd name="T64" fmla="*/ 0 w 243"/>
                <a:gd name="T65" fmla="*/ 0 h 260"/>
                <a:gd name="T66" fmla="*/ 0 w 243"/>
                <a:gd name="T67" fmla="*/ 0 h 260"/>
                <a:gd name="T68" fmla="*/ 0 w 243"/>
                <a:gd name="T69" fmla="*/ 0 h 260"/>
                <a:gd name="T70" fmla="*/ 0 w 243"/>
                <a:gd name="T71" fmla="*/ 0 h 260"/>
                <a:gd name="T72" fmla="*/ 0 w 243"/>
                <a:gd name="T73" fmla="*/ 0 h 260"/>
                <a:gd name="T74" fmla="*/ 0 w 243"/>
                <a:gd name="T75" fmla="*/ 0 h 260"/>
                <a:gd name="T76" fmla="*/ 0 w 243"/>
                <a:gd name="T77" fmla="*/ 0 h 260"/>
                <a:gd name="T78" fmla="*/ 0 w 243"/>
                <a:gd name="T79" fmla="*/ 0 h 260"/>
                <a:gd name="T80" fmla="*/ 0 w 243"/>
                <a:gd name="T81" fmla="*/ 0 h 260"/>
                <a:gd name="T82" fmla="*/ 0 w 243"/>
                <a:gd name="T83" fmla="*/ 0 h 260"/>
                <a:gd name="T84" fmla="*/ 0 w 243"/>
                <a:gd name="T85" fmla="*/ 0 h 260"/>
                <a:gd name="T86" fmla="*/ 0 w 243"/>
                <a:gd name="T87" fmla="*/ 0 h 260"/>
                <a:gd name="T88" fmla="*/ 0 w 243"/>
                <a:gd name="T89" fmla="*/ 0 h 260"/>
                <a:gd name="T90" fmla="*/ 0 w 243"/>
                <a:gd name="T91" fmla="*/ 0 h 260"/>
                <a:gd name="T92" fmla="*/ 0 w 243"/>
                <a:gd name="T93" fmla="*/ 0 h 260"/>
                <a:gd name="T94" fmla="*/ 0 w 243"/>
                <a:gd name="T95" fmla="*/ 0 h 260"/>
                <a:gd name="T96" fmla="*/ 0 w 243"/>
                <a:gd name="T97" fmla="*/ 0 h 26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43"/>
                <a:gd name="T148" fmla="*/ 0 h 260"/>
                <a:gd name="T149" fmla="*/ 243 w 243"/>
                <a:gd name="T150" fmla="*/ 260 h 26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43" h="260">
                  <a:moveTo>
                    <a:pt x="72" y="133"/>
                  </a:moveTo>
                  <a:lnTo>
                    <a:pt x="54" y="142"/>
                  </a:lnTo>
                  <a:lnTo>
                    <a:pt x="42" y="152"/>
                  </a:lnTo>
                  <a:lnTo>
                    <a:pt x="35" y="163"/>
                  </a:lnTo>
                  <a:lnTo>
                    <a:pt x="30" y="175"/>
                  </a:lnTo>
                  <a:lnTo>
                    <a:pt x="29" y="188"/>
                  </a:lnTo>
                  <a:lnTo>
                    <a:pt x="32" y="203"/>
                  </a:lnTo>
                  <a:lnTo>
                    <a:pt x="37" y="217"/>
                  </a:lnTo>
                  <a:lnTo>
                    <a:pt x="48" y="227"/>
                  </a:lnTo>
                  <a:lnTo>
                    <a:pt x="64" y="234"/>
                  </a:lnTo>
                  <a:lnTo>
                    <a:pt x="82" y="236"/>
                  </a:lnTo>
                  <a:lnTo>
                    <a:pt x="96" y="235"/>
                  </a:lnTo>
                  <a:lnTo>
                    <a:pt x="112" y="229"/>
                  </a:lnTo>
                  <a:lnTo>
                    <a:pt x="129" y="221"/>
                  </a:lnTo>
                  <a:lnTo>
                    <a:pt x="144" y="210"/>
                  </a:lnTo>
                  <a:lnTo>
                    <a:pt x="130" y="197"/>
                  </a:lnTo>
                  <a:lnTo>
                    <a:pt x="115" y="181"/>
                  </a:lnTo>
                  <a:lnTo>
                    <a:pt x="98" y="164"/>
                  </a:lnTo>
                  <a:lnTo>
                    <a:pt x="85" y="147"/>
                  </a:lnTo>
                  <a:lnTo>
                    <a:pt x="72" y="133"/>
                  </a:lnTo>
                  <a:close/>
                  <a:moveTo>
                    <a:pt x="87" y="25"/>
                  </a:moveTo>
                  <a:lnTo>
                    <a:pt x="75" y="26"/>
                  </a:lnTo>
                  <a:lnTo>
                    <a:pt x="65" y="32"/>
                  </a:lnTo>
                  <a:lnTo>
                    <a:pt x="60" y="39"/>
                  </a:lnTo>
                  <a:lnTo>
                    <a:pt x="55" y="46"/>
                  </a:lnTo>
                  <a:lnTo>
                    <a:pt x="54" y="54"/>
                  </a:lnTo>
                  <a:lnTo>
                    <a:pt x="55" y="65"/>
                  </a:lnTo>
                  <a:lnTo>
                    <a:pt x="61" y="78"/>
                  </a:lnTo>
                  <a:lnTo>
                    <a:pt x="69" y="90"/>
                  </a:lnTo>
                  <a:lnTo>
                    <a:pt x="82" y="106"/>
                  </a:lnTo>
                  <a:lnTo>
                    <a:pt x="104" y="90"/>
                  </a:lnTo>
                  <a:lnTo>
                    <a:pt x="118" y="75"/>
                  </a:lnTo>
                  <a:lnTo>
                    <a:pt x="122" y="57"/>
                  </a:lnTo>
                  <a:lnTo>
                    <a:pt x="121" y="49"/>
                  </a:lnTo>
                  <a:lnTo>
                    <a:pt x="118" y="40"/>
                  </a:lnTo>
                  <a:lnTo>
                    <a:pt x="111" y="33"/>
                  </a:lnTo>
                  <a:lnTo>
                    <a:pt x="101" y="28"/>
                  </a:lnTo>
                  <a:lnTo>
                    <a:pt x="87" y="25"/>
                  </a:lnTo>
                  <a:close/>
                  <a:moveTo>
                    <a:pt x="89" y="0"/>
                  </a:moveTo>
                  <a:lnTo>
                    <a:pt x="110" y="3"/>
                  </a:lnTo>
                  <a:lnTo>
                    <a:pt x="126" y="10"/>
                  </a:lnTo>
                  <a:lnTo>
                    <a:pt x="139" y="22"/>
                  </a:lnTo>
                  <a:lnTo>
                    <a:pt x="147" y="38"/>
                  </a:lnTo>
                  <a:lnTo>
                    <a:pt x="150" y="56"/>
                  </a:lnTo>
                  <a:lnTo>
                    <a:pt x="147" y="72"/>
                  </a:lnTo>
                  <a:lnTo>
                    <a:pt x="140" y="88"/>
                  </a:lnTo>
                  <a:lnTo>
                    <a:pt x="129" y="100"/>
                  </a:lnTo>
                  <a:lnTo>
                    <a:pt x="114" y="113"/>
                  </a:lnTo>
                  <a:lnTo>
                    <a:pt x="97" y="122"/>
                  </a:lnTo>
                  <a:lnTo>
                    <a:pt x="107" y="135"/>
                  </a:lnTo>
                  <a:lnTo>
                    <a:pt x="119" y="149"/>
                  </a:lnTo>
                  <a:lnTo>
                    <a:pt x="135" y="165"/>
                  </a:lnTo>
                  <a:lnTo>
                    <a:pt x="150" y="181"/>
                  </a:lnTo>
                  <a:lnTo>
                    <a:pt x="164" y="193"/>
                  </a:lnTo>
                  <a:lnTo>
                    <a:pt x="176" y="178"/>
                  </a:lnTo>
                  <a:lnTo>
                    <a:pt x="189" y="161"/>
                  </a:lnTo>
                  <a:lnTo>
                    <a:pt x="197" y="146"/>
                  </a:lnTo>
                  <a:lnTo>
                    <a:pt x="203" y="132"/>
                  </a:lnTo>
                  <a:lnTo>
                    <a:pt x="228" y="138"/>
                  </a:lnTo>
                  <a:lnTo>
                    <a:pt x="222" y="153"/>
                  </a:lnTo>
                  <a:lnTo>
                    <a:pt x="212" y="170"/>
                  </a:lnTo>
                  <a:lnTo>
                    <a:pt x="199" y="189"/>
                  </a:lnTo>
                  <a:lnTo>
                    <a:pt x="182" y="209"/>
                  </a:lnTo>
                  <a:lnTo>
                    <a:pt x="196" y="221"/>
                  </a:lnTo>
                  <a:lnTo>
                    <a:pt x="211" y="231"/>
                  </a:lnTo>
                  <a:lnTo>
                    <a:pt x="225" y="236"/>
                  </a:lnTo>
                  <a:lnTo>
                    <a:pt x="237" y="236"/>
                  </a:lnTo>
                  <a:lnTo>
                    <a:pt x="243" y="254"/>
                  </a:lnTo>
                  <a:lnTo>
                    <a:pt x="235" y="257"/>
                  </a:lnTo>
                  <a:lnTo>
                    <a:pt x="229" y="259"/>
                  </a:lnTo>
                  <a:lnTo>
                    <a:pt x="224" y="259"/>
                  </a:lnTo>
                  <a:lnTo>
                    <a:pt x="203" y="254"/>
                  </a:lnTo>
                  <a:lnTo>
                    <a:pt x="182" y="242"/>
                  </a:lnTo>
                  <a:lnTo>
                    <a:pt x="162" y="225"/>
                  </a:lnTo>
                  <a:lnTo>
                    <a:pt x="144" y="239"/>
                  </a:lnTo>
                  <a:lnTo>
                    <a:pt x="124" y="250"/>
                  </a:lnTo>
                  <a:lnTo>
                    <a:pt x="100" y="257"/>
                  </a:lnTo>
                  <a:lnTo>
                    <a:pt x="73" y="260"/>
                  </a:lnTo>
                  <a:lnTo>
                    <a:pt x="51" y="257"/>
                  </a:lnTo>
                  <a:lnTo>
                    <a:pt x="33" y="250"/>
                  </a:lnTo>
                  <a:lnTo>
                    <a:pt x="18" y="238"/>
                  </a:lnTo>
                  <a:lnTo>
                    <a:pt x="8" y="224"/>
                  </a:lnTo>
                  <a:lnTo>
                    <a:pt x="1" y="207"/>
                  </a:lnTo>
                  <a:lnTo>
                    <a:pt x="0" y="189"/>
                  </a:lnTo>
                  <a:lnTo>
                    <a:pt x="3" y="170"/>
                  </a:lnTo>
                  <a:lnTo>
                    <a:pt x="10" y="152"/>
                  </a:lnTo>
                  <a:lnTo>
                    <a:pt x="21" y="138"/>
                  </a:lnTo>
                  <a:lnTo>
                    <a:pt x="36" y="125"/>
                  </a:lnTo>
                  <a:lnTo>
                    <a:pt x="57" y="115"/>
                  </a:lnTo>
                  <a:lnTo>
                    <a:pt x="44" y="100"/>
                  </a:lnTo>
                  <a:lnTo>
                    <a:pt x="35" y="86"/>
                  </a:lnTo>
                  <a:lnTo>
                    <a:pt x="28" y="71"/>
                  </a:lnTo>
                  <a:lnTo>
                    <a:pt x="26" y="54"/>
                  </a:lnTo>
                  <a:lnTo>
                    <a:pt x="29" y="38"/>
                  </a:lnTo>
                  <a:lnTo>
                    <a:pt x="37" y="22"/>
                  </a:lnTo>
                  <a:lnTo>
                    <a:pt x="50" y="11"/>
                  </a:lnTo>
                  <a:lnTo>
                    <a:pt x="68" y="3"/>
                  </a:lnTo>
                  <a:lnTo>
                    <a:pt x="89"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6" name="Freeform 95"/>
            <p:cNvSpPr>
              <a:spLocks/>
            </p:cNvSpPr>
            <p:nvPr/>
          </p:nvSpPr>
          <p:spPr bwMode="auto">
            <a:xfrm>
              <a:off x="1295" y="3576"/>
              <a:ext cx="64" cy="84"/>
            </a:xfrm>
            <a:custGeom>
              <a:avLst/>
              <a:gdLst>
                <a:gd name="T0" fmla="*/ 0 w 194"/>
                <a:gd name="T1" fmla="*/ 0 h 253"/>
                <a:gd name="T2" fmla="*/ 0 w 194"/>
                <a:gd name="T3" fmla="*/ 0 h 253"/>
                <a:gd name="T4" fmla="*/ 0 w 194"/>
                <a:gd name="T5" fmla="*/ 0 h 253"/>
                <a:gd name="T6" fmla="*/ 0 w 194"/>
                <a:gd name="T7" fmla="*/ 0 h 253"/>
                <a:gd name="T8" fmla="*/ 0 w 194"/>
                <a:gd name="T9" fmla="*/ 0 h 253"/>
                <a:gd name="T10" fmla="*/ 0 w 194"/>
                <a:gd name="T11" fmla="*/ 0 h 253"/>
                <a:gd name="T12" fmla="*/ 0 w 194"/>
                <a:gd name="T13" fmla="*/ 0 h 253"/>
                <a:gd name="T14" fmla="*/ 0 w 194"/>
                <a:gd name="T15" fmla="*/ 0 h 253"/>
                <a:gd name="T16" fmla="*/ 0 w 194"/>
                <a:gd name="T17" fmla="*/ 0 h 253"/>
                <a:gd name="T18" fmla="*/ 0 w 194"/>
                <a:gd name="T19" fmla="*/ 0 h 253"/>
                <a:gd name="T20" fmla="*/ 0 w 194"/>
                <a:gd name="T21" fmla="*/ 0 h 253"/>
                <a:gd name="T22" fmla="*/ 0 w 194"/>
                <a:gd name="T23" fmla="*/ 0 h 253"/>
                <a:gd name="T24" fmla="*/ 0 w 194"/>
                <a:gd name="T25" fmla="*/ 0 h 2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4"/>
                <a:gd name="T40" fmla="*/ 0 h 253"/>
                <a:gd name="T41" fmla="*/ 194 w 194"/>
                <a:gd name="T42" fmla="*/ 253 h 25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4" h="253">
                  <a:moveTo>
                    <a:pt x="0" y="0"/>
                  </a:moveTo>
                  <a:lnTo>
                    <a:pt x="28" y="0"/>
                  </a:lnTo>
                  <a:lnTo>
                    <a:pt x="28" y="112"/>
                  </a:lnTo>
                  <a:lnTo>
                    <a:pt x="167" y="112"/>
                  </a:lnTo>
                  <a:lnTo>
                    <a:pt x="167" y="0"/>
                  </a:lnTo>
                  <a:lnTo>
                    <a:pt x="194" y="0"/>
                  </a:lnTo>
                  <a:lnTo>
                    <a:pt x="194" y="253"/>
                  </a:lnTo>
                  <a:lnTo>
                    <a:pt x="167" y="253"/>
                  </a:lnTo>
                  <a:lnTo>
                    <a:pt x="167" y="137"/>
                  </a:lnTo>
                  <a:lnTo>
                    <a:pt x="28" y="137"/>
                  </a:lnTo>
                  <a:lnTo>
                    <a:pt x="28" y="253"/>
                  </a:lnTo>
                  <a:lnTo>
                    <a:pt x="0" y="253"/>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7" name="Freeform 96"/>
            <p:cNvSpPr>
              <a:spLocks/>
            </p:cNvSpPr>
            <p:nvPr/>
          </p:nvSpPr>
          <p:spPr bwMode="auto">
            <a:xfrm>
              <a:off x="1377" y="3600"/>
              <a:ext cx="48" cy="62"/>
            </a:xfrm>
            <a:custGeom>
              <a:avLst/>
              <a:gdLst>
                <a:gd name="T0" fmla="*/ 0 w 144"/>
                <a:gd name="T1" fmla="*/ 0 h 185"/>
                <a:gd name="T2" fmla="*/ 0 w 144"/>
                <a:gd name="T3" fmla="*/ 0 h 185"/>
                <a:gd name="T4" fmla="*/ 0 w 144"/>
                <a:gd name="T5" fmla="*/ 0 h 185"/>
                <a:gd name="T6" fmla="*/ 0 w 144"/>
                <a:gd name="T7" fmla="*/ 0 h 185"/>
                <a:gd name="T8" fmla="*/ 0 w 144"/>
                <a:gd name="T9" fmla="*/ 0 h 185"/>
                <a:gd name="T10" fmla="*/ 0 w 144"/>
                <a:gd name="T11" fmla="*/ 0 h 185"/>
                <a:gd name="T12" fmla="*/ 0 w 144"/>
                <a:gd name="T13" fmla="*/ 0 h 185"/>
                <a:gd name="T14" fmla="*/ 0 w 144"/>
                <a:gd name="T15" fmla="*/ 0 h 185"/>
                <a:gd name="T16" fmla="*/ 0 w 144"/>
                <a:gd name="T17" fmla="*/ 0 h 185"/>
                <a:gd name="T18" fmla="*/ 0 w 144"/>
                <a:gd name="T19" fmla="*/ 0 h 185"/>
                <a:gd name="T20" fmla="*/ 0 w 144"/>
                <a:gd name="T21" fmla="*/ 0 h 185"/>
                <a:gd name="T22" fmla="*/ 0 w 144"/>
                <a:gd name="T23" fmla="*/ 0 h 185"/>
                <a:gd name="T24" fmla="*/ 0 w 144"/>
                <a:gd name="T25" fmla="*/ 0 h 185"/>
                <a:gd name="T26" fmla="*/ 0 w 144"/>
                <a:gd name="T27" fmla="*/ 0 h 185"/>
                <a:gd name="T28" fmla="*/ 0 w 144"/>
                <a:gd name="T29" fmla="*/ 0 h 185"/>
                <a:gd name="T30" fmla="*/ 0 w 144"/>
                <a:gd name="T31" fmla="*/ 0 h 185"/>
                <a:gd name="T32" fmla="*/ 0 w 144"/>
                <a:gd name="T33" fmla="*/ 0 h 185"/>
                <a:gd name="T34" fmla="*/ 0 w 144"/>
                <a:gd name="T35" fmla="*/ 0 h 185"/>
                <a:gd name="T36" fmla="*/ 0 w 144"/>
                <a:gd name="T37" fmla="*/ 0 h 185"/>
                <a:gd name="T38" fmla="*/ 0 w 144"/>
                <a:gd name="T39" fmla="*/ 0 h 185"/>
                <a:gd name="T40" fmla="*/ 0 w 144"/>
                <a:gd name="T41" fmla="*/ 0 h 185"/>
                <a:gd name="T42" fmla="*/ 0 w 144"/>
                <a:gd name="T43" fmla="*/ 0 h 185"/>
                <a:gd name="T44" fmla="*/ 0 w 144"/>
                <a:gd name="T45" fmla="*/ 0 h 185"/>
                <a:gd name="T46" fmla="*/ 0 w 144"/>
                <a:gd name="T47" fmla="*/ 0 h 185"/>
                <a:gd name="T48" fmla="*/ 0 w 144"/>
                <a:gd name="T49" fmla="*/ 0 h 185"/>
                <a:gd name="T50" fmla="*/ 0 w 144"/>
                <a:gd name="T51" fmla="*/ 0 h 185"/>
                <a:gd name="T52" fmla="*/ 0 w 144"/>
                <a:gd name="T53" fmla="*/ 0 h 185"/>
                <a:gd name="T54" fmla="*/ 0 w 144"/>
                <a:gd name="T55" fmla="*/ 0 h 185"/>
                <a:gd name="T56" fmla="*/ 0 w 144"/>
                <a:gd name="T57" fmla="*/ 0 h 185"/>
                <a:gd name="T58" fmla="*/ 0 w 144"/>
                <a:gd name="T59" fmla="*/ 0 h 185"/>
                <a:gd name="T60" fmla="*/ 0 w 144"/>
                <a:gd name="T61" fmla="*/ 0 h 185"/>
                <a:gd name="T62" fmla="*/ 0 w 144"/>
                <a:gd name="T63" fmla="*/ 0 h 18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4"/>
                <a:gd name="T97" fmla="*/ 0 h 185"/>
                <a:gd name="T98" fmla="*/ 144 w 144"/>
                <a:gd name="T99" fmla="*/ 185 h 18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4" h="185">
                  <a:moveTo>
                    <a:pt x="0" y="0"/>
                  </a:moveTo>
                  <a:lnTo>
                    <a:pt x="28" y="0"/>
                  </a:lnTo>
                  <a:lnTo>
                    <a:pt x="28" y="118"/>
                  </a:lnTo>
                  <a:lnTo>
                    <a:pt x="29" y="135"/>
                  </a:lnTo>
                  <a:lnTo>
                    <a:pt x="34" y="146"/>
                  </a:lnTo>
                  <a:lnTo>
                    <a:pt x="41" y="154"/>
                  </a:lnTo>
                  <a:lnTo>
                    <a:pt x="51" y="160"/>
                  </a:lnTo>
                  <a:lnTo>
                    <a:pt x="64" y="161"/>
                  </a:lnTo>
                  <a:lnTo>
                    <a:pt x="79" y="159"/>
                  </a:lnTo>
                  <a:lnTo>
                    <a:pt x="93" y="153"/>
                  </a:lnTo>
                  <a:lnTo>
                    <a:pt x="104" y="145"/>
                  </a:lnTo>
                  <a:lnTo>
                    <a:pt x="112" y="136"/>
                  </a:lnTo>
                  <a:lnTo>
                    <a:pt x="112" y="0"/>
                  </a:lnTo>
                  <a:lnTo>
                    <a:pt x="140" y="0"/>
                  </a:lnTo>
                  <a:lnTo>
                    <a:pt x="140" y="149"/>
                  </a:lnTo>
                  <a:lnTo>
                    <a:pt x="141" y="163"/>
                  </a:lnTo>
                  <a:lnTo>
                    <a:pt x="141" y="171"/>
                  </a:lnTo>
                  <a:lnTo>
                    <a:pt x="143" y="177"/>
                  </a:lnTo>
                  <a:lnTo>
                    <a:pt x="144" y="181"/>
                  </a:lnTo>
                  <a:lnTo>
                    <a:pt x="122" y="181"/>
                  </a:lnTo>
                  <a:lnTo>
                    <a:pt x="114" y="163"/>
                  </a:lnTo>
                  <a:lnTo>
                    <a:pt x="98" y="174"/>
                  </a:lnTo>
                  <a:lnTo>
                    <a:pt x="78" y="182"/>
                  </a:lnTo>
                  <a:lnTo>
                    <a:pt x="55" y="185"/>
                  </a:lnTo>
                  <a:lnTo>
                    <a:pt x="44" y="184"/>
                  </a:lnTo>
                  <a:lnTo>
                    <a:pt x="33" y="181"/>
                  </a:lnTo>
                  <a:lnTo>
                    <a:pt x="23" y="177"/>
                  </a:lnTo>
                  <a:lnTo>
                    <a:pt x="14" y="168"/>
                  </a:lnTo>
                  <a:lnTo>
                    <a:pt x="7" y="156"/>
                  </a:lnTo>
                  <a:lnTo>
                    <a:pt x="1" y="141"/>
                  </a:lnTo>
                  <a:lnTo>
                    <a:pt x="0" y="121"/>
                  </a:lnTo>
                  <a:lnTo>
                    <a:pt x="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8" name="Freeform 97"/>
            <p:cNvSpPr>
              <a:spLocks/>
            </p:cNvSpPr>
            <p:nvPr/>
          </p:nvSpPr>
          <p:spPr bwMode="auto">
            <a:xfrm>
              <a:off x="1441" y="3598"/>
              <a:ext cx="86" cy="62"/>
            </a:xfrm>
            <a:custGeom>
              <a:avLst/>
              <a:gdLst>
                <a:gd name="T0" fmla="*/ 0 w 257"/>
                <a:gd name="T1" fmla="*/ 0 h 186"/>
                <a:gd name="T2" fmla="*/ 0 w 257"/>
                <a:gd name="T3" fmla="*/ 0 h 186"/>
                <a:gd name="T4" fmla="*/ 0 w 257"/>
                <a:gd name="T5" fmla="*/ 0 h 186"/>
                <a:gd name="T6" fmla="*/ 0 w 257"/>
                <a:gd name="T7" fmla="*/ 0 h 186"/>
                <a:gd name="T8" fmla="*/ 0 w 257"/>
                <a:gd name="T9" fmla="*/ 0 h 186"/>
                <a:gd name="T10" fmla="*/ 0 w 257"/>
                <a:gd name="T11" fmla="*/ 0 h 186"/>
                <a:gd name="T12" fmla="*/ 0 w 257"/>
                <a:gd name="T13" fmla="*/ 0 h 186"/>
                <a:gd name="T14" fmla="*/ 0 w 257"/>
                <a:gd name="T15" fmla="*/ 0 h 186"/>
                <a:gd name="T16" fmla="*/ 0 w 257"/>
                <a:gd name="T17" fmla="*/ 0 h 186"/>
                <a:gd name="T18" fmla="*/ 0 w 257"/>
                <a:gd name="T19" fmla="*/ 0 h 186"/>
                <a:gd name="T20" fmla="*/ 0 w 257"/>
                <a:gd name="T21" fmla="*/ 0 h 186"/>
                <a:gd name="T22" fmla="*/ 0 w 257"/>
                <a:gd name="T23" fmla="*/ 0 h 186"/>
                <a:gd name="T24" fmla="*/ 0 w 257"/>
                <a:gd name="T25" fmla="*/ 0 h 186"/>
                <a:gd name="T26" fmla="*/ 0 w 257"/>
                <a:gd name="T27" fmla="*/ 0 h 186"/>
                <a:gd name="T28" fmla="*/ 0 w 257"/>
                <a:gd name="T29" fmla="*/ 0 h 186"/>
                <a:gd name="T30" fmla="*/ 0 w 257"/>
                <a:gd name="T31" fmla="*/ 0 h 186"/>
                <a:gd name="T32" fmla="*/ 0 w 257"/>
                <a:gd name="T33" fmla="*/ 0 h 186"/>
                <a:gd name="T34" fmla="*/ 0 w 257"/>
                <a:gd name="T35" fmla="*/ 0 h 186"/>
                <a:gd name="T36" fmla="*/ 0 w 257"/>
                <a:gd name="T37" fmla="*/ 0 h 186"/>
                <a:gd name="T38" fmla="*/ 0 w 257"/>
                <a:gd name="T39" fmla="*/ 0 h 186"/>
                <a:gd name="T40" fmla="*/ 0 w 257"/>
                <a:gd name="T41" fmla="*/ 0 h 186"/>
                <a:gd name="T42" fmla="*/ 0 w 257"/>
                <a:gd name="T43" fmla="*/ 0 h 186"/>
                <a:gd name="T44" fmla="*/ 0 w 257"/>
                <a:gd name="T45" fmla="*/ 0 h 186"/>
                <a:gd name="T46" fmla="*/ 0 w 257"/>
                <a:gd name="T47" fmla="*/ 0 h 186"/>
                <a:gd name="T48" fmla="*/ 0 w 257"/>
                <a:gd name="T49" fmla="*/ 0 h 186"/>
                <a:gd name="T50" fmla="*/ 0 w 257"/>
                <a:gd name="T51" fmla="*/ 0 h 186"/>
                <a:gd name="T52" fmla="*/ 0 w 257"/>
                <a:gd name="T53" fmla="*/ 0 h 186"/>
                <a:gd name="T54" fmla="*/ 0 w 257"/>
                <a:gd name="T55" fmla="*/ 0 h 186"/>
                <a:gd name="T56" fmla="*/ 0 w 257"/>
                <a:gd name="T57" fmla="*/ 0 h 186"/>
                <a:gd name="T58" fmla="*/ 0 w 257"/>
                <a:gd name="T59" fmla="*/ 0 h 186"/>
                <a:gd name="T60" fmla="*/ 0 w 257"/>
                <a:gd name="T61" fmla="*/ 0 h 186"/>
                <a:gd name="T62" fmla="*/ 0 w 257"/>
                <a:gd name="T63" fmla="*/ 0 h 186"/>
                <a:gd name="T64" fmla="*/ 0 w 257"/>
                <a:gd name="T65" fmla="*/ 0 h 186"/>
                <a:gd name="T66" fmla="*/ 0 w 257"/>
                <a:gd name="T67" fmla="*/ 0 h 186"/>
                <a:gd name="T68" fmla="*/ 0 w 257"/>
                <a:gd name="T69" fmla="*/ 0 h 186"/>
                <a:gd name="T70" fmla="*/ 0 w 257"/>
                <a:gd name="T71" fmla="*/ 0 h 186"/>
                <a:gd name="T72" fmla="*/ 0 w 257"/>
                <a:gd name="T73" fmla="*/ 0 h 186"/>
                <a:gd name="T74" fmla="*/ 0 w 257"/>
                <a:gd name="T75" fmla="*/ 0 h 186"/>
                <a:gd name="T76" fmla="*/ 0 w 257"/>
                <a:gd name="T77" fmla="*/ 0 h 186"/>
                <a:gd name="T78" fmla="*/ 0 w 257"/>
                <a:gd name="T79" fmla="*/ 0 h 186"/>
                <a:gd name="T80" fmla="*/ 0 w 257"/>
                <a:gd name="T81" fmla="*/ 0 h 186"/>
                <a:gd name="T82" fmla="*/ 0 w 257"/>
                <a:gd name="T83" fmla="*/ 0 h 186"/>
                <a:gd name="T84" fmla="*/ 0 w 257"/>
                <a:gd name="T85" fmla="*/ 0 h 186"/>
                <a:gd name="T86" fmla="*/ 0 w 257"/>
                <a:gd name="T87" fmla="*/ 0 h 186"/>
                <a:gd name="T88" fmla="*/ 0 w 257"/>
                <a:gd name="T89" fmla="*/ 0 h 186"/>
                <a:gd name="T90" fmla="*/ 0 w 257"/>
                <a:gd name="T91" fmla="*/ 0 h 186"/>
                <a:gd name="T92" fmla="*/ 0 w 257"/>
                <a:gd name="T93" fmla="*/ 0 h 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57"/>
                <a:gd name="T142" fmla="*/ 0 h 186"/>
                <a:gd name="T143" fmla="*/ 257 w 257"/>
                <a:gd name="T144" fmla="*/ 186 h 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57" h="186">
                  <a:moveTo>
                    <a:pt x="92" y="0"/>
                  </a:moveTo>
                  <a:lnTo>
                    <a:pt x="107" y="2"/>
                  </a:lnTo>
                  <a:lnTo>
                    <a:pt x="121" y="8"/>
                  </a:lnTo>
                  <a:lnTo>
                    <a:pt x="131" y="18"/>
                  </a:lnTo>
                  <a:lnTo>
                    <a:pt x="136" y="30"/>
                  </a:lnTo>
                  <a:lnTo>
                    <a:pt x="153" y="18"/>
                  </a:lnTo>
                  <a:lnTo>
                    <a:pt x="170" y="8"/>
                  </a:lnTo>
                  <a:lnTo>
                    <a:pt x="186" y="2"/>
                  </a:lnTo>
                  <a:lnTo>
                    <a:pt x="203" y="0"/>
                  </a:lnTo>
                  <a:lnTo>
                    <a:pt x="217" y="1"/>
                  </a:lnTo>
                  <a:lnTo>
                    <a:pt x="230" y="5"/>
                  </a:lnTo>
                  <a:lnTo>
                    <a:pt x="241" y="12"/>
                  </a:lnTo>
                  <a:lnTo>
                    <a:pt x="249" y="23"/>
                  </a:lnTo>
                  <a:lnTo>
                    <a:pt x="255" y="37"/>
                  </a:lnTo>
                  <a:lnTo>
                    <a:pt x="257" y="57"/>
                  </a:lnTo>
                  <a:lnTo>
                    <a:pt x="257" y="186"/>
                  </a:lnTo>
                  <a:lnTo>
                    <a:pt x="230" y="186"/>
                  </a:lnTo>
                  <a:lnTo>
                    <a:pt x="230" y="66"/>
                  </a:lnTo>
                  <a:lnTo>
                    <a:pt x="228" y="52"/>
                  </a:lnTo>
                  <a:lnTo>
                    <a:pt x="227" y="41"/>
                  </a:lnTo>
                  <a:lnTo>
                    <a:pt x="221" y="33"/>
                  </a:lnTo>
                  <a:lnTo>
                    <a:pt x="213" y="27"/>
                  </a:lnTo>
                  <a:lnTo>
                    <a:pt x="200" y="26"/>
                  </a:lnTo>
                  <a:lnTo>
                    <a:pt x="182" y="29"/>
                  </a:lnTo>
                  <a:lnTo>
                    <a:pt x="167" y="36"/>
                  </a:lnTo>
                  <a:lnTo>
                    <a:pt x="153" y="44"/>
                  </a:lnTo>
                  <a:lnTo>
                    <a:pt x="142" y="54"/>
                  </a:lnTo>
                  <a:lnTo>
                    <a:pt x="142" y="186"/>
                  </a:lnTo>
                  <a:lnTo>
                    <a:pt x="114" y="186"/>
                  </a:lnTo>
                  <a:lnTo>
                    <a:pt x="114" y="68"/>
                  </a:lnTo>
                  <a:lnTo>
                    <a:pt x="113" y="54"/>
                  </a:lnTo>
                  <a:lnTo>
                    <a:pt x="111" y="43"/>
                  </a:lnTo>
                  <a:lnTo>
                    <a:pt x="106" y="33"/>
                  </a:lnTo>
                  <a:lnTo>
                    <a:pt x="98" y="27"/>
                  </a:lnTo>
                  <a:lnTo>
                    <a:pt x="85" y="26"/>
                  </a:lnTo>
                  <a:lnTo>
                    <a:pt x="67" y="29"/>
                  </a:lnTo>
                  <a:lnTo>
                    <a:pt x="53" y="36"/>
                  </a:lnTo>
                  <a:lnTo>
                    <a:pt x="39" y="44"/>
                  </a:lnTo>
                  <a:lnTo>
                    <a:pt x="28" y="54"/>
                  </a:lnTo>
                  <a:lnTo>
                    <a:pt x="28" y="186"/>
                  </a:lnTo>
                  <a:lnTo>
                    <a:pt x="0" y="186"/>
                  </a:lnTo>
                  <a:lnTo>
                    <a:pt x="0" y="5"/>
                  </a:lnTo>
                  <a:lnTo>
                    <a:pt x="22" y="5"/>
                  </a:lnTo>
                  <a:lnTo>
                    <a:pt x="27" y="26"/>
                  </a:lnTo>
                  <a:lnTo>
                    <a:pt x="50" y="11"/>
                  </a:lnTo>
                  <a:lnTo>
                    <a:pt x="73" y="2"/>
                  </a:lnTo>
                  <a:lnTo>
                    <a:pt x="9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59" name="Freeform 98"/>
            <p:cNvSpPr>
              <a:spLocks noEditPoints="1"/>
            </p:cNvSpPr>
            <p:nvPr/>
          </p:nvSpPr>
          <p:spPr bwMode="auto">
            <a:xfrm>
              <a:off x="1541" y="3598"/>
              <a:ext cx="47" cy="64"/>
            </a:xfrm>
            <a:custGeom>
              <a:avLst/>
              <a:gdLst>
                <a:gd name="T0" fmla="*/ 0 w 141"/>
                <a:gd name="T1" fmla="*/ 0 h 190"/>
                <a:gd name="T2" fmla="*/ 0 w 141"/>
                <a:gd name="T3" fmla="*/ 0 h 190"/>
                <a:gd name="T4" fmla="*/ 0 w 141"/>
                <a:gd name="T5" fmla="*/ 0 h 190"/>
                <a:gd name="T6" fmla="*/ 0 w 141"/>
                <a:gd name="T7" fmla="*/ 0 h 190"/>
                <a:gd name="T8" fmla="*/ 0 w 141"/>
                <a:gd name="T9" fmla="*/ 0 h 190"/>
                <a:gd name="T10" fmla="*/ 0 w 141"/>
                <a:gd name="T11" fmla="*/ 0 h 190"/>
                <a:gd name="T12" fmla="*/ 0 w 141"/>
                <a:gd name="T13" fmla="*/ 0 h 190"/>
                <a:gd name="T14" fmla="*/ 0 w 141"/>
                <a:gd name="T15" fmla="*/ 0 h 190"/>
                <a:gd name="T16" fmla="*/ 0 w 141"/>
                <a:gd name="T17" fmla="*/ 0 h 190"/>
                <a:gd name="T18" fmla="*/ 0 w 141"/>
                <a:gd name="T19" fmla="*/ 0 h 190"/>
                <a:gd name="T20" fmla="*/ 0 w 141"/>
                <a:gd name="T21" fmla="*/ 0 h 190"/>
                <a:gd name="T22" fmla="*/ 0 w 141"/>
                <a:gd name="T23" fmla="*/ 0 h 190"/>
                <a:gd name="T24" fmla="*/ 0 w 141"/>
                <a:gd name="T25" fmla="*/ 0 h 190"/>
                <a:gd name="T26" fmla="*/ 0 w 141"/>
                <a:gd name="T27" fmla="*/ 0 h 190"/>
                <a:gd name="T28" fmla="*/ 0 w 141"/>
                <a:gd name="T29" fmla="*/ 0 h 190"/>
                <a:gd name="T30" fmla="*/ 0 w 141"/>
                <a:gd name="T31" fmla="*/ 0 h 190"/>
                <a:gd name="T32" fmla="*/ 0 w 141"/>
                <a:gd name="T33" fmla="*/ 0 h 190"/>
                <a:gd name="T34" fmla="*/ 0 w 141"/>
                <a:gd name="T35" fmla="*/ 0 h 190"/>
                <a:gd name="T36" fmla="*/ 0 w 141"/>
                <a:gd name="T37" fmla="*/ 0 h 190"/>
                <a:gd name="T38" fmla="*/ 0 w 141"/>
                <a:gd name="T39" fmla="*/ 0 h 190"/>
                <a:gd name="T40" fmla="*/ 0 w 141"/>
                <a:gd name="T41" fmla="*/ 0 h 190"/>
                <a:gd name="T42" fmla="*/ 0 w 141"/>
                <a:gd name="T43" fmla="*/ 0 h 190"/>
                <a:gd name="T44" fmla="*/ 0 w 141"/>
                <a:gd name="T45" fmla="*/ 0 h 190"/>
                <a:gd name="T46" fmla="*/ 0 w 141"/>
                <a:gd name="T47" fmla="*/ 0 h 190"/>
                <a:gd name="T48" fmla="*/ 0 w 141"/>
                <a:gd name="T49" fmla="*/ 0 h 190"/>
                <a:gd name="T50" fmla="*/ 0 w 141"/>
                <a:gd name="T51" fmla="*/ 0 h 190"/>
                <a:gd name="T52" fmla="*/ 0 w 141"/>
                <a:gd name="T53" fmla="*/ 0 h 190"/>
                <a:gd name="T54" fmla="*/ 0 w 141"/>
                <a:gd name="T55" fmla="*/ 0 h 190"/>
                <a:gd name="T56" fmla="*/ 0 w 141"/>
                <a:gd name="T57" fmla="*/ 0 h 190"/>
                <a:gd name="T58" fmla="*/ 0 w 141"/>
                <a:gd name="T59" fmla="*/ 0 h 190"/>
                <a:gd name="T60" fmla="*/ 0 w 141"/>
                <a:gd name="T61" fmla="*/ 0 h 190"/>
                <a:gd name="T62" fmla="*/ 0 w 141"/>
                <a:gd name="T63" fmla="*/ 0 h 190"/>
                <a:gd name="T64" fmla="*/ 0 w 141"/>
                <a:gd name="T65" fmla="*/ 0 h 190"/>
                <a:gd name="T66" fmla="*/ 0 w 141"/>
                <a:gd name="T67" fmla="*/ 0 h 190"/>
                <a:gd name="T68" fmla="*/ 0 w 141"/>
                <a:gd name="T69" fmla="*/ 0 h 190"/>
                <a:gd name="T70" fmla="*/ 0 w 141"/>
                <a:gd name="T71" fmla="*/ 0 h 190"/>
                <a:gd name="T72" fmla="*/ 0 w 141"/>
                <a:gd name="T73" fmla="*/ 0 h 190"/>
                <a:gd name="T74" fmla="*/ 0 w 141"/>
                <a:gd name="T75" fmla="*/ 0 h 190"/>
                <a:gd name="T76" fmla="*/ 0 w 141"/>
                <a:gd name="T77" fmla="*/ 0 h 190"/>
                <a:gd name="T78" fmla="*/ 0 w 141"/>
                <a:gd name="T79" fmla="*/ 0 h 190"/>
                <a:gd name="T80" fmla="*/ 0 w 141"/>
                <a:gd name="T81" fmla="*/ 0 h 190"/>
                <a:gd name="T82" fmla="*/ 0 w 141"/>
                <a:gd name="T83" fmla="*/ 0 h 190"/>
                <a:gd name="T84" fmla="*/ 0 w 141"/>
                <a:gd name="T85" fmla="*/ 0 h 190"/>
                <a:gd name="T86" fmla="*/ 0 w 141"/>
                <a:gd name="T87" fmla="*/ 0 h 190"/>
                <a:gd name="T88" fmla="*/ 0 w 141"/>
                <a:gd name="T89" fmla="*/ 0 h 190"/>
                <a:gd name="T90" fmla="*/ 0 w 141"/>
                <a:gd name="T91" fmla="*/ 0 h 190"/>
                <a:gd name="T92" fmla="*/ 0 w 141"/>
                <a:gd name="T93" fmla="*/ 0 h 190"/>
                <a:gd name="T94" fmla="*/ 0 w 141"/>
                <a:gd name="T95" fmla="*/ 0 h 190"/>
                <a:gd name="T96" fmla="*/ 0 w 141"/>
                <a:gd name="T97" fmla="*/ 0 h 190"/>
                <a:gd name="T98" fmla="*/ 0 w 141"/>
                <a:gd name="T99" fmla="*/ 0 h 190"/>
                <a:gd name="T100" fmla="*/ 0 w 141"/>
                <a:gd name="T101" fmla="*/ 0 h 190"/>
                <a:gd name="T102" fmla="*/ 0 w 141"/>
                <a:gd name="T103" fmla="*/ 0 h 190"/>
                <a:gd name="T104" fmla="*/ 0 w 141"/>
                <a:gd name="T105" fmla="*/ 0 h 190"/>
                <a:gd name="T106" fmla="*/ 0 w 141"/>
                <a:gd name="T107" fmla="*/ 0 h 190"/>
                <a:gd name="T108" fmla="*/ 0 w 141"/>
                <a:gd name="T109" fmla="*/ 0 h 190"/>
                <a:gd name="T110" fmla="*/ 0 w 141"/>
                <a:gd name="T111" fmla="*/ 0 h 190"/>
                <a:gd name="T112" fmla="*/ 0 w 141"/>
                <a:gd name="T113" fmla="*/ 0 h 190"/>
                <a:gd name="T114" fmla="*/ 0 w 141"/>
                <a:gd name="T115" fmla="*/ 0 h 19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1"/>
                <a:gd name="T175" fmla="*/ 0 h 190"/>
                <a:gd name="T176" fmla="*/ 141 w 141"/>
                <a:gd name="T177" fmla="*/ 190 h 19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1" h="190">
                  <a:moveTo>
                    <a:pt x="73" y="100"/>
                  </a:moveTo>
                  <a:lnTo>
                    <a:pt x="55" y="101"/>
                  </a:lnTo>
                  <a:lnTo>
                    <a:pt x="43" y="107"/>
                  </a:lnTo>
                  <a:lnTo>
                    <a:pt x="34" y="112"/>
                  </a:lnTo>
                  <a:lnTo>
                    <a:pt x="29" y="122"/>
                  </a:lnTo>
                  <a:lnTo>
                    <a:pt x="27" y="133"/>
                  </a:lnTo>
                  <a:lnTo>
                    <a:pt x="30" y="146"/>
                  </a:lnTo>
                  <a:lnTo>
                    <a:pt x="36" y="157"/>
                  </a:lnTo>
                  <a:lnTo>
                    <a:pt x="47" y="164"/>
                  </a:lnTo>
                  <a:lnTo>
                    <a:pt x="62" y="166"/>
                  </a:lnTo>
                  <a:lnTo>
                    <a:pt x="79" y="165"/>
                  </a:lnTo>
                  <a:lnTo>
                    <a:pt x="93" y="159"/>
                  </a:lnTo>
                  <a:lnTo>
                    <a:pt x="102" y="152"/>
                  </a:lnTo>
                  <a:lnTo>
                    <a:pt x="109" y="146"/>
                  </a:lnTo>
                  <a:lnTo>
                    <a:pt x="109" y="100"/>
                  </a:lnTo>
                  <a:lnTo>
                    <a:pt x="73" y="100"/>
                  </a:lnTo>
                  <a:close/>
                  <a:moveTo>
                    <a:pt x="75" y="0"/>
                  </a:moveTo>
                  <a:lnTo>
                    <a:pt x="91" y="1"/>
                  </a:lnTo>
                  <a:lnTo>
                    <a:pt x="107" y="5"/>
                  </a:lnTo>
                  <a:lnTo>
                    <a:pt x="119" y="13"/>
                  </a:lnTo>
                  <a:lnTo>
                    <a:pt x="129" y="25"/>
                  </a:lnTo>
                  <a:lnTo>
                    <a:pt x="134" y="41"/>
                  </a:lnTo>
                  <a:lnTo>
                    <a:pt x="137" y="62"/>
                  </a:lnTo>
                  <a:lnTo>
                    <a:pt x="137" y="161"/>
                  </a:lnTo>
                  <a:lnTo>
                    <a:pt x="139" y="173"/>
                  </a:lnTo>
                  <a:lnTo>
                    <a:pt x="140" y="182"/>
                  </a:lnTo>
                  <a:lnTo>
                    <a:pt x="141" y="186"/>
                  </a:lnTo>
                  <a:lnTo>
                    <a:pt x="118" y="186"/>
                  </a:lnTo>
                  <a:lnTo>
                    <a:pt x="111" y="169"/>
                  </a:lnTo>
                  <a:lnTo>
                    <a:pt x="101" y="176"/>
                  </a:lnTo>
                  <a:lnTo>
                    <a:pt x="89" y="183"/>
                  </a:lnTo>
                  <a:lnTo>
                    <a:pt x="73" y="189"/>
                  </a:lnTo>
                  <a:lnTo>
                    <a:pt x="55" y="190"/>
                  </a:lnTo>
                  <a:lnTo>
                    <a:pt x="39" y="187"/>
                  </a:lnTo>
                  <a:lnTo>
                    <a:pt x="23" y="180"/>
                  </a:lnTo>
                  <a:lnTo>
                    <a:pt x="11" y="169"/>
                  </a:lnTo>
                  <a:lnTo>
                    <a:pt x="2" y="154"/>
                  </a:lnTo>
                  <a:lnTo>
                    <a:pt x="0" y="134"/>
                  </a:lnTo>
                  <a:lnTo>
                    <a:pt x="2" y="115"/>
                  </a:lnTo>
                  <a:lnTo>
                    <a:pt x="12" y="98"/>
                  </a:lnTo>
                  <a:lnTo>
                    <a:pt x="26" y="87"/>
                  </a:lnTo>
                  <a:lnTo>
                    <a:pt x="47" y="79"/>
                  </a:lnTo>
                  <a:lnTo>
                    <a:pt x="72" y="76"/>
                  </a:lnTo>
                  <a:lnTo>
                    <a:pt x="109" y="75"/>
                  </a:lnTo>
                  <a:lnTo>
                    <a:pt x="109" y="66"/>
                  </a:lnTo>
                  <a:lnTo>
                    <a:pt x="108" y="50"/>
                  </a:lnTo>
                  <a:lnTo>
                    <a:pt x="102" y="38"/>
                  </a:lnTo>
                  <a:lnTo>
                    <a:pt x="94" y="30"/>
                  </a:lnTo>
                  <a:lnTo>
                    <a:pt x="83" y="26"/>
                  </a:lnTo>
                  <a:lnTo>
                    <a:pt x="70" y="25"/>
                  </a:lnTo>
                  <a:lnTo>
                    <a:pt x="54" y="26"/>
                  </a:lnTo>
                  <a:lnTo>
                    <a:pt x="41" y="30"/>
                  </a:lnTo>
                  <a:lnTo>
                    <a:pt x="30" y="36"/>
                  </a:lnTo>
                  <a:lnTo>
                    <a:pt x="22" y="41"/>
                  </a:lnTo>
                  <a:lnTo>
                    <a:pt x="11" y="20"/>
                  </a:lnTo>
                  <a:lnTo>
                    <a:pt x="32" y="8"/>
                  </a:lnTo>
                  <a:lnTo>
                    <a:pt x="54" y="1"/>
                  </a:lnTo>
                  <a:lnTo>
                    <a:pt x="75"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0" name="Freeform 99"/>
            <p:cNvSpPr>
              <a:spLocks/>
            </p:cNvSpPr>
            <p:nvPr/>
          </p:nvSpPr>
          <p:spPr bwMode="auto">
            <a:xfrm>
              <a:off x="1603" y="3598"/>
              <a:ext cx="48" cy="62"/>
            </a:xfrm>
            <a:custGeom>
              <a:avLst/>
              <a:gdLst>
                <a:gd name="T0" fmla="*/ 0 w 144"/>
                <a:gd name="T1" fmla="*/ 0 h 186"/>
                <a:gd name="T2" fmla="*/ 0 w 144"/>
                <a:gd name="T3" fmla="*/ 0 h 186"/>
                <a:gd name="T4" fmla="*/ 0 w 144"/>
                <a:gd name="T5" fmla="*/ 0 h 186"/>
                <a:gd name="T6" fmla="*/ 0 w 144"/>
                <a:gd name="T7" fmla="*/ 0 h 186"/>
                <a:gd name="T8" fmla="*/ 0 w 144"/>
                <a:gd name="T9" fmla="*/ 0 h 186"/>
                <a:gd name="T10" fmla="*/ 0 w 144"/>
                <a:gd name="T11" fmla="*/ 0 h 186"/>
                <a:gd name="T12" fmla="*/ 0 w 144"/>
                <a:gd name="T13" fmla="*/ 0 h 186"/>
                <a:gd name="T14" fmla="*/ 0 w 144"/>
                <a:gd name="T15" fmla="*/ 0 h 186"/>
                <a:gd name="T16" fmla="*/ 0 w 144"/>
                <a:gd name="T17" fmla="*/ 0 h 186"/>
                <a:gd name="T18" fmla="*/ 0 w 144"/>
                <a:gd name="T19" fmla="*/ 0 h 186"/>
                <a:gd name="T20" fmla="*/ 0 w 144"/>
                <a:gd name="T21" fmla="*/ 0 h 186"/>
                <a:gd name="T22" fmla="*/ 0 w 144"/>
                <a:gd name="T23" fmla="*/ 0 h 186"/>
                <a:gd name="T24" fmla="*/ 0 w 144"/>
                <a:gd name="T25" fmla="*/ 0 h 186"/>
                <a:gd name="T26" fmla="*/ 0 w 144"/>
                <a:gd name="T27" fmla="*/ 0 h 186"/>
                <a:gd name="T28" fmla="*/ 0 w 144"/>
                <a:gd name="T29" fmla="*/ 0 h 186"/>
                <a:gd name="T30" fmla="*/ 0 w 144"/>
                <a:gd name="T31" fmla="*/ 0 h 186"/>
                <a:gd name="T32" fmla="*/ 0 w 144"/>
                <a:gd name="T33" fmla="*/ 0 h 186"/>
                <a:gd name="T34" fmla="*/ 0 w 144"/>
                <a:gd name="T35" fmla="*/ 0 h 186"/>
                <a:gd name="T36" fmla="*/ 0 w 144"/>
                <a:gd name="T37" fmla="*/ 0 h 186"/>
                <a:gd name="T38" fmla="*/ 0 w 144"/>
                <a:gd name="T39" fmla="*/ 0 h 186"/>
                <a:gd name="T40" fmla="*/ 0 w 144"/>
                <a:gd name="T41" fmla="*/ 0 h 186"/>
                <a:gd name="T42" fmla="*/ 0 w 144"/>
                <a:gd name="T43" fmla="*/ 0 h 186"/>
                <a:gd name="T44" fmla="*/ 0 w 144"/>
                <a:gd name="T45" fmla="*/ 0 h 186"/>
                <a:gd name="T46" fmla="*/ 0 w 144"/>
                <a:gd name="T47" fmla="*/ 0 h 186"/>
                <a:gd name="T48" fmla="*/ 0 w 144"/>
                <a:gd name="T49" fmla="*/ 0 h 186"/>
                <a:gd name="T50" fmla="*/ 0 w 144"/>
                <a:gd name="T51" fmla="*/ 0 h 186"/>
                <a:gd name="T52" fmla="*/ 0 w 144"/>
                <a:gd name="T53" fmla="*/ 0 h 186"/>
                <a:gd name="T54" fmla="*/ 0 w 144"/>
                <a:gd name="T55" fmla="*/ 0 h 18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4"/>
                <a:gd name="T85" fmla="*/ 0 h 186"/>
                <a:gd name="T86" fmla="*/ 144 w 144"/>
                <a:gd name="T87" fmla="*/ 186 h 18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4" h="186">
                  <a:moveTo>
                    <a:pt x="92" y="0"/>
                  </a:moveTo>
                  <a:lnTo>
                    <a:pt x="104" y="1"/>
                  </a:lnTo>
                  <a:lnTo>
                    <a:pt x="117" y="7"/>
                  </a:lnTo>
                  <a:lnTo>
                    <a:pt x="128" y="15"/>
                  </a:lnTo>
                  <a:lnTo>
                    <a:pt x="136" y="27"/>
                  </a:lnTo>
                  <a:lnTo>
                    <a:pt x="143" y="43"/>
                  </a:lnTo>
                  <a:lnTo>
                    <a:pt x="144" y="63"/>
                  </a:lnTo>
                  <a:lnTo>
                    <a:pt x="144" y="186"/>
                  </a:lnTo>
                  <a:lnTo>
                    <a:pt x="115" y="186"/>
                  </a:lnTo>
                  <a:lnTo>
                    <a:pt x="115" y="63"/>
                  </a:lnTo>
                  <a:lnTo>
                    <a:pt x="114" y="52"/>
                  </a:lnTo>
                  <a:lnTo>
                    <a:pt x="111" y="43"/>
                  </a:lnTo>
                  <a:lnTo>
                    <a:pt x="105" y="33"/>
                  </a:lnTo>
                  <a:lnTo>
                    <a:pt x="97" y="27"/>
                  </a:lnTo>
                  <a:lnTo>
                    <a:pt x="85" y="26"/>
                  </a:lnTo>
                  <a:lnTo>
                    <a:pt x="68" y="29"/>
                  </a:lnTo>
                  <a:lnTo>
                    <a:pt x="53" y="36"/>
                  </a:lnTo>
                  <a:lnTo>
                    <a:pt x="39" y="45"/>
                  </a:lnTo>
                  <a:lnTo>
                    <a:pt x="28" y="55"/>
                  </a:lnTo>
                  <a:lnTo>
                    <a:pt x="28" y="186"/>
                  </a:lnTo>
                  <a:lnTo>
                    <a:pt x="0" y="186"/>
                  </a:lnTo>
                  <a:lnTo>
                    <a:pt x="0" y="5"/>
                  </a:lnTo>
                  <a:lnTo>
                    <a:pt x="22" y="5"/>
                  </a:lnTo>
                  <a:lnTo>
                    <a:pt x="26" y="26"/>
                  </a:lnTo>
                  <a:lnTo>
                    <a:pt x="43" y="15"/>
                  </a:lnTo>
                  <a:lnTo>
                    <a:pt x="58" y="7"/>
                  </a:lnTo>
                  <a:lnTo>
                    <a:pt x="73" y="1"/>
                  </a:lnTo>
                  <a:lnTo>
                    <a:pt x="92"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1" name="Freeform 100"/>
            <p:cNvSpPr>
              <a:spLocks noEditPoints="1"/>
            </p:cNvSpPr>
            <p:nvPr/>
          </p:nvSpPr>
          <p:spPr bwMode="auto">
            <a:xfrm>
              <a:off x="1667" y="3574"/>
              <a:ext cx="13" cy="86"/>
            </a:xfrm>
            <a:custGeom>
              <a:avLst/>
              <a:gdLst>
                <a:gd name="T0" fmla="*/ 0 w 39"/>
                <a:gd name="T1" fmla="*/ 0 h 259"/>
                <a:gd name="T2" fmla="*/ 0 w 39"/>
                <a:gd name="T3" fmla="*/ 0 h 259"/>
                <a:gd name="T4" fmla="*/ 0 w 39"/>
                <a:gd name="T5" fmla="*/ 0 h 259"/>
                <a:gd name="T6" fmla="*/ 0 w 39"/>
                <a:gd name="T7" fmla="*/ 0 h 259"/>
                <a:gd name="T8" fmla="*/ 0 w 39"/>
                <a:gd name="T9" fmla="*/ 0 h 259"/>
                <a:gd name="T10" fmla="*/ 0 w 39"/>
                <a:gd name="T11" fmla="*/ 0 h 259"/>
                <a:gd name="T12" fmla="*/ 0 w 39"/>
                <a:gd name="T13" fmla="*/ 0 h 259"/>
                <a:gd name="T14" fmla="*/ 0 w 39"/>
                <a:gd name="T15" fmla="*/ 0 h 259"/>
                <a:gd name="T16" fmla="*/ 0 w 39"/>
                <a:gd name="T17" fmla="*/ 0 h 259"/>
                <a:gd name="T18" fmla="*/ 0 w 39"/>
                <a:gd name="T19" fmla="*/ 0 h 259"/>
                <a:gd name="T20" fmla="*/ 0 w 39"/>
                <a:gd name="T21" fmla="*/ 0 h 259"/>
                <a:gd name="T22" fmla="*/ 0 w 39"/>
                <a:gd name="T23" fmla="*/ 0 h 259"/>
                <a:gd name="T24" fmla="*/ 0 w 39"/>
                <a:gd name="T25" fmla="*/ 0 h 259"/>
                <a:gd name="T26" fmla="*/ 0 w 39"/>
                <a:gd name="T27" fmla="*/ 0 h 259"/>
                <a:gd name="T28" fmla="*/ 0 w 39"/>
                <a:gd name="T29" fmla="*/ 0 h 259"/>
                <a:gd name="T30" fmla="*/ 0 w 39"/>
                <a:gd name="T31" fmla="*/ 0 h 259"/>
                <a:gd name="T32" fmla="*/ 0 w 39"/>
                <a:gd name="T33" fmla="*/ 0 h 259"/>
                <a:gd name="T34" fmla="*/ 0 w 39"/>
                <a:gd name="T35" fmla="*/ 0 h 259"/>
                <a:gd name="T36" fmla="*/ 0 w 39"/>
                <a:gd name="T37" fmla="*/ 0 h 259"/>
                <a:gd name="T38" fmla="*/ 0 w 39"/>
                <a:gd name="T39" fmla="*/ 0 h 259"/>
                <a:gd name="T40" fmla="*/ 0 w 39"/>
                <a:gd name="T41" fmla="*/ 0 h 259"/>
                <a:gd name="T42" fmla="*/ 0 w 39"/>
                <a:gd name="T43" fmla="*/ 0 h 259"/>
                <a:gd name="T44" fmla="*/ 0 w 39"/>
                <a:gd name="T45" fmla="*/ 0 h 259"/>
                <a:gd name="T46" fmla="*/ 0 w 39"/>
                <a:gd name="T47" fmla="*/ 0 h 259"/>
                <a:gd name="T48" fmla="*/ 0 w 39"/>
                <a:gd name="T49" fmla="*/ 0 h 259"/>
                <a:gd name="T50" fmla="*/ 0 w 39"/>
                <a:gd name="T51" fmla="*/ 0 h 2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9"/>
                <a:gd name="T79" fmla="*/ 0 h 259"/>
                <a:gd name="T80" fmla="*/ 39 w 39"/>
                <a:gd name="T81" fmla="*/ 259 h 2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9" h="259">
                  <a:moveTo>
                    <a:pt x="6" y="78"/>
                  </a:moveTo>
                  <a:lnTo>
                    <a:pt x="33" y="78"/>
                  </a:lnTo>
                  <a:lnTo>
                    <a:pt x="33" y="259"/>
                  </a:lnTo>
                  <a:lnTo>
                    <a:pt x="6" y="259"/>
                  </a:lnTo>
                  <a:lnTo>
                    <a:pt x="6" y="78"/>
                  </a:lnTo>
                  <a:close/>
                  <a:moveTo>
                    <a:pt x="19" y="0"/>
                  </a:moveTo>
                  <a:lnTo>
                    <a:pt x="26" y="2"/>
                  </a:lnTo>
                  <a:lnTo>
                    <a:pt x="31" y="4"/>
                  </a:lnTo>
                  <a:lnTo>
                    <a:pt x="35" y="9"/>
                  </a:lnTo>
                  <a:lnTo>
                    <a:pt x="37" y="13"/>
                  </a:lnTo>
                  <a:lnTo>
                    <a:pt x="39" y="20"/>
                  </a:lnTo>
                  <a:lnTo>
                    <a:pt x="37" y="27"/>
                  </a:lnTo>
                  <a:lnTo>
                    <a:pt x="35" y="31"/>
                  </a:lnTo>
                  <a:lnTo>
                    <a:pt x="31" y="35"/>
                  </a:lnTo>
                  <a:lnTo>
                    <a:pt x="26" y="38"/>
                  </a:lnTo>
                  <a:lnTo>
                    <a:pt x="19" y="39"/>
                  </a:lnTo>
                  <a:lnTo>
                    <a:pt x="12" y="38"/>
                  </a:lnTo>
                  <a:lnTo>
                    <a:pt x="8" y="35"/>
                  </a:lnTo>
                  <a:lnTo>
                    <a:pt x="4" y="31"/>
                  </a:lnTo>
                  <a:lnTo>
                    <a:pt x="1" y="27"/>
                  </a:lnTo>
                  <a:lnTo>
                    <a:pt x="0" y="20"/>
                  </a:lnTo>
                  <a:lnTo>
                    <a:pt x="1" y="13"/>
                  </a:lnTo>
                  <a:lnTo>
                    <a:pt x="4" y="9"/>
                  </a:lnTo>
                  <a:lnTo>
                    <a:pt x="8" y="4"/>
                  </a:lnTo>
                  <a:lnTo>
                    <a:pt x="12" y="2"/>
                  </a:lnTo>
                  <a:lnTo>
                    <a:pt x="19"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2" name="Freeform 101"/>
            <p:cNvSpPr>
              <a:spLocks/>
            </p:cNvSpPr>
            <p:nvPr/>
          </p:nvSpPr>
          <p:spPr bwMode="auto">
            <a:xfrm>
              <a:off x="1691" y="3583"/>
              <a:ext cx="39" cy="79"/>
            </a:xfrm>
            <a:custGeom>
              <a:avLst/>
              <a:gdLst>
                <a:gd name="T0" fmla="*/ 0 w 116"/>
                <a:gd name="T1" fmla="*/ 0 h 235"/>
                <a:gd name="T2" fmla="*/ 0 w 116"/>
                <a:gd name="T3" fmla="*/ 0 h 235"/>
                <a:gd name="T4" fmla="*/ 0 w 116"/>
                <a:gd name="T5" fmla="*/ 0 h 235"/>
                <a:gd name="T6" fmla="*/ 0 w 116"/>
                <a:gd name="T7" fmla="*/ 0 h 235"/>
                <a:gd name="T8" fmla="*/ 0 w 116"/>
                <a:gd name="T9" fmla="*/ 0 h 235"/>
                <a:gd name="T10" fmla="*/ 0 w 116"/>
                <a:gd name="T11" fmla="*/ 0 h 235"/>
                <a:gd name="T12" fmla="*/ 0 w 116"/>
                <a:gd name="T13" fmla="*/ 0 h 235"/>
                <a:gd name="T14" fmla="*/ 0 w 116"/>
                <a:gd name="T15" fmla="*/ 0 h 235"/>
                <a:gd name="T16" fmla="*/ 0 w 116"/>
                <a:gd name="T17" fmla="*/ 0 h 235"/>
                <a:gd name="T18" fmla="*/ 0 w 116"/>
                <a:gd name="T19" fmla="*/ 0 h 235"/>
                <a:gd name="T20" fmla="*/ 0 w 116"/>
                <a:gd name="T21" fmla="*/ 0 h 235"/>
                <a:gd name="T22" fmla="*/ 0 w 116"/>
                <a:gd name="T23" fmla="*/ 0 h 235"/>
                <a:gd name="T24" fmla="*/ 0 w 116"/>
                <a:gd name="T25" fmla="*/ 0 h 235"/>
                <a:gd name="T26" fmla="*/ 0 w 116"/>
                <a:gd name="T27" fmla="*/ 0 h 235"/>
                <a:gd name="T28" fmla="*/ 0 w 116"/>
                <a:gd name="T29" fmla="*/ 0 h 235"/>
                <a:gd name="T30" fmla="*/ 0 w 116"/>
                <a:gd name="T31" fmla="*/ 0 h 235"/>
                <a:gd name="T32" fmla="*/ 0 w 116"/>
                <a:gd name="T33" fmla="*/ 0 h 235"/>
                <a:gd name="T34" fmla="*/ 0 w 116"/>
                <a:gd name="T35" fmla="*/ 0 h 235"/>
                <a:gd name="T36" fmla="*/ 0 w 116"/>
                <a:gd name="T37" fmla="*/ 0 h 235"/>
                <a:gd name="T38" fmla="*/ 0 w 116"/>
                <a:gd name="T39" fmla="*/ 0 h 235"/>
                <a:gd name="T40" fmla="*/ 0 w 116"/>
                <a:gd name="T41" fmla="*/ 0 h 235"/>
                <a:gd name="T42" fmla="*/ 0 w 116"/>
                <a:gd name="T43" fmla="*/ 0 h 235"/>
                <a:gd name="T44" fmla="*/ 0 w 116"/>
                <a:gd name="T45" fmla="*/ 0 h 235"/>
                <a:gd name="T46" fmla="*/ 0 w 116"/>
                <a:gd name="T47" fmla="*/ 0 h 235"/>
                <a:gd name="T48" fmla="*/ 0 w 116"/>
                <a:gd name="T49" fmla="*/ 0 h 23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6"/>
                <a:gd name="T76" fmla="*/ 0 h 235"/>
                <a:gd name="T77" fmla="*/ 116 w 116"/>
                <a:gd name="T78" fmla="*/ 235 h 23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6" h="235">
                  <a:moveTo>
                    <a:pt x="57" y="0"/>
                  </a:moveTo>
                  <a:lnTo>
                    <a:pt x="57" y="50"/>
                  </a:lnTo>
                  <a:lnTo>
                    <a:pt x="113" y="50"/>
                  </a:lnTo>
                  <a:lnTo>
                    <a:pt x="103" y="74"/>
                  </a:lnTo>
                  <a:lnTo>
                    <a:pt x="57" y="74"/>
                  </a:lnTo>
                  <a:lnTo>
                    <a:pt x="57" y="188"/>
                  </a:lnTo>
                  <a:lnTo>
                    <a:pt x="59" y="200"/>
                  </a:lnTo>
                  <a:lnTo>
                    <a:pt x="66" y="207"/>
                  </a:lnTo>
                  <a:lnTo>
                    <a:pt x="75" y="210"/>
                  </a:lnTo>
                  <a:lnTo>
                    <a:pt x="93" y="206"/>
                  </a:lnTo>
                  <a:lnTo>
                    <a:pt x="107" y="197"/>
                  </a:lnTo>
                  <a:lnTo>
                    <a:pt x="116" y="217"/>
                  </a:lnTo>
                  <a:lnTo>
                    <a:pt x="102" y="225"/>
                  </a:lnTo>
                  <a:lnTo>
                    <a:pt x="85" y="232"/>
                  </a:lnTo>
                  <a:lnTo>
                    <a:pt x="68" y="235"/>
                  </a:lnTo>
                  <a:lnTo>
                    <a:pt x="52" y="232"/>
                  </a:lnTo>
                  <a:lnTo>
                    <a:pt x="39" y="224"/>
                  </a:lnTo>
                  <a:lnTo>
                    <a:pt x="32" y="213"/>
                  </a:lnTo>
                  <a:lnTo>
                    <a:pt x="29" y="196"/>
                  </a:lnTo>
                  <a:lnTo>
                    <a:pt x="29" y="74"/>
                  </a:lnTo>
                  <a:lnTo>
                    <a:pt x="0" y="74"/>
                  </a:lnTo>
                  <a:lnTo>
                    <a:pt x="0" y="50"/>
                  </a:lnTo>
                  <a:lnTo>
                    <a:pt x="29" y="50"/>
                  </a:lnTo>
                  <a:lnTo>
                    <a:pt x="29" y="10"/>
                  </a:lnTo>
                  <a:lnTo>
                    <a:pt x="57"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3" name="Freeform 102"/>
            <p:cNvSpPr>
              <a:spLocks noEditPoints="1"/>
            </p:cNvSpPr>
            <p:nvPr/>
          </p:nvSpPr>
          <p:spPr bwMode="auto">
            <a:xfrm>
              <a:off x="1740" y="3574"/>
              <a:ext cx="13" cy="86"/>
            </a:xfrm>
            <a:custGeom>
              <a:avLst/>
              <a:gdLst>
                <a:gd name="T0" fmla="*/ 0 w 39"/>
                <a:gd name="T1" fmla="*/ 0 h 259"/>
                <a:gd name="T2" fmla="*/ 0 w 39"/>
                <a:gd name="T3" fmla="*/ 0 h 259"/>
                <a:gd name="T4" fmla="*/ 0 w 39"/>
                <a:gd name="T5" fmla="*/ 0 h 259"/>
                <a:gd name="T6" fmla="*/ 0 w 39"/>
                <a:gd name="T7" fmla="*/ 0 h 259"/>
                <a:gd name="T8" fmla="*/ 0 w 39"/>
                <a:gd name="T9" fmla="*/ 0 h 259"/>
                <a:gd name="T10" fmla="*/ 0 w 39"/>
                <a:gd name="T11" fmla="*/ 0 h 259"/>
                <a:gd name="T12" fmla="*/ 0 w 39"/>
                <a:gd name="T13" fmla="*/ 0 h 259"/>
                <a:gd name="T14" fmla="*/ 0 w 39"/>
                <a:gd name="T15" fmla="*/ 0 h 259"/>
                <a:gd name="T16" fmla="*/ 0 w 39"/>
                <a:gd name="T17" fmla="*/ 0 h 259"/>
                <a:gd name="T18" fmla="*/ 0 w 39"/>
                <a:gd name="T19" fmla="*/ 0 h 259"/>
                <a:gd name="T20" fmla="*/ 0 w 39"/>
                <a:gd name="T21" fmla="*/ 0 h 259"/>
                <a:gd name="T22" fmla="*/ 0 w 39"/>
                <a:gd name="T23" fmla="*/ 0 h 259"/>
                <a:gd name="T24" fmla="*/ 0 w 39"/>
                <a:gd name="T25" fmla="*/ 0 h 259"/>
                <a:gd name="T26" fmla="*/ 0 w 39"/>
                <a:gd name="T27" fmla="*/ 0 h 259"/>
                <a:gd name="T28" fmla="*/ 0 w 39"/>
                <a:gd name="T29" fmla="*/ 0 h 259"/>
                <a:gd name="T30" fmla="*/ 0 w 39"/>
                <a:gd name="T31" fmla="*/ 0 h 259"/>
                <a:gd name="T32" fmla="*/ 0 w 39"/>
                <a:gd name="T33" fmla="*/ 0 h 259"/>
                <a:gd name="T34" fmla="*/ 0 w 39"/>
                <a:gd name="T35" fmla="*/ 0 h 259"/>
                <a:gd name="T36" fmla="*/ 0 w 39"/>
                <a:gd name="T37" fmla="*/ 0 h 259"/>
                <a:gd name="T38" fmla="*/ 0 w 39"/>
                <a:gd name="T39" fmla="*/ 0 h 259"/>
                <a:gd name="T40" fmla="*/ 0 w 39"/>
                <a:gd name="T41" fmla="*/ 0 h 259"/>
                <a:gd name="T42" fmla="*/ 0 w 39"/>
                <a:gd name="T43" fmla="*/ 0 h 259"/>
                <a:gd name="T44" fmla="*/ 0 w 39"/>
                <a:gd name="T45" fmla="*/ 0 h 259"/>
                <a:gd name="T46" fmla="*/ 0 w 39"/>
                <a:gd name="T47" fmla="*/ 0 h 259"/>
                <a:gd name="T48" fmla="*/ 0 w 39"/>
                <a:gd name="T49" fmla="*/ 0 h 259"/>
                <a:gd name="T50" fmla="*/ 0 w 39"/>
                <a:gd name="T51" fmla="*/ 0 h 25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9"/>
                <a:gd name="T79" fmla="*/ 0 h 259"/>
                <a:gd name="T80" fmla="*/ 39 w 39"/>
                <a:gd name="T81" fmla="*/ 259 h 25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9" h="259">
                  <a:moveTo>
                    <a:pt x="6" y="78"/>
                  </a:moveTo>
                  <a:lnTo>
                    <a:pt x="34" y="78"/>
                  </a:lnTo>
                  <a:lnTo>
                    <a:pt x="34" y="259"/>
                  </a:lnTo>
                  <a:lnTo>
                    <a:pt x="6" y="259"/>
                  </a:lnTo>
                  <a:lnTo>
                    <a:pt x="6" y="78"/>
                  </a:lnTo>
                  <a:close/>
                  <a:moveTo>
                    <a:pt x="20" y="0"/>
                  </a:moveTo>
                  <a:lnTo>
                    <a:pt x="27" y="2"/>
                  </a:lnTo>
                  <a:lnTo>
                    <a:pt x="31" y="4"/>
                  </a:lnTo>
                  <a:lnTo>
                    <a:pt x="35" y="9"/>
                  </a:lnTo>
                  <a:lnTo>
                    <a:pt x="38" y="13"/>
                  </a:lnTo>
                  <a:lnTo>
                    <a:pt x="39" y="20"/>
                  </a:lnTo>
                  <a:lnTo>
                    <a:pt x="38" y="27"/>
                  </a:lnTo>
                  <a:lnTo>
                    <a:pt x="35" y="31"/>
                  </a:lnTo>
                  <a:lnTo>
                    <a:pt x="31" y="35"/>
                  </a:lnTo>
                  <a:lnTo>
                    <a:pt x="27" y="38"/>
                  </a:lnTo>
                  <a:lnTo>
                    <a:pt x="20" y="39"/>
                  </a:lnTo>
                  <a:lnTo>
                    <a:pt x="13" y="38"/>
                  </a:lnTo>
                  <a:lnTo>
                    <a:pt x="9" y="35"/>
                  </a:lnTo>
                  <a:lnTo>
                    <a:pt x="5" y="31"/>
                  </a:lnTo>
                  <a:lnTo>
                    <a:pt x="2" y="27"/>
                  </a:lnTo>
                  <a:lnTo>
                    <a:pt x="0" y="20"/>
                  </a:lnTo>
                  <a:lnTo>
                    <a:pt x="2" y="13"/>
                  </a:lnTo>
                  <a:lnTo>
                    <a:pt x="5" y="9"/>
                  </a:lnTo>
                  <a:lnTo>
                    <a:pt x="9" y="4"/>
                  </a:lnTo>
                  <a:lnTo>
                    <a:pt x="13" y="2"/>
                  </a:lnTo>
                  <a:lnTo>
                    <a:pt x="20"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4" name="Freeform 103"/>
            <p:cNvSpPr>
              <a:spLocks noEditPoints="1"/>
            </p:cNvSpPr>
            <p:nvPr/>
          </p:nvSpPr>
          <p:spPr bwMode="auto">
            <a:xfrm>
              <a:off x="1767" y="3598"/>
              <a:ext cx="49" cy="64"/>
            </a:xfrm>
            <a:custGeom>
              <a:avLst/>
              <a:gdLst>
                <a:gd name="T0" fmla="*/ 0 w 147"/>
                <a:gd name="T1" fmla="*/ 0 h 190"/>
                <a:gd name="T2" fmla="*/ 0 w 147"/>
                <a:gd name="T3" fmla="*/ 0 h 190"/>
                <a:gd name="T4" fmla="*/ 0 w 147"/>
                <a:gd name="T5" fmla="*/ 0 h 190"/>
                <a:gd name="T6" fmla="*/ 0 w 147"/>
                <a:gd name="T7" fmla="*/ 0 h 190"/>
                <a:gd name="T8" fmla="*/ 0 w 147"/>
                <a:gd name="T9" fmla="*/ 0 h 190"/>
                <a:gd name="T10" fmla="*/ 0 w 147"/>
                <a:gd name="T11" fmla="*/ 0 h 190"/>
                <a:gd name="T12" fmla="*/ 0 w 147"/>
                <a:gd name="T13" fmla="*/ 0 h 190"/>
                <a:gd name="T14" fmla="*/ 0 w 147"/>
                <a:gd name="T15" fmla="*/ 0 h 190"/>
                <a:gd name="T16" fmla="*/ 0 w 147"/>
                <a:gd name="T17" fmla="*/ 0 h 190"/>
                <a:gd name="T18" fmla="*/ 0 w 147"/>
                <a:gd name="T19" fmla="*/ 0 h 190"/>
                <a:gd name="T20" fmla="*/ 0 w 147"/>
                <a:gd name="T21" fmla="*/ 0 h 190"/>
                <a:gd name="T22" fmla="*/ 0 w 147"/>
                <a:gd name="T23" fmla="*/ 0 h 190"/>
                <a:gd name="T24" fmla="*/ 0 w 147"/>
                <a:gd name="T25" fmla="*/ 0 h 190"/>
                <a:gd name="T26" fmla="*/ 0 w 147"/>
                <a:gd name="T27" fmla="*/ 0 h 190"/>
                <a:gd name="T28" fmla="*/ 0 w 147"/>
                <a:gd name="T29" fmla="*/ 0 h 190"/>
                <a:gd name="T30" fmla="*/ 0 w 147"/>
                <a:gd name="T31" fmla="*/ 0 h 190"/>
                <a:gd name="T32" fmla="*/ 0 w 147"/>
                <a:gd name="T33" fmla="*/ 0 h 190"/>
                <a:gd name="T34" fmla="*/ 0 w 147"/>
                <a:gd name="T35" fmla="*/ 0 h 190"/>
                <a:gd name="T36" fmla="*/ 0 w 147"/>
                <a:gd name="T37" fmla="*/ 0 h 190"/>
                <a:gd name="T38" fmla="*/ 0 w 147"/>
                <a:gd name="T39" fmla="*/ 0 h 190"/>
                <a:gd name="T40" fmla="*/ 0 w 147"/>
                <a:gd name="T41" fmla="*/ 0 h 190"/>
                <a:gd name="T42" fmla="*/ 0 w 147"/>
                <a:gd name="T43" fmla="*/ 0 h 190"/>
                <a:gd name="T44" fmla="*/ 0 w 147"/>
                <a:gd name="T45" fmla="*/ 0 h 190"/>
                <a:gd name="T46" fmla="*/ 0 w 147"/>
                <a:gd name="T47" fmla="*/ 0 h 190"/>
                <a:gd name="T48" fmla="*/ 0 w 147"/>
                <a:gd name="T49" fmla="*/ 0 h 190"/>
                <a:gd name="T50" fmla="*/ 0 w 147"/>
                <a:gd name="T51" fmla="*/ 0 h 190"/>
                <a:gd name="T52" fmla="*/ 0 w 147"/>
                <a:gd name="T53" fmla="*/ 0 h 190"/>
                <a:gd name="T54" fmla="*/ 0 w 147"/>
                <a:gd name="T55" fmla="*/ 0 h 190"/>
                <a:gd name="T56" fmla="*/ 0 w 147"/>
                <a:gd name="T57" fmla="*/ 0 h 190"/>
                <a:gd name="T58" fmla="*/ 0 w 147"/>
                <a:gd name="T59" fmla="*/ 0 h 190"/>
                <a:gd name="T60" fmla="*/ 0 w 147"/>
                <a:gd name="T61" fmla="*/ 0 h 190"/>
                <a:gd name="T62" fmla="*/ 0 w 147"/>
                <a:gd name="T63" fmla="*/ 0 h 190"/>
                <a:gd name="T64" fmla="*/ 0 w 147"/>
                <a:gd name="T65" fmla="*/ 0 h 190"/>
                <a:gd name="T66" fmla="*/ 0 w 147"/>
                <a:gd name="T67" fmla="*/ 0 h 190"/>
                <a:gd name="T68" fmla="*/ 0 w 147"/>
                <a:gd name="T69" fmla="*/ 0 h 190"/>
                <a:gd name="T70" fmla="*/ 0 w 147"/>
                <a:gd name="T71" fmla="*/ 0 h 190"/>
                <a:gd name="T72" fmla="*/ 0 w 147"/>
                <a:gd name="T73" fmla="*/ 0 h 190"/>
                <a:gd name="T74" fmla="*/ 0 w 147"/>
                <a:gd name="T75" fmla="*/ 0 h 190"/>
                <a:gd name="T76" fmla="*/ 0 w 147"/>
                <a:gd name="T77" fmla="*/ 0 h 190"/>
                <a:gd name="T78" fmla="*/ 0 w 147"/>
                <a:gd name="T79" fmla="*/ 0 h 190"/>
                <a:gd name="T80" fmla="*/ 0 w 147"/>
                <a:gd name="T81" fmla="*/ 0 h 190"/>
                <a:gd name="T82" fmla="*/ 0 w 147"/>
                <a:gd name="T83" fmla="*/ 0 h 190"/>
                <a:gd name="T84" fmla="*/ 0 w 147"/>
                <a:gd name="T85" fmla="*/ 0 h 190"/>
                <a:gd name="T86" fmla="*/ 0 w 147"/>
                <a:gd name="T87" fmla="*/ 0 h 190"/>
                <a:gd name="T88" fmla="*/ 0 w 147"/>
                <a:gd name="T89" fmla="*/ 0 h 190"/>
                <a:gd name="T90" fmla="*/ 0 w 147"/>
                <a:gd name="T91" fmla="*/ 0 h 190"/>
                <a:gd name="T92" fmla="*/ 0 w 147"/>
                <a:gd name="T93" fmla="*/ 0 h 19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7"/>
                <a:gd name="T142" fmla="*/ 0 h 190"/>
                <a:gd name="T143" fmla="*/ 147 w 147"/>
                <a:gd name="T144" fmla="*/ 190 h 19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7" h="190">
                  <a:moveTo>
                    <a:pt x="75" y="23"/>
                  </a:moveTo>
                  <a:lnTo>
                    <a:pt x="59" y="26"/>
                  </a:lnTo>
                  <a:lnTo>
                    <a:pt x="47" y="33"/>
                  </a:lnTo>
                  <a:lnTo>
                    <a:pt x="39" y="45"/>
                  </a:lnTo>
                  <a:lnTo>
                    <a:pt x="32" y="59"/>
                  </a:lnTo>
                  <a:lnTo>
                    <a:pt x="30" y="76"/>
                  </a:lnTo>
                  <a:lnTo>
                    <a:pt x="116" y="76"/>
                  </a:lnTo>
                  <a:lnTo>
                    <a:pt x="115" y="61"/>
                  </a:lnTo>
                  <a:lnTo>
                    <a:pt x="109" y="47"/>
                  </a:lnTo>
                  <a:lnTo>
                    <a:pt x="101" y="34"/>
                  </a:lnTo>
                  <a:lnTo>
                    <a:pt x="89" y="26"/>
                  </a:lnTo>
                  <a:lnTo>
                    <a:pt x="75" y="23"/>
                  </a:lnTo>
                  <a:close/>
                  <a:moveTo>
                    <a:pt x="73" y="0"/>
                  </a:moveTo>
                  <a:lnTo>
                    <a:pt x="96" y="2"/>
                  </a:lnTo>
                  <a:lnTo>
                    <a:pt x="114" y="12"/>
                  </a:lnTo>
                  <a:lnTo>
                    <a:pt x="128" y="26"/>
                  </a:lnTo>
                  <a:lnTo>
                    <a:pt x="139" y="44"/>
                  </a:lnTo>
                  <a:lnTo>
                    <a:pt x="144" y="68"/>
                  </a:lnTo>
                  <a:lnTo>
                    <a:pt x="147" y="94"/>
                  </a:lnTo>
                  <a:lnTo>
                    <a:pt x="147" y="100"/>
                  </a:lnTo>
                  <a:lnTo>
                    <a:pt x="30" y="100"/>
                  </a:lnTo>
                  <a:lnTo>
                    <a:pt x="32" y="116"/>
                  </a:lnTo>
                  <a:lnTo>
                    <a:pt x="37" y="133"/>
                  </a:lnTo>
                  <a:lnTo>
                    <a:pt x="46" y="146"/>
                  </a:lnTo>
                  <a:lnTo>
                    <a:pt x="57" y="157"/>
                  </a:lnTo>
                  <a:lnTo>
                    <a:pt x="72" y="164"/>
                  </a:lnTo>
                  <a:lnTo>
                    <a:pt x="90" y="166"/>
                  </a:lnTo>
                  <a:lnTo>
                    <a:pt x="105" y="165"/>
                  </a:lnTo>
                  <a:lnTo>
                    <a:pt x="121" y="159"/>
                  </a:lnTo>
                  <a:lnTo>
                    <a:pt x="133" y="152"/>
                  </a:lnTo>
                  <a:lnTo>
                    <a:pt x="141" y="172"/>
                  </a:lnTo>
                  <a:lnTo>
                    <a:pt x="126" y="182"/>
                  </a:lnTo>
                  <a:lnTo>
                    <a:pt x="105" y="187"/>
                  </a:lnTo>
                  <a:lnTo>
                    <a:pt x="84" y="190"/>
                  </a:lnTo>
                  <a:lnTo>
                    <a:pt x="62" y="187"/>
                  </a:lnTo>
                  <a:lnTo>
                    <a:pt x="43" y="180"/>
                  </a:lnTo>
                  <a:lnTo>
                    <a:pt x="27" y="168"/>
                  </a:lnTo>
                  <a:lnTo>
                    <a:pt x="15" y="152"/>
                  </a:lnTo>
                  <a:lnTo>
                    <a:pt x="7" y="134"/>
                  </a:lnTo>
                  <a:lnTo>
                    <a:pt x="1" y="114"/>
                  </a:lnTo>
                  <a:lnTo>
                    <a:pt x="0" y="91"/>
                  </a:lnTo>
                  <a:lnTo>
                    <a:pt x="2" y="66"/>
                  </a:lnTo>
                  <a:lnTo>
                    <a:pt x="9" y="44"/>
                  </a:lnTo>
                  <a:lnTo>
                    <a:pt x="21" y="26"/>
                  </a:lnTo>
                  <a:lnTo>
                    <a:pt x="34" y="12"/>
                  </a:lnTo>
                  <a:lnTo>
                    <a:pt x="52" y="2"/>
                  </a:lnTo>
                  <a:lnTo>
                    <a:pt x="73" y="0"/>
                  </a:lnTo>
                  <a:close/>
                </a:path>
              </a:pathLst>
            </a:custGeom>
            <a:solidFill>
              <a:srgbClr val="3D3D00"/>
            </a:solidFill>
            <a:ln w="0">
              <a:solidFill>
                <a:srgbClr val="3D3D00"/>
              </a:solidFill>
              <a:prstDash val="solid"/>
              <a:round/>
              <a:headEnd/>
              <a:tailEnd/>
            </a:ln>
          </p:spPr>
          <p:txBody>
            <a:bodyPr/>
            <a:lstStyle/>
            <a:p>
              <a:endParaRPr lang="en-GB" dirty="0"/>
            </a:p>
          </p:txBody>
        </p:sp>
        <p:sp>
          <p:nvSpPr>
            <p:cNvPr id="5165" name="Freeform 104"/>
            <p:cNvSpPr>
              <a:spLocks/>
            </p:cNvSpPr>
            <p:nvPr/>
          </p:nvSpPr>
          <p:spPr bwMode="auto">
            <a:xfrm>
              <a:off x="1823" y="3598"/>
              <a:ext cx="41" cy="64"/>
            </a:xfrm>
            <a:custGeom>
              <a:avLst/>
              <a:gdLst>
                <a:gd name="T0" fmla="*/ 0 w 122"/>
                <a:gd name="T1" fmla="*/ 0 h 190"/>
                <a:gd name="T2" fmla="*/ 0 w 122"/>
                <a:gd name="T3" fmla="*/ 0 h 190"/>
                <a:gd name="T4" fmla="*/ 0 w 122"/>
                <a:gd name="T5" fmla="*/ 0 h 190"/>
                <a:gd name="T6" fmla="*/ 0 w 122"/>
                <a:gd name="T7" fmla="*/ 0 h 190"/>
                <a:gd name="T8" fmla="*/ 0 w 122"/>
                <a:gd name="T9" fmla="*/ 0 h 190"/>
                <a:gd name="T10" fmla="*/ 0 w 122"/>
                <a:gd name="T11" fmla="*/ 0 h 190"/>
                <a:gd name="T12" fmla="*/ 0 w 122"/>
                <a:gd name="T13" fmla="*/ 0 h 190"/>
                <a:gd name="T14" fmla="*/ 0 w 122"/>
                <a:gd name="T15" fmla="*/ 0 h 190"/>
                <a:gd name="T16" fmla="*/ 0 w 122"/>
                <a:gd name="T17" fmla="*/ 0 h 190"/>
                <a:gd name="T18" fmla="*/ 0 w 122"/>
                <a:gd name="T19" fmla="*/ 0 h 190"/>
                <a:gd name="T20" fmla="*/ 0 w 122"/>
                <a:gd name="T21" fmla="*/ 0 h 190"/>
                <a:gd name="T22" fmla="*/ 0 w 122"/>
                <a:gd name="T23" fmla="*/ 0 h 190"/>
                <a:gd name="T24" fmla="*/ 0 w 122"/>
                <a:gd name="T25" fmla="*/ 0 h 190"/>
                <a:gd name="T26" fmla="*/ 0 w 122"/>
                <a:gd name="T27" fmla="*/ 0 h 190"/>
                <a:gd name="T28" fmla="*/ 0 w 122"/>
                <a:gd name="T29" fmla="*/ 0 h 190"/>
                <a:gd name="T30" fmla="*/ 0 w 122"/>
                <a:gd name="T31" fmla="*/ 0 h 190"/>
                <a:gd name="T32" fmla="*/ 0 w 122"/>
                <a:gd name="T33" fmla="*/ 0 h 190"/>
                <a:gd name="T34" fmla="*/ 0 w 122"/>
                <a:gd name="T35" fmla="*/ 0 h 190"/>
                <a:gd name="T36" fmla="*/ 0 w 122"/>
                <a:gd name="T37" fmla="*/ 0 h 190"/>
                <a:gd name="T38" fmla="*/ 0 w 122"/>
                <a:gd name="T39" fmla="*/ 0 h 190"/>
                <a:gd name="T40" fmla="*/ 0 w 122"/>
                <a:gd name="T41" fmla="*/ 0 h 190"/>
                <a:gd name="T42" fmla="*/ 0 w 122"/>
                <a:gd name="T43" fmla="*/ 0 h 190"/>
                <a:gd name="T44" fmla="*/ 0 w 122"/>
                <a:gd name="T45" fmla="*/ 0 h 190"/>
                <a:gd name="T46" fmla="*/ 0 w 122"/>
                <a:gd name="T47" fmla="*/ 0 h 190"/>
                <a:gd name="T48" fmla="*/ 0 w 122"/>
                <a:gd name="T49" fmla="*/ 0 h 190"/>
                <a:gd name="T50" fmla="*/ 0 w 122"/>
                <a:gd name="T51" fmla="*/ 0 h 190"/>
                <a:gd name="T52" fmla="*/ 0 w 122"/>
                <a:gd name="T53" fmla="*/ 0 h 190"/>
                <a:gd name="T54" fmla="*/ 0 w 122"/>
                <a:gd name="T55" fmla="*/ 0 h 190"/>
                <a:gd name="T56" fmla="*/ 0 w 122"/>
                <a:gd name="T57" fmla="*/ 0 h 190"/>
                <a:gd name="T58" fmla="*/ 0 w 122"/>
                <a:gd name="T59" fmla="*/ 0 h 190"/>
                <a:gd name="T60" fmla="*/ 0 w 122"/>
                <a:gd name="T61" fmla="*/ 0 h 190"/>
                <a:gd name="T62" fmla="*/ 0 w 122"/>
                <a:gd name="T63" fmla="*/ 0 h 190"/>
                <a:gd name="T64" fmla="*/ 0 w 122"/>
                <a:gd name="T65" fmla="*/ 0 h 190"/>
                <a:gd name="T66" fmla="*/ 0 w 122"/>
                <a:gd name="T67" fmla="*/ 0 h 190"/>
                <a:gd name="T68" fmla="*/ 0 w 122"/>
                <a:gd name="T69" fmla="*/ 0 h 190"/>
                <a:gd name="T70" fmla="*/ 0 w 122"/>
                <a:gd name="T71" fmla="*/ 0 h 190"/>
                <a:gd name="T72" fmla="*/ 0 w 122"/>
                <a:gd name="T73" fmla="*/ 0 h 190"/>
                <a:gd name="T74" fmla="*/ 0 w 122"/>
                <a:gd name="T75" fmla="*/ 0 h 190"/>
                <a:gd name="T76" fmla="*/ 0 w 122"/>
                <a:gd name="T77" fmla="*/ 0 h 190"/>
                <a:gd name="T78" fmla="*/ 0 w 122"/>
                <a:gd name="T79" fmla="*/ 0 h 190"/>
                <a:gd name="T80" fmla="*/ 0 w 122"/>
                <a:gd name="T81" fmla="*/ 0 h 190"/>
                <a:gd name="T82" fmla="*/ 0 w 122"/>
                <a:gd name="T83" fmla="*/ 0 h 190"/>
                <a:gd name="T84" fmla="*/ 0 w 122"/>
                <a:gd name="T85" fmla="*/ 0 h 190"/>
                <a:gd name="T86" fmla="*/ 0 w 122"/>
                <a:gd name="T87" fmla="*/ 0 h 190"/>
                <a:gd name="T88" fmla="*/ 0 w 122"/>
                <a:gd name="T89" fmla="*/ 0 h 190"/>
                <a:gd name="T90" fmla="*/ 0 w 122"/>
                <a:gd name="T91" fmla="*/ 0 h 190"/>
                <a:gd name="T92" fmla="*/ 0 w 122"/>
                <a:gd name="T93" fmla="*/ 0 h 190"/>
                <a:gd name="T94" fmla="*/ 0 w 122"/>
                <a:gd name="T95" fmla="*/ 0 h 190"/>
                <a:gd name="T96" fmla="*/ 0 w 122"/>
                <a:gd name="T97" fmla="*/ 0 h 190"/>
                <a:gd name="T98" fmla="*/ 0 w 122"/>
                <a:gd name="T99" fmla="*/ 0 h 190"/>
                <a:gd name="T100" fmla="*/ 0 w 122"/>
                <a:gd name="T101" fmla="*/ 0 h 190"/>
                <a:gd name="T102" fmla="*/ 0 w 122"/>
                <a:gd name="T103" fmla="*/ 0 h 190"/>
                <a:gd name="T104" fmla="*/ 0 w 122"/>
                <a:gd name="T105" fmla="*/ 0 h 190"/>
                <a:gd name="T106" fmla="*/ 0 w 122"/>
                <a:gd name="T107" fmla="*/ 0 h 190"/>
                <a:gd name="T108" fmla="*/ 0 w 122"/>
                <a:gd name="T109" fmla="*/ 0 h 19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2"/>
                <a:gd name="T166" fmla="*/ 0 h 190"/>
                <a:gd name="T167" fmla="*/ 122 w 122"/>
                <a:gd name="T168" fmla="*/ 190 h 190"/>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2" h="190">
                  <a:moveTo>
                    <a:pt x="71" y="0"/>
                  </a:moveTo>
                  <a:lnTo>
                    <a:pt x="89" y="1"/>
                  </a:lnTo>
                  <a:lnTo>
                    <a:pt x="104" y="4"/>
                  </a:lnTo>
                  <a:lnTo>
                    <a:pt x="117" y="9"/>
                  </a:lnTo>
                  <a:lnTo>
                    <a:pt x="117" y="33"/>
                  </a:lnTo>
                  <a:lnTo>
                    <a:pt x="104" y="29"/>
                  </a:lnTo>
                  <a:lnTo>
                    <a:pt x="89" y="25"/>
                  </a:lnTo>
                  <a:lnTo>
                    <a:pt x="72" y="23"/>
                  </a:lnTo>
                  <a:lnTo>
                    <a:pt x="60" y="25"/>
                  </a:lnTo>
                  <a:lnTo>
                    <a:pt x="49" y="29"/>
                  </a:lnTo>
                  <a:lnTo>
                    <a:pt x="41" y="36"/>
                  </a:lnTo>
                  <a:lnTo>
                    <a:pt x="38" y="47"/>
                  </a:lnTo>
                  <a:lnTo>
                    <a:pt x="41" y="58"/>
                  </a:lnTo>
                  <a:lnTo>
                    <a:pt x="46" y="66"/>
                  </a:lnTo>
                  <a:lnTo>
                    <a:pt x="56" y="73"/>
                  </a:lnTo>
                  <a:lnTo>
                    <a:pt x="67" y="79"/>
                  </a:lnTo>
                  <a:lnTo>
                    <a:pt x="81" y="84"/>
                  </a:lnTo>
                  <a:lnTo>
                    <a:pt x="93" y="91"/>
                  </a:lnTo>
                  <a:lnTo>
                    <a:pt x="104" y="98"/>
                  </a:lnTo>
                  <a:lnTo>
                    <a:pt x="114" y="108"/>
                  </a:lnTo>
                  <a:lnTo>
                    <a:pt x="120" y="120"/>
                  </a:lnTo>
                  <a:lnTo>
                    <a:pt x="122" y="136"/>
                  </a:lnTo>
                  <a:lnTo>
                    <a:pt x="120" y="154"/>
                  </a:lnTo>
                  <a:lnTo>
                    <a:pt x="113" y="168"/>
                  </a:lnTo>
                  <a:lnTo>
                    <a:pt x="102" y="177"/>
                  </a:lnTo>
                  <a:lnTo>
                    <a:pt x="88" y="184"/>
                  </a:lnTo>
                  <a:lnTo>
                    <a:pt x="72" y="189"/>
                  </a:lnTo>
                  <a:lnTo>
                    <a:pt x="54" y="190"/>
                  </a:lnTo>
                  <a:lnTo>
                    <a:pt x="36" y="189"/>
                  </a:lnTo>
                  <a:lnTo>
                    <a:pt x="21" y="186"/>
                  </a:lnTo>
                  <a:lnTo>
                    <a:pt x="10" y="182"/>
                  </a:lnTo>
                  <a:lnTo>
                    <a:pt x="0" y="176"/>
                  </a:lnTo>
                  <a:lnTo>
                    <a:pt x="11" y="154"/>
                  </a:lnTo>
                  <a:lnTo>
                    <a:pt x="22" y="159"/>
                  </a:lnTo>
                  <a:lnTo>
                    <a:pt x="36" y="165"/>
                  </a:lnTo>
                  <a:lnTo>
                    <a:pt x="54" y="168"/>
                  </a:lnTo>
                  <a:lnTo>
                    <a:pt x="70" y="166"/>
                  </a:lnTo>
                  <a:lnTo>
                    <a:pt x="82" y="161"/>
                  </a:lnTo>
                  <a:lnTo>
                    <a:pt x="91" y="152"/>
                  </a:lnTo>
                  <a:lnTo>
                    <a:pt x="93" y="141"/>
                  </a:lnTo>
                  <a:lnTo>
                    <a:pt x="91" y="129"/>
                  </a:lnTo>
                  <a:lnTo>
                    <a:pt x="85" y="120"/>
                  </a:lnTo>
                  <a:lnTo>
                    <a:pt x="75" y="114"/>
                  </a:lnTo>
                  <a:lnTo>
                    <a:pt x="64" y="107"/>
                  </a:lnTo>
                  <a:lnTo>
                    <a:pt x="53" y="101"/>
                  </a:lnTo>
                  <a:lnTo>
                    <a:pt x="41" y="95"/>
                  </a:lnTo>
                  <a:lnTo>
                    <a:pt x="29" y="89"/>
                  </a:lnTo>
                  <a:lnTo>
                    <a:pt x="20" y="77"/>
                  </a:lnTo>
                  <a:lnTo>
                    <a:pt x="14" y="65"/>
                  </a:lnTo>
                  <a:lnTo>
                    <a:pt x="11" y="48"/>
                  </a:lnTo>
                  <a:lnTo>
                    <a:pt x="14" y="33"/>
                  </a:lnTo>
                  <a:lnTo>
                    <a:pt x="20" y="19"/>
                  </a:lnTo>
                  <a:lnTo>
                    <a:pt x="32" y="9"/>
                  </a:lnTo>
                  <a:lnTo>
                    <a:pt x="49" y="2"/>
                  </a:lnTo>
                  <a:lnTo>
                    <a:pt x="71" y="0"/>
                  </a:lnTo>
                  <a:close/>
                </a:path>
              </a:pathLst>
            </a:custGeom>
            <a:solidFill>
              <a:srgbClr val="3D3D00"/>
            </a:solidFill>
            <a:ln w="0">
              <a:solidFill>
                <a:srgbClr val="3D3D00"/>
              </a:solidFill>
              <a:prstDash val="solid"/>
              <a:round/>
              <a:headEnd/>
              <a:tailEnd/>
            </a:ln>
          </p:spPr>
          <p:txBody>
            <a:bodyPr/>
            <a:lstStyle/>
            <a:p>
              <a:endParaRPr lang="en-GB" dirty="0"/>
            </a:p>
          </p:txBody>
        </p:sp>
      </p:grpSp>
      <p:sp>
        <p:nvSpPr>
          <p:cNvPr id="104" name="Rectangle 2"/>
          <p:cNvSpPr txBox="1">
            <a:spLocks noChangeArrowheads="1"/>
          </p:cNvSpPr>
          <p:nvPr/>
        </p:nvSpPr>
        <p:spPr bwMode="auto">
          <a:xfrm>
            <a:off x="323850" y="1989138"/>
            <a:ext cx="8496300" cy="720725"/>
          </a:xfrm>
          <a:prstGeom prst="rect">
            <a:avLst/>
          </a:prstGeom>
          <a:noFill/>
          <a:ln w="9525">
            <a:noFill/>
            <a:miter lim="800000"/>
            <a:headEnd/>
            <a:tailEnd/>
          </a:ln>
        </p:spPr>
        <p:txBody>
          <a:bodyPr lIns="0" tIns="0" rIns="0" bIns="0" anchor="b"/>
          <a:lstStyle/>
          <a:p>
            <a:pPr algn="ctr">
              <a:defRPr/>
            </a:pPr>
            <a:r>
              <a:rPr lang="en-GB" b="1" kern="0" dirty="0" smtClean="0">
                <a:solidFill>
                  <a:schemeClr val="accent5"/>
                </a:solidFill>
                <a:latin typeface="+mj-lt"/>
                <a:ea typeface="+mj-ea"/>
                <a:cs typeface="ＭＳ Ｐゴシック"/>
              </a:rPr>
              <a:t>3-year project that concluded September </a:t>
            </a:r>
            <a:r>
              <a:rPr lang="en-GB" b="1" kern="0" dirty="0">
                <a:solidFill>
                  <a:schemeClr val="accent5"/>
                </a:solidFill>
                <a:latin typeface="+mj-lt"/>
                <a:ea typeface="+mj-ea"/>
                <a:cs typeface="ＭＳ Ｐゴシック"/>
              </a:rPr>
              <a:t>2010</a:t>
            </a:r>
          </a:p>
        </p:txBody>
      </p:sp>
      <p:sp>
        <p:nvSpPr>
          <p:cNvPr id="105" name="Rectangle 2"/>
          <p:cNvSpPr txBox="1">
            <a:spLocks noChangeArrowheads="1"/>
          </p:cNvSpPr>
          <p:nvPr/>
        </p:nvSpPr>
        <p:spPr bwMode="auto">
          <a:xfrm>
            <a:off x="323850" y="2420938"/>
            <a:ext cx="8496300" cy="720725"/>
          </a:xfrm>
          <a:prstGeom prst="rect">
            <a:avLst/>
          </a:prstGeom>
          <a:noFill/>
          <a:ln w="9525">
            <a:noFill/>
            <a:miter lim="800000"/>
            <a:headEnd/>
            <a:tailEnd/>
          </a:ln>
        </p:spPr>
        <p:txBody>
          <a:bodyPr lIns="0" tIns="0" rIns="0" bIns="0" anchor="b"/>
          <a:lstStyle/>
          <a:p>
            <a:pPr algn="ctr">
              <a:defRPr/>
            </a:pPr>
            <a:r>
              <a:rPr lang="en-GB" dirty="0">
                <a:hlinkClick r:id="rId2"/>
              </a:rPr>
              <a:t>http://musicspace.mspace.fm</a:t>
            </a:r>
            <a:endParaRPr lang="en-GB" b="1" kern="0" dirty="0">
              <a:solidFill>
                <a:schemeClr val="tx2"/>
              </a:solidFill>
              <a:latin typeface="+mj-lt"/>
              <a:ea typeface="+mj-ea"/>
              <a:cs typeface="ＭＳ Ｐゴシック"/>
            </a:endParaRPr>
          </a:p>
        </p:txBody>
      </p:sp>
    </p:spTree>
    <p:extLst>
      <p:ext uri="{BB962C8B-B14F-4D97-AF65-F5344CB8AC3E}">
        <p14:creationId xmlns:p14="http://schemas.microsoft.com/office/powerpoint/2010/main" val="2590061956"/>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p:cNvSpPr>
            <a:spLocks noGrp="1"/>
          </p:cNvSpPr>
          <p:nvPr>
            <p:ph type="title"/>
          </p:nvPr>
        </p:nvSpPr>
        <p:spPr>
          <a:xfrm>
            <a:off x="360363" y="2214563"/>
            <a:ext cx="8426450" cy="1862509"/>
          </a:xfrm>
        </p:spPr>
        <p:txBody>
          <a:bodyPr/>
          <a:lstStyle/>
          <a:p>
            <a:pPr algn="ctr"/>
            <a:r>
              <a:rPr lang="en-GB" dirty="0" smtClean="0">
                <a:solidFill>
                  <a:schemeClr val="accent1"/>
                </a:solidFill>
              </a:rPr>
              <a:t>Prototype 2 </a:t>
            </a:r>
            <a:br>
              <a:rPr lang="en-GB" dirty="0" smtClean="0">
                <a:solidFill>
                  <a:schemeClr val="accent1"/>
                </a:solidFill>
              </a:rPr>
            </a:br>
            <a:r>
              <a:rPr lang="en-GB" dirty="0" smtClean="0">
                <a:solidFill>
                  <a:schemeClr val="accent1"/>
                </a:solidFill>
              </a:rPr>
              <a:t>(building a custom tool </a:t>
            </a:r>
            <a:br>
              <a:rPr lang="en-GB" dirty="0" smtClean="0">
                <a:solidFill>
                  <a:schemeClr val="accent1"/>
                </a:solidFill>
              </a:rPr>
            </a:br>
            <a:r>
              <a:rPr lang="en-GB" dirty="0" smtClean="0">
                <a:solidFill>
                  <a:schemeClr val="accent1"/>
                </a:solidFill>
              </a:rPr>
              <a:t>for MusicNet)</a:t>
            </a:r>
          </a:p>
        </p:txBody>
      </p:sp>
      <p:sp>
        <p:nvSpPr>
          <p:cNvPr id="25603" name="Slide Number Placeholder 3"/>
          <p:cNvSpPr>
            <a:spLocks noGrp="1"/>
          </p:cNvSpPr>
          <p:nvPr>
            <p:ph type="sldNum" sz="quarter" idx="12"/>
          </p:nvPr>
        </p:nvSpPr>
        <p:spPr>
          <a:noFill/>
        </p:spPr>
        <p:txBody>
          <a:bodyPr/>
          <a:lstStyle/>
          <a:p>
            <a:fld id="{FF95E9D8-BA87-466B-B8B5-971D500BC09C}" type="slidenum">
              <a:rPr lang="en-GB" smtClean="0"/>
              <a:pPr/>
              <a:t>30</a:t>
            </a:fld>
            <a:endParaRPr lang="en-GB" dirty="0" smtClean="0"/>
          </a:p>
        </p:txBody>
      </p:sp>
    </p:spTree>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Lessons learned</a:t>
            </a:r>
          </a:p>
        </p:txBody>
      </p:sp>
      <p:sp>
        <p:nvSpPr>
          <p:cNvPr id="17411" name="Content Placeholder 2"/>
          <p:cNvSpPr>
            <a:spLocks noGrp="1"/>
          </p:cNvSpPr>
          <p:nvPr>
            <p:ph idx="1"/>
          </p:nvPr>
        </p:nvSpPr>
        <p:spPr/>
        <p:txBody>
          <a:bodyPr/>
          <a:lstStyle/>
          <a:p>
            <a:r>
              <a:rPr lang="en-GB" sz="2500" dirty="0" smtClean="0"/>
              <a:t>From Prototype 1:</a:t>
            </a:r>
          </a:p>
          <a:p>
            <a:pPr lvl="1"/>
            <a:r>
              <a:rPr lang="en-GB" sz="2300" dirty="0" smtClean="0"/>
              <a:t>A completely automated solution is out of the question (for the moment...). </a:t>
            </a:r>
          </a:p>
          <a:p>
            <a:pPr lvl="1"/>
            <a:r>
              <a:rPr lang="en-GB" sz="2300" dirty="0" smtClean="0"/>
              <a:t>We needed a custom tool with a human-friendly UI (we also wanted keyboard shortcuts for speed).</a:t>
            </a:r>
          </a:p>
          <a:p>
            <a:pPr lvl="1"/>
            <a:r>
              <a:rPr lang="en-GB" sz="2300" dirty="0" smtClean="0"/>
              <a:t>Access to additional metadata (i.e. context), so matches can be researched by the reviewer</a:t>
            </a:r>
            <a:r>
              <a:rPr lang="en-US" sz="2300" dirty="0" smtClean="0"/>
              <a:t>.</a:t>
            </a:r>
          </a:p>
          <a:p>
            <a:r>
              <a:rPr lang="en-US" sz="2500" dirty="0" smtClean="0"/>
              <a:t>From experience with faceted browsers: </a:t>
            </a:r>
          </a:p>
          <a:p>
            <a:pPr lvl="1"/>
            <a:r>
              <a:rPr lang="en-GB" sz="2300" dirty="0" smtClean="0"/>
              <a:t>Alphabetically sorted columns enable one to spot synonymous names at a glance.</a:t>
            </a:r>
          </a:p>
          <a:p>
            <a:pPr lvl="2"/>
            <a:r>
              <a:rPr lang="en-GB" sz="1900" dirty="0" smtClean="0"/>
              <a:t>Normally sources give names surname first; duplication arises from the different representation of given names.</a:t>
            </a:r>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31</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fade">
                                      <p:cBhvr>
                                        <p:cTn id="10" dur="500"/>
                                        <p:tgtEl>
                                          <p:spTgt spid="1741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animEffect transition="in" filter="fade">
                                      <p:cBhvr>
                                        <p:cTn id="15" dur="500"/>
                                        <p:tgtEl>
                                          <p:spTgt spid="1741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7411">
                                            <p:txEl>
                                              <p:pRg st="3" end="3"/>
                                            </p:txEl>
                                          </p:spTgt>
                                        </p:tgtEl>
                                        <p:attrNameLst>
                                          <p:attrName>style.visibility</p:attrName>
                                        </p:attrNameLst>
                                      </p:cBhvr>
                                      <p:to>
                                        <p:strVal val="visible"/>
                                      </p:to>
                                    </p:set>
                                    <p:animEffect transition="in" filter="fade">
                                      <p:cBhvr>
                                        <p:cTn id="20" dur="500"/>
                                        <p:tgtEl>
                                          <p:spTgt spid="17411">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7411">
                                            <p:txEl>
                                              <p:pRg st="4" end="4"/>
                                            </p:txEl>
                                          </p:spTgt>
                                        </p:tgtEl>
                                        <p:attrNameLst>
                                          <p:attrName>style.visibility</p:attrName>
                                        </p:attrNameLst>
                                      </p:cBhvr>
                                      <p:to>
                                        <p:strVal val="visible"/>
                                      </p:to>
                                    </p:set>
                                    <p:animEffect transition="in" filter="fade">
                                      <p:cBhvr>
                                        <p:cTn id="25" dur="500"/>
                                        <p:tgtEl>
                                          <p:spTgt spid="17411">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7411">
                                            <p:txEl>
                                              <p:pRg st="5" end="5"/>
                                            </p:txEl>
                                          </p:spTgt>
                                        </p:tgtEl>
                                        <p:attrNameLst>
                                          <p:attrName>style.visibility</p:attrName>
                                        </p:attrNameLst>
                                      </p:cBhvr>
                                      <p:to>
                                        <p:strVal val="visible"/>
                                      </p:to>
                                    </p:set>
                                    <p:animEffect transition="in" filter="fade">
                                      <p:cBhvr>
                                        <p:cTn id="28" dur="500"/>
                                        <p:tgtEl>
                                          <p:spTgt spid="17411">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7411">
                                            <p:txEl>
                                              <p:pRg st="6" end="6"/>
                                            </p:txEl>
                                          </p:spTgt>
                                        </p:tgtEl>
                                        <p:attrNameLst>
                                          <p:attrName>style.visibility</p:attrName>
                                        </p:attrNameLst>
                                      </p:cBhvr>
                                      <p:to>
                                        <p:strVal val="visible"/>
                                      </p:to>
                                    </p:set>
                                    <p:animEffect transition="in" filter="fade">
                                      <p:cBhvr>
                                        <p:cTn id="31" dur="500"/>
                                        <p:tgtEl>
                                          <p:spTgt spid="174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Alignment </a:t>
            </a:r>
            <a:br>
              <a:rPr lang="en-GB" dirty="0" smtClean="0"/>
            </a:br>
            <a:r>
              <a:rPr lang="en-GB" dirty="0" smtClean="0"/>
              <a:t>process</a:t>
            </a:r>
          </a:p>
        </p:txBody>
      </p:sp>
      <p:sp>
        <p:nvSpPr>
          <p:cNvPr id="17411" name="Content Placeholder 2"/>
          <p:cNvSpPr>
            <a:spLocks noGrp="1"/>
          </p:cNvSpPr>
          <p:nvPr>
            <p:ph idx="1"/>
          </p:nvPr>
        </p:nvSpPr>
        <p:spPr>
          <a:xfrm>
            <a:off x="3815159" y="836712"/>
            <a:ext cx="1476921" cy="432048"/>
          </a:xfrm>
          <a:solidFill>
            <a:schemeClr val="accent1"/>
          </a:solidFill>
          <a:ln>
            <a:noFill/>
          </a:ln>
        </p:spPr>
        <p:txBody>
          <a:bodyPr/>
          <a:lstStyle/>
          <a:p>
            <a:pPr algn="ctr">
              <a:buNone/>
            </a:pPr>
            <a:r>
              <a:rPr lang="en-US" sz="2600" dirty="0" smtClean="0">
                <a:solidFill>
                  <a:schemeClr val="bg1"/>
                </a:solidFill>
              </a:rPr>
              <a:t>Data*</a:t>
            </a:r>
          </a:p>
        </p:txBody>
      </p:sp>
      <p:sp>
        <p:nvSpPr>
          <p:cNvPr id="17412" name="Slide Number Placeholder 3"/>
          <p:cNvSpPr>
            <a:spLocks noGrp="1"/>
          </p:cNvSpPr>
          <p:nvPr>
            <p:ph type="sldNum" sz="quarter" idx="12"/>
          </p:nvPr>
        </p:nvSpPr>
        <p:spPr>
          <a:xfrm>
            <a:off x="6877050" y="6164709"/>
            <a:ext cx="1908175" cy="180975"/>
          </a:xfrm>
          <a:noFill/>
        </p:spPr>
        <p:txBody>
          <a:bodyPr/>
          <a:lstStyle/>
          <a:p>
            <a:fld id="{277A3F47-6FB2-474D-817F-4A2F7CCC7C49}" type="slidenum">
              <a:rPr lang="en-GB" smtClean="0"/>
              <a:pPr/>
              <a:t>32</a:t>
            </a:fld>
            <a:endParaRPr lang="en-GB" dirty="0" smtClean="0"/>
          </a:p>
        </p:txBody>
      </p:sp>
      <p:sp>
        <p:nvSpPr>
          <p:cNvPr id="5" name="Content Placeholder 2"/>
          <p:cNvSpPr txBox="1">
            <a:spLocks/>
          </p:cNvSpPr>
          <p:nvPr/>
        </p:nvSpPr>
        <p:spPr bwMode="auto">
          <a:xfrm>
            <a:off x="683568" y="2348880"/>
            <a:ext cx="3600400" cy="432048"/>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marL="271463" marR="0" lvl="0" indent="-271463" algn="ctr" defTabSz="914400" rtl="0" eaLnBrk="0" fontAlgn="base" latinLnBrk="0" hangingPunct="0">
              <a:lnSpc>
                <a:spcPct val="100000"/>
              </a:lnSpc>
              <a:spcBef>
                <a:spcPct val="70000"/>
              </a:spcBef>
              <a:spcAft>
                <a:spcPct val="0"/>
              </a:spcAft>
              <a:buClr>
                <a:schemeClr val="tx2"/>
              </a:buClr>
              <a:buSzTx/>
              <a:buFont typeface="Wingdings" pitchFamily="2" charset="2"/>
              <a:buNone/>
              <a:tabLst/>
              <a:defRPr/>
            </a:pPr>
            <a:r>
              <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rPr>
              <a:t>Suggested</a:t>
            </a:r>
            <a:r>
              <a:rPr kumimoji="0" lang="en-US" sz="2600" b="0" i="0" u="none" strike="noStrike" kern="0" cap="none" spc="0" normalizeH="0" noProof="0" dirty="0" smtClean="0">
                <a:ln>
                  <a:noFill/>
                </a:ln>
                <a:solidFill>
                  <a:schemeClr val="bg1"/>
                </a:solidFill>
                <a:effectLst/>
                <a:uLnTx/>
                <a:uFillTx/>
                <a:latin typeface="+mn-lt"/>
                <a:ea typeface="+mn-ea"/>
                <a:cs typeface="ＭＳ Ｐゴシック"/>
              </a:rPr>
              <a:t> groups</a:t>
            </a:r>
            <a:endPar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endParaRPr>
          </a:p>
        </p:txBody>
      </p:sp>
      <p:sp>
        <p:nvSpPr>
          <p:cNvPr id="6" name="Content Placeholder 2"/>
          <p:cNvSpPr txBox="1">
            <a:spLocks/>
          </p:cNvSpPr>
          <p:nvPr/>
        </p:nvSpPr>
        <p:spPr bwMode="auto">
          <a:xfrm>
            <a:off x="1835696" y="1484784"/>
            <a:ext cx="5472608" cy="86409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Algorithm</a:t>
            </a:r>
            <a:r>
              <a:rPr kumimoji="0" lang="en-US" sz="2200" b="0" i="0" u="none" strike="noStrike" kern="0" cap="none" spc="0" normalizeH="0" noProof="0" dirty="0" smtClean="0">
                <a:ln>
                  <a:noFill/>
                </a:ln>
                <a:solidFill>
                  <a:schemeClr val="accent1"/>
                </a:solidFill>
                <a:effectLst/>
                <a:uLnTx/>
                <a:uFillTx/>
                <a:latin typeface="+mn-lt"/>
                <a:ea typeface="+mn-ea"/>
                <a:cs typeface="ＭＳ Ｐゴシック"/>
              </a:rPr>
              <a:t> compares </a:t>
            </a:r>
            <a:br>
              <a:rPr kumimoji="0" lang="en-US" sz="2200" b="0" i="0" u="none" strike="noStrike" kern="0" cap="none" spc="0" normalizeH="0" noProof="0" dirty="0" smtClean="0">
                <a:ln>
                  <a:noFill/>
                </a:ln>
                <a:solidFill>
                  <a:schemeClr val="accent1"/>
                </a:solidFill>
                <a:effectLst/>
                <a:uLnTx/>
                <a:uFillTx/>
                <a:latin typeface="+mn-lt"/>
                <a:ea typeface="+mn-ea"/>
                <a:cs typeface="ＭＳ Ｐゴシック"/>
              </a:rPr>
            </a:br>
            <a:r>
              <a:rPr kumimoji="0" lang="en-US" sz="1800" b="0" i="0" u="none" strike="noStrike" kern="0" cap="none" spc="0" normalizeH="0" noProof="0" dirty="0" smtClean="0">
                <a:ln>
                  <a:noFill/>
                </a:ln>
                <a:solidFill>
                  <a:schemeClr val="accent1"/>
                </a:solidFill>
                <a:effectLst/>
                <a:uLnTx/>
                <a:uFillTx/>
                <a:latin typeface="+mn-lt"/>
                <a:ea typeface="+mn-ea"/>
                <a:cs typeface="ＭＳ Ｐゴシック"/>
              </a:rPr>
              <a:t>h</a:t>
            </a:r>
            <a:r>
              <a:rPr kumimoji="0" lang="en-US" sz="1800" b="0" i="0" u="none" strike="noStrike" kern="0" cap="none" spc="0" normalizeH="0" baseline="0" noProof="0" dirty="0" smtClean="0">
                <a:ln>
                  <a:noFill/>
                </a:ln>
                <a:solidFill>
                  <a:schemeClr val="accent1"/>
                </a:solidFill>
                <a:effectLst/>
                <a:uLnTx/>
                <a:uFillTx/>
                <a:latin typeface="+mn-lt"/>
                <a:ea typeface="+mn-ea"/>
                <a:cs typeface="ＭＳ Ｐゴシック"/>
              </a:rPr>
              <a:t>ash of alpha-only l.c.</a:t>
            </a:r>
            <a:r>
              <a:rPr lang="en-US" sz="1800" kern="0" dirty="0" smtClean="0">
                <a:solidFill>
                  <a:schemeClr val="accent1"/>
                </a:solidFill>
                <a:latin typeface="+mn-lt"/>
                <a:ea typeface="+mn-ea"/>
                <a:cs typeface="ＭＳ Ｐゴシック"/>
              </a:rPr>
              <a:t> version of name</a:t>
            </a:r>
            <a:endParaRPr kumimoji="0" lang="en-US" sz="1800" b="0" i="0" u="none" strike="noStrike" kern="0" cap="none" spc="0" normalizeH="0" baseline="0" noProof="0" dirty="0" smtClean="0">
              <a:ln>
                <a:noFill/>
              </a:ln>
              <a:solidFill>
                <a:schemeClr val="accent1"/>
              </a:solidFill>
              <a:effectLst/>
              <a:uLnTx/>
              <a:uFillTx/>
              <a:latin typeface="+mn-lt"/>
              <a:ea typeface="+mn-ea"/>
              <a:cs typeface="ＭＳ Ｐゴシック"/>
            </a:endParaRPr>
          </a:p>
        </p:txBody>
      </p:sp>
      <p:sp>
        <p:nvSpPr>
          <p:cNvPr id="7" name="Content Placeholder 2"/>
          <p:cNvSpPr txBox="1">
            <a:spLocks/>
          </p:cNvSpPr>
          <p:nvPr/>
        </p:nvSpPr>
        <p:spPr bwMode="auto">
          <a:xfrm>
            <a:off x="4932040" y="2348880"/>
            <a:ext cx="3672408" cy="432048"/>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marL="271463" marR="0" lvl="0" indent="-271463" algn="ctr" defTabSz="914400" rtl="0" eaLnBrk="0" fontAlgn="base" latinLnBrk="0" hangingPunct="0">
              <a:lnSpc>
                <a:spcPct val="100000"/>
              </a:lnSpc>
              <a:spcBef>
                <a:spcPct val="70000"/>
              </a:spcBef>
              <a:spcAft>
                <a:spcPct val="0"/>
              </a:spcAft>
              <a:buClr>
                <a:schemeClr val="tx2"/>
              </a:buClr>
              <a:buSzTx/>
              <a:buFont typeface="Wingdings" pitchFamily="2" charset="2"/>
              <a:buNone/>
              <a:tabLst/>
              <a:defRPr/>
            </a:pPr>
            <a:r>
              <a:rPr lang="en-US" sz="2600" kern="0" dirty="0" smtClean="0">
                <a:solidFill>
                  <a:schemeClr val="bg1"/>
                </a:solidFill>
                <a:latin typeface="+mn-lt"/>
                <a:ea typeface="+mn-ea"/>
                <a:cs typeface="ＭＳ Ｐゴシック"/>
              </a:rPr>
              <a:t>No groups suggested</a:t>
            </a:r>
            <a:endPar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endParaRPr>
          </a:p>
        </p:txBody>
      </p:sp>
      <p:sp>
        <p:nvSpPr>
          <p:cNvPr id="8" name="Content Placeholder 2"/>
          <p:cNvSpPr txBox="1">
            <a:spLocks/>
          </p:cNvSpPr>
          <p:nvPr/>
        </p:nvSpPr>
        <p:spPr bwMode="auto">
          <a:xfrm>
            <a:off x="611560" y="3284985"/>
            <a:ext cx="2016224" cy="5040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User verified*</a:t>
            </a:r>
          </a:p>
        </p:txBody>
      </p:sp>
      <p:sp>
        <p:nvSpPr>
          <p:cNvPr id="9" name="Content Placeholder 2"/>
          <p:cNvSpPr txBox="1">
            <a:spLocks/>
          </p:cNvSpPr>
          <p:nvPr/>
        </p:nvSpPr>
        <p:spPr bwMode="auto">
          <a:xfrm>
            <a:off x="2915816" y="3284985"/>
            <a:ext cx="1728192" cy="5040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lang="en-US" sz="2200" kern="0" dirty="0" smtClean="0">
                <a:solidFill>
                  <a:schemeClr val="accent1"/>
                </a:solidFill>
                <a:latin typeface="+mn-lt"/>
                <a:ea typeface="+mn-ea"/>
                <a:cs typeface="ＭＳ Ｐゴシック"/>
              </a:rPr>
              <a:t>o</a:t>
            </a: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r rejected*</a:t>
            </a:r>
          </a:p>
        </p:txBody>
      </p:sp>
      <p:sp>
        <p:nvSpPr>
          <p:cNvPr id="10" name="Content Placeholder 2"/>
          <p:cNvSpPr txBox="1">
            <a:spLocks/>
          </p:cNvSpPr>
          <p:nvPr/>
        </p:nvSpPr>
        <p:spPr bwMode="auto">
          <a:xfrm>
            <a:off x="2957381" y="4581128"/>
            <a:ext cx="3231976" cy="504056"/>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marL="271463" marR="0" lvl="0" indent="-271463" algn="ctr" defTabSz="914400" rtl="0" eaLnBrk="0" fontAlgn="base" latinLnBrk="0" hangingPunct="0">
              <a:lnSpc>
                <a:spcPct val="100000"/>
              </a:lnSpc>
              <a:spcBef>
                <a:spcPct val="70000"/>
              </a:spcBef>
              <a:spcAft>
                <a:spcPct val="0"/>
              </a:spcAft>
              <a:buClr>
                <a:schemeClr val="tx2"/>
              </a:buClr>
              <a:buSzTx/>
              <a:buFont typeface="Wingdings" pitchFamily="2" charset="2"/>
              <a:buNone/>
              <a:tabLst/>
              <a:defRPr/>
            </a:pPr>
            <a:r>
              <a:rPr lang="en-US" sz="2600" kern="0" dirty="0" smtClean="0">
                <a:solidFill>
                  <a:schemeClr val="bg1"/>
                </a:solidFill>
                <a:latin typeface="+mn-lt"/>
                <a:ea typeface="+mn-ea"/>
                <a:cs typeface="ＭＳ Ｐゴシック"/>
              </a:rPr>
              <a:t>Synonym groups</a:t>
            </a:r>
            <a:endParaRPr kumimoji="0" lang="en-US" sz="2600" b="0" i="0" u="none" strike="noStrike" kern="0" cap="none" spc="0" normalizeH="0" baseline="0" noProof="0" dirty="0" smtClean="0">
              <a:ln>
                <a:noFill/>
              </a:ln>
              <a:solidFill>
                <a:schemeClr val="bg1"/>
              </a:solidFill>
              <a:effectLst/>
              <a:uLnTx/>
              <a:uFillTx/>
              <a:latin typeface="+mn-lt"/>
              <a:ea typeface="+mn-ea"/>
              <a:cs typeface="ＭＳ Ｐゴシック"/>
            </a:endParaRPr>
          </a:p>
        </p:txBody>
      </p:sp>
      <p:sp>
        <p:nvSpPr>
          <p:cNvPr id="11" name="Content Placeholder 2"/>
          <p:cNvSpPr txBox="1">
            <a:spLocks/>
          </p:cNvSpPr>
          <p:nvPr/>
        </p:nvSpPr>
        <p:spPr bwMode="auto">
          <a:xfrm>
            <a:off x="5796136" y="3573016"/>
            <a:ext cx="2592288" cy="7920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kumimoji="0" lang="en-US" sz="2200" b="0" i="0" u="none" strike="noStrike" kern="0" cap="none" spc="0" normalizeH="0" baseline="0" noProof="0" dirty="0" smtClean="0">
                <a:ln>
                  <a:noFill/>
                </a:ln>
                <a:solidFill>
                  <a:schemeClr val="accent1"/>
                </a:solidFill>
                <a:effectLst/>
                <a:uLnTx/>
                <a:uFillTx/>
                <a:latin typeface="+mn-lt"/>
                <a:ea typeface="+mn-ea"/>
                <a:cs typeface="ＭＳ Ｐゴシック"/>
              </a:rPr>
              <a:t>Manual grouping (research*)</a:t>
            </a:r>
          </a:p>
        </p:txBody>
      </p:sp>
      <p:sp>
        <p:nvSpPr>
          <p:cNvPr id="12" name="Content Placeholder 2"/>
          <p:cNvSpPr txBox="1">
            <a:spLocks/>
          </p:cNvSpPr>
          <p:nvPr/>
        </p:nvSpPr>
        <p:spPr bwMode="auto">
          <a:xfrm>
            <a:off x="2411760" y="5373216"/>
            <a:ext cx="4355205" cy="792088"/>
          </a:xfrm>
          <a:prstGeom prst="rect">
            <a:avLst/>
          </a:prstGeom>
          <a:solidFill>
            <a:schemeClr val="accent1"/>
          </a:solidFill>
          <a:ln w="9525">
            <a:noFill/>
            <a:miter lim="800000"/>
            <a:headEnd/>
            <a:tailEnd/>
          </a:ln>
        </p:spPr>
        <p:txBody>
          <a:bodyPr vert="horz" wrap="square" lIns="0" tIns="0" rIns="0" bIns="0" numCol="1" anchor="t" anchorCtr="0" compatLnSpc="1">
            <a:prstTxWarp prst="textNoShape">
              <a:avLst/>
            </a:prstTxWarp>
          </a:bodyPr>
          <a:lstStyle/>
          <a:p>
            <a:pPr lvl="0" indent="-271463" algn="ctr" eaLnBrk="0" hangingPunct="0">
              <a:spcBef>
                <a:spcPct val="70000"/>
              </a:spcBef>
              <a:buClr>
                <a:schemeClr val="tx2"/>
              </a:buClr>
            </a:pPr>
            <a:r>
              <a:rPr lang="en-US" sz="3000" kern="0" dirty="0" smtClean="0">
                <a:solidFill>
                  <a:schemeClr val="bg1"/>
                </a:solidFill>
                <a:latin typeface="+mn-lt"/>
                <a:ea typeface="+mn-ea"/>
                <a:cs typeface="ＭＳ Ｐゴシック"/>
              </a:rPr>
              <a:t>URIs</a:t>
            </a:r>
            <a:br>
              <a:rPr lang="en-US" sz="3000" kern="0" dirty="0" smtClean="0">
                <a:solidFill>
                  <a:schemeClr val="bg1"/>
                </a:solidFill>
                <a:latin typeface="+mn-lt"/>
                <a:ea typeface="+mn-ea"/>
                <a:cs typeface="ＭＳ Ｐゴシック"/>
              </a:rPr>
            </a:br>
            <a:r>
              <a:rPr lang="en-US" sz="2000" kern="0" dirty="0" smtClean="0">
                <a:solidFill>
                  <a:schemeClr val="bg1"/>
                </a:solidFill>
                <a:latin typeface="Arial"/>
                <a:cs typeface="Arial"/>
                <a:sym typeface="Wingdings"/>
              </a:rPr>
              <a:t> </a:t>
            </a:r>
            <a:r>
              <a:rPr lang="en-US" sz="2000" kern="0" dirty="0" smtClean="0">
                <a:solidFill>
                  <a:schemeClr val="bg1"/>
                </a:solidFill>
                <a:latin typeface="+mn-lt"/>
                <a:ea typeface="+mn-ea"/>
                <a:cs typeface="ＭＳ Ｐゴシック"/>
              </a:rPr>
              <a:t>Alternative names  </a:t>
            </a:r>
            <a:r>
              <a:rPr lang="en-US" sz="2000" kern="0" dirty="0" smtClean="0">
                <a:solidFill>
                  <a:schemeClr val="bg1"/>
                </a:solidFill>
                <a:latin typeface="Arial"/>
                <a:ea typeface="+mn-ea"/>
                <a:cs typeface="Arial"/>
                <a:sym typeface="Wingdings"/>
              </a:rPr>
              <a:t> </a:t>
            </a:r>
            <a:r>
              <a:rPr lang="en-US" sz="2000" kern="0" dirty="0" smtClean="0">
                <a:solidFill>
                  <a:schemeClr val="bg1"/>
                </a:solidFill>
                <a:latin typeface="+mn-lt"/>
                <a:ea typeface="+mn-ea"/>
                <a:cs typeface="ＭＳ Ｐゴシック"/>
              </a:rPr>
              <a:t>Back links*</a:t>
            </a:r>
          </a:p>
        </p:txBody>
      </p:sp>
      <p:sp>
        <p:nvSpPr>
          <p:cNvPr id="36" name="Bent-Up Arrow 35"/>
          <p:cNvSpPr/>
          <p:nvPr/>
        </p:nvSpPr>
        <p:spPr bwMode="auto">
          <a:xfrm rot="10800000">
            <a:off x="1475657" y="1700808"/>
            <a:ext cx="792088" cy="504056"/>
          </a:xfrm>
          <a:prstGeom prst="bentUp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37" name="Isosceles Triangle 36"/>
          <p:cNvSpPr/>
          <p:nvPr/>
        </p:nvSpPr>
        <p:spPr bwMode="auto">
          <a:xfrm rot="10800000">
            <a:off x="4211960" y="1268759"/>
            <a:ext cx="720080" cy="216024"/>
          </a:xfrm>
          <a:prstGeom prst="triangle">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38" name="Isosceles Triangle 37"/>
          <p:cNvSpPr/>
          <p:nvPr/>
        </p:nvSpPr>
        <p:spPr bwMode="auto">
          <a:xfrm rot="10800000">
            <a:off x="4211960" y="5085183"/>
            <a:ext cx="720080" cy="216024"/>
          </a:xfrm>
          <a:prstGeom prst="triangle">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39" name="Bent-Up Arrow 38"/>
          <p:cNvSpPr/>
          <p:nvPr/>
        </p:nvSpPr>
        <p:spPr bwMode="auto">
          <a:xfrm rot="10800000" flipH="1">
            <a:off x="6962119" y="1700808"/>
            <a:ext cx="936104" cy="504056"/>
          </a:xfrm>
          <a:prstGeom prst="bentUp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1" name="Down Arrow 40"/>
          <p:cNvSpPr/>
          <p:nvPr/>
        </p:nvSpPr>
        <p:spPr bwMode="auto">
          <a:xfrm rot="18186475">
            <a:off x="2445137" y="3377218"/>
            <a:ext cx="180024" cy="1380728"/>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2" name="Down Arrow 41"/>
          <p:cNvSpPr/>
          <p:nvPr/>
        </p:nvSpPr>
        <p:spPr bwMode="auto">
          <a:xfrm>
            <a:off x="7308304" y="2996952"/>
            <a:ext cx="216024" cy="576064"/>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5" name="Down Arrow 44"/>
          <p:cNvSpPr/>
          <p:nvPr/>
        </p:nvSpPr>
        <p:spPr bwMode="auto">
          <a:xfrm>
            <a:off x="3635896" y="2933328"/>
            <a:ext cx="144016" cy="351656"/>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6" name="Down Arrow 45"/>
          <p:cNvSpPr/>
          <p:nvPr/>
        </p:nvSpPr>
        <p:spPr bwMode="auto">
          <a:xfrm>
            <a:off x="1763688" y="2933328"/>
            <a:ext cx="144016" cy="351656"/>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7" name="Down Arrow 46"/>
          <p:cNvSpPr/>
          <p:nvPr/>
        </p:nvSpPr>
        <p:spPr bwMode="auto">
          <a:xfrm rot="16861687">
            <a:off x="5111214" y="3043278"/>
            <a:ext cx="214209" cy="1104949"/>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
        <p:nvSpPr>
          <p:cNvPr id="48" name="Down Arrow 47"/>
          <p:cNvSpPr/>
          <p:nvPr/>
        </p:nvSpPr>
        <p:spPr bwMode="auto">
          <a:xfrm rot="3682241">
            <a:off x="5575510" y="3780838"/>
            <a:ext cx="220737" cy="951113"/>
          </a:xfrm>
          <a:prstGeom prst="downArrow">
            <a:avLst/>
          </a:prstGeom>
          <a:solidFill>
            <a:schemeClr val="accent1"/>
          </a:solidFill>
          <a:ln w="12700" cap="flat" cmpd="sng" algn="ctr">
            <a:solidFill>
              <a:schemeClr val="accent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rgbClr val="000000"/>
              </a:solidFill>
              <a:effectLst/>
              <a:latin typeface="Lucida Sans" pitchFamily="34" charset="0"/>
              <a:ea typeface="ＭＳ Ｐゴシック" pitchFamily="16" charset="-128"/>
              <a:cs typeface="Arial"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bg/>
                                          </p:spTgt>
                                        </p:tgtEl>
                                        <p:attrNameLst>
                                          <p:attrName>style.visibility</p:attrName>
                                        </p:attrNameLst>
                                      </p:cBhvr>
                                      <p:to>
                                        <p:strVal val="visible"/>
                                      </p:to>
                                    </p:set>
                                    <p:animEffect transition="in" filter="fade">
                                      <p:cBhvr>
                                        <p:cTn id="7" dur="500"/>
                                        <p:tgtEl>
                                          <p:spTgt spid="17411">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fade">
                                      <p:cBhvr>
                                        <p:cTn id="10" dur="500"/>
                                        <p:tgtEl>
                                          <p:spTgt spid="17411">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2"/>
                                        </p:tgtEl>
                                        <p:attrNameLst>
                                          <p:attrName>style.visibility</p:attrName>
                                        </p:attrNameLst>
                                      </p:cBhvr>
                                      <p:to>
                                        <p:strVal val="visible"/>
                                      </p:to>
                                    </p:set>
                                    <p:animEffect transition="in" filter="fade">
                                      <p:cBhvr>
                                        <p:cTn id="13" dur="500"/>
                                        <p:tgtEl>
                                          <p:spTgt spid="174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500"/>
                                        <p:tgtEl>
                                          <p:spTgt spid="1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fade">
                                      <p:cBhvr>
                                        <p:cTn id="40" dur="500"/>
                                        <p:tgtEl>
                                          <p:spTgt spid="36"/>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fade">
                                      <p:cBhvr>
                                        <p:cTn id="43" dur="500"/>
                                        <p:tgtEl>
                                          <p:spTgt spid="3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500"/>
                                        <p:tgtEl>
                                          <p:spTgt spid="3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fade">
                                      <p:cBhvr>
                                        <p:cTn id="52" dur="500"/>
                                        <p:tgtEl>
                                          <p:spTgt spid="4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fade">
                                      <p:cBhvr>
                                        <p:cTn id="55" dur="500"/>
                                        <p:tgtEl>
                                          <p:spTgt spid="42"/>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5"/>
                                        </p:tgtEl>
                                        <p:attrNameLst>
                                          <p:attrName>style.visibility</p:attrName>
                                        </p:attrNameLst>
                                      </p:cBhvr>
                                      <p:to>
                                        <p:strVal val="visible"/>
                                      </p:to>
                                    </p:set>
                                    <p:animEffect transition="in" filter="fade">
                                      <p:cBhvr>
                                        <p:cTn id="58" dur="500"/>
                                        <p:tgtEl>
                                          <p:spTgt spid="45"/>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fade">
                                      <p:cBhvr>
                                        <p:cTn id="61" dur="500"/>
                                        <p:tgtEl>
                                          <p:spTgt spid="4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47"/>
                                        </p:tgtEl>
                                        <p:attrNameLst>
                                          <p:attrName>style.visibility</p:attrName>
                                        </p:attrNameLst>
                                      </p:cBhvr>
                                      <p:to>
                                        <p:strVal val="visible"/>
                                      </p:to>
                                    </p:set>
                                    <p:animEffect transition="in" filter="fade">
                                      <p:cBhvr>
                                        <p:cTn id="64" dur="500"/>
                                        <p:tgtEl>
                                          <p:spTgt spid="47"/>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8"/>
                                        </p:tgtEl>
                                        <p:attrNameLst>
                                          <p:attrName>style.visibility</p:attrName>
                                        </p:attrNameLst>
                                      </p:cBhvr>
                                      <p:to>
                                        <p:strVal val="visible"/>
                                      </p:to>
                                    </p:set>
                                    <p:animEffect transition="in" filter="fade">
                                      <p:cBhvr>
                                        <p:cTn id="67"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nimBg="1"/>
      <p:bldP spid="17412" grpId="0"/>
      <p:bldP spid="5" grpId="0" animBg="1"/>
      <p:bldP spid="6" grpId="0"/>
      <p:bldP spid="7" grpId="0" animBg="1"/>
      <p:bldP spid="8" grpId="0"/>
      <p:bldP spid="9" grpId="0"/>
      <p:bldP spid="10" grpId="0" animBg="1"/>
      <p:bldP spid="11" grpId="0"/>
      <p:bldP spid="12" grpId="0" animBg="1"/>
      <p:bldP spid="36" grpId="0" animBg="1"/>
      <p:bldP spid="37" grpId="0" animBg="1"/>
      <p:bldP spid="38" grpId="0" animBg="1"/>
      <p:bldP spid="39" grpId="0" animBg="1"/>
      <p:bldP spid="41" grpId="0" animBg="1"/>
      <p:bldP spid="42" grpId="0" animBg="1"/>
      <p:bldP spid="45" grpId="0" animBg="1"/>
      <p:bldP spid="46" grpId="0" animBg="1"/>
      <p:bldP spid="47" grpId="0" animBg="1"/>
      <p:bldP spid="4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UI of Prototype 2</a:t>
            </a:r>
            <a:br>
              <a:rPr lang="en-GB" dirty="0" smtClean="0"/>
            </a:br>
            <a:endParaRPr lang="en-GB" dirty="0" smtClean="0"/>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33</a:t>
            </a:fld>
            <a:endParaRPr lang="en-GB" dirty="0" smtClean="0"/>
          </a:p>
        </p:txBody>
      </p:sp>
      <p:pic>
        <p:nvPicPr>
          <p:cNvPr id="1026" name="Picture 2" descr="D:\My Documents\Southampton\MusicNet\Conferences, Workshops, Meetings\MusicNet AHM 2010\Presentation\Joe's blogpost\Alignment-Tool-UI.jpg"/>
          <p:cNvPicPr>
            <a:picLocks noChangeAspect="1" noChangeArrowheads="1"/>
          </p:cNvPicPr>
          <p:nvPr/>
        </p:nvPicPr>
        <p:blipFill>
          <a:blip r:embed="rId2" cstate="print"/>
          <a:srcRect/>
          <a:stretch>
            <a:fillRect/>
          </a:stretch>
        </p:blipFill>
        <p:spPr bwMode="auto">
          <a:xfrm>
            <a:off x="922742" y="908720"/>
            <a:ext cx="7287359" cy="5256584"/>
          </a:xfrm>
          <a:prstGeom prst="rect">
            <a:avLst/>
          </a:prstGeom>
          <a:noFill/>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Prototype 2 demo</a:t>
            </a:r>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34</a:t>
            </a:fld>
            <a:endParaRPr lang="en-GB" dirty="0" smtClean="0"/>
          </a:p>
        </p:txBody>
      </p:sp>
      <p:sp>
        <p:nvSpPr>
          <p:cNvPr id="6" name="Rectangle 5"/>
          <p:cNvSpPr>
            <a:spLocks noChangeArrowheads="1"/>
          </p:cNvSpPr>
          <p:nvPr/>
        </p:nvSpPr>
        <p:spPr bwMode="auto">
          <a:xfrm>
            <a:off x="251520" y="2132856"/>
            <a:ext cx="8568952" cy="1212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71463" lvl="0" indent="-271463" algn="ctr" eaLnBrk="0" hangingPunct="0">
              <a:spcBef>
                <a:spcPct val="70000"/>
              </a:spcBef>
              <a:buClr>
                <a:srgbClr val="CCE5E9"/>
              </a:buClr>
              <a:defRPr/>
            </a:pPr>
            <a:r>
              <a:rPr lang="en-GB" sz="3200" kern="0" dirty="0" smtClean="0">
                <a:solidFill>
                  <a:srgbClr val="FFFFFF"/>
                </a:solidFill>
                <a:latin typeface="+mn-lt"/>
                <a:ea typeface="ＭＳ Ｐゴシック"/>
              </a:rPr>
              <a:t>Screencast 3:</a:t>
            </a:r>
          </a:p>
          <a:p>
            <a:pPr marL="271463" lvl="0" indent="-271463" algn="ctr" eaLnBrk="0" hangingPunct="0">
              <a:spcBef>
                <a:spcPct val="70000"/>
              </a:spcBef>
              <a:buClr>
                <a:srgbClr val="CCE5E9"/>
              </a:buClr>
              <a:defRPr/>
            </a:pPr>
            <a:r>
              <a:rPr lang="en-GB" kern="0" dirty="0">
                <a:solidFill>
                  <a:srgbClr val="FFFFFF"/>
                </a:solidFill>
                <a:latin typeface="+mn-lt"/>
                <a:ea typeface="ＭＳ Ｐゴシック"/>
                <a:hlinkClick r:id="rId2"/>
              </a:rPr>
              <a:t>http://</a:t>
            </a:r>
            <a:r>
              <a:rPr lang="en-GB" kern="0" dirty="0" smtClean="0">
                <a:solidFill>
                  <a:srgbClr val="FFFFFF"/>
                </a:solidFill>
                <a:latin typeface="+mn-lt"/>
                <a:ea typeface="ＭＳ Ｐゴシック"/>
                <a:hlinkClick r:id="rId2"/>
              </a:rPr>
              <a:t>www.youtube.com/watch?v=5f8iaryZMk0&amp;hd=1</a:t>
            </a:r>
            <a:r>
              <a:rPr lang="en-GB" kern="0" dirty="0" smtClean="0">
                <a:solidFill>
                  <a:srgbClr val="FFFFFF"/>
                </a:solidFill>
                <a:latin typeface="+mn-lt"/>
                <a:ea typeface="ＭＳ Ｐゴシック"/>
              </a:rPr>
              <a:t> </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Indicative use cases</a:t>
            </a:r>
          </a:p>
        </p:txBody>
      </p:sp>
      <p:sp>
        <p:nvSpPr>
          <p:cNvPr id="17411" name="Content Placeholder 2"/>
          <p:cNvSpPr>
            <a:spLocks noGrp="1"/>
          </p:cNvSpPr>
          <p:nvPr>
            <p:ph idx="1"/>
          </p:nvPr>
        </p:nvSpPr>
        <p:spPr/>
        <p:txBody>
          <a:bodyPr/>
          <a:lstStyle/>
          <a:p>
            <a:r>
              <a:rPr lang="en-US" dirty="0" smtClean="0"/>
              <a:t>Composer URIs: </a:t>
            </a:r>
          </a:p>
          <a:p>
            <a:pPr lvl="1"/>
            <a:r>
              <a:rPr lang="en-US" dirty="0" smtClean="0"/>
              <a:t>Music(ological) content providers</a:t>
            </a:r>
          </a:p>
          <a:p>
            <a:pPr lvl="1"/>
            <a:r>
              <a:rPr lang="en-US" dirty="0" smtClean="0"/>
              <a:t>Basis of a (re)search portal</a:t>
            </a:r>
          </a:p>
          <a:p>
            <a:r>
              <a:rPr lang="en-US" dirty="0" smtClean="0"/>
              <a:t>Alignment tool: </a:t>
            </a:r>
          </a:p>
          <a:p>
            <a:pPr lvl="1"/>
            <a:r>
              <a:rPr lang="en-US" dirty="0" smtClean="0"/>
              <a:t>Aligning databases with no authorities;</a:t>
            </a:r>
          </a:p>
          <a:p>
            <a:pPr lvl="1"/>
            <a:r>
              <a:rPr lang="en-US" dirty="0" smtClean="0"/>
              <a:t>Or where authorities are inconsistent. </a:t>
            </a:r>
          </a:p>
        </p:txBody>
      </p:sp>
      <p:sp>
        <p:nvSpPr>
          <p:cNvPr id="17412" name="Slide Number Placeholder 3"/>
          <p:cNvSpPr>
            <a:spLocks noGrp="1"/>
          </p:cNvSpPr>
          <p:nvPr>
            <p:ph type="sldNum" sz="quarter" idx="12"/>
          </p:nvPr>
        </p:nvSpPr>
        <p:spPr>
          <a:noFill/>
        </p:spPr>
        <p:txBody>
          <a:bodyPr/>
          <a:lstStyle/>
          <a:p>
            <a:fld id="{277A3F47-6FB2-474D-817F-4A2F7CCC7C49}" type="slidenum">
              <a:rPr lang="en-GB" smtClean="0"/>
              <a:pPr/>
              <a:t>35</a:t>
            </a:fld>
            <a:endParaRPr lang="en-GB" dirty="0" smtClean="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411">
                                            <p:txEl>
                                              <p:pRg st="1" end="1"/>
                                            </p:txEl>
                                          </p:spTgt>
                                        </p:tgtEl>
                                        <p:attrNameLst>
                                          <p:attrName>style.visibility</p:attrName>
                                        </p:attrNameLst>
                                      </p:cBhvr>
                                      <p:to>
                                        <p:strVal val="visible"/>
                                      </p:to>
                                    </p:set>
                                    <p:animEffect transition="in" filter="fade">
                                      <p:cBhvr>
                                        <p:cTn id="10" dur="500"/>
                                        <p:tgtEl>
                                          <p:spTgt spid="1741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animEffect transition="in" filter="fade">
                                      <p:cBhvr>
                                        <p:cTn id="13" dur="500"/>
                                        <p:tgtEl>
                                          <p:spTgt spid="1741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7411">
                                            <p:txEl>
                                              <p:pRg st="3" end="3"/>
                                            </p:txEl>
                                          </p:spTgt>
                                        </p:tgtEl>
                                        <p:attrNameLst>
                                          <p:attrName>style.visibility</p:attrName>
                                        </p:attrNameLst>
                                      </p:cBhvr>
                                      <p:to>
                                        <p:strVal val="visible"/>
                                      </p:to>
                                    </p:set>
                                    <p:animEffect transition="in" filter="fade">
                                      <p:cBhvr>
                                        <p:cTn id="18" dur="500"/>
                                        <p:tgtEl>
                                          <p:spTgt spid="17411">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7411">
                                            <p:txEl>
                                              <p:pRg st="4" end="4"/>
                                            </p:txEl>
                                          </p:spTgt>
                                        </p:tgtEl>
                                        <p:attrNameLst>
                                          <p:attrName>style.visibility</p:attrName>
                                        </p:attrNameLst>
                                      </p:cBhvr>
                                      <p:to>
                                        <p:strVal val="visible"/>
                                      </p:to>
                                    </p:set>
                                    <p:animEffect transition="in" filter="fade">
                                      <p:cBhvr>
                                        <p:cTn id="21" dur="500"/>
                                        <p:tgtEl>
                                          <p:spTgt spid="17411">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7411">
                                            <p:txEl>
                                              <p:pRg st="5" end="5"/>
                                            </p:txEl>
                                          </p:spTgt>
                                        </p:tgtEl>
                                        <p:attrNameLst>
                                          <p:attrName>style.visibility</p:attrName>
                                        </p:attrNameLst>
                                      </p:cBhvr>
                                      <p:to>
                                        <p:strVal val="visible"/>
                                      </p:to>
                                    </p:set>
                                    <p:animEffect transition="in" filter="fade">
                                      <p:cBhvr>
                                        <p:cTn id="24" dur="5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4782448F-5CAF-4DCA-A0E3-094BF2195EBD}" type="slidenum">
              <a:rPr lang="en-GB" smtClean="0"/>
              <a:pPr/>
              <a:t>36</a:t>
            </a:fld>
            <a:endParaRPr lang="en-GB" dirty="0" smtClean="0"/>
          </a:p>
        </p:txBody>
      </p:sp>
      <p:sp>
        <p:nvSpPr>
          <p:cNvPr id="24579" name="Rectangle 2"/>
          <p:cNvSpPr>
            <a:spLocks noGrp="1" noChangeArrowheads="1"/>
          </p:cNvSpPr>
          <p:nvPr>
            <p:ph type="title"/>
          </p:nvPr>
        </p:nvSpPr>
        <p:spPr>
          <a:xfrm>
            <a:off x="358775" y="0"/>
            <a:ext cx="8426450" cy="3429000"/>
          </a:xfrm>
        </p:spPr>
        <p:txBody>
          <a:bodyPr/>
          <a:lstStyle/>
          <a:p>
            <a:pPr algn="ctr"/>
            <a:r>
              <a:rPr lang="en-GB" dirty="0" smtClean="0">
                <a:solidFill>
                  <a:schemeClr val="accent1"/>
                </a:solidFill>
              </a:rPr>
              <a:t>Thank you for listening! </a:t>
            </a:r>
          </a:p>
        </p:txBody>
      </p:sp>
    </p:spTree>
    <p:extLst>
      <p:ext uri="{BB962C8B-B14F-4D97-AF65-F5344CB8AC3E}">
        <p14:creationId xmlns:p14="http://schemas.microsoft.com/office/powerpoint/2010/main" val="3898632124"/>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dirty="0" smtClean="0"/>
              <a:t>musicSpace’s goals</a:t>
            </a:r>
          </a:p>
        </p:txBody>
      </p:sp>
      <p:sp>
        <p:nvSpPr>
          <p:cNvPr id="10243" name="Content Placeholder 2"/>
          <p:cNvSpPr>
            <a:spLocks noGrp="1"/>
          </p:cNvSpPr>
          <p:nvPr>
            <p:ph idx="1"/>
          </p:nvPr>
        </p:nvSpPr>
        <p:spPr/>
        <p:txBody>
          <a:bodyPr/>
          <a:lstStyle/>
          <a:p>
            <a:r>
              <a:rPr lang="en-GB" dirty="0" smtClean="0"/>
              <a:t>To integrate access to leading online music resources using the mSpace faceted browser. </a:t>
            </a:r>
          </a:p>
          <a:p>
            <a:r>
              <a:rPr lang="en-GB" dirty="0" smtClean="0"/>
              <a:t>Demonstrate that integration could support rapid exploration &amp; knowledge building.</a:t>
            </a:r>
          </a:p>
          <a:p>
            <a:r>
              <a:rPr lang="en-GB" dirty="0" smtClean="0"/>
              <a:t>Enable complex, multipart queries. </a:t>
            </a:r>
          </a:p>
        </p:txBody>
      </p:sp>
      <p:sp>
        <p:nvSpPr>
          <p:cNvPr id="10244" name="Slide Number Placeholder 3"/>
          <p:cNvSpPr>
            <a:spLocks noGrp="1"/>
          </p:cNvSpPr>
          <p:nvPr>
            <p:ph type="sldNum" sz="quarter" idx="12"/>
          </p:nvPr>
        </p:nvSpPr>
        <p:spPr>
          <a:noFill/>
        </p:spPr>
        <p:txBody>
          <a:bodyPr/>
          <a:lstStyle/>
          <a:p>
            <a:fld id="{C48BEF61-C321-43CA-8D59-859923B2564A}" type="slidenum">
              <a:rPr lang="en-GB" smtClean="0"/>
              <a:pPr/>
              <a:t>4</a:t>
            </a:fld>
            <a:endParaRPr lang="en-GB" dirty="0" smtClean="0"/>
          </a:p>
        </p:txBody>
      </p:sp>
    </p:spTree>
    <p:extLst>
      <p:ext uri="{BB962C8B-B14F-4D97-AF65-F5344CB8AC3E}">
        <p14:creationId xmlns:p14="http://schemas.microsoft.com/office/powerpoint/2010/main" val="41662813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fade">
                                      <p:cBhvr>
                                        <p:cTn id="17" dur="5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1000"/>
                                        <p:tgtEl>
                                          <p:spTgt spid="10243">
                                            <p:txEl>
                                              <p:pRg st="1" end="1"/>
                                            </p:txEl>
                                          </p:spTgt>
                                        </p:tgtEl>
                                      </p:cBhvr>
                                    </p:animEffect>
                                    <p:set>
                                      <p:cBhvr>
                                        <p:cTn id="22" dur="1" fill="hold">
                                          <p:stCondLst>
                                            <p:cond delay="999"/>
                                          </p:stCondLst>
                                        </p:cTn>
                                        <p:tgtEl>
                                          <p:spTgt spid="10243">
                                            <p:txEl>
                                              <p:pRg st="1" end="1"/>
                                            </p:txEl>
                                          </p:spTgt>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1000"/>
                                        <p:tgtEl>
                                          <p:spTgt spid="10243">
                                            <p:txEl>
                                              <p:pRg st="2" end="2"/>
                                            </p:txEl>
                                          </p:spTgt>
                                        </p:tgtEl>
                                      </p:cBhvr>
                                    </p:animEffect>
                                    <p:set>
                                      <p:cBhvr>
                                        <p:cTn id="25" dur="1" fill="hold">
                                          <p:stCondLst>
                                            <p:cond delay="999"/>
                                          </p:stCondLst>
                                        </p:cTn>
                                        <p:tgtEl>
                                          <p:spTgt spid="1024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5"/>
          <p:cNvSpPr>
            <a:spLocks noGrp="1"/>
          </p:cNvSpPr>
          <p:nvPr>
            <p:ph type="title"/>
          </p:nvPr>
        </p:nvSpPr>
        <p:spPr>
          <a:xfrm>
            <a:off x="358775" y="720725"/>
            <a:ext cx="8426450" cy="1341438"/>
          </a:xfrm>
        </p:spPr>
        <p:txBody>
          <a:bodyPr/>
          <a:lstStyle/>
          <a:p>
            <a:pPr algn="ctr"/>
            <a:r>
              <a:rPr lang="en-GB" dirty="0" smtClean="0"/>
              <a:t>MusicNet</a:t>
            </a:r>
          </a:p>
        </p:txBody>
      </p:sp>
      <p:sp>
        <p:nvSpPr>
          <p:cNvPr id="1843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211B5143-9928-407D-ACBC-99F996F09EB6}" type="slidenum">
              <a:rPr lang="en-GB" sz="1400" smtClean="0">
                <a:solidFill>
                  <a:schemeClr val="tx1"/>
                </a:solidFill>
              </a:rPr>
              <a:pPr/>
              <a:t>5</a:t>
            </a:fld>
            <a:endParaRPr lang="en-GB" sz="1400" dirty="0" smtClean="0">
              <a:solidFill>
                <a:schemeClr val="tx1"/>
              </a:solidFill>
            </a:endParaRPr>
          </a:p>
        </p:txBody>
      </p:sp>
      <p:grpSp>
        <p:nvGrpSpPr>
          <p:cNvPr id="18436" name="Group 58"/>
          <p:cNvGrpSpPr>
            <a:grpSpLocks noChangeAspect="1"/>
          </p:cNvGrpSpPr>
          <p:nvPr/>
        </p:nvGrpSpPr>
        <p:grpSpPr bwMode="auto">
          <a:xfrm>
            <a:off x="3852863" y="4151313"/>
            <a:ext cx="1511300" cy="790575"/>
            <a:chOff x="4105" y="3521"/>
            <a:chExt cx="952" cy="498"/>
          </a:xfrm>
        </p:grpSpPr>
        <p:sp>
          <p:nvSpPr>
            <p:cNvPr id="18439" name="AutoShape 59"/>
            <p:cNvSpPr>
              <a:spLocks noChangeAspect="1" noChangeArrowheads="1" noTextEdit="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
          <p:nvSpPr>
            <p:cNvPr id="18440" name="Rectangle 60"/>
            <p:cNvSpPr>
              <a:spLocks noChangeArrowheads="1"/>
            </p:cNvSpPr>
            <p:nvPr/>
          </p:nvSpPr>
          <p:spPr bwMode="auto">
            <a:xfrm>
              <a:off x="4105" y="3521"/>
              <a:ext cx="95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pPr algn="ctr" eaLnBrk="0" hangingPunct="0"/>
              <a:endParaRPr lang="en-US" dirty="0"/>
            </a:p>
          </p:txBody>
        </p:sp>
        <p:sp>
          <p:nvSpPr>
            <p:cNvPr id="18441" name="Freeform 61"/>
            <p:cNvSpPr>
              <a:spLocks/>
            </p:cNvSpPr>
            <p:nvPr/>
          </p:nvSpPr>
          <p:spPr bwMode="auto">
            <a:xfrm>
              <a:off x="4111" y="3529"/>
              <a:ext cx="125" cy="486"/>
            </a:xfrm>
            <a:custGeom>
              <a:avLst/>
              <a:gdLst>
                <a:gd name="T0" fmla="*/ 0 w 502"/>
                <a:gd name="T1" fmla="*/ 0 h 1944"/>
                <a:gd name="T2" fmla="*/ 0 w 502"/>
                <a:gd name="T3" fmla="*/ 0 h 1944"/>
                <a:gd name="T4" fmla="*/ 0 w 502"/>
                <a:gd name="T5" fmla="*/ 0 h 1944"/>
                <a:gd name="T6" fmla="*/ 0 w 502"/>
                <a:gd name="T7" fmla="*/ 0 h 1944"/>
                <a:gd name="T8" fmla="*/ 0 w 502"/>
                <a:gd name="T9" fmla="*/ 0 h 1944"/>
                <a:gd name="T10" fmla="*/ 0 w 502"/>
                <a:gd name="T11" fmla="*/ 0 h 1944"/>
                <a:gd name="T12" fmla="*/ 0 w 502"/>
                <a:gd name="T13" fmla="*/ 0 h 1944"/>
                <a:gd name="T14" fmla="*/ 0 w 502"/>
                <a:gd name="T15" fmla="*/ 0 h 1944"/>
                <a:gd name="T16" fmla="*/ 0 w 502"/>
                <a:gd name="T17" fmla="*/ 0 h 1944"/>
                <a:gd name="T18" fmla="*/ 0 w 502"/>
                <a:gd name="T19" fmla="*/ 0 h 1944"/>
                <a:gd name="T20" fmla="*/ 0 w 502"/>
                <a:gd name="T21" fmla="*/ 0 h 1944"/>
                <a:gd name="T22" fmla="*/ 0 w 502"/>
                <a:gd name="T23" fmla="*/ 0 h 1944"/>
                <a:gd name="T24" fmla="*/ 0 w 502"/>
                <a:gd name="T25" fmla="*/ 0 h 1944"/>
                <a:gd name="T26" fmla="*/ 0 w 502"/>
                <a:gd name="T27" fmla="*/ 0 h 1944"/>
                <a:gd name="T28" fmla="*/ 0 w 502"/>
                <a:gd name="T29" fmla="*/ 0 h 1944"/>
                <a:gd name="T30" fmla="*/ 0 w 502"/>
                <a:gd name="T31" fmla="*/ 0 h 1944"/>
                <a:gd name="T32" fmla="*/ 0 w 502"/>
                <a:gd name="T33" fmla="*/ 0 h 1944"/>
                <a:gd name="T34" fmla="*/ 0 w 502"/>
                <a:gd name="T35" fmla="*/ 0 h 1944"/>
                <a:gd name="T36" fmla="*/ 0 w 502"/>
                <a:gd name="T37" fmla="*/ 0 h 1944"/>
                <a:gd name="T38" fmla="*/ 0 w 502"/>
                <a:gd name="T39" fmla="*/ 0 h 1944"/>
                <a:gd name="T40" fmla="*/ 0 w 502"/>
                <a:gd name="T41" fmla="*/ 0 h 1944"/>
                <a:gd name="T42" fmla="*/ 0 w 502"/>
                <a:gd name="T43" fmla="*/ 0 h 1944"/>
                <a:gd name="T44" fmla="*/ 0 w 502"/>
                <a:gd name="T45" fmla="*/ 0 h 1944"/>
                <a:gd name="T46" fmla="*/ 0 w 502"/>
                <a:gd name="T47" fmla="*/ 0 h 1944"/>
                <a:gd name="T48" fmla="*/ 0 w 502"/>
                <a:gd name="T49" fmla="*/ 0 h 1944"/>
                <a:gd name="T50" fmla="*/ 0 w 502"/>
                <a:gd name="T51" fmla="*/ 0 h 1944"/>
                <a:gd name="T52" fmla="*/ 0 w 502"/>
                <a:gd name="T53" fmla="*/ 0 h 1944"/>
                <a:gd name="T54" fmla="*/ 0 w 502"/>
                <a:gd name="T55" fmla="*/ 0 h 1944"/>
                <a:gd name="T56" fmla="*/ 0 w 502"/>
                <a:gd name="T57" fmla="*/ 0 h 1944"/>
                <a:gd name="T58" fmla="*/ 0 w 502"/>
                <a:gd name="T59" fmla="*/ 0 h 1944"/>
                <a:gd name="T60" fmla="*/ 0 w 502"/>
                <a:gd name="T61" fmla="*/ 0 h 1944"/>
                <a:gd name="T62" fmla="*/ 0 w 502"/>
                <a:gd name="T63" fmla="*/ 0 h 1944"/>
                <a:gd name="T64" fmla="*/ 0 w 502"/>
                <a:gd name="T65" fmla="*/ 0 h 1944"/>
                <a:gd name="T66" fmla="*/ 0 w 502"/>
                <a:gd name="T67" fmla="*/ 0 h 1944"/>
                <a:gd name="T68" fmla="*/ 0 w 502"/>
                <a:gd name="T69" fmla="*/ 0 h 1944"/>
                <a:gd name="T70" fmla="*/ 0 w 502"/>
                <a:gd name="T71" fmla="*/ 0 h 1944"/>
                <a:gd name="T72" fmla="*/ 0 w 502"/>
                <a:gd name="T73" fmla="*/ 0 h 1944"/>
                <a:gd name="T74" fmla="*/ 0 w 502"/>
                <a:gd name="T75" fmla="*/ 0 h 1944"/>
                <a:gd name="T76" fmla="*/ 0 w 502"/>
                <a:gd name="T77" fmla="*/ 0 h 1944"/>
                <a:gd name="T78" fmla="*/ 0 w 502"/>
                <a:gd name="T79" fmla="*/ 0 h 194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02"/>
                <a:gd name="T121" fmla="*/ 0 h 1944"/>
                <a:gd name="T122" fmla="*/ 502 w 502"/>
                <a:gd name="T123" fmla="*/ 1944 h 194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02" h="1944">
                  <a:moveTo>
                    <a:pt x="502" y="1411"/>
                  </a:moveTo>
                  <a:lnTo>
                    <a:pt x="501" y="1470"/>
                  </a:lnTo>
                  <a:lnTo>
                    <a:pt x="495" y="1526"/>
                  </a:lnTo>
                  <a:lnTo>
                    <a:pt x="485" y="1582"/>
                  </a:lnTo>
                  <a:lnTo>
                    <a:pt x="470" y="1632"/>
                  </a:lnTo>
                  <a:lnTo>
                    <a:pt x="450" y="1681"/>
                  </a:lnTo>
                  <a:lnTo>
                    <a:pt x="426" y="1726"/>
                  </a:lnTo>
                  <a:lnTo>
                    <a:pt x="396" y="1767"/>
                  </a:lnTo>
                  <a:lnTo>
                    <a:pt x="364" y="1806"/>
                  </a:lnTo>
                  <a:lnTo>
                    <a:pt x="325" y="1839"/>
                  </a:lnTo>
                  <a:lnTo>
                    <a:pt x="284" y="1869"/>
                  </a:lnTo>
                  <a:lnTo>
                    <a:pt x="239" y="1893"/>
                  </a:lnTo>
                  <a:lnTo>
                    <a:pt x="189" y="1914"/>
                  </a:lnTo>
                  <a:lnTo>
                    <a:pt x="136" y="1929"/>
                  </a:lnTo>
                  <a:lnTo>
                    <a:pt x="80" y="1939"/>
                  </a:lnTo>
                  <a:lnTo>
                    <a:pt x="20" y="1944"/>
                  </a:lnTo>
                  <a:lnTo>
                    <a:pt x="0" y="1881"/>
                  </a:lnTo>
                  <a:lnTo>
                    <a:pt x="44" y="1877"/>
                  </a:lnTo>
                  <a:lnTo>
                    <a:pt x="83" y="1869"/>
                  </a:lnTo>
                  <a:lnTo>
                    <a:pt x="119" y="1857"/>
                  </a:lnTo>
                  <a:lnTo>
                    <a:pt x="150" y="1841"/>
                  </a:lnTo>
                  <a:lnTo>
                    <a:pt x="177" y="1823"/>
                  </a:lnTo>
                  <a:lnTo>
                    <a:pt x="201" y="1801"/>
                  </a:lnTo>
                  <a:lnTo>
                    <a:pt x="222" y="1777"/>
                  </a:lnTo>
                  <a:lnTo>
                    <a:pt x="238" y="1750"/>
                  </a:lnTo>
                  <a:lnTo>
                    <a:pt x="253" y="1721"/>
                  </a:lnTo>
                  <a:lnTo>
                    <a:pt x="264" y="1690"/>
                  </a:lnTo>
                  <a:lnTo>
                    <a:pt x="274" y="1657"/>
                  </a:lnTo>
                  <a:lnTo>
                    <a:pt x="282" y="1623"/>
                  </a:lnTo>
                  <a:lnTo>
                    <a:pt x="291" y="1552"/>
                  </a:lnTo>
                  <a:lnTo>
                    <a:pt x="293" y="1515"/>
                  </a:lnTo>
                  <a:lnTo>
                    <a:pt x="294" y="1478"/>
                  </a:lnTo>
                  <a:lnTo>
                    <a:pt x="294" y="0"/>
                  </a:lnTo>
                  <a:lnTo>
                    <a:pt x="328" y="4"/>
                  </a:lnTo>
                  <a:lnTo>
                    <a:pt x="362" y="7"/>
                  </a:lnTo>
                  <a:lnTo>
                    <a:pt x="398" y="9"/>
                  </a:lnTo>
                  <a:lnTo>
                    <a:pt x="432" y="7"/>
                  </a:lnTo>
                  <a:lnTo>
                    <a:pt x="465" y="4"/>
                  </a:lnTo>
                  <a:lnTo>
                    <a:pt x="502" y="0"/>
                  </a:lnTo>
                  <a:lnTo>
                    <a:pt x="502" y="1411"/>
                  </a:lnTo>
                  <a:close/>
                </a:path>
              </a:pathLst>
            </a:custGeom>
            <a:solidFill>
              <a:srgbClr val="FF5900"/>
            </a:solidFill>
            <a:ln w="0">
              <a:solidFill>
                <a:srgbClr val="FF5900"/>
              </a:solidFill>
              <a:prstDash val="solid"/>
              <a:round/>
              <a:headEnd/>
              <a:tailEnd/>
            </a:ln>
          </p:spPr>
          <p:txBody>
            <a:bodyPr/>
            <a:lstStyle/>
            <a:p>
              <a:endParaRPr lang="en-GB" dirty="0"/>
            </a:p>
          </p:txBody>
        </p:sp>
        <p:sp>
          <p:nvSpPr>
            <p:cNvPr id="18442" name="Freeform 62"/>
            <p:cNvSpPr>
              <a:spLocks/>
            </p:cNvSpPr>
            <p:nvPr/>
          </p:nvSpPr>
          <p:spPr bwMode="auto">
            <a:xfrm>
              <a:off x="4305" y="3529"/>
              <a:ext cx="52" cy="407"/>
            </a:xfrm>
            <a:custGeom>
              <a:avLst/>
              <a:gdLst>
                <a:gd name="T0" fmla="*/ 0 w 208"/>
                <a:gd name="T1" fmla="*/ 0 h 1625"/>
                <a:gd name="T2" fmla="*/ 0 w 208"/>
                <a:gd name="T3" fmla="*/ 0 h 1625"/>
                <a:gd name="T4" fmla="*/ 0 w 208"/>
                <a:gd name="T5" fmla="*/ 0 h 1625"/>
                <a:gd name="T6" fmla="*/ 0 w 208"/>
                <a:gd name="T7" fmla="*/ 0 h 1625"/>
                <a:gd name="T8" fmla="*/ 0 w 208"/>
                <a:gd name="T9" fmla="*/ 0 h 1625"/>
                <a:gd name="T10" fmla="*/ 0 w 208"/>
                <a:gd name="T11" fmla="*/ 0 h 1625"/>
                <a:gd name="T12" fmla="*/ 0 w 208"/>
                <a:gd name="T13" fmla="*/ 0 h 1625"/>
                <a:gd name="T14" fmla="*/ 0 w 208"/>
                <a:gd name="T15" fmla="*/ 0 h 1625"/>
                <a:gd name="T16" fmla="*/ 0 w 208"/>
                <a:gd name="T17" fmla="*/ 0 h 1625"/>
                <a:gd name="T18" fmla="*/ 0 w 208"/>
                <a:gd name="T19" fmla="*/ 0 h 1625"/>
                <a:gd name="T20" fmla="*/ 0 w 208"/>
                <a:gd name="T21" fmla="*/ 0 h 1625"/>
                <a:gd name="T22" fmla="*/ 0 w 208"/>
                <a:gd name="T23" fmla="*/ 0 h 1625"/>
                <a:gd name="T24" fmla="*/ 0 w 208"/>
                <a:gd name="T25" fmla="*/ 0 h 162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8"/>
                <a:gd name="T40" fmla="*/ 0 h 1625"/>
                <a:gd name="T41" fmla="*/ 208 w 208"/>
                <a:gd name="T42" fmla="*/ 1625 h 162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8" h="1625">
                  <a:moveTo>
                    <a:pt x="0" y="0"/>
                  </a:moveTo>
                  <a:lnTo>
                    <a:pt x="51" y="5"/>
                  </a:lnTo>
                  <a:lnTo>
                    <a:pt x="105" y="9"/>
                  </a:lnTo>
                  <a:lnTo>
                    <a:pt x="137" y="7"/>
                  </a:lnTo>
                  <a:lnTo>
                    <a:pt x="171" y="4"/>
                  </a:lnTo>
                  <a:lnTo>
                    <a:pt x="208" y="0"/>
                  </a:lnTo>
                  <a:lnTo>
                    <a:pt x="208" y="1625"/>
                  </a:lnTo>
                  <a:lnTo>
                    <a:pt x="171" y="1622"/>
                  </a:lnTo>
                  <a:lnTo>
                    <a:pt x="137" y="1619"/>
                  </a:lnTo>
                  <a:lnTo>
                    <a:pt x="105" y="1616"/>
                  </a:lnTo>
                  <a:lnTo>
                    <a:pt x="69" y="1619"/>
                  </a:lnTo>
                  <a:lnTo>
                    <a:pt x="0" y="1625"/>
                  </a:lnTo>
                  <a:lnTo>
                    <a:pt x="0" y="0"/>
                  </a:lnTo>
                  <a:close/>
                </a:path>
              </a:pathLst>
            </a:custGeom>
            <a:solidFill>
              <a:srgbClr val="FF5900"/>
            </a:solidFill>
            <a:ln w="0">
              <a:solidFill>
                <a:srgbClr val="FF5900"/>
              </a:solidFill>
              <a:prstDash val="solid"/>
              <a:round/>
              <a:headEnd/>
              <a:tailEnd/>
            </a:ln>
          </p:spPr>
          <p:txBody>
            <a:bodyPr/>
            <a:lstStyle/>
            <a:p>
              <a:endParaRPr lang="en-GB" dirty="0"/>
            </a:p>
          </p:txBody>
        </p:sp>
        <p:sp>
          <p:nvSpPr>
            <p:cNvPr id="18443" name="Freeform 63"/>
            <p:cNvSpPr>
              <a:spLocks/>
            </p:cNvSpPr>
            <p:nvPr/>
          </p:nvSpPr>
          <p:spPr bwMode="auto">
            <a:xfrm>
              <a:off x="4419" y="3521"/>
              <a:ext cx="243" cy="422"/>
            </a:xfrm>
            <a:custGeom>
              <a:avLst/>
              <a:gdLst>
                <a:gd name="T0" fmla="*/ 0 w 973"/>
                <a:gd name="T1" fmla="*/ 0 h 1685"/>
                <a:gd name="T2" fmla="*/ 0 w 973"/>
                <a:gd name="T3" fmla="*/ 0 h 1685"/>
                <a:gd name="T4" fmla="*/ 0 w 973"/>
                <a:gd name="T5" fmla="*/ 0 h 1685"/>
                <a:gd name="T6" fmla="*/ 0 w 973"/>
                <a:gd name="T7" fmla="*/ 0 h 1685"/>
                <a:gd name="T8" fmla="*/ 0 w 973"/>
                <a:gd name="T9" fmla="*/ 0 h 1685"/>
                <a:gd name="T10" fmla="*/ 0 w 973"/>
                <a:gd name="T11" fmla="*/ 0 h 1685"/>
                <a:gd name="T12" fmla="*/ 0 w 973"/>
                <a:gd name="T13" fmla="*/ 0 h 1685"/>
                <a:gd name="T14" fmla="*/ 0 w 973"/>
                <a:gd name="T15" fmla="*/ 0 h 1685"/>
                <a:gd name="T16" fmla="*/ 0 w 973"/>
                <a:gd name="T17" fmla="*/ 0 h 1685"/>
                <a:gd name="T18" fmla="*/ 0 w 973"/>
                <a:gd name="T19" fmla="*/ 0 h 1685"/>
                <a:gd name="T20" fmla="*/ 0 w 973"/>
                <a:gd name="T21" fmla="*/ 0 h 1685"/>
                <a:gd name="T22" fmla="*/ 0 w 973"/>
                <a:gd name="T23" fmla="*/ 0 h 1685"/>
                <a:gd name="T24" fmla="*/ 0 w 973"/>
                <a:gd name="T25" fmla="*/ 0 h 1685"/>
                <a:gd name="T26" fmla="*/ 0 w 973"/>
                <a:gd name="T27" fmla="*/ 0 h 1685"/>
                <a:gd name="T28" fmla="*/ 0 w 973"/>
                <a:gd name="T29" fmla="*/ 0 h 1685"/>
                <a:gd name="T30" fmla="*/ 0 w 973"/>
                <a:gd name="T31" fmla="*/ 0 h 1685"/>
                <a:gd name="T32" fmla="*/ 0 w 973"/>
                <a:gd name="T33" fmla="*/ 0 h 1685"/>
                <a:gd name="T34" fmla="*/ 0 w 973"/>
                <a:gd name="T35" fmla="*/ 0 h 1685"/>
                <a:gd name="T36" fmla="*/ 0 w 973"/>
                <a:gd name="T37" fmla="*/ 0 h 1685"/>
                <a:gd name="T38" fmla="*/ 0 w 973"/>
                <a:gd name="T39" fmla="*/ 0 h 1685"/>
                <a:gd name="T40" fmla="*/ 0 w 973"/>
                <a:gd name="T41" fmla="*/ 0 h 1685"/>
                <a:gd name="T42" fmla="*/ 0 w 973"/>
                <a:gd name="T43" fmla="*/ 0 h 1685"/>
                <a:gd name="T44" fmla="*/ 0 w 973"/>
                <a:gd name="T45" fmla="*/ 0 h 1685"/>
                <a:gd name="T46" fmla="*/ 0 w 973"/>
                <a:gd name="T47" fmla="*/ 0 h 1685"/>
                <a:gd name="T48" fmla="*/ 0 w 973"/>
                <a:gd name="T49" fmla="*/ 0 h 1685"/>
                <a:gd name="T50" fmla="*/ 0 w 973"/>
                <a:gd name="T51" fmla="*/ 0 h 1685"/>
                <a:gd name="T52" fmla="*/ 0 w 973"/>
                <a:gd name="T53" fmla="*/ 0 h 1685"/>
                <a:gd name="T54" fmla="*/ 0 w 973"/>
                <a:gd name="T55" fmla="*/ 0 h 1685"/>
                <a:gd name="T56" fmla="*/ 0 w 973"/>
                <a:gd name="T57" fmla="*/ 0 h 1685"/>
                <a:gd name="T58" fmla="*/ 0 w 973"/>
                <a:gd name="T59" fmla="*/ 0 h 1685"/>
                <a:gd name="T60" fmla="*/ 0 w 973"/>
                <a:gd name="T61" fmla="*/ 0 h 1685"/>
                <a:gd name="T62" fmla="*/ 0 w 973"/>
                <a:gd name="T63" fmla="*/ 0 h 1685"/>
                <a:gd name="T64" fmla="*/ 0 w 973"/>
                <a:gd name="T65" fmla="*/ 0 h 1685"/>
                <a:gd name="T66" fmla="*/ 0 w 973"/>
                <a:gd name="T67" fmla="*/ 0 h 1685"/>
                <a:gd name="T68" fmla="*/ 0 w 973"/>
                <a:gd name="T69" fmla="*/ 0 h 1685"/>
                <a:gd name="T70" fmla="*/ 0 w 973"/>
                <a:gd name="T71" fmla="*/ 0 h 1685"/>
                <a:gd name="T72" fmla="*/ 0 w 973"/>
                <a:gd name="T73" fmla="*/ 0 h 1685"/>
                <a:gd name="T74" fmla="*/ 0 w 973"/>
                <a:gd name="T75" fmla="*/ 0 h 1685"/>
                <a:gd name="T76" fmla="*/ 0 w 973"/>
                <a:gd name="T77" fmla="*/ 0 h 1685"/>
                <a:gd name="T78" fmla="*/ 0 w 973"/>
                <a:gd name="T79" fmla="*/ 0 h 1685"/>
                <a:gd name="T80" fmla="*/ 0 w 973"/>
                <a:gd name="T81" fmla="*/ 0 h 1685"/>
                <a:gd name="T82" fmla="*/ 0 w 973"/>
                <a:gd name="T83" fmla="*/ 0 h 1685"/>
                <a:gd name="T84" fmla="*/ 0 w 973"/>
                <a:gd name="T85" fmla="*/ 0 h 1685"/>
                <a:gd name="T86" fmla="*/ 0 w 973"/>
                <a:gd name="T87" fmla="*/ 0 h 1685"/>
                <a:gd name="T88" fmla="*/ 0 w 973"/>
                <a:gd name="T89" fmla="*/ 0 h 1685"/>
                <a:gd name="T90" fmla="*/ 0 w 973"/>
                <a:gd name="T91" fmla="*/ 0 h 1685"/>
                <a:gd name="T92" fmla="*/ 0 w 973"/>
                <a:gd name="T93" fmla="*/ 0 h 1685"/>
                <a:gd name="T94" fmla="*/ 0 w 973"/>
                <a:gd name="T95" fmla="*/ 0 h 1685"/>
                <a:gd name="T96" fmla="*/ 0 w 973"/>
                <a:gd name="T97" fmla="*/ 0 h 1685"/>
                <a:gd name="T98" fmla="*/ 0 w 973"/>
                <a:gd name="T99" fmla="*/ 0 h 1685"/>
                <a:gd name="T100" fmla="*/ 0 w 973"/>
                <a:gd name="T101" fmla="*/ 0 h 1685"/>
                <a:gd name="T102" fmla="*/ 0 w 973"/>
                <a:gd name="T103" fmla="*/ 0 h 1685"/>
                <a:gd name="T104" fmla="*/ 0 w 973"/>
                <a:gd name="T105" fmla="*/ 0 h 1685"/>
                <a:gd name="T106" fmla="*/ 0 w 973"/>
                <a:gd name="T107" fmla="*/ 0 h 1685"/>
                <a:gd name="T108" fmla="*/ 0 w 973"/>
                <a:gd name="T109" fmla="*/ 0 h 168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73"/>
                <a:gd name="T166" fmla="*/ 0 h 1685"/>
                <a:gd name="T167" fmla="*/ 973 w 973"/>
                <a:gd name="T168" fmla="*/ 1685 h 168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73" h="1685">
                  <a:moveTo>
                    <a:pt x="70" y="1338"/>
                  </a:moveTo>
                  <a:lnTo>
                    <a:pt x="95" y="1378"/>
                  </a:lnTo>
                  <a:lnTo>
                    <a:pt x="121" y="1415"/>
                  </a:lnTo>
                  <a:lnTo>
                    <a:pt x="149" y="1449"/>
                  </a:lnTo>
                  <a:lnTo>
                    <a:pt x="179" y="1480"/>
                  </a:lnTo>
                  <a:lnTo>
                    <a:pt x="210" y="1506"/>
                  </a:lnTo>
                  <a:lnTo>
                    <a:pt x="244" y="1529"/>
                  </a:lnTo>
                  <a:lnTo>
                    <a:pt x="280" y="1549"/>
                  </a:lnTo>
                  <a:lnTo>
                    <a:pt x="319" y="1564"/>
                  </a:lnTo>
                  <a:lnTo>
                    <a:pt x="360" y="1576"/>
                  </a:lnTo>
                  <a:lnTo>
                    <a:pt x="405" y="1582"/>
                  </a:lnTo>
                  <a:lnTo>
                    <a:pt x="454" y="1585"/>
                  </a:lnTo>
                  <a:lnTo>
                    <a:pt x="500" y="1581"/>
                  </a:lnTo>
                  <a:lnTo>
                    <a:pt x="545" y="1572"/>
                  </a:lnTo>
                  <a:lnTo>
                    <a:pt x="587" y="1557"/>
                  </a:lnTo>
                  <a:lnTo>
                    <a:pt x="625" y="1536"/>
                  </a:lnTo>
                  <a:lnTo>
                    <a:pt x="659" y="1511"/>
                  </a:lnTo>
                  <a:lnTo>
                    <a:pt x="690" y="1482"/>
                  </a:lnTo>
                  <a:lnTo>
                    <a:pt x="717" y="1449"/>
                  </a:lnTo>
                  <a:lnTo>
                    <a:pt x="740" y="1410"/>
                  </a:lnTo>
                  <a:lnTo>
                    <a:pt x="758" y="1371"/>
                  </a:lnTo>
                  <a:lnTo>
                    <a:pt x="771" y="1329"/>
                  </a:lnTo>
                  <a:lnTo>
                    <a:pt x="780" y="1284"/>
                  </a:lnTo>
                  <a:lnTo>
                    <a:pt x="783" y="1237"/>
                  </a:lnTo>
                  <a:lnTo>
                    <a:pt x="780" y="1197"/>
                  </a:lnTo>
                  <a:lnTo>
                    <a:pt x="773" y="1160"/>
                  </a:lnTo>
                  <a:lnTo>
                    <a:pt x="763" y="1125"/>
                  </a:lnTo>
                  <a:lnTo>
                    <a:pt x="749" y="1095"/>
                  </a:lnTo>
                  <a:lnTo>
                    <a:pt x="731" y="1068"/>
                  </a:lnTo>
                  <a:lnTo>
                    <a:pt x="710" y="1042"/>
                  </a:lnTo>
                  <a:lnTo>
                    <a:pt x="686" y="1020"/>
                  </a:lnTo>
                  <a:lnTo>
                    <a:pt x="660" y="1000"/>
                  </a:lnTo>
                  <a:lnTo>
                    <a:pt x="632" y="980"/>
                  </a:lnTo>
                  <a:lnTo>
                    <a:pt x="600" y="963"/>
                  </a:lnTo>
                  <a:lnTo>
                    <a:pt x="569" y="947"/>
                  </a:lnTo>
                  <a:lnTo>
                    <a:pt x="536" y="932"/>
                  </a:lnTo>
                  <a:lnTo>
                    <a:pt x="501" y="917"/>
                  </a:lnTo>
                  <a:lnTo>
                    <a:pt x="430" y="889"/>
                  </a:lnTo>
                  <a:lnTo>
                    <a:pt x="394" y="874"/>
                  </a:lnTo>
                  <a:lnTo>
                    <a:pt x="358" y="860"/>
                  </a:lnTo>
                  <a:lnTo>
                    <a:pt x="322" y="844"/>
                  </a:lnTo>
                  <a:lnTo>
                    <a:pt x="288" y="828"/>
                  </a:lnTo>
                  <a:lnTo>
                    <a:pt x="254" y="810"/>
                  </a:lnTo>
                  <a:lnTo>
                    <a:pt x="223" y="791"/>
                  </a:lnTo>
                  <a:lnTo>
                    <a:pt x="192" y="770"/>
                  </a:lnTo>
                  <a:lnTo>
                    <a:pt x="163" y="747"/>
                  </a:lnTo>
                  <a:lnTo>
                    <a:pt x="138" y="721"/>
                  </a:lnTo>
                  <a:lnTo>
                    <a:pt x="113" y="693"/>
                  </a:lnTo>
                  <a:lnTo>
                    <a:pt x="93" y="663"/>
                  </a:lnTo>
                  <a:lnTo>
                    <a:pt x="74" y="628"/>
                  </a:lnTo>
                  <a:lnTo>
                    <a:pt x="60" y="590"/>
                  </a:lnTo>
                  <a:lnTo>
                    <a:pt x="50" y="548"/>
                  </a:lnTo>
                  <a:lnTo>
                    <a:pt x="43" y="503"/>
                  </a:lnTo>
                  <a:lnTo>
                    <a:pt x="41" y="454"/>
                  </a:lnTo>
                  <a:lnTo>
                    <a:pt x="43" y="402"/>
                  </a:lnTo>
                  <a:lnTo>
                    <a:pt x="50" y="352"/>
                  </a:lnTo>
                  <a:lnTo>
                    <a:pt x="63" y="306"/>
                  </a:lnTo>
                  <a:lnTo>
                    <a:pt x="79" y="264"/>
                  </a:lnTo>
                  <a:lnTo>
                    <a:pt x="98" y="225"/>
                  </a:lnTo>
                  <a:lnTo>
                    <a:pt x="123" y="188"/>
                  </a:lnTo>
                  <a:lnTo>
                    <a:pt x="150" y="156"/>
                  </a:lnTo>
                  <a:lnTo>
                    <a:pt x="180" y="126"/>
                  </a:lnTo>
                  <a:lnTo>
                    <a:pt x="215" y="99"/>
                  </a:lnTo>
                  <a:lnTo>
                    <a:pt x="252" y="76"/>
                  </a:lnTo>
                  <a:lnTo>
                    <a:pt x="291" y="56"/>
                  </a:lnTo>
                  <a:lnTo>
                    <a:pt x="333" y="38"/>
                  </a:lnTo>
                  <a:lnTo>
                    <a:pt x="377" y="24"/>
                  </a:lnTo>
                  <a:lnTo>
                    <a:pt x="422" y="14"/>
                  </a:lnTo>
                  <a:lnTo>
                    <a:pt x="469" y="6"/>
                  </a:lnTo>
                  <a:lnTo>
                    <a:pt x="517" y="1"/>
                  </a:lnTo>
                  <a:lnTo>
                    <a:pt x="567" y="0"/>
                  </a:lnTo>
                  <a:lnTo>
                    <a:pt x="611" y="1"/>
                  </a:lnTo>
                  <a:lnTo>
                    <a:pt x="656" y="7"/>
                  </a:lnTo>
                  <a:lnTo>
                    <a:pt x="701" y="15"/>
                  </a:lnTo>
                  <a:lnTo>
                    <a:pt x="747" y="27"/>
                  </a:lnTo>
                  <a:lnTo>
                    <a:pt x="791" y="43"/>
                  </a:lnTo>
                  <a:lnTo>
                    <a:pt x="832" y="62"/>
                  </a:lnTo>
                  <a:lnTo>
                    <a:pt x="872" y="86"/>
                  </a:lnTo>
                  <a:lnTo>
                    <a:pt x="906" y="112"/>
                  </a:lnTo>
                  <a:lnTo>
                    <a:pt x="887" y="159"/>
                  </a:lnTo>
                  <a:lnTo>
                    <a:pt x="870" y="208"/>
                  </a:lnTo>
                  <a:lnTo>
                    <a:pt x="855" y="258"/>
                  </a:lnTo>
                  <a:lnTo>
                    <a:pt x="842" y="307"/>
                  </a:lnTo>
                  <a:lnTo>
                    <a:pt x="818" y="307"/>
                  </a:lnTo>
                  <a:lnTo>
                    <a:pt x="800" y="267"/>
                  </a:lnTo>
                  <a:lnTo>
                    <a:pt x="777" y="230"/>
                  </a:lnTo>
                  <a:lnTo>
                    <a:pt x="752" y="196"/>
                  </a:lnTo>
                  <a:lnTo>
                    <a:pt x="722" y="169"/>
                  </a:lnTo>
                  <a:lnTo>
                    <a:pt x="688" y="144"/>
                  </a:lnTo>
                  <a:lnTo>
                    <a:pt x="651" y="126"/>
                  </a:lnTo>
                  <a:lnTo>
                    <a:pt x="612" y="112"/>
                  </a:lnTo>
                  <a:lnTo>
                    <a:pt x="569" y="103"/>
                  </a:lnTo>
                  <a:lnTo>
                    <a:pt x="524" y="101"/>
                  </a:lnTo>
                  <a:lnTo>
                    <a:pt x="484" y="103"/>
                  </a:lnTo>
                  <a:lnTo>
                    <a:pt x="446" y="110"/>
                  </a:lnTo>
                  <a:lnTo>
                    <a:pt x="409" y="120"/>
                  </a:lnTo>
                  <a:lnTo>
                    <a:pt x="374" y="135"/>
                  </a:lnTo>
                  <a:lnTo>
                    <a:pt x="343" y="154"/>
                  </a:lnTo>
                  <a:lnTo>
                    <a:pt x="314" y="177"/>
                  </a:lnTo>
                  <a:lnTo>
                    <a:pt x="289" y="202"/>
                  </a:lnTo>
                  <a:lnTo>
                    <a:pt x="268" y="232"/>
                  </a:lnTo>
                  <a:lnTo>
                    <a:pt x="250" y="264"/>
                  </a:lnTo>
                  <a:lnTo>
                    <a:pt x="237" y="299"/>
                  </a:lnTo>
                  <a:lnTo>
                    <a:pt x="229" y="338"/>
                  </a:lnTo>
                  <a:lnTo>
                    <a:pt x="227" y="379"/>
                  </a:lnTo>
                  <a:lnTo>
                    <a:pt x="229" y="419"/>
                  </a:lnTo>
                  <a:lnTo>
                    <a:pt x="236" y="456"/>
                  </a:lnTo>
                  <a:lnTo>
                    <a:pt x="246" y="489"/>
                  </a:lnTo>
                  <a:lnTo>
                    <a:pt x="261" y="520"/>
                  </a:lnTo>
                  <a:lnTo>
                    <a:pt x="278" y="547"/>
                  </a:lnTo>
                  <a:lnTo>
                    <a:pt x="299" y="573"/>
                  </a:lnTo>
                  <a:lnTo>
                    <a:pt x="323" y="596"/>
                  </a:lnTo>
                  <a:lnTo>
                    <a:pt x="350" y="616"/>
                  </a:lnTo>
                  <a:lnTo>
                    <a:pt x="379" y="636"/>
                  </a:lnTo>
                  <a:lnTo>
                    <a:pt x="410" y="653"/>
                  </a:lnTo>
                  <a:lnTo>
                    <a:pt x="442" y="670"/>
                  </a:lnTo>
                  <a:lnTo>
                    <a:pt x="476" y="686"/>
                  </a:lnTo>
                  <a:lnTo>
                    <a:pt x="510" y="701"/>
                  </a:lnTo>
                  <a:lnTo>
                    <a:pt x="582" y="728"/>
                  </a:lnTo>
                  <a:lnTo>
                    <a:pt x="618" y="743"/>
                  </a:lnTo>
                  <a:lnTo>
                    <a:pt x="653" y="757"/>
                  </a:lnTo>
                  <a:lnTo>
                    <a:pt x="689" y="773"/>
                  </a:lnTo>
                  <a:lnTo>
                    <a:pt x="724" y="790"/>
                  </a:lnTo>
                  <a:lnTo>
                    <a:pt x="757" y="807"/>
                  </a:lnTo>
                  <a:lnTo>
                    <a:pt x="790" y="825"/>
                  </a:lnTo>
                  <a:lnTo>
                    <a:pt x="821" y="845"/>
                  </a:lnTo>
                  <a:lnTo>
                    <a:pt x="850" y="868"/>
                  </a:lnTo>
                  <a:lnTo>
                    <a:pt x="876" y="892"/>
                  </a:lnTo>
                  <a:lnTo>
                    <a:pt x="900" y="919"/>
                  </a:lnTo>
                  <a:lnTo>
                    <a:pt x="921" y="948"/>
                  </a:lnTo>
                  <a:lnTo>
                    <a:pt x="938" y="981"/>
                  </a:lnTo>
                  <a:lnTo>
                    <a:pt x="953" y="1016"/>
                  </a:lnTo>
                  <a:lnTo>
                    <a:pt x="964" y="1055"/>
                  </a:lnTo>
                  <a:lnTo>
                    <a:pt x="971" y="1098"/>
                  </a:lnTo>
                  <a:lnTo>
                    <a:pt x="973" y="1145"/>
                  </a:lnTo>
                  <a:lnTo>
                    <a:pt x="971" y="1204"/>
                  </a:lnTo>
                  <a:lnTo>
                    <a:pt x="963" y="1259"/>
                  </a:lnTo>
                  <a:lnTo>
                    <a:pt x="950" y="1311"/>
                  </a:lnTo>
                  <a:lnTo>
                    <a:pt x="932" y="1361"/>
                  </a:lnTo>
                  <a:lnTo>
                    <a:pt x="910" y="1407"/>
                  </a:lnTo>
                  <a:lnTo>
                    <a:pt x="883" y="1450"/>
                  </a:lnTo>
                  <a:lnTo>
                    <a:pt x="853" y="1489"/>
                  </a:lnTo>
                  <a:lnTo>
                    <a:pt x="820" y="1526"/>
                  </a:lnTo>
                  <a:lnTo>
                    <a:pt x="782" y="1558"/>
                  </a:lnTo>
                  <a:lnTo>
                    <a:pt x="741" y="1587"/>
                  </a:lnTo>
                  <a:lnTo>
                    <a:pt x="697" y="1612"/>
                  </a:lnTo>
                  <a:lnTo>
                    <a:pt x="651" y="1634"/>
                  </a:lnTo>
                  <a:lnTo>
                    <a:pt x="602" y="1653"/>
                  </a:lnTo>
                  <a:lnTo>
                    <a:pt x="551" y="1667"/>
                  </a:lnTo>
                  <a:lnTo>
                    <a:pt x="498" y="1677"/>
                  </a:lnTo>
                  <a:lnTo>
                    <a:pt x="443" y="1683"/>
                  </a:lnTo>
                  <a:lnTo>
                    <a:pt x="387" y="1685"/>
                  </a:lnTo>
                  <a:lnTo>
                    <a:pt x="350" y="1684"/>
                  </a:lnTo>
                  <a:lnTo>
                    <a:pt x="310" y="1679"/>
                  </a:lnTo>
                  <a:lnTo>
                    <a:pt x="268" y="1672"/>
                  </a:lnTo>
                  <a:lnTo>
                    <a:pt x="224" y="1662"/>
                  </a:lnTo>
                  <a:lnTo>
                    <a:pt x="180" y="1649"/>
                  </a:lnTo>
                  <a:lnTo>
                    <a:pt x="138" y="1634"/>
                  </a:lnTo>
                  <a:lnTo>
                    <a:pt x="97" y="1617"/>
                  </a:lnTo>
                  <a:lnTo>
                    <a:pt x="60" y="1596"/>
                  </a:lnTo>
                  <a:lnTo>
                    <a:pt x="28" y="1574"/>
                  </a:lnTo>
                  <a:lnTo>
                    <a:pt x="0" y="1549"/>
                  </a:lnTo>
                  <a:lnTo>
                    <a:pt x="16" y="1497"/>
                  </a:lnTo>
                  <a:lnTo>
                    <a:pt x="28" y="1444"/>
                  </a:lnTo>
                  <a:lnTo>
                    <a:pt x="37" y="1391"/>
                  </a:lnTo>
                  <a:lnTo>
                    <a:pt x="45" y="1338"/>
                  </a:lnTo>
                  <a:lnTo>
                    <a:pt x="70" y="1338"/>
                  </a:lnTo>
                  <a:close/>
                </a:path>
              </a:pathLst>
            </a:custGeom>
            <a:solidFill>
              <a:srgbClr val="FF5900"/>
            </a:solidFill>
            <a:ln w="0">
              <a:solidFill>
                <a:srgbClr val="FF5900"/>
              </a:solidFill>
              <a:prstDash val="solid"/>
              <a:round/>
              <a:headEnd/>
              <a:tailEnd/>
            </a:ln>
          </p:spPr>
          <p:txBody>
            <a:bodyPr/>
            <a:lstStyle/>
            <a:p>
              <a:endParaRPr lang="en-GB" dirty="0"/>
            </a:p>
          </p:txBody>
        </p:sp>
        <p:sp>
          <p:nvSpPr>
            <p:cNvPr id="18444" name="Freeform 64"/>
            <p:cNvSpPr>
              <a:spLocks/>
            </p:cNvSpPr>
            <p:nvPr/>
          </p:nvSpPr>
          <p:spPr bwMode="auto">
            <a:xfrm>
              <a:off x="4706" y="3521"/>
              <a:ext cx="351" cy="422"/>
            </a:xfrm>
            <a:custGeom>
              <a:avLst/>
              <a:gdLst>
                <a:gd name="T0" fmla="*/ 0 w 1402"/>
                <a:gd name="T1" fmla="*/ 0 h 1685"/>
                <a:gd name="T2" fmla="*/ 0 w 1402"/>
                <a:gd name="T3" fmla="*/ 0 h 1685"/>
                <a:gd name="T4" fmla="*/ 0 w 1402"/>
                <a:gd name="T5" fmla="*/ 0 h 1685"/>
                <a:gd name="T6" fmla="*/ 0 w 1402"/>
                <a:gd name="T7" fmla="*/ 0 h 1685"/>
                <a:gd name="T8" fmla="*/ 0 w 1402"/>
                <a:gd name="T9" fmla="*/ 0 h 1685"/>
                <a:gd name="T10" fmla="*/ 0 w 1402"/>
                <a:gd name="T11" fmla="*/ 0 h 1685"/>
                <a:gd name="T12" fmla="*/ 0 w 1402"/>
                <a:gd name="T13" fmla="*/ 0 h 1685"/>
                <a:gd name="T14" fmla="*/ 0 w 1402"/>
                <a:gd name="T15" fmla="*/ 0 h 1685"/>
                <a:gd name="T16" fmla="*/ 0 w 1402"/>
                <a:gd name="T17" fmla="*/ 0 h 1685"/>
                <a:gd name="T18" fmla="*/ 0 w 1402"/>
                <a:gd name="T19" fmla="*/ 0 h 1685"/>
                <a:gd name="T20" fmla="*/ 0 w 1402"/>
                <a:gd name="T21" fmla="*/ 0 h 1685"/>
                <a:gd name="T22" fmla="*/ 0 w 1402"/>
                <a:gd name="T23" fmla="*/ 0 h 1685"/>
                <a:gd name="T24" fmla="*/ 0 w 1402"/>
                <a:gd name="T25" fmla="*/ 0 h 1685"/>
                <a:gd name="T26" fmla="*/ 0 w 1402"/>
                <a:gd name="T27" fmla="*/ 0 h 1685"/>
                <a:gd name="T28" fmla="*/ 0 w 1402"/>
                <a:gd name="T29" fmla="*/ 0 h 1685"/>
                <a:gd name="T30" fmla="*/ 0 w 1402"/>
                <a:gd name="T31" fmla="*/ 0 h 1685"/>
                <a:gd name="T32" fmla="*/ 0 w 1402"/>
                <a:gd name="T33" fmla="*/ 0 h 1685"/>
                <a:gd name="T34" fmla="*/ 0 w 1402"/>
                <a:gd name="T35" fmla="*/ 0 h 1685"/>
                <a:gd name="T36" fmla="*/ 0 w 1402"/>
                <a:gd name="T37" fmla="*/ 0 h 1685"/>
                <a:gd name="T38" fmla="*/ 0 w 1402"/>
                <a:gd name="T39" fmla="*/ 0 h 1685"/>
                <a:gd name="T40" fmla="*/ 0 w 1402"/>
                <a:gd name="T41" fmla="*/ 0 h 1685"/>
                <a:gd name="T42" fmla="*/ 0 w 1402"/>
                <a:gd name="T43" fmla="*/ 0 h 1685"/>
                <a:gd name="T44" fmla="*/ 0 w 1402"/>
                <a:gd name="T45" fmla="*/ 0 h 1685"/>
                <a:gd name="T46" fmla="*/ 0 w 1402"/>
                <a:gd name="T47" fmla="*/ 0 h 1685"/>
                <a:gd name="T48" fmla="*/ 0 w 1402"/>
                <a:gd name="T49" fmla="*/ 0 h 1685"/>
                <a:gd name="T50" fmla="*/ 0 w 1402"/>
                <a:gd name="T51" fmla="*/ 0 h 1685"/>
                <a:gd name="T52" fmla="*/ 0 w 1402"/>
                <a:gd name="T53" fmla="*/ 0 h 1685"/>
                <a:gd name="T54" fmla="*/ 0 w 1402"/>
                <a:gd name="T55" fmla="*/ 0 h 1685"/>
                <a:gd name="T56" fmla="*/ 0 w 1402"/>
                <a:gd name="T57" fmla="*/ 0 h 1685"/>
                <a:gd name="T58" fmla="*/ 0 w 1402"/>
                <a:gd name="T59" fmla="*/ 0 h 1685"/>
                <a:gd name="T60" fmla="*/ 0 w 1402"/>
                <a:gd name="T61" fmla="*/ 0 h 1685"/>
                <a:gd name="T62" fmla="*/ 0 w 1402"/>
                <a:gd name="T63" fmla="*/ 0 h 1685"/>
                <a:gd name="T64" fmla="*/ 0 w 1402"/>
                <a:gd name="T65" fmla="*/ 0 h 1685"/>
                <a:gd name="T66" fmla="*/ 0 w 1402"/>
                <a:gd name="T67" fmla="*/ 0 h 1685"/>
                <a:gd name="T68" fmla="*/ 0 w 1402"/>
                <a:gd name="T69" fmla="*/ 0 h 1685"/>
                <a:gd name="T70" fmla="*/ 0 w 1402"/>
                <a:gd name="T71" fmla="*/ 0 h 1685"/>
                <a:gd name="T72" fmla="*/ 0 w 1402"/>
                <a:gd name="T73" fmla="*/ 0 h 1685"/>
                <a:gd name="T74" fmla="*/ 0 w 1402"/>
                <a:gd name="T75" fmla="*/ 0 h 1685"/>
                <a:gd name="T76" fmla="*/ 0 w 1402"/>
                <a:gd name="T77" fmla="*/ 0 h 1685"/>
                <a:gd name="T78" fmla="*/ 0 w 1402"/>
                <a:gd name="T79" fmla="*/ 0 h 1685"/>
                <a:gd name="T80" fmla="*/ 0 w 1402"/>
                <a:gd name="T81" fmla="*/ 0 h 1685"/>
                <a:gd name="T82" fmla="*/ 0 w 1402"/>
                <a:gd name="T83" fmla="*/ 0 h 1685"/>
                <a:gd name="T84" fmla="*/ 0 w 1402"/>
                <a:gd name="T85" fmla="*/ 0 h 1685"/>
                <a:gd name="T86" fmla="*/ 0 w 1402"/>
                <a:gd name="T87" fmla="*/ 0 h 1685"/>
                <a:gd name="T88" fmla="*/ 0 w 1402"/>
                <a:gd name="T89" fmla="*/ 0 h 1685"/>
                <a:gd name="T90" fmla="*/ 0 w 1402"/>
                <a:gd name="T91" fmla="*/ 0 h 1685"/>
                <a:gd name="T92" fmla="*/ 0 w 1402"/>
                <a:gd name="T93" fmla="*/ 0 h 1685"/>
                <a:gd name="T94" fmla="*/ 0 w 1402"/>
                <a:gd name="T95" fmla="*/ 0 h 1685"/>
                <a:gd name="T96" fmla="*/ 0 w 1402"/>
                <a:gd name="T97" fmla="*/ 0 h 1685"/>
                <a:gd name="T98" fmla="*/ 0 w 1402"/>
                <a:gd name="T99" fmla="*/ 0 h 1685"/>
                <a:gd name="T100" fmla="*/ 0 w 1402"/>
                <a:gd name="T101" fmla="*/ 0 h 1685"/>
                <a:gd name="T102" fmla="*/ 0 w 1402"/>
                <a:gd name="T103" fmla="*/ 0 h 1685"/>
                <a:gd name="T104" fmla="*/ 0 w 1402"/>
                <a:gd name="T105" fmla="*/ 0 h 1685"/>
                <a:gd name="T106" fmla="*/ 0 w 1402"/>
                <a:gd name="T107" fmla="*/ 0 h 1685"/>
                <a:gd name="T108" fmla="*/ 0 w 1402"/>
                <a:gd name="T109" fmla="*/ 0 h 1685"/>
                <a:gd name="T110" fmla="*/ 0 w 1402"/>
                <a:gd name="T111" fmla="*/ 0 h 1685"/>
                <a:gd name="T112" fmla="*/ 0 w 1402"/>
                <a:gd name="T113" fmla="*/ 0 h 1685"/>
                <a:gd name="T114" fmla="*/ 0 w 1402"/>
                <a:gd name="T115" fmla="*/ 0 h 1685"/>
                <a:gd name="T116" fmla="*/ 0 w 1402"/>
                <a:gd name="T117" fmla="*/ 0 h 1685"/>
                <a:gd name="T118" fmla="*/ 0 w 1402"/>
                <a:gd name="T119" fmla="*/ 0 h 1685"/>
                <a:gd name="T120" fmla="*/ 0 w 1402"/>
                <a:gd name="T121" fmla="*/ 0 h 1685"/>
                <a:gd name="T122" fmla="*/ 0 w 1402"/>
                <a:gd name="T123" fmla="*/ 0 h 16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402"/>
                <a:gd name="T187" fmla="*/ 0 h 1685"/>
                <a:gd name="T188" fmla="*/ 1402 w 1402"/>
                <a:gd name="T189" fmla="*/ 1685 h 16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402" h="1685">
                  <a:moveTo>
                    <a:pt x="1357" y="1551"/>
                  </a:moveTo>
                  <a:lnTo>
                    <a:pt x="1305" y="1581"/>
                  </a:lnTo>
                  <a:lnTo>
                    <a:pt x="1251" y="1608"/>
                  </a:lnTo>
                  <a:lnTo>
                    <a:pt x="1194" y="1630"/>
                  </a:lnTo>
                  <a:lnTo>
                    <a:pt x="1136" y="1647"/>
                  </a:lnTo>
                  <a:lnTo>
                    <a:pt x="1076" y="1662"/>
                  </a:lnTo>
                  <a:lnTo>
                    <a:pt x="1015" y="1672"/>
                  </a:lnTo>
                  <a:lnTo>
                    <a:pt x="954" y="1679"/>
                  </a:lnTo>
                  <a:lnTo>
                    <a:pt x="893" y="1684"/>
                  </a:lnTo>
                  <a:lnTo>
                    <a:pt x="833" y="1685"/>
                  </a:lnTo>
                  <a:lnTo>
                    <a:pt x="752" y="1683"/>
                  </a:lnTo>
                  <a:lnTo>
                    <a:pt x="676" y="1675"/>
                  </a:lnTo>
                  <a:lnTo>
                    <a:pt x="602" y="1661"/>
                  </a:lnTo>
                  <a:lnTo>
                    <a:pt x="533" y="1642"/>
                  </a:lnTo>
                  <a:lnTo>
                    <a:pt x="467" y="1619"/>
                  </a:lnTo>
                  <a:lnTo>
                    <a:pt x="405" y="1592"/>
                  </a:lnTo>
                  <a:lnTo>
                    <a:pt x="347" y="1558"/>
                  </a:lnTo>
                  <a:lnTo>
                    <a:pt x="294" y="1520"/>
                  </a:lnTo>
                  <a:lnTo>
                    <a:pt x="244" y="1479"/>
                  </a:lnTo>
                  <a:lnTo>
                    <a:pt x="199" y="1432"/>
                  </a:lnTo>
                  <a:lnTo>
                    <a:pt x="158" y="1382"/>
                  </a:lnTo>
                  <a:lnTo>
                    <a:pt x="122" y="1326"/>
                  </a:lnTo>
                  <a:lnTo>
                    <a:pt x="90" y="1267"/>
                  </a:lnTo>
                  <a:lnTo>
                    <a:pt x="63" y="1205"/>
                  </a:lnTo>
                  <a:lnTo>
                    <a:pt x="40" y="1139"/>
                  </a:lnTo>
                  <a:lnTo>
                    <a:pt x="23" y="1069"/>
                  </a:lnTo>
                  <a:lnTo>
                    <a:pt x="10" y="995"/>
                  </a:lnTo>
                  <a:lnTo>
                    <a:pt x="2" y="919"/>
                  </a:lnTo>
                  <a:lnTo>
                    <a:pt x="0" y="838"/>
                  </a:lnTo>
                  <a:lnTo>
                    <a:pt x="2" y="763"/>
                  </a:lnTo>
                  <a:lnTo>
                    <a:pt x="10" y="691"/>
                  </a:lnTo>
                  <a:lnTo>
                    <a:pt x="23" y="623"/>
                  </a:lnTo>
                  <a:lnTo>
                    <a:pt x="40" y="559"/>
                  </a:lnTo>
                  <a:lnTo>
                    <a:pt x="63" y="496"/>
                  </a:lnTo>
                  <a:lnTo>
                    <a:pt x="90" y="439"/>
                  </a:lnTo>
                  <a:lnTo>
                    <a:pt x="120" y="383"/>
                  </a:lnTo>
                  <a:lnTo>
                    <a:pt x="156" y="331"/>
                  </a:lnTo>
                  <a:lnTo>
                    <a:pt x="194" y="284"/>
                  </a:lnTo>
                  <a:lnTo>
                    <a:pt x="236" y="239"/>
                  </a:lnTo>
                  <a:lnTo>
                    <a:pt x="283" y="199"/>
                  </a:lnTo>
                  <a:lnTo>
                    <a:pt x="331" y="162"/>
                  </a:lnTo>
                  <a:lnTo>
                    <a:pt x="384" y="128"/>
                  </a:lnTo>
                  <a:lnTo>
                    <a:pt x="439" y="98"/>
                  </a:lnTo>
                  <a:lnTo>
                    <a:pt x="497" y="73"/>
                  </a:lnTo>
                  <a:lnTo>
                    <a:pt x="557" y="51"/>
                  </a:lnTo>
                  <a:lnTo>
                    <a:pt x="621" y="32"/>
                  </a:lnTo>
                  <a:lnTo>
                    <a:pt x="685" y="19"/>
                  </a:lnTo>
                  <a:lnTo>
                    <a:pt x="752" y="8"/>
                  </a:lnTo>
                  <a:lnTo>
                    <a:pt x="821" y="2"/>
                  </a:lnTo>
                  <a:lnTo>
                    <a:pt x="892" y="0"/>
                  </a:lnTo>
                  <a:lnTo>
                    <a:pt x="978" y="4"/>
                  </a:lnTo>
                  <a:lnTo>
                    <a:pt x="1066" y="13"/>
                  </a:lnTo>
                  <a:lnTo>
                    <a:pt x="1153" y="29"/>
                  </a:lnTo>
                  <a:lnTo>
                    <a:pt x="1237" y="51"/>
                  </a:lnTo>
                  <a:lnTo>
                    <a:pt x="1321" y="77"/>
                  </a:lnTo>
                  <a:lnTo>
                    <a:pt x="1402" y="110"/>
                  </a:lnTo>
                  <a:lnTo>
                    <a:pt x="1386" y="155"/>
                  </a:lnTo>
                  <a:lnTo>
                    <a:pt x="1372" y="200"/>
                  </a:lnTo>
                  <a:lnTo>
                    <a:pt x="1351" y="292"/>
                  </a:lnTo>
                  <a:lnTo>
                    <a:pt x="1335" y="294"/>
                  </a:lnTo>
                  <a:lnTo>
                    <a:pt x="1325" y="283"/>
                  </a:lnTo>
                  <a:lnTo>
                    <a:pt x="1310" y="268"/>
                  </a:lnTo>
                  <a:lnTo>
                    <a:pt x="1290" y="249"/>
                  </a:lnTo>
                  <a:lnTo>
                    <a:pt x="1266" y="230"/>
                  </a:lnTo>
                  <a:lnTo>
                    <a:pt x="1238" y="209"/>
                  </a:lnTo>
                  <a:lnTo>
                    <a:pt x="1206" y="187"/>
                  </a:lnTo>
                  <a:lnTo>
                    <a:pt x="1170" y="166"/>
                  </a:lnTo>
                  <a:lnTo>
                    <a:pt x="1130" y="147"/>
                  </a:lnTo>
                  <a:lnTo>
                    <a:pt x="1087" y="128"/>
                  </a:lnTo>
                  <a:lnTo>
                    <a:pt x="1040" y="113"/>
                  </a:lnTo>
                  <a:lnTo>
                    <a:pt x="990" y="102"/>
                  </a:lnTo>
                  <a:lnTo>
                    <a:pt x="938" y="94"/>
                  </a:lnTo>
                  <a:lnTo>
                    <a:pt x="883" y="91"/>
                  </a:lnTo>
                  <a:lnTo>
                    <a:pt x="819" y="94"/>
                  </a:lnTo>
                  <a:lnTo>
                    <a:pt x="759" y="102"/>
                  </a:lnTo>
                  <a:lnTo>
                    <a:pt x="701" y="114"/>
                  </a:lnTo>
                  <a:lnTo>
                    <a:pt x="648" y="132"/>
                  </a:lnTo>
                  <a:lnTo>
                    <a:pt x="598" y="152"/>
                  </a:lnTo>
                  <a:lnTo>
                    <a:pt x="550" y="179"/>
                  </a:lnTo>
                  <a:lnTo>
                    <a:pt x="506" y="208"/>
                  </a:lnTo>
                  <a:lnTo>
                    <a:pt x="466" y="241"/>
                  </a:lnTo>
                  <a:lnTo>
                    <a:pt x="428" y="278"/>
                  </a:lnTo>
                  <a:lnTo>
                    <a:pt x="394" y="319"/>
                  </a:lnTo>
                  <a:lnTo>
                    <a:pt x="363" y="361"/>
                  </a:lnTo>
                  <a:lnTo>
                    <a:pt x="336" y="408"/>
                  </a:lnTo>
                  <a:lnTo>
                    <a:pt x="311" y="456"/>
                  </a:lnTo>
                  <a:lnTo>
                    <a:pt x="291" y="507"/>
                  </a:lnTo>
                  <a:lnTo>
                    <a:pt x="272" y="559"/>
                  </a:lnTo>
                  <a:lnTo>
                    <a:pt x="257" y="614"/>
                  </a:lnTo>
                  <a:lnTo>
                    <a:pt x="247" y="671"/>
                  </a:lnTo>
                  <a:lnTo>
                    <a:pt x="239" y="728"/>
                  </a:lnTo>
                  <a:lnTo>
                    <a:pt x="233" y="787"/>
                  </a:lnTo>
                  <a:lnTo>
                    <a:pt x="232" y="847"/>
                  </a:lnTo>
                  <a:lnTo>
                    <a:pt x="234" y="926"/>
                  </a:lnTo>
                  <a:lnTo>
                    <a:pt x="242" y="1001"/>
                  </a:lnTo>
                  <a:lnTo>
                    <a:pt x="255" y="1072"/>
                  </a:lnTo>
                  <a:lnTo>
                    <a:pt x="273" y="1139"/>
                  </a:lnTo>
                  <a:lnTo>
                    <a:pt x="295" y="1203"/>
                  </a:lnTo>
                  <a:lnTo>
                    <a:pt x="323" y="1263"/>
                  </a:lnTo>
                  <a:lnTo>
                    <a:pt x="354" y="1317"/>
                  </a:lnTo>
                  <a:lnTo>
                    <a:pt x="390" y="1368"/>
                  </a:lnTo>
                  <a:lnTo>
                    <a:pt x="429" y="1414"/>
                  </a:lnTo>
                  <a:lnTo>
                    <a:pt x="473" y="1454"/>
                  </a:lnTo>
                  <a:lnTo>
                    <a:pt x="519" y="1490"/>
                  </a:lnTo>
                  <a:lnTo>
                    <a:pt x="570" y="1521"/>
                  </a:lnTo>
                  <a:lnTo>
                    <a:pt x="623" y="1547"/>
                  </a:lnTo>
                  <a:lnTo>
                    <a:pt x="679" y="1567"/>
                  </a:lnTo>
                  <a:lnTo>
                    <a:pt x="739" y="1582"/>
                  </a:lnTo>
                  <a:lnTo>
                    <a:pt x="802" y="1591"/>
                  </a:lnTo>
                  <a:lnTo>
                    <a:pt x="866" y="1594"/>
                  </a:lnTo>
                  <a:lnTo>
                    <a:pt x="921" y="1592"/>
                  </a:lnTo>
                  <a:lnTo>
                    <a:pt x="973" y="1586"/>
                  </a:lnTo>
                  <a:lnTo>
                    <a:pt x="1022" y="1576"/>
                  </a:lnTo>
                  <a:lnTo>
                    <a:pt x="1070" y="1563"/>
                  </a:lnTo>
                  <a:lnTo>
                    <a:pt x="1115" y="1548"/>
                  </a:lnTo>
                  <a:lnTo>
                    <a:pt x="1156" y="1531"/>
                  </a:lnTo>
                  <a:lnTo>
                    <a:pt x="1195" y="1513"/>
                  </a:lnTo>
                  <a:lnTo>
                    <a:pt x="1231" y="1494"/>
                  </a:lnTo>
                  <a:lnTo>
                    <a:pt x="1263" y="1475"/>
                  </a:lnTo>
                  <a:lnTo>
                    <a:pt x="1292" y="1457"/>
                  </a:lnTo>
                  <a:lnTo>
                    <a:pt x="1318" y="1440"/>
                  </a:lnTo>
                  <a:lnTo>
                    <a:pt x="1340" y="1424"/>
                  </a:lnTo>
                  <a:lnTo>
                    <a:pt x="1356" y="1412"/>
                  </a:lnTo>
                  <a:lnTo>
                    <a:pt x="1368" y="1401"/>
                  </a:lnTo>
                  <a:lnTo>
                    <a:pt x="1357" y="1551"/>
                  </a:lnTo>
                  <a:close/>
                </a:path>
              </a:pathLst>
            </a:custGeom>
            <a:solidFill>
              <a:srgbClr val="FF5900"/>
            </a:solidFill>
            <a:ln w="0">
              <a:solidFill>
                <a:srgbClr val="FF5900"/>
              </a:solidFill>
              <a:prstDash val="solid"/>
              <a:round/>
              <a:headEnd/>
              <a:tailEnd/>
            </a:ln>
          </p:spPr>
          <p:txBody>
            <a:bodyPr/>
            <a:lstStyle/>
            <a:p>
              <a:endParaRPr lang="en-GB" dirty="0"/>
            </a:p>
          </p:txBody>
        </p:sp>
      </p:grpSp>
      <p:sp>
        <p:nvSpPr>
          <p:cNvPr id="104" name="Rectangle 2"/>
          <p:cNvSpPr txBox="1">
            <a:spLocks noChangeArrowheads="1"/>
          </p:cNvSpPr>
          <p:nvPr/>
        </p:nvSpPr>
        <p:spPr bwMode="auto">
          <a:xfrm>
            <a:off x="323850" y="1989138"/>
            <a:ext cx="8496300" cy="720725"/>
          </a:xfrm>
          <a:prstGeom prst="rect">
            <a:avLst/>
          </a:prstGeom>
          <a:noFill/>
          <a:ln w="9525">
            <a:noFill/>
            <a:miter lim="800000"/>
            <a:headEnd/>
            <a:tailEnd/>
          </a:ln>
        </p:spPr>
        <p:txBody>
          <a:bodyPr lIns="0" tIns="0" rIns="0" bIns="0" anchor="b"/>
          <a:lstStyle/>
          <a:p>
            <a:pPr algn="ctr">
              <a:defRPr/>
            </a:pPr>
            <a:r>
              <a:rPr lang="en-GB" b="1" kern="0" dirty="0">
                <a:solidFill>
                  <a:schemeClr val="accent5"/>
                </a:solidFill>
                <a:latin typeface="+mj-lt"/>
                <a:ea typeface="+mj-ea"/>
                <a:cs typeface="ＭＳ Ｐゴシック"/>
              </a:rPr>
              <a:t>July 2010 – June 2011</a:t>
            </a:r>
          </a:p>
        </p:txBody>
      </p:sp>
      <p:sp>
        <p:nvSpPr>
          <p:cNvPr id="12" name="Rectangle 2"/>
          <p:cNvSpPr txBox="1">
            <a:spLocks noChangeArrowheads="1"/>
          </p:cNvSpPr>
          <p:nvPr/>
        </p:nvSpPr>
        <p:spPr bwMode="auto">
          <a:xfrm>
            <a:off x="323850" y="2420938"/>
            <a:ext cx="8496300" cy="720725"/>
          </a:xfrm>
          <a:prstGeom prst="rect">
            <a:avLst/>
          </a:prstGeom>
          <a:noFill/>
          <a:ln w="9525">
            <a:noFill/>
            <a:miter lim="800000"/>
            <a:headEnd/>
            <a:tailEnd/>
          </a:ln>
        </p:spPr>
        <p:txBody>
          <a:bodyPr lIns="0" tIns="0" rIns="0" bIns="0" anchor="b"/>
          <a:lstStyle/>
          <a:p>
            <a:pPr algn="ctr">
              <a:defRPr/>
            </a:pPr>
            <a:r>
              <a:rPr lang="en-GB" dirty="0">
                <a:hlinkClick r:id="rId2"/>
              </a:rPr>
              <a:t>http://musicnet.mspace.fm</a:t>
            </a:r>
            <a:endParaRPr lang="en-GB" b="1" kern="0" dirty="0">
              <a:solidFill>
                <a:schemeClr val="tx2"/>
              </a:solidFill>
              <a:latin typeface="+mj-lt"/>
              <a:ea typeface="+mj-ea"/>
              <a:cs typeface="ＭＳ Ｐゴシック"/>
            </a:endParaRPr>
          </a:p>
        </p:txBody>
      </p:sp>
    </p:spTree>
    <p:extLst>
      <p:ext uri="{BB962C8B-B14F-4D97-AF65-F5344CB8AC3E}">
        <p14:creationId xmlns:p14="http://schemas.microsoft.com/office/powerpoint/2010/main" val="1581810265"/>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MusicNet’s goals</a:t>
            </a:r>
          </a:p>
        </p:txBody>
      </p:sp>
      <p:sp>
        <p:nvSpPr>
          <p:cNvPr id="8195" name="Content Placeholder 2"/>
          <p:cNvSpPr>
            <a:spLocks noGrp="1"/>
          </p:cNvSpPr>
          <p:nvPr>
            <p:ph idx="1"/>
          </p:nvPr>
        </p:nvSpPr>
        <p:spPr/>
        <p:txBody>
          <a:bodyPr/>
          <a:lstStyle/>
          <a:p>
            <a:r>
              <a:rPr lang="en-GB" sz="2500" dirty="0" smtClean="0"/>
              <a:t>Mint URIs for composers so that content providers can unambiguously identify them. </a:t>
            </a:r>
          </a:p>
          <a:p>
            <a:pPr lvl="1"/>
            <a:r>
              <a:rPr lang="en-GB" sz="2300" dirty="0" smtClean="0"/>
              <a:t>Hope to expand to include all music-related entities. </a:t>
            </a:r>
          </a:p>
          <a:p>
            <a:r>
              <a:rPr lang="en-GB" sz="2500" dirty="0" smtClean="0"/>
              <a:t>Publish alignment data to back-link into our data partners’ catalogues, and to other resources. </a:t>
            </a:r>
          </a:p>
          <a:p>
            <a:r>
              <a:rPr lang="en-GB" sz="2500" dirty="0" smtClean="0"/>
              <a:t>Build a suite of tools to support the alignment and integration of new linked data resources. </a:t>
            </a:r>
          </a:p>
          <a:p>
            <a:r>
              <a:rPr lang="en-GB" sz="2500" dirty="0" smtClean="0"/>
              <a:t>Build a demonstration service to illustrate the uses and benefits of the URIs and alignment data.</a:t>
            </a:r>
            <a:r>
              <a:rPr lang="en-GB" sz="2500" dirty="0" smtClean="0">
                <a:solidFill>
                  <a:schemeClr val="tx2"/>
                </a:solidFill>
              </a:rPr>
              <a:t> </a:t>
            </a:r>
          </a:p>
        </p:txBody>
      </p:sp>
      <p:sp>
        <p:nvSpPr>
          <p:cNvPr id="8196" name="Slide Number Placeholder 3"/>
          <p:cNvSpPr>
            <a:spLocks noGrp="1"/>
          </p:cNvSpPr>
          <p:nvPr>
            <p:ph type="sldNum" sz="quarter" idx="12"/>
          </p:nvPr>
        </p:nvSpPr>
        <p:spPr>
          <a:noFill/>
        </p:spPr>
        <p:txBody>
          <a:bodyPr/>
          <a:lstStyle/>
          <a:p>
            <a:fld id="{1631D34A-0B7C-4053-A638-DCF9149034B5}" type="slidenum">
              <a:rPr lang="en-GB" smtClean="0"/>
              <a:pPr/>
              <a:t>6</a:t>
            </a:fld>
            <a:endParaRPr lang="en-GB" dirty="0" smtClean="0"/>
          </a:p>
        </p:txBody>
      </p:sp>
    </p:spTree>
    <p:extLst>
      <p:ext uri="{BB962C8B-B14F-4D97-AF65-F5344CB8AC3E}">
        <p14:creationId xmlns:p14="http://schemas.microsoft.com/office/powerpoint/2010/main" val="12839367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fade">
                                      <p:cBhvr>
                                        <p:cTn id="10" dur="500"/>
                                        <p:tgtEl>
                                          <p:spTgt spid="819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Effect transition="in" filter="fade">
                                      <p:cBhvr>
                                        <p:cTn id="15" dur="500"/>
                                        <p:tgtEl>
                                          <p:spTgt spid="819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195">
                                            <p:txEl>
                                              <p:pRg st="3" end="3"/>
                                            </p:txEl>
                                          </p:spTgt>
                                        </p:tgtEl>
                                        <p:attrNameLst>
                                          <p:attrName>style.visibility</p:attrName>
                                        </p:attrNameLst>
                                      </p:cBhvr>
                                      <p:to>
                                        <p:strVal val="visible"/>
                                      </p:to>
                                    </p:set>
                                    <p:animEffect transition="in" filter="fade">
                                      <p:cBhvr>
                                        <p:cTn id="20" dur="500"/>
                                        <p:tgtEl>
                                          <p:spTgt spid="819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195">
                                            <p:txEl>
                                              <p:pRg st="4" end="4"/>
                                            </p:txEl>
                                          </p:spTgt>
                                        </p:tgtEl>
                                        <p:attrNameLst>
                                          <p:attrName>style.visibility</p:attrName>
                                        </p:attrNameLst>
                                      </p:cBhvr>
                                      <p:to>
                                        <p:strVal val="visible"/>
                                      </p:to>
                                    </p:set>
                                    <p:animEffect transition="in" filter="fade">
                                      <p:cBhvr>
                                        <p:cTn id="25" dur="500"/>
                                        <p:tgtEl>
                                          <p:spTgt spid="819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1000"/>
                                        <p:tgtEl>
                                          <p:spTgt spid="8195">
                                            <p:txEl>
                                              <p:pRg st="0" end="0"/>
                                            </p:txEl>
                                          </p:spTgt>
                                        </p:tgtEl>
                                      </p:cBhvr>
                                    </p:animEffect>
                                    <p:set>
                                      <p:cBhvr>
                                        <p:cTn id="30" dur="1" fill="hold">
                                          <p:stCondLst>
                                            <p:cond delay="999"/>
                                          </p:stCondLst>
                                        </p:cTn>
                                        <p:tgtEl>
                                          <p:spTgt spid="8195">
                                            <p:txEl>
                                              <p:pRg st="0" end="0"/>
                                            </p:txEl>
                                          </p:spTgt>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1000"/>
                                        <p:tgtEl>
                                          <p:spTgt spid="8195">
                                            <p:txEl>
                                              <p:pRg st="1" end="1"/>
                                            </p:txEl>
                                          </p:spTgt>
                                        </p:tgtEl>
                                      </p:cBhvr>
                                    </p:animEffect>
                                    <p:set>
                                      <p:cBhvr>
                                        <p:cTn id="33" dur="1" fill="hold">
                                          <p:stCondLst>
                                            <p:cond delay="999"/>
                                          </p:stCondLst>
                                        </p:cTn>
                                        <p:tgtEl>
                                          <p:spTgt spid="8195">
                                            <p:txEl>
                                              <p:pRg st="1" end="1"/>
                                            </p:txEl>
                                          </p:spTgt>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1000"/>
                                        <p:tgtEl>
                                          <p:spTgt spid="8195">
                                            <p:txEl>
                                              <p:pRg st="2" end="2"/>
                                            </p:txEl>
                                          </p:spTgt>
                                        </p:tgtEl>
                                      </p:cBhvr>
                                    </p:animEffect>
                                    <p:set>
                                      <p:cBhvr>
                                        <p:cTn id="36" dur="1" fill="hold">
                                          <p:stCondLst>
                                            <p:cond delay="999"/>
                                          </p:stCondLst>
                                        </p:cTn>
                                        <p:tgtEl>
                                          <p:spTgt spid="8195">
                                            <p:txEl>
                                              <p:pRg st="2" end="2"/>
                                            </p:txEl>
                                          </p:spTgt>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1000"/>
                                        <p:tgtEl>
                                          <p:spTgt spid="8195">
                                            <p:txEl>
                                              <p:pRg st="4" end="4"/>
                                            </p:txEl>
                                          </p:spTgt>
                                        </p:tgtEl>
                                      </p:cBhvr>
                                    </p:animEffect>
                                    <p:set>
                                      <p:cBhvr>
                                        <p:cTn id="39" dur="1" fill="hold">
                                          <p:stCondLst>
                                            <p:cond delay="999"/>
                                          </p:stCondLst>
                                        </p:cTn>
                                        <p:tgtEl>
                                          <p:spTgt spid="8195">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p:txBody>
          <a:bodyPr/>
          <a:lstStyle/>
          <a:p>
            <a:pPr marL="514350" indent="-514350" algn="ctr">
              <a:buFont typeface="+mj-lt"/>
              <a:buAutoNum type="arabicPeriod"/>
            </a:pPr>
            <a:r>
              <a:rPr lang="en-GB" sz="3600" dirty="0" smtClean="0"/>
              <a:t>Brief overview of musicSpace</a:t>
            </a:r>
          </a:p>
          <a:p>
            <a:pPr marL="514350" indent="-514350" algn="ctr">
              <a:buFont typeface="+mj-lt"/>
              <a:buAutoNum type="arabicPeriod"/>
            </a:pPr>
            <a:r>
              <a:rPr lang="en-GB" sz="3600" dirty="0" smtClean="0"/>
              <a:t>How musicSpace provided </a:t>
            </a:r>
            <a:br>
              <a:rPr lang="en-GB" sz="3600" dirty="0" smtClean="0"/>
            </a:br>
            <a:r>
              <a:rPr lang="en-GB" sz="3600" dirty="0" smtClean="0"/>
              <a:t>the motivation for ‘MusicNet’</a:t>
            </a:r>
          </a:p>
          <a:p>
            <a:pPr marL="514350" indent="-514350" algn="ctr">
              <a:buFont typeface="+mj-lt"/>
              <a:buAutoNum type="arabicPeriod"/>
            </a:pPr>
            <a:r>
              <a:rPr lang="en-GB" sz="3600" dirty="0" smtClean="0"/>
              <a:t>MusicNet’s alignment tool</a:t>
            </a:r>
            <a:endParaRPr lang="en-GB" sz="3600" dirty="0"/>
          </a:p>
        </p:txBody>
      </p:sp>
      <p:sp>
        <p:nvSpPr>
          <p:cNvPr id="4" name="Slide Number Placeholder 3"/>
          <p:cNvSpPr>
            <a:spLocks noGrp="1"/>
          </p:cNvSpPr>
          <p:nvPr>
            <p:ph type="sldNum" sz="quarter" idx="12"/>
          </p:nvPr>
        </p:nvSpPr>
        <p:spPr/>
        <p:txBody>
          <a:bodyPr/>
          <a:lstStyle/>
          <a:p>
            <a:pPr>
              <a:defRPr/>
            </a:pPr>
            <a:fld id="{99F6E2DA-CD74-4EDB-AD15-43AF48264CEC}" type="slidenum">
              <a:rPr lang="en-GB" smtClean="0"/>
              <a:pPr>
                <a:defRPr/>
              </a:pPr>
              <a:t>7</a:t>
            </a:fld>
            <a:endParaRPr lang="en-GB" dirty="0"/>
          </a:p>
        </p:txBody>
      </p:sp>
    </p:spTree>
    <p:extLst>
      <p:ext uri="{BB962C8B-B14F-4D97-AF65-F5344CB8AC3E}">
        <p14:creationId xmlns:p14="http://schemas.microsoft.com/office/powerpoint/2010/main" val="404971383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5"/>
          <p:cNvSpPr>
            <a:spLocks noGrp="1"/>
          </p:cNvSpPr>
          <p:nvPr>
            <p:ph type="title"/>
          </p:nvPr>
        </p:nvSpPr>
        <p:spPr>
          <a:xfrm>
            <a:off x="358775" y="2428875"/>
            <a:ext cx="8426450" cy="1341438"/>
          </a:xfrm>
        </p:spPr>
        <p:txBody>
          <a:bodyPr/>
          <a:lstStyle/>
          <a:p>
            <a:pPr algn="ctr"/>
            <a:r>
              <a:rPr lang="en-GB" dirty="0" smtClean="0"/>
              <a:t>1. Brief overview of musicSpace</a:t>
            </a:r>
            <a:endParaRPr lang="en-GB" sz="2800" b="0" dirty="0" smtClean="0"/>
          </a:p>
        </p:txBody>
      </p:sp>
      <p:sp>
        <p:nvSpPr>
          <p:cNvPr id="61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604D7A41-D8D9-4770-BD5F-43FBFA451F04}" type="slidenum">
              <a:rPr lang="en-GB" sz="1400" smtClean="0">
                <a:solidFill>
                  <a:schemeClr val="tx1"/>
                </a:solidFill>
              </a:rPr>
              <a:pPr/>
              <a:t>8</a:t>
            </a:fld>
            <a:endParaRPr lang="en-GB" sz="1400" dirty="0" smtClean="0">
              <a:solidFill>
                <a:schemeClr val="tx1"/>
              </a:solidFill>
            </a:endParaRPr>
          </a:p>
        </p:txBody>
      </p:sp>
    </p:spTree>
    <p:extLst>
      <p:ext uri="{BB962C8B-B14F-4D97-AF65-F5344CB8AC3E}">
        <p14:creationId xmlns:p14="http://schemas.microsoft.com/office/powerpoint/2010/main" val="2111660839"/>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a:xfrm>
            <a:off x="360363" y="2214563"/>
            <a:ext cx="8426450" cy="1341437"/>
          </a:xfrm>
        </p:spPr>
        <p:txBody>
          <a:bodyPr/>
          <a:lstStyle/>
          <a:p>
            <a:pPr algn="ctr"/>
            <a:r>
              <a:rPr lang="en-GB" dirty="0" smtClean="0">
                <a:solidFill>
                  <a:schemeClr val="accent1"/>
                </a:solidFill>
              </a:rPr>
              <a:t>Problem</a:t>
            </a:r>
          </a:p>
        </p:txBody>
      </p:sp>
      <p:sp>
        <p:nvSpPr>
          <p:cNvPr id="307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000000"/>
                </a:solidFill>
                <a:latin typeface="Lucida Sans" pitchFamily="34" charset="0"/>
                <a:ea typeface="ＭＳ Ｐゴシック" pitchFamily="16" charset="-128"/>
              </a:defRPr>
            </a:lvl1pPr>
            <a:lvl2pPr marL="742950" indent="-285750" eaLnBrk="0" hangingPunct="0">
              <a:defRPr sz="2400">
                <a:solidFill>
                  <a:srgbClr val="000000"/>
                </a:solidFill>
                <a:latin typeface="Lucida Sans" pitchFamily="34" charset="0"/>
                <a:ea typeface="ＭＳ Ｐゴシック" pitchFamily="16" charset="-128"/>
              </a:defRPr>
            </a:lvl2pPr>
            <a:lvl3pPr marL="1143000" indent="-228600" eaLnBrk="0" hangingPunct="0">
              <a:defRPr sz="2400">
                <a:solidFill>
                  <a:srgbClr val="000000"/>
                </a:solidFill>
                <a:latin typeface="Lucida Sans" pitchFamily="34" charset="0"/>
                <a:ea typeface="ＭＳ Ｐゴシック" pitchFamily="16" charset="-128"/>
              </a:defRPr>
            </a:lvl3pPr>
            <a:lvl4pPr marL="1600200" indent="-228600" eaLnBrk="0" hangingPunct="0">
              <a:defRPr sz="2400">
                <a:solidFill>
                  <a:srgbClr val="000000"/>
                </a:solidFill>
                <a:latin typeface="Lucida Sans" pitchFamily="34" charset="0"/>
                <a:ea typeface="ＭＳ Ｐゴシック" pitchFamily="16" charset="-128"/>
              </a:defRPr>
            </a:lvl4pPr>
            <a:lvl5pPr marL="2057400" indent="-228600" eaLnBrk="0" hangingPunct="0">
              <a:defRPr sz="2400">
                <a:solidFill>
                  <a:srgbClr val="000000"/>
                </a:solidFill>
                <a:latin typeface="Lucida Sans" pitchFamily="34" charset="0"/>
                <a:ea typeface="ＭＳ Ｐゴシック" pitchFamily="16" charset="-128"/>
              </a:defRPr>
            </a:lvl5pPr>
            <a:lvl6pPr marL="25146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6pPr>
            <a:lvl7pPr marL="29718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7pPr>
            <a:lvl8pPr marL="34290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8pPr>
            <a:lvl9pPr marL="3886200" indent="-228600" eaLnBrk="0" fontAlgn="base" hangingPunct="0">
              <a:spcBef>
                <a:spcPct val="0"/>
              </a:spcBef>
              <a:spcAft>
                <a:spcPct val="0"/>
              </a:spcAft>
              <a:defRPr sz="2400">
                <a:solidFill>
                  <a:srgbClr val="000000"/>
                </a:solidFill>
                <a:latin typeface="Lucida Sans" pitchFamily="34" charset="0"/>
                <a:ea typeface="ＭＳ Ｐゴシック" pitchFamily="16" charset="-128"/>
              </a:defRPr>
            </a:lvl9pPr>
          </a:lstStyle>
          <a:p>
            <a:fld id="{32DB3369-25D5-4556-AA60-186B2A65DEB4}" type="slidenum">
              <a:rPr lang="en-GB" sz="1400" smtClean="0">
                <a:solidFill>
                  <a:schemeClr val="tx1"/>
                </a:solidFill>
              </a:rPr>
              <a:pPr/>
              <a:t>9</a:t>
            </a:fld>
            <a:endParaRPr lang="en-GB" sz="1400" dirty="0" smtClean="0">
              <a:solidFill>
                <a:schemeClr val="tx1"/>
              </a:solidFill>
            </a:endParaRPr>
          </a:p>
        </p:txBody>
      </p:sp>
    </p:spTree>
    <p:extLst>
      <p:ext uri="{BB962C8B-B14F-4D97-AF65-F5344CB8AC3E}">
        <p14:creationId xmlns:p14="http://schemas.microsoft.com/office/powerpoint/2010/main" val="1274461455"/>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ANSWERNOWTEXT" val="Answer Now"/>
  <p:tag name="RESPTABLESTYLE" val="-1"/>
  <p:tag name="ALLOWDUPLICATES" val="False"/>
  <p:tag name="AUTOADVANCE" val="False"/>
  <p:tag name="STDCHART" val="1"/>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FIBDISPLAYKEYWORDS" val="True"/>
  <p:tag name="USESECONDARYMONITOR" val="True"/>
  <p:tag name="RESPCOUNTERSTYLE" val="-1"/>
  <p:tag name="NUMRESPONSES" val="1"/>
  <p:tag name="REVIEWONLY" val="False"/>
  <p:tag name="TEAMSINLEADERBOARD" val="5"/>
  <p:tag name="BUBBLEGROUPING" val="3"/>
  <p:tag name="CUSTOMCELLBACKCOLOR3" val="-268652"/>
  <p:tag name="DISPLAYDEVICEID" val="True"/>
  <p:tag name="GRIDPOSITION" val="1"/>
  <p:tag name="MULTIRESPDIVISOR" val="1"/>
  <p:tag name="INCORRECTPOINTVALUE" val="0"/>
  <p:tag name="CHARTSCALE" val="True"/>
  <p:tag name="TPVERSION" val="2008"/>
  <p:tag name="ANSWERNOWSTYLE" val="-1"/>
  <p:tag name="INPUTSOURCE" val="1"/>
  <p:tag name="ROTATIONINTERVAL" val="2"/>
  <p:tag name="BUBBLESIZEVISIBLE" val="True"/>
  <p:tag name="CUSTOMCELLBACKCOLOR1" val="-657956"/>
  <p:tag name="GRIDOPACITY" val="90"/>
  <p:tag name="CHARTLABELS" val="0"/>
  <p:tag name="CORRECTPOINTVALUE" val="1"/>
  <p:tag name="FIBDISPLAYRESULTS" val="True"/>
  <p:tag name="SHOWBARVISIBLE" val="True"/>
  <p:tag name="COUNTDOWNSECONDS" val="10"/>
  <p:tag name="AUTOUPDATEALIASES" val="True"/>
  <p:tag name="CUSTOMGRIDBACKCOLOR" val="-2830136"/>
  <p:tag name="DISPLAYDEVICENUMBER" val="True"/>
  <p:tag name="RESETCHARTS" val="True"/>
  <p:tag name="ZEROBASED" val="False"/>
  <p:tag name="POWERPOINTVERSION" val="11.0"/>
  <p:tag name="BACKUPSESSIONS" val="True"/>
  <p:tag name="MAXRESPONDERS" val="5"/>
  <p:tag name="USESCHEMECOLORS" val="True"/>
  <p:tag name="PARTLISTDEFAULT" val="0"/>
  <p:tag name="FIBNUMRESULTS" val="5"/>
  <p:tag name="RESPCOUNTERFORMAT" val="0"/>
  <p:tag name="BUBBLEVALUEFORMAT" val="0.0"/>
  <p:tag name="GRIDSIZE" val="{Width=800, Height=600}"/>
  <p:tag name="AUTOADJUSTPARTRANGE" val="True"/>
  <p:tag name="BACKUPMAINTENANCE" val="7"/>
  <p:tag name="CUSTOMCELLBACKCOLOR4" val="-8355712"/>
  <p:tag name="REALTIMEBACKUP" val="False"/>
  <p:tag name="CHARTVALUEFORMAT" val="0%"/>
  <p:tag name="COUNTDOWNSTYLE" val="-1"/>
  <p:tag name="INCLUDEPPT" val="True"/>
  <p:tag name="CUSTOMCELLFORECOLOR" val="-16777216"/>
  <p:tag name="PARTICIPANTSINLEADERBOARD" val="5"/>
  <p:tag name="AUTOSIZEGRID" val="True"/>
  <p:tag name="BULLETTYPE" val="3"/>
  <p:tag name="FIBINCLUDEOTHER" val="True"/>
  <p:tag name="DELIMITERS" val="3.1"/>
  <p:tag name="INCLUDESESSION" val="True"/>
  <p:tag name="ADVANCEDSETTINGSVIEW" val="True"/>
  <p:tag name="CHARTCOLORS" val="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UoS blue fade">
  <a:themeElements>
    <a:clrScheme name="UoS blue fade 2">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fontScheme name="UoS blue fade">
      <a:majorFont>
        <a:latin typeface="Lucida Sans"/>
        <a:ea typeface="ＭＳ Ｐゴシック"/>
        <a:cs typeface=""/>
      </a:majorFont>
      <a:minorFont>
        <a:latin typeface="Lucida San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square" lIns="91440" tIns="45720" rIns="9144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rgbClr val="000000"/>
            </a:solidFill>
            <a:effectLst/>
            <a:latin typeface="Lucida Sans" pitchFamily="34" charset="0"/>
            <a:ea typeface="ＭＳ Ｐゴシック" pitchFamily="16" charset="-128"/>
            <a:cs typeface="Arial" charset="0"/>
          </a:defRPr>
        </a:defPPr>
      </a:lstStyle>
    </a:lnDef>
  </a:objectDefaults>
  <a:extraClrSchemeLst>
    <a:extraClrScheme>
      <a:clrScheme name="UoS blue fade 1">
        <a:dk1>
          <a:srgbClr val="A4AEB5"/>
        </a:dk1>
        <a:lt1>
          <a:srgbClr val="FFFFFF"/>
        </a:lt1>
        <a:dk2>
          <a:srgbClr val="005C84"/>
        </a:dk2>
        <a:lt2>
          <a:srgbClr val="CCE5E9"/>
        </a:lt2>
        <a:accent1>
          <a:srgbClr val="FCEECC"/>
        </a:accent1>
        <a:accent2>
          <a:srgbClr val="F8DAD0"/>
        </a:accent2>
        <a:accent3>
          <a:srgbClr val="AAB5C2"/>
        </a:accent3>
        <a:accent4>
          <a:srgbClr val="DADADA"/>
        </a:accent4>
        <a:accent5>
          <a:srgbClr val="FDF5E2"/>
        </a:accent5>
        <a:accent6>
          <a:srgbClr val="E1C5BC"/>
        </a:accent6>
        <a:hlink>
          <a:srgbClr val="CCE5E9"/>
        </a:hlink>
        <a:folHlink>
          <a:srgbClr val="E1D9DF"/>
        </a:folHlink>
      </a:clrScheme>
      <a:clrMap bg1="dk2" tx1="lt1" bg2="dk1" tx2="lt2" accent1="accent1" accent2="accent2" accent3="accent3" accent4="accent4" accent5="accent5" accent6="accent6" hlink="hlink" folHlink="folHlink"/>
    </a:extraClrScheme>
    <a:extraClrScheme>
      <a:clrScheme name="UoS blue fade 2">
        <a:dk1>
          <a:srgbClr val="A4AEB5"/>
        </a:dk1>
        <a:lt1>
          <a:srgbClr val="FFFFFF"/>
        </a:lt1>
        <a:dk2>
          <a:srgbClr val="005C84"/>
        </a:dk2>
        <a:lt2>
          <a:srgbClr val="CCE5E9"/>
        </a:lt2>
        <a:accent1>
          <a:srgbClr val="F0AB00"/>
        </a:accent1>
        <a:accent2>
          <a:srgbClr val="0098C3"/>
        </a:accent2>
        <a:accent3>
          <a:srgbClr val="AAB5C2"/>
        </a:accent3>
        <a:accent4>
          <a:srgbClr val="DADADA"/>
        </a:accent4>
        <a:accent5>
          <a:srgbClr val="F6D2AA"/>
        </a:accent5>
        <a:accent6>
          <a:srgbClr val="0089B0"/>
        </a:accent6>
        <a:hlink>
          <a:srgbClr val="CCE5E9"/>
        </a:hlink>
        <a:folHlink>
          <a:srgbClr val="E1D9D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B3"/>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 blue fade</Template>
  <TotalTime>3453</TotalTime>
  <Words>1518</Words>
  <Application>Microsoft Office PowerPoint</Application>
  <PresentationFormat>On-screen Show (4:3)</PresentationFormat>
  <Paragraphs>206</Paragraphs>
  <Slides>36</Slides>
  <Notes>10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UoS blue fade</vt:lpstr>
      <vt:lpstr>Supporting the Digital Humanities  Vienna, 19–20 October 2010</vt:lpstr>
      <vt:lpstr>Presentation overview</vt:lpstr>
      <vt:lpstr>musicSpace</vt:lpstr>
      <vt:lpstr>musicSpace’s goals</vt:lpstr>
      <vt:lpstr>MusicNet</vt:lpstr>
      <vt:lpstr>MusicNet’s goals</vt:lpstr>
      <vt:lpstr>Contents</vt:lpstr>
      <vt:lpstr>1. Brief overview of musicSpace</vt:lpstr>
      <vt:lpstr>Problem</vt:lpstr>
      <vt:lpstr>Centuries of material ...</vt:lpstr>
      <vt:lpstr>... is now increasingly digitised</vt:lpstr>
      <vt:lpstr>Yet data is often ‘siloed’. </vt:lpstr>
      <vt:lpstr>Yet data is often ‘siloed’. </vt:lpstr>
      <vt:lpstr>Yet data is often ‘siloed’. </vt:lpstr>
      <vt:lpstr>Using current online music data resources presents barriers at all stages of the research process:</vt:lpstr>
      <vt:lpstr>The barriers to tractability and their solutions</vt:lpstr>
      <vt:lpstr>Solution </vt:lpstr>
      <vt:lpstr>‘musicSpace’ is a faceted browser </vt:lpstr>
      <vt:lpstr>Demonstration </vt:lpstr>
      <vt:lpstr>2. How musicSpace provided the motivation for MusicNet</vt:lpstr>
      <vt:lpstr>Data is not ‘clean’...</vt:lpstr>
      <vt:lpstr>Causes of dirty data</vt:lpstr>
      <vt:lpstr>Dirty data degrades the user experience</vt:lpstr>
      <vt:lpstr>3. MusicNet’s alignment tool</vt:lpstr>
      <vt:lpstr>Prototype 1  (musicSpace era)</vt:lpstr>
      <vt:lpstr>Used Alignment API &amp; Google Docs</vt:lpstr>
      <vt:lpstr>Shortcoming 1: no threshold</vt:lpstr>
      <vt:lpstr>Shortcoming 1: no threshold</vt:lpstr>
      <vt:lpstr>Shortcoming 2: no context</vt:lpstr>
      <vt:lpstr>Prototype 2  (building a custom tool  for MusicNet)</vt:lpstr>
      <vt:lpstr>Lessons learned</vt:lpstr>
      <vt:lpstr>Alignment  process</vt:lpstr>
      <vt:lpstr>UI of Prototype 2 </vt:lpstr>
      <vt:lpstr>Prototype 2 demo</vt:lpstr>
      <vt:lpstr>Indicative use cases</vt:lpstr>
      <vt:lpstr>Thank you for listening!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 and Outcomes of the musicSpace Project</dc:title>
  <dc:subject>musicSpace &lt;http://musicspace.mspace.fm/&gt;</dc:subject>
  <dc:creator>David Bretherton</dc:creator>
  <cp:lastModifiedBy>David Bretherton</cp:lastModifiedBy>
  <cp:revision>908</cp:revision>
  <dcterms:created xsi:type="dcterms:W3CDTF">2009-07-01T08:18:18Z</dcterms:created>
  <dcterms:modified xsi:type="dcterms:W3CDTF">2010-11-12T01:26:14Z</dcterms:modified>
</cp:coreProperties>
</file>