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notesSlides/notesSlide6.xml" ContentType="application/vnd.openxmlformats-officedocument.presentationml.notesSlide+xml"/>
  <Override PartName="/ppt/notesSlides/notesSlide7.xml" ContentType="application/vnd.openxmlformats-officedocument.presentationml.notesSlide+xml"/>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ms-office.legacyDiagramText"/>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13" r:id="rId1"/>
  </p:sldMasterIdLst>
  <p:notesMasterIdLst>
    <p:notesMasterId r:id="rId27"/>
  </p:notesMasterIdLst>
  <p:handoutMasterIdLst>
    <p:handoutMasterId r:id="rId28"/>
  </p:handoutMasterIdLst>
  <p:sldIdLst>
    <p:sldId id="256" r:id="rId2"/>
    <p:sldId id="275" r:id="rId3"/>
    <p:sldId id="259" r:id="rId4"/>
    <p:sldId id="295" r:id="rId5"/>
    <p:sldId id="257" r:id="rId6"/>
    <p:sldId id="288" r:id="rId7"/>
    <p:sldId id="260" r:id="rId8"/>
    <p:sldId id="261" r:id="rId9"/>
    <p:sldId id="296" r:id="rId10"/>
    <p:sldId id="297" r:id="rId11"/>
    <p:sldId id="278" r:id="rId12"/>
    <p:sldId id="289" r:id="rId13"/>
    <p:sldId id="293" r:id="rId14"/>
    <p:sldId id="267" r:id="rId15"/>
    <p:sldId id="277" r:id="rId16"/>
    <p:sldId id="268" r:id="rId17"/>
    <p:sldId id="280" r:id="rId18"/>
    <p:sldId id="279" r:id="rId19"/>
    <p:sldId id="298" r:id="rId20"/>
    <p:sldId id="285" r:id="rId21"/>
    <p:sldId id="270" r:id="rId22"/>
    <p:sldId id="271" r:id="rId23"/>
    <p:sldId id="272" r:id="rId24"/>
    <p:sldId id="273" r:id="rId25"/>
    <p:sldId id="274" r:id="rId26"/>
  </p:sldIdLst>
  <p:sldSz cx="9144000" cy="6858000" type="screen4x3"/>
  <p:notesSz cx="6858000" cy="9144000"/>
  <p:defaultTextStyle>
    <a:defPPr>
      <a:defRPr lang="en-GB"/>
    </a:defPPr>
    <a:lvl1pPr algn="l" rtl="0" fontAlgn="base">
      <a:spcBef>
        <a:spcPct val="0"/>
      </a:spcBef>
      <a:spcAft>
        <a:spcPct val="0"/>
      </a:spcAft>
      <a:defRPr sz="2400" b="1" kern="1200">
        <a:solidFill>
          <a:schemeClr val="tx1"/>
        </a:solidFill>
        <a:latin typeface="Calibri" pitchFamily="34" charset="0"/>
        <a:ea typeface="+mn-ea"/>
        <a:cs typeface="Arial" charset="0"/>
      </a:defRPr>
    </a:lvl1pPr>
    <a:lvl2pPr marL="457200" algn="l" rtl="0" fontAlgn="base">
      <a:spcBef>
        <a:spcPct val="0"/>
      </a:spcBef>
      <a:spcAft>
        <a:spcPct val="0"/>
      </a:spcAft>
      <a:defRPr sz="2400" b="1" kern="1200">
        <a:solidFill>
          <a:schemeClr val="tx1"/>
        </a:solidFill>
        <a:latin typeface="Calibri" pitchFamily="34" charset="0"/>
        <a:ea typeface="+mn-ea"/>
        <a:cs typeface="Arial" charset="0"/>
      </a:defRPr>
    </a:lvl2pPr>
    <a:lvl3pPr marL="914400" algn="l" rtl="0" fontAlgn="base">
      <a:spcBef>
        <a:spcPct val="0"/>
      </a:spcBef>
      <a:spcAft>
        <a:spcPct val="0"/>
      </a:spcAft>
      <a:defRPr sz="2400" b="1" kern="1200">
        <a:solidFill>
          <a:schemeClr val="tx1"/>
        </a:solidFill>
        <a:latin typeface="Calibri" pitchFamily="34" charset="0"/>
        <a:ea typeface="+mn-ea"/>
        <a:cs typeface="Arial" charset="0"/>
      </a:defRPr>
    </a:lvl3pPr>
    <a:lvl4pPr marL="1371600" algn="l" rtl="0" fontAlgn="base">
      <a:spcBef>
        <a:spcPct val="0"/>
      </a:spcBef>
      <a:spcAft>
        <a:spcPct val="0"/>
      </a:spcAft>
      <a:defRPr sz="2400" b="1" kern="1200">
        <a:solidFill>
          <a:schemeClr val="tx1"/>
        </a:solidFill>
        <a:latin typeface="Calibri" pitchFamily="34" charset="0"/>
        <a:ea typeface="+mn-ea"/>
        <a:cs typeface="Arial" charset="0"/>
      </a:defRPr>
    </a:lvl4pPr>
    <a:lvl5pPr marL="1828800" algn="l" rtl="0" fontAlgn="base">
      <a:spcBef>
        <a:spcPct val="0"/>
      </a:spcBef>
      <a:spcAft>
        <a:spcPct val="0"/>
      </a:spcAft>
      <a:defRPr sz="2400" b="1" kern="1200">
        <a:solidFill>
          <a:schemeClr val="tx1"/>
        </a:solidFill>
        <a:latin typeface="Calibri" pitchFamily="34" charset="0"/>
        <a:ea typeface="+mn-ea"/>
        <a:cs typeface="Arial" charset="0"/>
      </a:defRPr>
    </a:lvl5pPr>
    <a:lvl6pPr marL="2286000" algn="l" defTabSz="914400" rtl="0" eaLnBrk="1" latinLnBrk="0" hangingPunct="1">
      <a:defRPr sz="2400" b="1" kern="1200">
        <a:solidFill>
          <a:schemeClr val="tx1"/>
        </a:solidFill>
        <a:latin typeface="Calibri" pitchFamily="34" charset="0"/>
        <a:ea typeface="+mn-ea"/>
        <a:cs typeface="Arial" charset="0"/>
      </a:defRPr>
    </a:lvl6pPr>
    <a:lvl7pPr marL="2743200" algn="l" defTabSz="914400" rtl="0" eaLnBrk="1" latinLnBrk="0" hangingPunct="1">
      <a:defRPr sz="2400" b="1" kern="1200">
        <a:solidFill>
          <a:schemeClr val="tx1"/>
        </a:solidFill>
        <a:latin typeface="Calibri" pitchFamily="34" charset="0"/>
        <a:ea typeface="+mn-ea"/>
        <a:cs typeface="Arial" charset="0"/>
      </a:defRPr>
    </a:lvl7pPr>
    <a:lvl8pPr marL="3200400" algn="l" defTabSz="914400" rtl="0" eaLnBrk="1" latinLnBrk="0" hangingPunct="1">
      <a:defRPr sz="2400" b="1" kern="1200">
        <a:solidFill>
          <a:schemeClr val="tx1"/>
        </a:solidFill>
        <a:latin typeface="Calibri" pitchFamily="34" charset="0"/>
        <a:ea typeface="+mn-ea"/>
        <a:cs typeface="Arial" charset="0"/>
      </a:defRPr>
    </a:lvl8pPr>
    <a:lvl9pPr marL="3657600" algn="l" defTabSz="914400" rtl="0" eaLnBrk="1" latinLnBrk="0" hangingPunct="1">
      <a:defRPr sz="2400" b="1"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339933"/>
    <a:srgbClr val="000066"/>
    <a:srgbClr val="003300"/>
    <a:srgbClr val="660066"/>
    <a:srgbClr val="000099"/>
    <a:srgbClr val="3333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3" d="100"/>
          <a:sy n="53" d="100"/>
        </p:scale>
        <p:origin x="-96" y="-3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06/relationships/legacyDocTextInfo" Target="legacyDocTextInfo.bin"/><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2007_Workbook1.xlsx"/></Relationships>
</file>

<file path=ppt/charts/chart1.xml><?xml version="1.0" encoding="utf-8"?>
<c:chartSpace xmlns:c="http://schemas.openxmlformats.org/drawingml/2006/chart" xmlns:a="http://schemas.openxmlformats.org/drawingml/2006/main" xmlns:r="http://schemas.openxmlformats.org/officeDocument/2006/relationships">
  <c:lang val="en-GB"/>
  <c:chart>
    <c:plotArea>
      <c:layout/>
      <c:barChart>
        <c:barDir val="col"/>
        <c:grouping val="clustered"/>
        <c:ser>
          <c:idx val="0"/>
          <c:order val="0"/>
          <c:tx>
            <c:strRef>
              <c:f>Sheet1!$B$1</c:f>
              <c:strCache>
                <c:ptCount val="1"/>
                <c:pt idx="0">
                  <c:v>B.C.L.A. (1865)</c:v>
                </c:pt>
              </c:strCache>
            </c:strRef>
          </c:tx>
          <c:cat>
            <c:strRef>
              <c:f>Sheet1!$A$2:$A$13</c:f>
              <c:strCache>
                <c:ptCount val="12"/>
                <c:pt idx="0">
                  <c:v>Bread</c:v>
                </c:pt>
                <c:pt idx="1">
                  <c:v>Porridge</c:v>
                </c:pt>
                <c:pt idx="2">
                  <c:v>Suet</c:v>
                </c:pt>
                <c:pt idx="3">
                  <c:v>Broth/Soup/Stew</c:v>
                </c:pt>
                <c:pt idx="4">
                  <c:v>Meat/Pie</c:v>
                </c:pt>
                <c:pt idx="5">
                  <c:v>Fruit / Vegetables</c:v>
                </c:pt>
                <c:pt idx="6">
                  <c:v>Butter</c:v>
                </c:pt>
                <c:pt idx="7">
                  <c:v>Cheese</c:v>
                </c:pt>
                <c:pt idx="8">
                  <c:v>Beer</c:v>
                </c:pt>
                <c:pt idx="9">
                  <c:v>Tea</c:v>
                </c:pt>
                <c:pt idx="10">
                  <c:v>Coffee</c:v>
                </c:pt>
                <c:pt idx="11">
                  <c:v>Cocoa</c:v>
                </c:pt>
              </c:strCache>
            </c:strRef>
          </c:cat>
          <c:val>
            <c:numRef>
              <c:f>Sheet1!$B$2:$B$13</c:f>
              <c:numCache>
                <c:formatCode>General</c:formatCode>
                <c:ptCount val="12"/>
                <c:pt idx="0">
                  <c:v>106</c:v>
                </c:pt>
                <c:pt idx="2">
                  <c:v>16</c:v>
                </c:pt>
                <c:pt idx="3">
                  <c:v>16</c:v>
                </c:pt>
                <c:pt idx="4">
                  <c:v>40</c:v>
                </c:pt>
                <c:pt idx="5">
                  <c:v>62</c:v>
                </c:pt>
                <c:pt idx="6">
                  <c:v>4</c:v>
                </c:pt>
                <c:pt idx="7">
                  <c:v>14</c:v>
                </c:pt>
                <c:pt idx="8">
                  <c:v>140</c:v>
                </c:pt>
                <c:pt idx="9">
                  <c:v>140</c:v>
                </c:pt>
              </c:numCache>
            </c:numRef>
          </c:val>
        </c:ser>
        <c:ser>
          <c:idx val="1"/>
          <c:order val="1"/>
          <c:tx>
            <c:strRef>
              <c:f>Sheet1!$C$1</c:f>
              <c:strCache>
                <c:ptCount val="1"/>
                <c:pt idx="0">
                  <c:v>B.P.L.A. (1879)</c:v>
                </c:pt>
              </c:strCache>
            </c:strRef>
          </c:tx>
          <c:cat>
            <c:strRef>
              <c:f>Sheet1!$A$2:$A$13</c:f>
              <c:strCache>
                <c:ptCount val="12"/>
                <c:pt idx="0">
                  <c:v>Bread</c:v>
                </c:pt>
                <c:pt idx="1">
                  <c:v>Porridge</c:v>
                </c:pt>
                <c:pt idx="2">
                  <c:v>Suet</c:v>
                </c:pt>
                <c:pt idx="3">
                  <c:v>Broth/Soup/Stew</c:v>
                </c:pt>
                <c:pt idx="4">
                  <c:v>Meat/Pie</c:v>
                </c:pt>
                <c:pt idx="5">
                  <c:v>Fruit / Vegetables</c:v>
                </c:pt>
                <c:pt idx="6">
                  <c:v>Butter</c:v>
                </c:pt>
                <c:pt idx="7">
                  <c:v>Cheese</c:v>
                </c:pt>
                <c:pt idx="8">
                  <c:v>Beer</c:v>
                </c:pt>
                <c:pt idx="9">
                  <c:v>Tea</c:v>
                </c:pt>
                <c:pt idx="10">
                  <c:v>Coffee</c:v>
                </c:pt>
                <c:pt idx="11">
                  <c:v>Cocoa</c:v>
                </c:pt>
              </c:strCache>
            </c:strRef>
          </c:cat>
          <c:val>
            <c:numRef>
              <c:f>Sheet1!$C$2:$C$13</c:f>
              <c:numCache>
                <c:formatCode>General</c:formatCode>
                <c:ptCount val="12"/>
                <c:pt idx="0">
                  <c:v>117</c:v>
                </c:pt>
                <c:pt idx="2">
                  <c:v>17</c:v>
                </c:pt>
                <c:pt idx="3">
                  <c:v>40</c:v>
                </c:pt>
                <c:pt idx="4">
                  <c:v>30</c:v>
                </c:pt>
                <c:pt idx="5">
                  <c:v>80</c:v>
                </c:pt>
                <c:pt idx="6">
                  <c:v>7</c:v>
                </c:pt>
                <c:pt idx="7">
                  <c:v>14</c:v>
                </c:pt>
                <c:pt idx="8">
                  <c:v>60</c:v>
                </c:pt>
                <c:pt idx="9">
                  <c:v>140</c:v>
                </c:pt>
              </c:numCache>
            </c:numRef>
          </c:val>
        </c:ser>
        <c:ser>
          <c:idx val="2"/>
          <c:order val="2"/>
          <c:tx>
            <c:strRef>
              <c:f>Sheet1!$D$1</c:f>
              <c:strCache>
                <c:ptCount val="1"/>
                <c:pt idx="0">
                  <c:v>H.C.L.A. (1853)</c:v>
                </c:pt>
              </c:strCache>
            </c:strRef>
          </c:tx>
          <c:cat>
            <c:strRef>
              <c:f>Sheet1!$A$2:$A$13</c:f>
              <c:strCache>
                <c:ptCount val="12"/>
                <c:pt idx="0">
                  <c:v>Bread</c:v>
                </c:pt>
                <c:pt idx="1">
                  <c:v>Porridge</c:v>
                </c:pt>
                <c:pt idx="2">
                  <c:v>Suet</c:v>
                </c:pt>
                <c:pt idx="3">
                  <c:v>Broth/Soup/Stew</c:v>
                </c:pt>
                <c:pt idx="4">
                  <c:v>Meat/Pie</c:v>
                </c:pt>
                <c:pt idx="5">
                  <c:v>Fruit / Vegetables</c:v>
                </c:pt>
                <c:pt idx="6">
                  <c:v>Butter</c:v>
                </c:pt>
                <c:pt idx="7">
                  <c:v>Cheese</c:v>
                </c:pt>
                <c:pt idx="8">
                  <c:v>Beer</c:v>
                </c:pt>
                <c:pt idx="9">
                  <c:v>Tea</c:v>
                </c:pt>
                <c:pt idx="10">
                  <c:v>Coffee</c:v>
                </c:pt>
                <c:pt idx="11">
                  <c:v>Cocoa</c:v>
                </c:pt>
              </c:strCache>
            </c:strRef>
          </c:cat>
          <c:val>
            <c:numRef>
              <c:f>Sheet1!$D$2:$D$13</c:f>
              <c:numCache>
                <c:formatCode>General</c:formatCode>
                <c:ptCount val="12"/>
                <c:pt idx="0">
                  <c:v>112</c:v>
                </c:pt>
                <c:pt idx="1">
                  <c:v>140</c:v>
                </c:pt>
                <c:pt idx="3">
                  <c:v>60</c:v>
                </c:pt>
                <c:pt idx="4">
                  <c:v>24</c:v>
                </c:pt>
                <c:pt idx="5">
                  <c:v>124</c:v>
                </c:pt>
                <c:pt idx="7">
                  <c:v>11</c:v>
                </c:pt>
                <c:pt idx="8">
                  <c:v>100</c:v>
                </c:pt>
              </c:numCache>
            </c:numRef>
          </c:val>
        </c:ser>
        <c:ser>
          <c:idx val="3"/>
          <c:order val="3"/>
          <c:tx>
            <c:strRef>
              <c:f>Sheet1!$E$1</c:f>
              <c:strCache>
                <c:ptCount val="1"/>
                <c:pt idx="0">
                  <c:v>N.L.A.    (1853)</c:v>
                </c:pt>
              </c:strCache>
            </c:strRef>
          </c:tx>
          <c:cat>
            <c:strRef>
              <c:f>Sheet1!$A$2:$A$13</c:f>
              <c:strCache>
                <c:ptCount val="12"/>
                <c:pt idx="0">
                  <c:v>Bread</c:v>
                </c:pt>
                <c:pt idx="1">
                  <c:v>Porridge</c:v>
                </c:pt>
                <c:pt idx="2">
                  <c:v>Suet</c:v>
                </c:pt>
                <c:pt idx="3">
                  <c:v>Broth/Soup/Stew</c:v>
                </c:pt>
                <c:pt idx="4">
                  <c:v>Meat/Pie</c:v>
                </c:pt>
                <c:pt idx="5">
                  <c:v>Fruit / Vegetables</c:v>
                </c:pt>
                <c:pt idx="6">
                  <c:v>Butter</c:v>
                </c:pt>
                <c:pt idx="7">
                  <c:v>Cheese</c:v>
                </c:pt>
                <c:pt idx="8">
                  <c:v>Beer</c:v>
                </c:pt>
                <c:pt idx="9">
                  <c:v>Tea</c:v>
                </c:pt>
                <c:pt idx="10">
                  <c:v>Coffee</c:v>
                </c:pt>
                <c:pt idx="11">
                  <c:v>Cocoa</c:v>
                </c:pt>
              </c:strCache>
            </c:strRef>
          </c:cat>
          <c:val>
            <c:numRef>
              <c:f>Sheet1!$E$2:$E$13</c:f>
              <c:numCache>
                <c:formatCode>General</c:formatCode>
                <c:ptCount val="12"/>
                <c:pt idx="0">
                  <c:v>112</c:v>
                </c:pt>
                <c:pt idx="1">
                  <c:v>210</c:v>
                </c:pt>
                <c:pt idx="2">
                  <c:v>21</c:v>
                </c:pt>
                <c:pt idx="4">
                  <c:v>22</c:v>
                </c:pt>
                <c:pt idx="5">
                  <c:v>84</c:v>
                </c:pt>
                <c:pt idx="7">
                  <c:v>14</c:v>
                </c:pt>
                <c:pt idx="8">
                  <c:v>70</c:v>
                </c:pt>
              </c:numCache>
            </c:numRef>
          </c:val>
        </c:ser>
        <c:ser>
          <c:idx val="4"/>
          <c:order val="4"/>
          <c:tx>
            <c:strRef>
              <c:f>Sheet1!$F$1</c:f>
              <c:strCache>
                <c:ptCount val="1"/>
                <c:pt idx="0">
                  <c:v>S.L.A.    (1859)</c:v>
                </c:pt>
              </c:strCache>
            </c:strRef>
          </c:tx>
          <c:cat>
            <c:strRef>
              <c:f>Sheet1!$A$2:$A$13</c:f>
              <c:strCache>
                <c:ptCount val="12"/>
                <c:pt idx="0">
                  <c:v>Bread</c:v>
                </c:pt>
                <c:pt idx="1">
                  <c:v>Porridge</c:v>
                </c:pt>
                <c:pt idx="2">
                  <c:v>Suet</c:v>
                </c:pt>
                <c:pt idx="3">
                  <c:v>Broth/Soup/Stew</c:v>
                </c:pt>
                <c:pt idx="4">
                  <c:v>Meat/Pie</c:v>
                </c:pt>
                <c:pt idx="5">
                  <c:v>Fruit / Vegetables</c:v>
                </c:pt>
                <c:pt idx="6">
                  <c:v>Butter</c:v>
                </c:pt>
                <c:pt idx="7">
                  <c:v>Cheese</c:v>
                </c:pt>
                <c:pt idx="8">
                  <c:v>Beer</c:v>
                </c:pt>
                <c:pt idx="9">
                  <c:v>Tea</c:v>
                </c:pt>
                <c:pt idx="10">
                  <c:v>Coffee</c:v>
                </c:pt>
                <c:pt idx="11">
                  <c:v>Cocoa</c:v>
                </c:pt>
              </c:strCache>
            </c:strRef>
          </c:cat>
          <c:val>
            <c:numRef>
              <c:f>Sheet1!$F$2:$F$13</c:f>
              <c:numCache>
                <c:formatCode>General</c:formatCode>
                <c:ptCount val="12"/>
                <c:pt idx="0">
                  <c:v>114</c:v>
                </c:pt>
                <c:pt idx="2">
                  <c:v>12</c:v>
                </c:pt>
                <c:pt idx="3">
                  <c:v>60</c:v>
                </c:pt>
                <c:pt idx="4">
                  <c:v>50</c:v>
                </c:pt>
                <c:pt idx="5">
                  <c:v>44</c:v>
                </c:pt>
                <c:pt idx="6">
                  <c:v>4</c:v>
                </c:pt>
                <c:pt idx="8">
                  <c:v>140</c:v>
                </c:pt>
                <c:pt idx="10">
                  <c:v>140</c:v>
                </c:pt>
                <c:pt idx="11">
                  <c:v>140</c:v>
                </c:pt>
              </c:numCache>
            </c:numRef>
          </c:val>
        </c:ser>
        <c:axId val="103303808"/>
        <c:axId val="103326080"/>
      </c:barChart>
      <c:catAx>
        <c:axId val="103303808"/>
        <c:scaling>
          <c:orientation val="minMax"/>
        </c:scaling>
        <c:axPos val="b"/>
        <c:tickLblPos val="nextTo"/>
        <c:crossAx val="103326080"/>
        <c:crosses val="autoZero"/>
        <c:auto val="1"/>
        <c:lblAlgn val="ctr"/>
        <c:lblOffset val="100"/>
      </c:catAx>
      <c:valAx>
        <c:axId val="103326080"/>
        <c:scaling>
          <c:orientation val="minMax"/>
        </c:scaling>
        <c:axPos val="l"/>
        <c:majorGridlines/>
        <c:numFmt formatCode="General" sourceLinked="1"/>
        <c:tickLblPos val="nextTo"/>
        <c:crossAx val="103303808"/>
        <c:crosses val="autoZero"/>
        <c:crossBetween val="between"/>
      </c:valAx>
    </c:plotArea>
    <c:legend>
      <c:legendPos val="r"/>
      <c:layout/>
    </c:legend>
    <c:plotVisOnly val="1"/>
  </c:chart>
  <c:spPr>
    <a:ln>
      <a:noFill/>
    </a:ln>
  </c:spPr>
  <c:externalData r:id="rId1"/>
</c:chartSpace>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 Id="rId6" Type="http://schemas.microsoft.com/office/2006/relationships/legacyDiagramText" Target="legacyDiagramText6.bin"/><Relationship Id="rId5" Type="http://schemas.microsoft.com/office/2006/relationships/legacyDiagramText" Target="legacyDiagramText5.bin"/><Relationship Id="rId4" Type="http://schemas.microsoft.com/office/2006/relationships/legacyDiagramText" Target="legacyDiagramText4.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28267C6-84F4-4702-9306-A2C54632E156}" type="datetimeFigureOut">
              <a:rPr lang="en-GB" smtClean="0"/>
              <a:t>15/09/2010</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C8DB06B-DAD5-473F-9CC7-A277B030F1CB}" type="slidenum">
              <a:rPr lang="en-GB" smtClean="0"/>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GB"/>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GB"/>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GB"/>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0FC4B814-1A12-4335-9245-54B422841481}"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pPr>
              <a:lnSpc>
                <a:spcPct val="90000"/>
              </a:lnSpc>
            </a:pPr>
            <a:r>
              <a:rPr lang="en-GB" sz="900" smtClean="0"/>
              <a:t>The methodology used to give theoretical perspective to the research is derived from the </a:t>
            </a:r>
            <a:r>
              <a:rPr lang="en-GB" sz="900" i="1" smtClean="0"/>
              <a:t>‘Annales’ </a:t>
            </a:r>
            <a:r>
              <a:rPr lang="en-GB" sz="900" smtClean="0"/>
              <a:t>School</a:t>
            </a:r>
            <a:r>
              <a:rPr lang="en-GB" sz="900" i="1" smtClean="0"/>
              <a:t> </a:t>
            </a:r>
            <a:r>
              <a:rPr lang="en-GB" sz="900" smtClean="0"/>
              <a:t>pioneered by Lucien Febvre and Marc Bloch (Bloch, 1992), in which the conceptual foundations incorporated as many of the disciplines from the human sciences as possible to create a ‘total history’. Green and Troup (1999) argued that its theoretical parameters have been revised several times to broaden its perspective, drawing on the social sciences and more latterly on psychological theories. In keeping with this approach, the research considered human geographical, social anthropological, sociological,  political, economic and legal perspectives and these are addressed throughout the study which is also a local and medical history. </a:t>
            </a:r>
          </a:p>
          <a:p>
            <a:pPr>
              <a:lnSpc>
                <a:spcPct val="90000"/>
              </a:lnSpc>
            </a:pPr>
            <a:r>
              <a:rPr lang="en-GB" sz="900" smtClean="0"/>
              <a:t>   John Beckett (2007) linked the more recent developments in local history with the founding of the </a:t>
            </a:r>
            <a:r>
              <a:rPr lang="en-GB" sz="900" i="1" smtClean="0"/>
              <a:t>Annales</a:t>
            </a:r>
            <a:r>
              <a:rPr lang="en-GB" sz="900" smtClean="0"/>
              <a:t> School, but this tends to consider a broad region over an extensive period of time. The research, therefore, is not completely consistent with a purist </a:t>
            </a:r>
            <a:r>
              <a:rPr lang="en-GB" sz="900" i="1" smtClean="0"/>
              <a:t>Annales</a:t>
            </a:r>
            <a:r>
              <a:rPr lang="en-GB" sz="900" smtClean="0"/>
              <a:t> perspective. In covering a more confined region and a more limited period of time, it fits more closely to a derivative from it, ‘Alltagsgeschichte’ (the history of everyday life) originating from German scholars who rejected macrosocial analysis, in favour of  exploration of the ‘relationship between structure and agency, concentrating on the microcosm of specific individuals or small communities for clues to the macrocosm of institutions and society’ Berkhoffer (2008). This framework allows the investigation of the application of a breadth of relevant subjects to the analysis and structure of the data, is consistent with a local history study and is suitable for small communities such as lunatic asylums. For these reasons this approach has been used and adapted to synthesise with a structure consistent with a medical history.</a:t>
            </a:r>
          </a:p>
          <a:p>
            <a:pPr>
              <a:lnSpc>
                <a:spcPct val="90000"/>
              </a:lnSpc>
            </a:pPr>
            <a:r>
              <a:rPr lang="en-GB" sz="900" smtClean="0"/>
              <a:t>   John Burnham (2005) argued that the history of medicine was initially a separate and narrow field, but that during the twentieth century all aspects of social history were brought in to it, expanding it to include ‘health’ as an equal focus. Now, at the beginning of the twenty-first century, Burnham suggested that, ‘one overarching theme embraces all of the various changes and tensions in this area of study’. All medical historians, he maintained, are concerned with the forces of medicalization and demedicalization. Medicalization has been considered by some to be a form of social control, although not necessarily deliberately so, and Burnham posited that as a social process it was most marked at times of social stress. He also suggested that it is most useful to, ‘conceive of the history of medicine as the simultaneous and intertwining working of five great dramas’, namely, ‘the healer’, ‘the sick person’, ‘diseases’, ‘discovering and communicating knowledge’, and ‘medicine and health interacting with society’. These dramas and the medicalization debate are implicit throughout the research but space precludes their being addressed here.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r>
              <a:rPr lang="en-GB" smtClean="0"/>
              <a:t>The main documentary sources used in this research were medical and administrative records from the two asylums. The HCLA records were deposited at the Hampshire County Records Office (HRO) when the asylum closed in 1996. They comprise an extensive collection and include Reception Orders, Case-books, administrative records including details of the asylum’s daily running with records of accounts and staffing. Some details of the plans for building the asylum exist, but these are scant and recourse was made to newspapers, Quarter Session reports, and maps to fill the gaps. Minute Books were kept by the Asylum Visitors, a group of magistrates responsible for the provision and funding of asylum building and service. The sources have been authenticated and the names of Visitors and staff have been cross referenced to newspapers, Quarter Session reports and relevant Censuses. Similar records exist for the BPLA and are kept by the Portsmouth City Records Office (PCRO). Unfortunately, however, several case books were rendered illegible owing to flood damage. Newspapers provided further primary source material along with original textbooks and journal contributions by doctors and other professionals. Photographs, postcards, personal letters and contemporary fiction were also used.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r>
              <a:rPr lang="en-GB" smtClean="0"/>
              <a:t>Because of the sensitive nature of the medical records they are subject to a 100-year restriction and permission to access them was sought and gained from the Local Research Ethics Committee (NHS National Research Ethics Service) in June 2008.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England’s first Polish community was established in Portsmouth after exiled soldiers </a:t>
            </a:r>
            <a:r>
              <a:rPr kumimoji="0" lang="en-GB" sz="1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en route</a:t>
            </a:r>
            <a:r>
              <a:rPr kumimoji="0" lang="en-GB"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to America following the 1830 Polish Rebellion, demanded to be </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let ashore after their ship, </a:t>
            </a:r>
            <a:r>
              <a:rPr kumimoji="0" lang="en-GB" sz="1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Marianne</a:t>
            </a:r>
            <a:r>
              <a:rPr kumimoji="0" lang="en-GB"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docked in Portsmouth in 1834 to escape storms. They refused to return to the ship and </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remained in the town: </a:t>
            </a:r>
            <a:r>
              <a:rPr kumimoji="0" lang="en-GB" sz="1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H.T.</a:t>
            </a:r>
            <a:r>
              <a:rPr kumimoji="0" lang="en-GB"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1793, 17 February 1834.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endParaRPr lang="en-GB" dirty="0"/>
          </a:p>
        </p:txBody>
      </p:sp>
      <p:sp>
        <p:nvSpPr>
          <p:cNvPr id="4" name="Slide Number Placeholder 3"/>
          <p:cNvSpPr>
            <a:spLocks noGrp="1"/>
          </p:cNvSpPr>
          <p:nvPr>
            <p:ph type="sldNum" sz="quarter" idx="10"/>
          </p:nvPr>
        </p:nvSpPr>
        <p:spPr/>
        <p:txBody>
          <a:bodyPr/>
          <a:lstStyle/>
          <a:p>
            <a:pPr>
              <a:defRPr/>
            </a:pPr>
            <a:fld id="{0FC4B814-1A12-4335-9245-54B422841481}" type="slidenum">
              <a:rPr lang="en-GB" smtClean="0"/>
              <a:pPr>
                <a:defRPr/>
              </a:pPr>
              <a:t>13</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pPr>
              <a:lnSpc>
                <a:spcPct val="90000"/>
              </a:lnSpc>
            </a:pPr>
            <a:r>
              <a:rPr lang="en-GB" dirty="0" smtClean="0"/>
              <a:t>The basic determinants of the quality of life for the asylum population, at least locally, appeared preferable to its alternatives. The patients’ diet was better than that provided in the workhouses and in many cases better balanced than that available to the poor generally, and, furthermore, was more easily obtained (Figure 1). </a:t>
            </a:r>
          </a:p>
          <a:p>
            <a:pPr>
              <a:lnSpc>
                <a:spcPct val="90000"/>
              </a:lnSpc>
            </a:pPr>
            <a:r>
              <a:rPr lang="en-GB" dirty="0" smtClean="0"/>
              <a:t>      Accidents and contagious diseases occurred within the asylum but the precautions taken are likely to have rendered their occurrences fewer than in the industrial or agricultural workplace. Families could not cope easily with suicidal, manic or epileptic relatives, but the asylum provided a safer environment. The standard of cleanliness was variable but was so often the object of review that it could not have continued neglected for long, whereas many home environments did not reach such standards. One of the many consequences of mental illness is the neglect of personal hygiene, but the asylums exacted high standards. Clothing, though institutional, provided warmth and was of good quality. This is perhaps one of the most stigmatizing features of asylum life and must have affected patient self-esteem. Opportunity for exercise was frequently commented upon and appears to have improved in Portsmouth more so than in Hampshire. Critics maintain that employment of patients was abusive and served the asylum although an argument to the contrary is forthcoming in the completed research. Patients of  both Portsmouth and Hampshire had the opportunity to participate in, and enjoy a wide variety of, amusements and entertainments.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r>
              <a:rPr lang="en-GB" sz="1000" smtClean="0"/>
              <a:t>States of quietude in asylums were considered desirable by most. The means by which this was achieved appears to have fallen into three distinct categories – those of physical, psychological and social control. </a:t>
            </a:r>
          </a:p>
          <a:p>
            <a:r>
              <a:rPr lang="en-GB" sz="1000" smtClean="0"/>
              <a:t>   Physical control was achieved largely by secluding the patients for short periods of time, although there is evidence of occasional authorised physical and mechanical restraint having been advocated. Physical restraint was largely achieved by a sufficient number of attendants holding the patient, though there is some evidence, in Hampshire, of mechanical restraints such as trusses having been used. Both local asylums, in keeping with most other asylums, employed the use of strong dresses, but Hampshire was more transparent in accounting for their use as a means of restraint whereas Portsmouth did not classify their use as such. Cold baths were also advocated by national authorities such as Browne (in Scull, 1991) and evidence of their use and occasional abuse has been recorded in the Minutes of the HCLA. Medication such as sedation by chloral was also employed to promote quietude. There is more evidence that psychological means of controlling patients and ensuring the maintenance of order was employed in the BPLA, particularly in the degree to which both staff and patients were regimented and their lives organised by routine (Figure 2).</a:t>
            </a:r>
          </a:p>
          <a:p>
            <a:r>
              <a:rPr lang="en-GB" sz="1000" smtClean="0"/>
              <a:t>   Social control also appears to have been implemented in both asylums, particularly with respect to the encouragement of patients to conform to social mores such as church attendance. Sexual propriety was also enforced by the strict segregation of the sexes except for participation in regular social activities which were considered suitable. Visiting by patients’ relatives was limited and this had a further effect of encouraging the patients to become reliant on the institution as a surrogate family, although arguably this contributed more to institutionalisation and thus to indirect, or unintentional, social control.</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a:lnSpc>
                <a:spcPct val="80000"/>
              </a:lnSpc>
            </a:pPr>
            <a:r>
              <a:rPr lang="en-GB" sz="800" dirty="0" smtClean="0"/>
              <a:t>Analysis of the documentary evidence has shown that for patients admitted to the two local asylums during the period from their opening until the start of World War I, the care and treatment they received was of a particularly high standard. The asylums were built according to strict criteria, believed to have promoted sanity – they were light and airy, comfortably albeit basically furnished, and due attention was paid to the aesthetics of décor. Fresh flowers were grown to display in ward areas and internal architecture was designed to limit opportunities for self-harming behaviour. The grounds were designed to provide exercise, and planted to provide year-round horticultural interest as well as fruit and vegetables for dietary purpose.</a:t>
            </a:r>
          </a:p>
          <a:p>
            <a:pPr>
              <a:lnSpc>
                <a:spcPct val="80000"/>
              </a:lnSpc>
            </a:pPr>
            <a:r>
              <a:rPr lang="en-GB" sz="800" dirty="0" smtClean="0"/>
              <a:t>   Processes for admission were clear and designed to protect from unlawful detention. Insanity was recognised consistently, although local doctors appear not to have kept up to date with developments in relevant theory. Many of the diagnostic criteria demonstrated social construction in classifying as mad those who did not conform to contemporary social mores, although debates about aetiology clearly identified differences between those whose illness was deemed to be of psychological or social origin and those for whom the cause was considered physical and degenerative. The latter accounted, to a significant degree, for the apparent rise in the asylum population. National concerns about the rates of lunacy, however, appear not to have separated asylum population from admission rates; for the two local asylums the admission rate remained pro-rata, fairly consistent during this period. Moral treatment was the underpinning philosophy of lunacy reform during this period and relied on the principals of improved quality of life and meaningful occupation without recourse to mechanical restraint.</a:t>
            </a:r>
          </a:p>
          <a:p>
            <a:pPr>
              <a:lnSpc>
                <a:spcPct val="80000"/>
              </a:lnSpc>
            </a:pPr>
            <a:r>
              <a:rPr lang="en-GB" sz="800" dirty="0" smtClean="0"/>
              <a:t>   The quality of life was found to have been consistently better than the alternatives, which, for many, would have meant admission to a workhouse or impoverished life at home. Asylum diet was vastly superior mainly from farming and agriculture on-site. Patients, many of whom were too poor to afford a winter coat, were provided with clothes and shoes for all weathers. Whilst stigmatising, these were warm, serviceable and free. Patients were also engaged in meaningful occupation and provided with a variety of entertainment. Most paupers would not have been able to afford the range of entertainments available to them within the asylum, and the occupations in which they were engaged ensured they retained skills or learnt new ones which would aid employment once discharged. This is in stark contrast to much of the criticisms of Victorian asylum practice.</a:t>
            </a:r>
          </a:p>
          <a:p>
            <a:pPr>
              <a:lnSpc>
                <a:spcPct val="80000"/>
              </a:lnSpc>
            </a:pPr>
            <a:r>
              <a:rPr lang="en-GB" sz="800" dirty="0" smtClean="0"/>
              <a:t>   Maintaining control without using mechanical restraint or lengthy periods of seclusion was the main challenge in caring for the mentally ill where drug treatments were few and seldom used. Although locally, both restraint and seclusion were used occasionally, it was highly regulated and account of its incidence to local and central government. Strict routines, reasonably hard work with meaningful occupation, entertainment and physical exercise mainly obviated the need for physical forms of control. Patients were, however, required to spend up to eleven hours in their rooms at night.</a:t>
            </a:r>
          </a:p>
          <a:p>
            <a:pPr>
              <a:lnSpc>
                <a:spcPct val="80000"/>
              </a:lnSpc>
            </a:pPr>
            <a:r>
              <a:rPr lang="en-GB" sz="800" dirty="0" smtClean="0"/>
              <a:t>    Members of asylum staff were required, at least in the earlier years, to remain single and live at the asylum although families frequently worked together. Asylums quickly became communities and there is local evidence that staff and patients cared about the welfare of each other. Despite strict regulation, however, some staff failed in their duties either through negligence, malpractice, or incompetence and were duly punished by fines or dismissal. Locally these occurrences were rare. When the MPA produced a training syllabus the two Hampshire asylums were quick to support staff to become trained. In conclusion, despite criticisms by many of the quality of care for the mentally ill during this period, local evidence would suggest that generalisations should not be made, and, in Hampshire, it was a golden age in which to have been poor and mad.</a:t>
            </a:r>
          </a:p>
          <a:p>
            <a:pPr>
              <a:lnSpc>
                <a:spcPct val="80000"/>
              </a:lnSpc>
            </a:pPr>
            <a:endParaRPr lang="en-GB" sz="800" dirty="0" smtClean="0"/>
          </a:p>
          <a:p>
            <a:pPr>
              <a:lnSpc>
                <a:spcPct val="80000"/>
              </a:lnSpc>
            </a:pPr>
            <a:r>
              <a:rPr lang="en-GB" sz="1200" kern="1200" dirty="0" smtClean="0">
                <a:solidFill>
                  <a:schemeClr val="tx1"/>
                </a:solidFill>
                <a:latin typeface="Arial" charset="0"/>
                <a:ea typeface="+mn-ea"/>
                <a:cs typeface="Arial" charset="0"/>
              </a:rPr>
              <a:t>Chapter 6 analyzed how the Hampshire asylums maintained control and order whilst conforming to the principles of moral treatment and management, including non-restraint. Critics of this system have argued that despite enlightened thinking, the insane were constrained by institutional practices and mores as aversive as the physical fetters of an earlier period. This thesis contributes a broader argument to the debate. Whilst agreeing in part that institutional systems were controlling, they were of all staff to varying degrees as well as of patients. Rather this study has illuminated the psycho-social approaches which were arguably more important and influential. Instead of merely constraining the insane, the asylum system during this period, this thesis concludes, was liberating. Psycho-social motivation was achieved by the provision of meaningful occupation and therapeutic social engagement and diversions, allowing a balance and framework for structure and order. </a:t>
            </a:r>
            <a:r>
              <a:rPr lang="en-GB" sz="1200" kern="1200" smtClean="0">
                <a:solidFill>
                  <a:schemeClr val="tx1"/>
                </a:solidFill>
                <a:latin typeface="Arial" charset="0"/>
                <a:ea typeface="+mn-ea"/>
                <a:cs typeface="Arial" charset="0"/>
              </a:rPr>
              <a:t>Moreover, this thesis uniquely concludes that this structure allowed the opportunity for individuals to develop or regain internal control, where this was possible, which was restorative to mental health. </a:t>
            </a:r>
            <a:endParaRPr lang="en-GB" sz="800"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A8B8517-0C7F-47D7-A4FD-CC4B5D676E8B}" type="datetime1">
              <a:rPr lang="en-US" smtClean="0"/>
              <a:pPr/>
              <a:t>9/15/2010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pPr>
              <a:defRPr/>
            </a:pPr>
            <a:fld id="{5A52AE46-D043-4B1A-B693-F9E7CB2DEC1F}" type="slidenum">
              <a:rPr lang="en-GB" smtClean="0"/>
              <a:pPr>
                <a:defRPr/>
              </a:pPr>
              <a:t>‹#›</a:t>
            </a:fld>
            <a:endParaRPr lang="en-GB"/>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042270A-7FF6-455A-984A-F3A70C68B0CF}" type="datetime1">
              <a:rPr lang="en-US" smtClean="0"/>
              <a:pPr/>
              <a:t>9/15/2010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pPr>
              <a:defRPr/>
            </a:pPr>
            <a:fld id="{5041B898-1330-471B-BCBB-7E379063004F}" type="slidenum">
              <a:rPr lang="en-GB" smtClean="0"/>
              <a:pPr>
                <a:defRPr/>
              </a:pPr>
              <a:t>‹#›</a:t>
            </a:fld>
            <a:endParaRPr lang="en-GB"/>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41D6821-621B-433C-B8D6-B43447D491BA}" type="datetime1">
              <a:rPr lang="en-US" smtClean="0"/>
              <a:pPr/>
              <a:t>9/15/2010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pPr>
              <a:defRPr/>
            </a:pPr>
            <a:fld id="{C8A6EFF3-F485-4DF6-800C-BB01B472CB61}" type="slidenum">
              <a:rPr lang="en-GB" smtClean="0"/>
              <a:pPr>
                <a:defRPr/>
              </a:pPr>
              <a:t>‹#›</a:t>
            </a:fld>
            <a:endParaRPr lang="en-GB"/>
          </a:p>
        </p:txBody>
      </p:sp>
    </p:spTree>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fld id="{1A3482D2-7D77-400C-A25D-62D77A3F1CEB}" type="datetime1">
              <a:rPr lang="en-US"/>
              <a:pPr/>
              <a:t>9/15/2010</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5F58DD7-E0D2-4201-B8D1-99A7714B5E2D}" type="slidenum">
              <a:rPr lang="en-GB"/>
              <a:pPr>
                <a:defRPr/>
              </a:pPr>
              <a:t>‹#›</a:t>
            </a:fld>
            <a:endParaRPr lang="en-GB"/>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018B31A-4459-42D2-8FDA-A7FF4122FFC1}" type="datetime1">
              <a:rPr lang="en-US" smtClean="0"/>
              <a:pPr/>
              <a:t>9/15/2010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pPr>
              <a:defRPr/>
            </a:pPr>
            <a:fld id="{525F2E8B-8C7D-4CEC-BE46-F7E093035004}" type="slidenum">
              <a:rPr lang="en-GB" smtClean="0"/>
              <a:pPr>
                <a:defRPr/>
              </a:pPr>
              <a:t>‹#›</a:t>
            </a:fld>
            <a:endParaRPr lang="en-GB"/>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36D57A-552F-4173-9531-7B11B3016ABB}" type="datetime1">
              <a:rPr lang="en-US" smtClean="0"/>
              <a:pPr/>
              <a:t>9/15/2010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pPr>
              <a:defRPr/>
            </a:pPr>
            <a:fld id="{8BD77EA2-0FE2-4186-BC53-F4CA39F48FB7}" type="slidenum">
              <a:rPr lang="en-GB" smtClean="0"/>
              <a:pPr>
                <a:defRPr/>
              </a:pPr>
              <a:t>‹#›</a:t>
            </a:fld>
            <a:endParaRPr lang="en-GB"/>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B2286DD-D894-420D-AF1E-A178D0D47C4D}" type="datetime1">
              <a:rPr lang="en-US" smtClean="0"/>
              <a:pPr/>
              <a:t>9/15/2010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pPr>
              <a:defRPr/>
            </a:pPr>
            <a:fld id="{F195137C-3C95-4827-BCBE-323704EB48F7}" type="slidenum">
              <a:rPr lang="en-GB" smtClean="0"/>
              <a:pPr>
                <a:defRPr/>
              </a:pPr>
              <a:t>‹#›</a:t>
            </a:fld>
            <a:endParaRPr lang="en-GB"/>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20C6153-45AF-45D3-93DC-CEA86E2AF31A}" type="datetime1">
              <a:rPr lang="en-US" smtClean="0"/>
              <a:pPr/>
              <a:t>9/15/2010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pPr>
              <a:defRPr/>
            </a:pPr>
            <a:fld id="{7780EEDE-997D-4535-B3C7-AC97DD36E624}" type="slidenum">
              <a:rPr lang="en-GB" smtClean="0"/>
              <a:pPr>
                <a:defRPr/>
              </a:pPr>
              <a:t>‹#›</a:t>
            </a:fld>
            <a:endParaRPr lang="en-GB"/>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A0A263A-5C44-4D20-8C5D-719C60FACE3D}" type="datetime1">
              <a:rPr lang="en-US" smtClean="0"/>
              <a:pPr/>
              <a:t>9/15/2010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pPr>
              <a:defRPr/>
            </a:pPr>
            <a:fld id="{56DE43B8-24C4-44D8-B739-74FFD9F8CD83}" type="slidenum">
              <a:rPr lang="en-GB" smtClean="0"/>
              <a:pPr>
                <a:defRPr/>
              </a:pPr>
              <a:t>‹#›</a:t>
            </a:fld>
            <a:endParaRPr lang="en-GB"/>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53D939-4E4D-4E79-B79C-314086D747E7}" type="datetime1">
              <a:rPr lang="en-US" smtClean="0"/>
              <a:pPr/>
              <a:t>9/15/2010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pPr>
              <a:defRPr/>
            </a:pPr>
            <a:fld id="{DD1A1AA5-5C5F-4007-B735-0D901C3202E6}" type="slidenum">
              <a:rPr lang="en-GB" smtClean="0"/>
              <a:pPr>
                <a:defRPr/>
              </a:pPr>
              <a:t>‹#›</a:t>
            </a:fld>
            <a:endParaRPr lang="en-GB"/>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316C56-15D9-407E-9A43-58EB59F0CA2B}" type="datetime1">
              <a:rPr lang="en-US" smtClean="0"/>
              <a:pPr/>
              <a:t>9/15/2010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pPr>
              <a:defRPr/>
            </a:pPr>
            <a:fld id="{3C54C127-3486-4D63-BCD1-524DAA8A9FCB}" type="slidenum">
              <a:rPr lang="en-GB" smtClean="0"/>
              <a:pPr>
                <a:defRPr/>
              </a:pPr>
              <a:t>‹#›</a:t>
            </a:fld>
            <a:endParaRPr lang="en-GB"/>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4B0767-088F-4EDC-B68E-125FF690E968}" type="datetime1">
              <a:rPr lang="en-US" smtClean="0"/>
              <a:pPr/>
              <a:t>9/15/2010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pPr>
              <a:defRPr/>
            </a:pPr>
            <a:fld id="{50D04C3A-877D-4BA8-87B8-3C412847A778}" type="slidenum">
              <a:rPr lang="en-GB" smtClean="0"/>
              <a:pPr>
                <a:defRPr/>
              </a:pPr>
              <a:t>‹#›</a:t>
            </a:fld>
            <a:endParaRPr lang="en-GB"/>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F229F5-EF6D-43C2-B50A-2822E0B045F0}" type="datetime1">
              <a:rPr lang="en-US" smtClean="0"/>
              <a:pPr/>
              <a:t>9/15/2010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DBCF8E9-5CA8-4706-8FBE-0E4DFC9AEBB5}" type="slidenum">
              <a:rPr lang="en-GB" smtClean="0"/>
              <a:pPr>
                <a:defRPr/>
              </a:pPr>
              <a:t>‹#›</a:t>
            </a:fld>
            <a:endParaRPr lang="en-GB"/>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anim calcmode="lin" valueType="num">
                                      <p:cBhvr>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anim calcmode="lin" valueType="num">
                                      <p:cBhvr>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500"/>
                                        <p:tgtEl>
                                          <p:spTgt spid="3">
                                            <p:txEl>
                                              <p:pRg st="3" end="3"/>
                                            </p:txEl>
                                          </p:spTgt>
                                        </p:tgtEl>
                                      </p:cBhvr>
                                    </p:animEffect>
                                    <p:anim calcmode="lin" valueType="num">
                                      <p:cBhvr>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3">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500"/>
                                        <p:tgtEl>
                                          <p:spTgt spid="3">
                                            <p:txEl>
                                              <p:pRg st="4" end="4"/>
                                            </p:txEl>
                                          </p:spTgt>
                                        </p:tgtEl>
                                      </p:cBhvr>
                                    </p:animEffect>
                                    <p:anim calcmode="lin" valueType="num">
                                      <p:cBhvr>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3">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ctrTitle"/>
          </p:nvPr>
        </p:nvSpPr>
        <p:spPr/>
        <p:txBody>
          <a:bodyPr/>
          <a:lstStyle/>
          <a:p>
            <a:pPr eaLnBrk="1" hangingPunct="1"/>
            <a:r>
              <a:rPr lang="en-GB" sz="2800" dirty="0" smtClean="0"/>
              <a:t>‘Above All a Patient Should Never Be Terrified’: Moral Treatment and Management in Hampshire, U.K. 1845-1914. </a:t>
            </a:r>
            <a:endParaRPr lang="en-GB" sz="2800" b="1" dirty="0" smtClean="0">
              <a:latin typeface="Calibri" pitchFamily="34" charset="0"/>
            </a:endParaRPr>
          </a:p>
        </p:txBody>
      </p:sp>
      <p:sp>
        <p:nvSpPr>
          <p:cNvPr id="3076" name="Rectangle 3"/>
          <p:cNvSpPr>
            <a:spLocks noGrp="1" noChangeArrowheads="1"/>
          </p:cNvSpPr>
          <p:nvPr>
            <p:ph type="subTitle" idx="1"/>
          </p:nvPr>
        </p:nvSpPr>
        <p:spPr/>
        <p:txBody>
          <a:bodyPr/>
          <a:lstStyle/>
          <a:p>
            <a:pPr eaLnBrk="1" hangingPunct="1"/>
            <a:r>
              <a:rPr lang="en-GB" dirty="0" smtClean="0">
                <a:latin typeface="Calibri" pitchFamily="34" charset="0"/>
              </a:rPr>
              <a:t>Diane Carpenter</a:t>
            </a:r>
          </a:p>
          <a:p>
            <a:pPr eaLnBrk="1" hangingPunct="1"/>
            <a:r>
              <a:rPr lang="en-GB" sz="2400" dirty="0" smtClean="0">
                <a:latin typeface="Calibri" pitchFamily="34" charset="0"/>
              </a:rPr>
              <a:t>University of Southampton</a:t>
            </a:r>
          </a:p>
          <a:p>
            <a:pPr eaLnBrk="1" hangingPunct="1"/>
            <a:r>
              <a:rPr lang="en-GB" sz="2400" dirty="0" smtClean="0">
                <a:latin typeface="Calibri" pitchFamily="34" charset="0"/>
              </a:rPr>
              <a:t>University of Portsmouth</a:t>
            </a:r>
          </a:p>
          <a:p>
            <a:pPr eaLnBrk="1" hangingPunct="1"/>
            <a:endParaRPr lang="en-GB" sz="2400" dirty="0" smtClean="0"/>
          </a:p>
        </p:txBody>
      </p:sp>
      <p:sp>
        <p:nvSpPr>
          <p:cNvPr id="5" name="Rectangle 6"/>
          <p:cNvSpPr>
            <a:spLocks noGrp="1" noChangeArrowheads="1"/>
          </p:cNvSpPr>
          <p:nvPr>
            <p:ph type="sldNum" sz="quarter" idx="12"/>
          </p:nvPr>
        </p:nvSpPr>
        <p:spPr>
          <a:ln/>
        </p:spPr>
        <p:txBody>
          <a:bodyPr/>
          <a:lstStyle/>
          <a:p>
            <a:pPr>
              <a:defRPr/>
            </a:pPr>
            <a:fld id="{4D6FE278-E6B2-48F4-8D6E-3E09BD00B1AA}" type="slidenum">
              <a:rPr lang="en-GB"/>
              <a:pPr>
                <a:defRPr/>
              </a:pPr>
              <a:t>1</a:t>
            </a:fld>
            <a:endParaRPr lang="en-GB" dirty="0"/>
          </a:p>
        </p:txBody>
      </p:sp>
      <p:sp>
        <p:nvSpPr>
          <p:cNvPr id="3074"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C67F72DC-1E19-47E2-A37A-060FF1C75E78}" type="slidenum">
              <a:rPr lang="en-GB" sz="1400" b="0">
                <a:latin typeface="Arial" charset="0"/>
              </a:rPr>
              <a:pPr algn="r"/>
              <a:t>1</a:t>
            </a:fld>
            <a:endParaRPr lang="en-GB" sz="1400" b="0" dirty="0">
              <a:latin typeface="Arial"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Focus of this Paper</a:t>
            </a:r>
            <a:endParaRPr lang="en-GB" dirty="0"/>
          </a:p>
        </p:txBody>
      </p:sp>
      <p:sp>
        <p:nvSpPr>
          <p:cNvPr id="3" name="Content Placeholder 2"/>
          <p:cNvSpPr>
            <a:spLocks noGrp="1"/>
          </p:cNvSpPr>
          <p:nvPr>
            <p:ph idx="1"/>
          </p:nvPr>
        </p:nvSpPr>
        <p:spPr/>
        <p:txBody>
          <a:bodyPr/>
          <a:lstStyle/>
          <a:p>
            <a:r>
              <a:rPr lang="en-GB" dirty="0" smtClean="0"/>
              <a:t>To what extent did the quality of asylum life compare with the main alternatives for pauper lunatics?</a:t>
            </a:r>
          </a:p>
          <a:p>
            <a:r>
              <a:rPr lang="en-GB" dirty="0" smtClean="0"/>
              <a:t>To what degree was the quality of life consistent in all asylums nationally?</a:t>
            </a:r>
          </a:p>
          <a:p>
            <a:r>
              <a:rPr lang="en-GB" dirty="0" smtClean="0"/>
              <a:t>Is there evidence to suggest that the quality of moral treatment improved or deteriorated between 1845 and 1914?</a:t>
            </a:r>
            <a:endParaRPr lang="en-GB" dirty="0"/>
          </a:p>
        </p:txBody>
      </p:sp>
      <p:sp>
        <p:nvSpPr>
          <p:cNvPr id="4" name="Slide Number Placeholder 3"/>
          <p:cNvSpPr>
            <a:spLocks noGrp="1"/>
          </p:cNvSpPr>
          <p:nvPr>
            <p:ph type="sldNum" sz="quarter" idx="12"/>
          </p:nvPr>
        </p:nvSpPr>
        <p:spPr/>
        <p:txBody>
          <a:bodyPr/>
          <a:lstStyle/>
          <a:p>
            <a:pPr>
              <a:defRPr/>
            </a:pPr>
            <a:fld id="{525F2E8B-8C7D-4CEC-BE46-F7E093035004}" type="slidenum">
              <a:rPr lang="en-GB" smtClean="0"/>
              <a:pPr>
                <a:defRPr/>
              </a:pPr>
              <a:t>10</a:t>
            </a:fld>
            <a:endParaRPr lang="en-GB"/>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Rectangle 6"/>
          <p:cNvSpPr>
            <a:spLocks noGrp="1" noChangeArrowheads="1"/>
          </p:cNvSpPr>
          <p:nvPr>
            <p:ph type="sldNum" sz="quarter" idx="12"/>
          </p:nvPr>
        </p:nvSpPr>
        <p:spPr>
          <a:ln/>
        </p:spPr>
        <p:txBody>
          <a:bodyPr/>
          <a:lstStyle/>
          <a:p>
            <a:pPr>
              <a:defRPr/>
            </a:pPr>
            <a:fld id="{4189DBBA-4977-4B30-B970-CD1843E2851D}" type="slidenum">
              <a:rPr lang="en-GB"/>
              <a:pPr>
                <a:defRPr/>
              </a:pPr>
              <a:t>11</a:t>
            </a:fld>
            <a:endParaRPr lang="en-GB"/>
          </a:p>
        </p:txBody>
      </p:sp>
      <p:sp>
        <p:nvSpPr>
          <p:cNvPr id="38806" name="Rectangle 918"/>
          <p:cNvSpPr>
            <a:spLocks noChangeArrowheads="1"/>
          </p:cNvSpPr>
          <p:nvPr/>
        </p:nvSpPr>
        <p:spPr bwMode="auto">
          <a:xfrm>
            <a:off x="900113" y="428625"/>
            <a:ext cx="6335712" cy="763588"/>
          </a:xfrm>
          <a:prstGeom prst="rect">
            <a:avLst/>
          </a:prstGeom>
          <a:noFill/>
          <a:ln w="9525">
            <a:noFill/>
            <a:miter lim="800000"/>
            <a:headEnd/>
            <a:tailEnd/>
          </a:ln>
          <a:effectLst/>
        </p:spPr>
        <p:txBody>
          <a:bodyPr anchor="ctr">
            <a:spAutoFit/>
          </a:bodyPr>
          <a:lstStyle/>
          <a:p>
            <a:pPr eaLnBrk="0" hangingPunct="0"/>
            <a:r>
              <a:rPr lang="en-GB" sz="2800">
                <a:cs typeface="Times New Roman" pitchFamily="18" charset="0"/>
              </a:rPr>
              <a:t> Figure 1:        BPLA DIETARY, 1879.</a:t>
            </a:r>
            <a:endParaRPr lang="en-GB" sz="2800"/>
          </a:p>
          <a:p>
            <a:pPr eaLnBrk="0" hangingPunct="0"/>
            <a:endParaRPr lang="en-GB" sz="1600"/>
          </a:p>
        </p:txBody>
      </p:sp>
      <p:graphicFrame>
        <p:nvGraphicFramePr>
          <p:cNvPr id="39723" name="Group 1835"/>
          <p:cNvGraphicFramePr>
            <a:graphicFrameLocks noGrp="1"/>
          </p:cNvGraphicFramePr>
          <p:nvPr/>
        </p:nvGraphicFramePr>
        <p:xfrm>
          <a:off x="179388" y="1085850"/>
          <a:ext cx="8964612" cy="3051493"/>
        </p:xfrm>
        <a:graphic>
          <a:graphicData uri="http://schemas.openxmlformats.org/drawingml/2006/table">
            <a:tbl>
              <a:tblPr/>
              <a:tblGrid>
                <a:gridCol w="639762"/>
                <a:gridCol w="641350"/>
                <a:gridCol w="639763"/>
                <a:gridCol w="641350"/>
                <a:gridCol w="639762"/>
                <a:gridCol w="641350"/>
                <a:gridCol w="639763"/>
                <a:gridCol w="638175"/>
                <a:gridCol w="641350"/>
                <a:gridCol w="639762"/>
                <a:gridCol w="641350"/>
                <a:gridCol w="639763"/>
                <a:gridCol w="641350"/>
                <a:gridCol w="639762"/>
              </a:tblGrid>
              <a:tr h="1397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BREAKFAST</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7">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DINNER</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TEA</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238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Bread</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Butter</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Tea</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Meat</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Soup</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Bread</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Meat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Pie</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Veg</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Suet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Pud</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Ale</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Bread</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Butter</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Cheese</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MON</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8 oz</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½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 pt</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3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1lb</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½ pt</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Calibri" pitchFamily="34" charset="0"/>
                          <a:cs typeface="Arial" charset="0"/>
                        </a:rPr>
                        <a:t>8oz</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½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2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TUE</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8 oz</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½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 pt</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5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1lb</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½ pt</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1000" b="0" i="0" u="none" strike="noStrike" cap="none" normalizeH="0" baseline="0" dirty="0" smtClean="0">
                          <a:ln>
                            <a:noFill/>
                          </a:ln>
                          <a:solidFill>
                            <a:schemeClr val="tx1"/>
                          </a:solidFill>
                          <a:effectLst/>
                          <a:latin typeface="Calibri" pitchFamily="34" charset="0"/>
                          <a:cs typeface="Arial" charset="0"/>
                        </a:rPr>
                        <a:t>8oz</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½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2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WED</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8 oz</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½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 pt</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2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2 pt</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5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1000" b="0" i="0" u="none" strike="noStrike" cap="none" normalizeH="0" baseline="0" dirty="0" smtClean="0">
                          <a:ln>
                            <a:noFill/>
                          </a:ln>
                          <a:solidFill>
                            <a:schemeClr val="tx1"/>
                          </a:solidFill>
                          <a:effectLst/>
                          <a:latin typeface="Calibri" pitchFamily="34" charset="0"/>
                          <a:cs typeface="Arial" charset="0"/>
                        </a:rPr>
                        <a:t>8oz</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½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2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THU</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8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½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 pt</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12oz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1lb</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Calibri" pitchFamily="34" charset="0"/>
                          <a:cs typeface="Times New Roman" pitchFamily="18" charset="0"/>
                        </a:rPr>
                        <a:t>½ pt</a:t>
                      </a:r>
                      <a:endParaRPr kumimoji="0" lang="en-GB" sz="1000" b="0" i="0" u="none" strike="noStrike" cap="none" normalizeH="0" baseline="0" dirty="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1000" b="0" i="0" u="none" strike="noStrike" cap="none" normalizeH="0" baseline="0" dirty="0" smtClean="0">
                          <a:ln>
                            <a:noFill/>
                          </a:ln>
                          <a:solidFill>
                            <a:schemeClr val="tx1"/>
                          </a:solidFill>
                          <a:effectLst/>
                          <a:latin typeface="Calibri" pitchFamily="34" charset="0"/>
                          <a:cs typeface="Arial" charset="0"/>
                        </a:rPr>
                        <a:t>8oz</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½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2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FRI</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8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½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 pt</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5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1lb</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Calibri" pitchFamily="34" charset="0"/>
                          <a:cs typeface="Times New Roman" pitchFamily="18" charset="0"/>
                        </a:rPr>
                        <a:t>½ pt</a:t>
                      </a:r>
                      <a:endParaRPr kumimoji="0" lang="en-GB" sz="1000" b="0" i="0" u="none" strike="noStrike" cap="none" normalizeH="0" baseline="0" dirty="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1000" b="0" i="0" u="none" strike="noStrike" cap="none" normalizeH="0" baseline="0" dirty="0" smtClean="0">
                          <a:ln>
                            <a:noFill/>
                          </a:ln>
                          <a:solidFill>
                            <a:schemeClr val="tx1"/>
                          </a:solidFill>
                          <a:effectLst/>
                          <a:latin typeface="Calibri" pitchFamily="34" charset="0"/>
                          <a:cs typeface="Arial" charset="0"/>
                        </a:rPr>
                        <a:t>8oz</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½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2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SAT</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8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½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 pt</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3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1lb</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Calibri" pitchFamily="34" charset="0"/>
                          <a:cs typeface="Times New Roman" pitchFamily="18" charset="0"/>
                        </a:rPr>
                        <a:t>½ pt</a:t>
                      </a:r>
                      <a:endParaRPr kumimoji="0" lang="en-GB" sz="1000" b="0" i="0" u="none" strike="noStrike" cap="none" normalizeH="0" baseline="0" dirty="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1000" b="0" i="0" u="none" strike="noStrike" cap="none" normalizeH="0" baseline="0" dirty="0" smtClean="0">
                          <a:ln>
                            <a:noFill/>
                          </a:ln>
                          <a:solidFill>
                            <a:schemeClr val="tx1"/>
                          </a:solidFill>
                          <a:effectLst/>
                          <a:latin typeface="Calibri" pitchFamily="34" charset="0"/>
                          <a:cs typeface="Arial" charset="0"/>
                        </a:rPr>
                        <a:t>8oz</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½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2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SUN</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8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½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 pt</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16-18oz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Calibri" pitchFamily="34" charset="0"/>
                          <a:cs typeface="Times New Roman" pitchFamily="18" charset="0"/>
                        </a:rPr>
                        <a:t>½ pt</a:t>
                      </a:r>
                      <a:endParaRPr kumimoji="0" lang="en-GB" sz="1000" b="0" i="0" u="none" strike="noStrike" cap="none" normalizeH="0" baseline="0" dirty="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1000" b="0" i="0" u="none" strike="noStrike" cap="none" normalizeH="0" baseline="0" dirty="0" smtClean="0">
                          <a:ln>
                            <a:noFill/>
                          </a:ln>
                          <a:solidFill>
                            <a:schemeClr val="tx1"/>
                          </a:solidFill>
                          <a:effectLst/>
                          <a:latin typeface="Calibri" pitchFamily="34" charset="0"/>
                          <a:cs typeface="Arial" charset="0"/>
                        </a:rPr>
                        <a:t>8oz</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½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2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65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56oz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3½oz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7pts</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18oz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2 pt</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5 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12oz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5lb</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16-18oz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3pts</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56oz</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3 ½</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Calibri" pitchFamily="34" charset="0"/>
                          <a:cs typeface="Times New Roman" pitchFamily="18" charset="0"/>
                        </a:rPr>
                        <a:t>oz</a:t>
                      </a:r>
                      <a:endParaRPr kumimoji="0" lang="en-GB" sz="10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Calibri" pitchFamily="34" charset="0"/>
                          <a:cs typeface="Times New Roman" pitchFamily="18" charset="0"/>
                        </a:rPr>
                        <a:t>14oz</a:t>
                      </a:r>
                      <a:endParaRPr kumimoji="0" lang="en-GB" sz="1000" b="0" i="0" u="none" strike="noStrike" cap="none" normalizeH="0" baseline="0" dirty="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9718" name="Rectangle 1830"/>
          <p:cNvSpPr>
            <a:spLocks noChangeArrowheads="1"/>
          </p:cNvSpPr>
          <p:nvPr/>
        </p:nvSpPr>
        <p:spPr bwMode="auto">
          <a:xfrm rot="10800000" flipV="1">
            <a:off x="2555875" y="4959350"/>
            <a:ext cx="3887788" cy="366713"/>
          </a:xfrm>
          <a:prstGeom prst="rect">
            <a:avLst/>
          </a:prstGeom>
          <a:noFill/>
          <a:ln w="9525">
            <a:noFill/>
            <a:miter lim="800000"/>
            <a:headEnd/>
            <a:tailEnd/>
          </a:ln>
          <a:effectLst/>
        </p:spPr>
        <p:txBody>
          <a:bodyPr anchor="ctr">
            <a:spAutoFit/>
          </a:bodyPr>
          <a:lstStyle/>
          <a:p>
            <a:pPr algn="ctr" eaLnBrk="0" hangingPunct="0"/>
            <a:r>
              <a:rPr lang="en-GB" sz="1800"/>
              <a:t>Source: C.I.L. Report, 1880</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DD1A1AA5-5C5F-4007-B735-0D901C3202E6}" type="slidenum">
              <a:rPr lang="en-GB" smtClean="0"/>
              <a:pPr>
                <a:defRPr/>
              </a:pPr>
              <a:t>12</a:t>
            </a:fld>
            <a:endParaRPr lang="en-GB"/>
          </a:p>
        </p:txBody>
      </p:sp>
      <p:sp>
        <p:nvSpPr>
          <p:cNvPr id="21509" name="Rectangle 5"/>
          <p:cNvSpPr>
            <a:spLocks noChangeArrowheads="1"/>
          </p:cNvSpPr>
          <p:nvPr/>
        </p:nvSpPr>
        <p:spPr bwMode="auto">
          <a:xfrm>
            <a:off x="0" y="38091"/>
            <a:ext cx="9144000" cy="8771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GB"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Comparison of the Weekly Dietary for Male Patients  at Five Asylums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fluid /oz</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7" name="Chart 6"/>
          <p:cNvGraphicFramePr/>
          <p:nvPr/>
        </p:nvGraphicFramePr>
        <p:xfrm>
          <a:off x="467544" y="764704"/>
          <a:ext cx="8424936" cy="3960440"/>
        </p:xfrm>
        <a:graphic>
          <a:graphicData uri="http://schemas.openxmlformats.org/drawingml/2006/chart">
            <c:chart xmlns:c="http://schemas.openxmlformats.org/drawingml/2006/chart" xmlns:r="http://schemas.openxmlformats.org/officeDocument/2006/relationships" r:id="rId2"/>
          </a:graphicData>
        </a:graphic>
      </p:graphicFrame>
      <p:sp>
        <p:nvSpPr>
          <p:cNvPr id="21510" name="Rectangle 6"/>
          <p:cNvSpPr>
            <a:spLocks noChangeArrowheads="1"/>
          </p:cNvSpPr>
          <p:nvPr/>
        </p:nvSpPr>
        <p:spPr bwMode="auto">
          <a:xfrm>
            <a:off x="0" y="3313590"/>
            <a:ext cx="18684923" cy="20928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1000" b="0" dirty="0" smtClean="0">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1000" b="0" dirty="0" smtClean="0">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1000" b="0" dirty="0" smtClean="0">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1000" b="0" dirty="0" smtClean="0">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Sources: Crammer, </a:t>
            </a:r>
            <a:r>
              <a:rPr kumimoji="0" lang="en-GB" sz="1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Asylum History</a:t>
            </a: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p.110; P.C.R.O. PR/H8/1/7/1, BPLA, 1880, A.R.M.S., p. 34; H.R.O. 48M94/A9/1, HCLA, A.R.M.S., 1853, p.11; </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Cherry, </a:t>
            </a:r>
            <a:r>
              <a:rPr kumimoji="0" lang="en-GB" sz="1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Mental Health</a:t>
            </a: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p77; Gardner, </a:t>
            </a:r>
            <a:r>
              <a:rPr kumimoji="0" lang="en-GB" sz="1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Sweet Bells</a:t>
            </a: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p.51. Precise details were not available in all categories for the NLA. </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Butter and tea were more frequently given to female patients.</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DD1A1AA5-5C5F-4007-B735-0D901C3202E6}" type="slidenum">
              <a:rPr lang="en-GB" smtClean="0"/>
              <a:pPr>
                <a:defRPr/>
              </a:pPr>
              <a:t>13</a:t>
            </a:fld>
            <a:endParaRPr lang="en-GB"/>
          </a:p>
        </p:txBody>
      </p:sp>
      <p:graphicFrame>
        <p:nvGraphicFramePr>
          <p:cNvPr id="3" name="Table 2"/>
          <p:cNvGraphicFramePr>
            <a:graphicFrameLocks noGrp="1"/>
          </p:cNvGraphicFramePr>
          <p:nvPr/>
        </p:nvGraphicFramePr>
        <p:xfrm>
          <a:off x="539550" y="692691"/>
          <a:ext cx="8280924" cy="5892927"/>
        </p:xfrm>
        <a:graphic>
          <a:graphicData uri="http://schemas.openxmlformats.org/drawingml/2006/table">
            <a:tbl>
              <a:tblPr/>
              <a:tblGrid>
                <a:gridCol w="2070231"/>
                <a:gridCol w="2070231"/>
                <a:gridCol w="2070231"/>
                <a:gridCol w="2070231"/>
              </a:tblGrid>
              <a:tr h="240027">
                <a:tc>
                  <a:txBody>
                    <a:bodyPr/>
                    <a:lstStyle/>
                    <a:p>
                      <a:pPr algn="ctr">
                        <a:lnSpc>
                          <a:spcPct val="150000"/>
                        </a:lnSpc>
                        <a:spcAft>
                          <a:spcPts val="0"/>
                        </a:spcAft>
                      </a:pPr>
                      <a:r>
                        <a:rPr lang="en-GB" sz="1200" b="1" dirty="0">
                          <a:latin typeface="Times New Roman"/>
                          <a:ea typeface="Times New Roman"/>
                          <a:cs typeface="Times New Roman"/>
                        </a:rPr>
                        <a:t>Males</a:t>
                      </a:r>
                      <a:endParaRPr lang="en-GB" sz="1200" dirty="0">
                        <a:latin typeface="Times New Roman"/>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b="1">
                          <a:latin typeface="Times New Roman"/>
                          <a:ea typeface="Times New Roman"/>
                          <a:cs typeface="Times New Roman"/>
                        </a:rPr>
                        <a:t>No.</a:t>
                      </a:r>
                      <a:endParaRPr lang="en-GB" sz="1200">
                        <a:latin typeface="Times New Roman"/>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b="1">
                          <a:latin typeface="Times New Roman"/>
                          <a:ea typeface="Times New Roman"/>
                          <a:cs typeface="Times New Roman"/>
                        </a:rPr>
                        <a:t>Females</a:t>
                      </a:r>
                      <a:endParaRPr lang="en-GB" sz="1200">
                        <a:latin typeface="Times New Roman"/>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b="1">
                          <a:latin typeface="Times New Roman"/>
                          <a:ea typeface="Times New Roman"/>
                          <a:cs typeface="Times New Roman"/>
                        </a:rPr>
                        <a:t>No.</a:t>
                      </a:r>
                      <a:endParaRPr lang="en-GB" sz="1200">
                        <a:latin typeface="Times New Roman"/>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Architect</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Agricultural Servant</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Boat Builder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Dairy-woman</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Brick Burner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Domestic Employment</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7</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dirty="0">
                          <a:latin typeface="Times New Roman"/>
                          <a:ea typeface="Times New Roman"/>
                          <a:cs typeface="Times New Roman"/>
                        </a:rPr>
                        <a:t>Cabinet Maker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2</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Domestic Servant</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17</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Clerk</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Dress-maker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Coach Maker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Game-keeper’s Wife</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Cooper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Governess</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Dyer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Inn-keeper’s Daughter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Gardener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3</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Labourer’s Daughter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2</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Hawker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Labourer’s Wife</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18</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Joiner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Laundresses</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3</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Labourers</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32</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Lodging-house Keeper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Land Surveyor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Paupers</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4</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Pensioner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School-master’s Wife</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Polish Refugee</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School-mistress</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Ship’s Pilot</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Seaman’s Wife</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Shoe-maker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Tailor’s Wife</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2</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Tailors</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2</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Weaver’s Wife</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Teacher of Navigation</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n-GB" sz="1200">
                          <a:latin typeface="Times New Roman"/>
                          <a:ea typeface="Times New Roman"/>
                          <a:cs typeface="Times New Roman"/>
                        </a:rPr>
                        <a:t>Without occupation</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5</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Thatcher</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endParaRPr lang="en-GB" sz="1200">
                        <a:latin typeface="Times New Roman"/>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endParaRPr lang="en-GB" sz="1200">
                        <a:latin typeface="Times New Roman"/>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Tramp</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1</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endParaRPr lang="en-GB" sz="1200">
                        <a:latin typeface="Times New Roman"/>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endParaRPr lang="en-GB" sz="1200">
                        <a:latin typeface="Times New Roman"/>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nSpc>
                          <a:spcPct val="150000"/>
                        </a:lnSpc>
                        <a:spcAft>
                          <a:spcPts val="0"/>
                        </a:spcAft>
                      </a:pPr>
                      <a:r>
                        <a:rPr lang="en-GB" sz="1200">
                          <a:latin typeface="Times New Roman"/>
                          <a:ea typeface="Times New Roman"/>
                          <a:cs typeface="Times New Roman"/>
                        </a:rPr>
                        <a:t>Without Occupation</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a:latin typeface="Times New Roman"/>
                          <a:ea typeface="Times New Roman"/>
                          <a:cs typeface="Times New Roman"/>
                        </a:rPr>
                        <a:t>5</a:t>
                      </a: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endParaRPr lang="en-GB" sz="1200">
                        <a:latin typeface="Times New Roman"/>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endParaRPr lang="en-GB" sz="1200">
                        <a:latin typeface="Times New Roman"/>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027">
                <a:tc>
                  <a:txBody>
                    <a:bodyPr/>
                    <a:lstStyle/>
                    <a:p>
                      <a:pPr algn="ctr">
                        <a:lnSpc>
                          <a:spcPct val="150000"/>
                        </a:lnSpc>
                        <a:spcAft>
                          <a:spcPts val="0"/>
                        </a:spcAft>
                      </a:pPr>
                      <a:r>
                        <a:rPr lang="en-GB" sz="1200" b="1">
                          <a:latin typeface="Times New Roman"/>
                          <a:ea typeface="Times New Roman"/>
                          <a:cs typeface="Times New Roman"/>
                        </a:rPr>
                        <a:t>Total</a:t>
                      </a:r>
                      <a:endParaRPr lang="en-GB" sz="1200">
                        <a:latin typeface="Times New Roman"/>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b="1">
                          <a:latin typeface="Times New Roman"/>
                          <a:ea typeface="Times New Roman"/>
                          <a:cs typeface="Times New Roman"/>
                        </a:rPr>
                        <a:t>61</a:t>
                      </a:r>
                      <a:endParaRPr lang="en-GB" sz="1200">
                        <a:latin typeface="Times New Roman"/>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b="1">
                          <a:latin typeface="Times New Roman"/>
                          <a:ea typeface="Times New Roman"/>
                          <a:cs typeface="Times New Roman"/>
                        </a:rPr>
                        <a:t>Total</a:t>
                      </a:r>
                      <a:endParaRPr lang="en-GB" sz="1200">
                        <a:latin typeface="Times New Roman"/>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200" b="1" dirty="0">
                          <a:latin typeface="Times New Roman"/>
                          <a:ea typeface="Times New Roman"/>
                          <a:cs typeface="Times New Roman"/>
                        </a:rPr>
                        <a:t>69</a:t>
                      </a:r>
                      <a:endParaRPr lang="en-GB" sz="1200" dirty="0">
                        <a:latin typeface="Times New Roman"/>
                        <a:ea typeface="Times New Roman"/>
                        <a:cs typeface="Times New Roman"/>
                      </a:endParaRPr>
                    </a:p>
                  </a:txBody>
                  <a:tcPr marL="50800" marR="508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4273" name="Rectangle 1"/>
          <p:cNvSpPr>
            <a:spLocks noChangeArrowheads="1"/>
          </p:cNvSpPr>
          <p:nvPr/>
        </p:nvSpPr>
        <p:spPr bwMode="auto">
          <a:xfrm>
            <a:off x="0" y="-140732"/>
            <a:ext cx="184731" cy="73866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GB" sz="1200" dirty="0" smtClean="0">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Box 6"/>
          <p:cNvSpPr txBox="1"/>
          <p:nvPr/>
        </p:nvSpPr>
        <p:spPr>
          <a:xfrm>
            <a:off x="179512" y="188640"/>
            <a:ext cx="8964488" cy="830997"/>
          </a:xfrm>
          <a:prstGeom prst="rect">
            <a:avLst/>
          </a:prstGeom>
          <a:noFill/>
        </p:spPr>
        <p:txBody>
          <a:bodyPr wrap="square" rtlCol="0">
            <a:spAutoFit/>
          </a:bodyPr>
          <a:lstStyle/>
          <a:p>
            <a:pPr lvl="0" algn="ctr"/>
            <a:r>
              <a:rPr lang="en-GB" dirty="0" smtClean="0">
                <a:latin typeface="Arial" pitchFamily="34" charset="0"/>
                <a:ea typeface="Times New Roman" pitchFamily="18" charset="0"/>
                <a:cs typeface="Arial" pitchFamily="34" charset="0"/>
              </a:rPr>
              <a:t>Occupations of Patients Admitted to the HCLA, 1854.</a:t>
            </a:r>
            <a:endParaRPr lang="en-GB" sz="1200" b="0" dirty="0" smtClean="0">
              <a:latin typeface="Arial" pitchFamily="34" charset="0"/>
              <a:cs typeface="Arial" pitchFamily="34" charset="0"/>
            </a:endParaRPr>
          </a:p>
          <a:p>
            <a:pPr algn="ctr"/>
            <a:endParaRPr lang="en-GB"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normAutofit fontScale="90000"/>
          </a:bodyPr>
          <a:lstStyle/>
          <a:p>
            <a:pPr eaLnBrk="1" hangingPunct="1"/>
            <a:r>
              <a:rPr lang="en-GB" sz="2800" b="1" smtClean="0">
                <a:latin typeface="Calibri" pitchFamily="34" charset="0"/>
              </a:rPr>
              <a:t>RESULTS: MORAL TREATMENT – THE QUALITY OF ASYLUM LIFE</a:t>
            </a:r>
            <a:br>
              <a:rPr lang="en-GB" sz="2800" b="1" smtClean="0">
                <a:latin typeface="Calibri" pitchFamily="34" charset="0"/>
              </a:rPr>
            </a:br>
            <a:endParaRPr lang="en-GB" sz="2800" b="1" smtClean="0">
              <a:latin typeface="Calibri" pitchFamily="34" charset="0"/>
            </a:endParaRPr>
          </a:p>
        </p:txBody>
      </p:sp>
      <p:sp>
        <p:nvSpPr>
          <p:cNvPr id="14340" name="Rectangle 3"/>
          <p:cNvSpPr>
            <a:spLocks noGrp="1" noChangeArrowheads="1"/>
          </p:cNvSpPr>
          <p:nvPr>
            <p:ph idx="1"/>
          </p:nvPr>
        </p:nvSpPr>
        <p:spPr/>
        <p:txBody>
          <a:bodyPr/>
          <a:lstStyle/>
          <a:p>
            <a:pPr eaLnBrk="1" hangingPunct="1"/>
            <a:r>
              <a:rPr lang="en-US" sz="2400" smtClean="0">
                <a:latin typeface="Calibri" pitchFamily="34" charset="0"/>
              </a:rPr>
              <a:t>The basic determinants of the quality of life for the local asylum population appeared preferable to its alternatives</a:t>
            </a:r>
          </a:p>
          <a:p>
            <a:pPr eaLnBrk="1" hangingPunct="1"/>
            <a:r>
              <a:rPr lang="en-US" sz="2400" smtClean="0">
                <a:latin typeface="Calibri" pitchFamily="34" charset="0"/>
              </a:rPr>
              <a:t>Asylum diet was better than at the Workhouse, and often to what could be afforded at home</a:t>
            </a:r>
          </a:p>
          <a:p>
            <a:pPr eaLnBrk="1" hangingPunct="1"/>
            <a:r>
              <a:rPr lang="en-US" sz="2400" smtClean="0">
                <a:latin typeface="Calibri" pitchFamily="34" charset="0"/>
              </a:rPr>
              <a:t>Accidents and contagious diseases occurred, but probably, because of the precautions taken, less often than in the industrial or agricultural workplace</a:t>
            </a:r>
          </a:p>
          <a:p>
            <a:pPr eaLnBrk="1" hangingPunct="1"/>
            <a:r>
              <a:rPr lang="en-US" sz="2400" smtClean="0">
                <a:latin typeface="Calibri" pitchFamily="34" charset="0"/>
              </a:rPr>
              <a:t>Asylum provided safer environment than patients’ homes</a:t>
            </a:r>
          </a:p>
          <a:p>
            <a:pPr eaLnBrk="1" hangingPunct="1"/>
            <a:r>
              <a:rPr lang="en-US" sz="2400" smtClean="0">
                <a:latin typeface="Calibri" pitchFamily="34" charset="0"/>
              </a:rPr>
              <a:t>Standard of cleanliness was variable, but frequently checked</a:t>
            </a:r>
          </a:p>
          <a:p>
            <a:pPr eaLnBrk="1" hangingPunct="1"/>
            <a:r>
              <a:rPr lang="en-US" sz="2400" smtClean="0">
                <a:latin typeface="Calibri" pitchFamily="34" charset="0"/>
              </a:rPr>
              <a:t>High standards of personal cleanliness</a:t>
            </a:r>
          </a:p>
        </p:txBody>
      </p:sp>
      <p:sp>
        <p:nvSpPr>
          <p:cNvPr id="5" name="Rectangle 6"/>
          <p:cNvSpPr>
            <a:spLocks noGrp="1" noChangeArrowheads="1"/>
          </p:cNvSpPr>
          <p:nvPr>
            <p:ph type="sldNum" sz="quarter" idx="12"/>
          </p:nvPr>
        </p:nvSpPr>
        <p:spPr>
          <a:ln/>
        </p:spPr>
        <p:txBody>
          <a:bodyPr/>
          <a:lstStyle/>
          <a:p>
            <a:pPr>
              <a:defRPr/>
            </a:pPr>
            <a:fld id="{7B346BA8-E5C2-48D8-95B7-53298EE05EB5}" type="slidenum">
              <a:rPr lang="en-GB"/>
              <a:pPr>
                <a:defRPr/>
              </a:pPr>
              <a:t>14</a:t>
            </a:fld>
            <a:endParaRPr lang="en-GB"/>
          </a:p>
        </p:txBody>
      </p:sp>
      <p:sp>
        <p:nvSpPr>
          <p:cNvPr id="14338"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A2BE2038-3874-4B93-AB27-9A0277B03E2A}" type="slidenum">
              <a:rPr lang="en-GB" sz="1400" b="0">
                <a:latin typeface="Arial" charset="0"/>
              </a:rPr>
              <a:pPr algn="r"/>
              <a:t>14</a:t>
            </a:fld>
            <a:endParaRPr lang="en-GB" sz="1400" b="0">
              <a:latin typeface="Arial" charset="0"/>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GB" sz="2800" b="1" smtClean="0">
                <a:latin typeface="Calibri" pitchFamily="34" charset="0"/>
              </a:rPr>
              <a:t>THE QUALITY OF ASYLUM LIFE</a:t>
            </a:r>
            <a:br>
              <a:rPr lang="en-GB" sz="2800" b="1" smtClean="0">
                <a:latin typeface="Calibri" pitchFamily="34" charset="0"/>
              </a:rPr>
            </a:br>
            <a:r>
              <a:rPr lang="en-GB" sz="2800" b="1" smtClean="0">
                <a:latin typeface="Calibri" pitchFamily="34" charset="0"/>
              </a:rPr>
              <a:t>Continued</a:t>
            </a:r>
            <a:r>
              <a:rPr lang="en-GB" sz="4000" smtClean="0">
                <a:latin typeface="Calibri" pitchFamily="34" charset="0"/>
              </a:rPr>
              <a:t>.</a:t>
            </a:r>
          </a:p>
        </p:txBody>
      </p:sp>
      <p:sp>
        <p:nvSpPr>
          <p:cNvPr id="36867" name="Rectangle 3"/>
          <p:cNvSpPr>
            <a:spLocks noGrp="1" noChangeArrowheads="1"/>
          </p:cNvSpPr>
          <p:nvPr>
            <p:ph idx="1"/>
          </p:nvPr>
        </p:nvSpPr>
        <p:spPr/>
        <p:txBody>
          <a:bodyPr/>
          <a:lstStyle/>
          <a:p>
            <a:pPr>
              <a:lnSpc>
                <a:spcPct val="80000"/>
              </a:lnSpc>
            </a:pPr>
            <a:r>
              <a:rPr lang="en-GB" sz="2800" smtClean="0">
                <a:latin typeface="Calibri" pitchFamily="34" charset="0"/>
              </a:rPr>
              <a:t>Clothing was institutional, but of very good quality – providing warmth. All patients were given shoes, boots and winter coats</a:t>
            </a:r>
          </a:p>
          <a:p>
            <a:pPr>
              <a:lnSpc>
                <a:spcPct val="80000"/>
              </a:lnSpc>
            </a:pPr>
            <a:r>
              <a:rPr lang="en-GB" sz="2800" smtClean="0">
                <a:latin typeface="Calibri" pitchFamily="34" charset="0"/>
              </a:rPr>
              <a:t>Opportunity for exercise (in the fresh air) was better in Portsmouth than in Hampshire. (In both cases this was better than it is today).</a:t>
            </a:r>
          </a:p>
          <a:p>
            <a:pPr>
              <a:lnSpc>
                <a:spcPct val="80000"/>
              </a:lnSpc>
            </a:pPr>
            <a:r>
              <a:rPr lang="en-GB" sz="2800" smtClean="0">
                <a:latin typeface="Calibri" pitchFamily="34" charset="0"/>
              </a:rPr>
              <a:t>Employment was aimed at developing skills or preventing de-skilling with the aim of rehabilitation and discharge</a:t>
            </a:r>
          </a:p>
          <a:p>
            <a:pPr>
              <a:lnSpc>
                <a:spcPct val="80000"/>
              </a:lnSpc>
            </a:pPr>
            <a:r>
              <a:rPr lang="en-GB" sz="2800" smtClean="0">
                <a:latin typeface="Calibri" pitchFamily="34" charset="0"/>
              </a:rPr>
              <a:t>A wide variety of amusements and entertainments was provided in both Asylums.</a:t>
            </a:r>
          </a:p>
          <a:p>
            <a:pPr>
              <a:lnSpc>
                <a:spcPct val="80000"/>
              </a:lnSpc>
            </a:pPr>
            <a:endParaRPr lang="en-GB" sz="2800" smtClean="0">
              <a:latin typeface="Calibri" pitchFamily="34" charset="0"/>
            </a:endParaRPr>
          </a:p>
        </p:txBody>
      </p:sp>
      <p:sp>
        <p:nvSpPr>
          <p:cNvPr id="4" name="Rectangle 6"/>
          <p:cNvSpPr>
            <a:spLocks noGrp="1" noChangeArrowheads="1"/>
          </p:cNvSpPr>
          <p:nvPr>
            <p:ph type="sldNum" sz="quarter" idx="12"/>
          </p:nvPr>
        </p:nvSpPr>
        <p:spPr>
          <a:ln/>
        </p:spPr>
        <p:txBody>
          <a:bodyPr/>
          <a:lstStyle/>
          <a:p>
            <a:pPr>
              <a:defRPr/>
            </a:pPr>
            <a:fld id="{515112DD-98D7-455E-8A8D-EE3027260A27}" type="slidenum">
              <a:rPr lang="en-GB"/>
              <a:pPr>
                <a:defRPr/>
              </a:pPr>
              <a:t>15</a:t>
            </a:fld>
            <a:endParaRPr lang="en-GB"/>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p:txBody>
          <a:bodyPr>
            <a:normAutofit fontScale="90000"/>
          </a:bodyPr>
          <a:lstStyle/>
          <a:p>
            <a:pPr eaLnBrk="1" hangingPunct="1"/>
            <a:r>
              <a:rPr lang="en-GB" sz="2800" b="1" smtClean="0">
                <a:latin typeface="Calibri" pitchFamily="34" charset="0"/>
              </a:rPr>
              <a:t>RESULTS: MORAL TREATMENT – CONTROL AND ORDER (MORAL MANAGEMENT)</a:t>
            </a:r>
            <a:br>
              <a:rPr lang="en-GB" sz="2800" b="1" smtClean="0">
                <a:latin typeface="Calibri" pitchFamily="34" charset="0"/>
              </a:rPr>
            </a:br>
            <a:endParaRPr lang="en-GB" sz="2800" b="1" smtClean="0">
              <a:latin typeface="Calibri" pitchFamily="34" charset="0"/>
            </a:endParaRPr>
          </a:p>
        </p:txBody>
      </p:sp>
      <p:sp>
        <p:nvSpPr>
          <p:cNvPr id="15364" name="Rectangle 3"/>
          <p:cNvSpPr>
            <a:spLocks noGrp="1" noChangeArrowheads="1"/>
          </p:cNvSpPr>
          <p:nvPr>
            <p:ph idx="1"/>
          </p:nvPr>
        </p:nvSpPr>
        <p:spPr/>
        <p:txBody>
          <a:bodyPr/>
          <a:lstStyle/>
          <a:p>
            <a:pPr eaLnBrk="1" hangingPunct="1"/>
            <a:r>
              <a:rPr lang="en-US" sz="2800" smtClean="0">
                <a:latin typeface="Calibri" pitchFamily="34" charset="0"/>
              </a:rPr>
              <a:t>States of quietude were considered desirable by most (Medical Superintendents, Asylum Visitors and Commissioners in Lunacy)</a:t>
            </a:r>
          </a:p>
          <a:p>
            <a:pPr eaLnBrk="1" hangingPunct="1"/>
            <a:r>
              <a:rPr lang="en-US" sz="2800" smtClean="0">
                <a:latin typeface="Calibri" pitchFamily="34" charset="0"/>
              </a:rPr>
              <a:t>Physical control was achieved largely by secluding patients for short periods of time</a:t>
            </a:r>
          </a:p>
          <a:p>
            <a:pPr eaLnBrk="1" hangingPunct="1"/>
            <a:r>
              <a:rPr lang="en-US" sz="2800" smtClean="0">
                <a:latin typeface="Calibri" pitchFamily="34" charset="0"/>
              </a:rPr>
              <a:t>Occasional authorized mechanical restraint e.g. ‘strong dresses’</a:t>
            </a:r>
          </a:p>
          <a:p>
            <a:pPr eaLnBrk="1" hangingPunct="1"/>
            <a:r>
              <a:rPr lang="en-US" sz="2800" smtClean="0">
                <a:latin typeface="Calibri" pitchFamily="34" charset="0"/>
              </a:rPr>
              <a:t>More evidence of psychological control (than physical or chemical) e.g. daily routine</a:t>
            </a:r>
          </a:p>
        </p:txBody>
      </p:sp>
      <p:sp>
        <p:nvSpPr>
          <p:cNvPr id="5" name="Rectangle 6"/>
          <p:cNvSpPr>
            <a:spLocks noGrp="1" noChangeArrowheads="1"/>
          </p:cNvSpPr>
          <p:nvPr>
            <p:ph type="sldNum" sz="quarter" idx="12"/>
          </p:nvPr>
        </p:nvSpPr>
        <p:spPr>
          <a:ln/>
        </p:spPr>
        <p:txBody>
          <a:bodyPr/>
          <a:lstStyle/>
          <a:p>
            <a:pPr>
              <a:defRPr/>
            </a:pPr>
            <a:fld id="{93CA2937-0055-42C4-949E-0C292686C2FB}" type="slidenum">
              <a:rPr lang="en-GB"/>
              <a:pPr>
                <a:defRPr/>
              </a:pPr>
              <a:t>16</a:t>
            </a:fld>
            <a:endParaRPr lang="en-GB"/>
          </a:p>
        </p:txBody>
      </p:sp>
      <p:sp>
        <p:nvSpPr>
          <p:cNvPr id="15362"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82E5CF92-3747-483F-9C95-1BDBD14E6A89}" type="slidenum">
              <a:rPr lang="en-GB" sz="1400" b="0">
                <a:latin typeface="Arial" charset="0"/>
              </a:rPr>
              <a:pPr algn="r"/>
              <a:t>16</a:t>
            </a:fld>
            <a:endParaRPr lang="en-GB" sz="1400" b="0">
              <a:latin typeface="Arial" charset="0"/>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6"/>
          <p:cNvSpPr>
            <a:spLocks noGrp="1" noChangeArrowheads="1"/>
          </p:cNvSpPr>
          <p:nvPr>
            <p:ph type="sldNum" sz="quarter" idx="12"/>
          </p:nvPr>
        </p:nvSpPr>
        <p:spPr>
          <a:ln/>
        </p:spPr>
        <p:txBody>
          <a:bodyPr/>
          <a:lstStyle/>
          <a:p>
            <a:pPr>
              <a:defRPr/>
            </a:pPr>
            <a:fld id="{30BC082C-FFE2-4326-9921-FDBB77342AEE}" type="slidenum">
              <a:rPr lang="en-GB"/>
              <a:pPr>
                <a:defRPr/>
              </a:pPr>
              <a:t>17</a:t>
            </a:fld>
            <a:endParaRPr lang="en-GB"/>
          </a:p>
        </p:txBody>
      </p:sp>
      <p:sp>
        <p:nvSpPr>
          <p:cNvPr id="40964" name="Rectangle 4"/>
          <p:cNvSpPr>
            <a:spLocks noChangeArrowheads="1"/>
          </p:cNvSpPr>
          <p:nvPr/>
        </p:nvSpPr>
        <p:spPr bwMode="auto">
          <a:xfrm>
            <a:off x="539750" y="503238"/>
            <a:ext cx="7488238" cy="519112"/>
          </a:xfrm>
          <a:prstGeom prst="rect">
            <a:avLst/>
          </a:prstGeom>
          <a:noFill/>
          <a:ln w="9525">
            <a:noFill/>
            <a:miter lim="800000"/>
            <a:headEnd/>
            <a:tailEnd/>
          </a:ln>
          <a:effectLst/>
        </p:spPr>
        <p:txBody>
          <a:bodyPr anchor="ctr">
            <a:spAutoFit/>
          </a:bodyPr>
          <a:lstStyle/>
          <a:p>
            <a:pPr algn="just" eaLnBrk="0" hangingPunct="0"/>
            <a:r>
              <a:rPr lang="en-GB" sz="2800">
                <a:cs typeface="Times New Roman" pitchFamily="18" charset="0"/>
              </a:rPr>
              <a:t>Figure 2:      BPLA DAILY REGIME, 1879</a:t>
            </a:r>
            <a:endParaRPr lang="en-GB" sz="2800"/>
          </a:p>
        </p:txBody>
      </p:sp>
      <p:graphicFrame>
        <p:nvGraphicFramePr>
          <p:cNvPr id="41002" name="Group 42"/>
          <p:cNvGraphicFramePr>
            <a:graphicFrameLocks noGrp="1"/>
          </p:cNvGraphicFramePr>
          <p:nvPr/>
        </p:nvGraphicFramePr>
        <p:xfrm>
          <a:off x="107950" y="1193800"/>
          <a:ext cx="9036050" cy="4301808"/>
        </p:xfrm>
        <a:graphic>
          <a:graphicData uri="http://schemas.openxmlformats.org/drawingml/2006/table">
            <a:tbl>
              <a:tblPr/>
              <a:tblGrid>
                <a:gridCol w="4464050"/>
                <a:gridCol w="4572000"/>
              </a:tblGrid>
              <a:tr h="3698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Calibri" pitchFamily="34" charset="0"/>
                          <a:cs typeface="Times New Roman" pitchFamily="18" charset="0"/>
                        </a:rPr>
                        <a:t>Hours to be observed during weekdays</a:t>
                      </a:r>
                      <a:endParaRPr kumimoji="0" lang="en-GB" sz="16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smtClean="0">
                          <a:ln>
                            <a:noFill/>
                          </a:ln>
                          <a:solidFill>
                            <a:schemeClr val="tx1"/>
                          </a:solidFill>
                          <a:effectLst/>
                          <a:latin typeface="Calibri" pitchFamily="34" charset="0"/>
                          <a:cs typeface="Times New Roman" pitchFamily="18" charset="0"/>
                        </a:rPr>
                        <a:t>On Sundays</a:t>
                      </a:r>
                      <a:endParaRPr kumimoji="0" lang="en-GB" sz="16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05175">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6.00a.m.</a:t>
                      </a:r>
                      <a:r>
                        <a:rPr kumimoji="0" lang="en-GB" sz="1400" b="0" i="0" u="none" strike="noStrike" cap="none" normalizeH="0" baseline="0" smtClean="0">
                          <a:ln>
                            <a:noFill/>
                          </a:ln>
                          <a:solidFill>
                            <a:schemeClr val="tx1"/>
                          </a:solidFill>
                          <a:effectLst/>
                          <a:latin typeface="Calibri" pitchFamily="34" charset="0"/>
                          <a:cs typeface="Times New Roman" pitchFamily="18" charset="0"/>
                        </a:rPr>
                        <a:t> </a:t>
                      </a:r>
                      <a:r>
                        <a:rPr kumimoji="0" lang="en-GB" sz="1400" b="0" i="1" u="none" strike="noStrike" cap="none" normalizeH="0" baseline="0" smtClean="0">
                          <a:ln>
                            <a:noFill/>
                          </a:ln>
                          <a:solidFill>
                            <a:schemeClr val="tx1"/>
                          </a:solidFill>
                          <a:effectLst/>
                          <a:latin typeface="Calibri" pitchFamily="34" charset="0"/>
                          <a:cs typeface="Times New Roman" pitchFamily="18" charset="0"/>
                        </a:rPr>
                        <a:t>First bell rings</a:t>
                      </a:r>
                      <a:r>
                        <a:rPr kumimoji="0" lang="en-GB" sz="1400" b="0" i="0" u="none" strike="noStrike" cap="none" normalizeH="0" baseline="0" smtClean="0">
                          <a:ln>
                            <a:noFill/>
                          </a:ln>
                          <a:solidFill>
                            <a:schemeClr val="tx1"/>
                          </a:solidFill>
                          <a:effectLst/>
                          <a:latin typeface="Calibri" pitchFamily="34" charset="0"/>
                          <a:cs typeface="Times New Roman" pitchFamily="18" charset="0"/>
                        </a:rPr>
                        <a:t>. All Attendants and Servants to get up - Patients to rise, wash, dress, and prepare for breakfast.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7.30 a.m.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a:t>
                      </a:r>
                      <a:r>
                        <a:rPr kumimoji="0" lang="en-GB" sz="1400" b="0" i="0" u="none" strike="noStrike" cap="none" normalizeH="0" baseline="0" smtClean="0">
                          <a:ln>
                            <a:noFill/>
                          </a:ln>
                          <a:solidFill>
                            <a:schemeClr val="tx1"/>
                          </a:solidFill>
                          <a:effectLst/>
                          <a:latin typeface="Calibri" pitchFamily="34" charset="0"/>
                          <a:cs typeface="Times New Roman" pitchFamily="18" charset="0"/>
                        </a:rPr>
                        <a:t> - Attendant's breakfast.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8.00 a.m.  </a:t>
                      </a:r>
                      <a:r>
                        <a:rPr kumimoji="0" lang="en-GB" sz="1400" b="0" i="0" u="none" strike="noStrike" cap="none" normalizeH="0" baseline="0" smtClean="0">
                          <a:ln>
                            <a:noFill/>
                          </a:ln>
                          <a:solidFill>
                            <a:schemeClr val="tx1"/>
                          </a:solidFill>
                          <a:effectLst/>
                          <a:latin typeface="Calibri" pitchFamily="34" charset="0"/>
                          <a:cs typeface="Times New Roman" pitchFamily="18" charset="0"/>
                        </a:rPr>
                        <a:t>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a:t>
                      </a:r>
                      <a:r>
                        <a:rPr kumimoji="0" lang="en-GB" sz="1400" b="0" i="0" u="none" strike="noStrike" cap="none" normalizeH="0" baseline="0" smtClean="0">
                          <a:ln>
                            <a:noFill/>
                          </a:ln>
                          <a:solidFill>
                            <a:schemeClr val="tx1"/>
                          </a:solidFill>
                          <a:effectLst/>
                          <a:latin typeface="Calibri" pitchFamily="34" charset="0"/>
                          <a:cs typeface="Times New Roman" pitchFamily="18" charset="0"/>
                        </a:rPr>
                        <a:t> - Patients breakfast.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9.00 a.m.</a:t>
                      </a:r>
                      <a:r>
                        <a:rPr kumimoji="0" lang="en-GB" sz="1400" b="0" i="0" u="none" strike="noStrike" cap="none" normalizeH="0" baseline="0" smtClean="0">
                          <a:ln>
                            <a:noFill/>
                          </a:ln>
                          <a:solidFill>
                            <a:schemeClr val="tx1"/>
                          </a:solidFill>
                          <a:effectLst/>
                          <a:latin typeface="Calibri" pitchFamily="34" charset="0"/>
                          <a:cs typeface="Times New Roman" pitchFamily="18" charset="0"/>
                        </a:rPr>
                        <a:t>    Patients all go to their work.</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10.00 a.m.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a:t>
                      </a:r>
                      <a:r>
                        <a:rPr kumimoji="0" lang="en-GB" sz="1400" b="0" i="0" u="none" strike="noStrike" cap="none" normalizeH="0" baseline="0" smtClean="0">
                          <a:ln>
                            <a:noFill/>
                          </a:ln>
                          <a:solidFill>
                            <a:schemeClr val="tx1"/>
                          </a:solidFill>
                          <a:effectLst/>
                          <a:latin typeface="Calibri" pitchFamily="34" charset="0"/>
                          <a:cs typeface="Times New Roman" pitchFamily="18" charset="0"/>
                        </a:rPr>
                        <a:t> - Working men's ale.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12.15 p.m.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a:t>
                      </a:r>
                      <a:r>
                        <a:rPr kumimoji="0" lang="en-GB" sz="1400" b="0" i="0" u="none" strike="noStrike" cap="none" normalizeH="0" baseline="0" smtClean="0">
                          <a:ln>
                            <a:noFill/>
                          </a:ln>
                          <a:solidFill>
                            <a:schemeClr val="tx1"/>
                          </a:solidFill>
                          <a:effectLst/>
                          <a:latin typeface="Calibri" pitchFamily="34" charset="0"/>
                          <a:cs typeface="Times New Roman" pitchFamily="18" charset="0"/>
                        </a:rPr>
                        <a:t> - Preparation for dinner.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12.25 p.m.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a:t>
                      </a:r>
                      <a:r>
                        <a:rPr kumimoji="0" lang="en-GB" sz="1400" b="0" i="0" u="none" strike="noStrike" cap="none" normalizeH="0" baseline="0" smtClean="0">
                          <a:ln>
                            <a:noFill/>
                          </a:ln>
                          <a:solidFill>
                            <a:schemeClr val="tx1"/>
                          </a:solidFill>
                          <a:effectLst/>
                          <a:latin typeface="Calibri" pitchFamily="34" charset="0"/>
                          <a:cs typeface="Times New Roman" pitchFamily="18" charset="0"/>
                        </a:rPr>
                        <a:t> - Patients' dinner.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1.00 p.m.</a:t>
                      </a:r>
                      <a:r>
                        <a:rPr kumimoji="0" lang="en-GB" sz="1400" b="0" i="0" u="none" strike="noStrike" cap="none" normalizeH="0" baseline="0" smtClean="0">
                          <a:ln>
                            <a:noFill/>
                          </a:ln>
                          <a:solidFill>
                            <a:schemeClr val="tx1"/>
                          </a:solidFill>
                          <a:effectLst/>
                          <a:latin typeface="Calibri" pitchFamily="34" charset="0"/>
                          <a:cs typeface="Times New Roman" pitchFamily="18" charset="0"/>
                        </a:rPr>
                        <a:t>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a:t>
                      </a:r>
                      <a:r>
                        <a:rPr kumimoji="0" lang="en-GB" sz="1400" b="0" i="0" u="none" strike="noStrike" cap="none" normalizeH="0" baseline="0" smtClean="0">
                          <a:ln>
                            <a:noFill/>
                          </a:ln>
                          <a:solidFill>
                            <a:schemeClr val="tx1"/>
                          </a:solidFill>
                          <a:effectLst/>
                          <a:latin typeface="Calibri" pitchFamily="34" charset="0"/>
                          <a:cs typeface="Times New Roman" pitchFamily="18" charset="0"/>
                        </a:rPr>
                        <a:t> - Servants' first dinner.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1.30 p.m.</a:t>
                      </a:r>
                      <a:r>
                        <a:rPr kumimoji="0" lang="en-GB" sz="1400" b="0" i="0" u="none" strike="noStrike" cap="none" normalizeH="0" baseline="0" smtClean="0">
                          <a:ln>
                            <a:noFill/>
                          </a:ln>
                          <a:solidFill>
                            <a:schemeClr val="tx1"/>
                          </a:solidFill>
                          <a:effectLst/>
                          <a:latin typeface="Calibri" pitchFamily="34" charset="0"/>
                          <a:cs typeface="Times New Roman" pitchFamily="18" charset="0"/>
                        </a:rPr>
                        <a:t>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 </a:t>
                      </a:r>
                      <a:r>
                        <a:rPr kumimoji="0" lang="en-GB" sz="1400" b="0" i="0" u="none" strike="noStrike" cap="none" normalizeH="0" baseline="0" smtClean="0">
                          <a:ln>
                            <a:noFill/>
                          </a:ln>
                          <a:solidFill>
                            <a:schemeClr val="tx1"/>
                          </a:solidFill>
                          <a:effectLst/>
                          <a:latin typeface="Calibri" pitchFamily="34" charset="0"/>
                          <a:cs typeface="Times New Roman" pitchFamily="18" charset="0"/>
                        </a:rPr>
                        <a:t>- Servants' second dinner.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2.00 p.m.</a:t>
                      </a:r>
                      <a:r>
                        <a:rPr kumimoji="0" lang="en-GB" sz="1400" b="0" i="0" u="none" strike="noStrike" cap="none" normalizeH="0" baseline="0" smtClean="0">
                          <a:ln>
                            <a:noFill/>
                          </a:ln>
                          <a:solidFill>
                            <a:schemeClr val="tx1"/>
                          </a:solidFill>
                          <a:effectLst/>
                          <a:latin typeface="Calibri" pitchFamily="34" charset="0"/>
                          <a:cs typeface="Times New Roman" pitchFamily="18" charset="0"/>
                        </a:rPr>
                        <a:t>   Patients return to their work.</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6.00 p.m.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 </a:t>
                      </a:r>
                      <a:r>
                        <a:rPr kumimoji="0" lang="en-GB" sz="1400" b="0" i="0" u="none" strike="noStrike" cap="none" normalizeH="0" baseline="0" smtClean="0">
                          <a:ln>
                            <a:noFill/>
                          </a:ln>
                          <a:solidFill>
                            <a:schemeClr val="tx1"/>
                          </a:solidFill>
                          <a:effectLst/>
                          <a:latin typeface="Calibri" pitchFamily="34" charset="0"/>
                          <a:cs typeface="Times New Roman" pitchFamily="18" charset="0"/>
                        </a:rPr>
                        <a:t>- Patients return from their work -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Calibri" pitchFamily="34" charset="0"/>
                          <a:cs typeface="Times New Roman" pitchFamily="18" charset="0"/>
                        </a:rPr>
                        <a:t>                   Supper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7.00 p.m.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a:t>
                      </a:r>
                      <a:r>
                        <a:rPr kumimoji="0" lang="en-GB" sz="1400" b="0" i="0" u="none" strike="noStrike" cap="none" normalizeH="0" baseline="0" smtClean="0">
                          <a:ln>
                            <a:noFill/>
                          </a:ln>
                          <a:solidFill>
                            <a:schemeClr val="tx1"/>
                          </a:solidFill>
                          <a:effectLst/>
                          <a:latin typeface="Calibri" pitchFamily="34" charset="0"/>
                          <a:cs typeface="Times New Roman" pitchFamily="18" charset="0"/>
                        </a:rPr>
                        <a:t> - In Winter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7.30 p.m.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a:t>
                      </a:r>
                      <a:r>
                        <a:rPr kumimoji="0" lang="en-GB" sz="1400" b="0" i="0" u="none" strike="noStrike" cap="none" normalizeH="0" baseline="0" smtClean="0">
                          <a:ln>
                            <a:noFill/>
                          </a:ln>
                          <a:solidFill>
                            <a:schemeClr val="tx1"/>
                          </a:solidFill>
                          <a:effectLst/>
                          <a:latin typeface="Calibri" pitchFamily="34" charset="0"/>
                          <a:cs typeface="Times New Roman" pitchFamily="18" charset="0"/>
                        </a:rPr>
                        <a:t> - In Summer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9.00 p.m.   </a:t>
                      </a:r>
                      <a:r>
                        <a:rPr kumimoji="0" lang="en-GB" sz="1400" b="0" i="0" u="none" strike="noStrike" cap="none" normalizeH="0" baseline="0" smtClean="0">
                          <a:ln>
                            <a:noFill/>
                          </a:ln>
                          <a:solidFill>
                            <a:schemeClr val="tx1"/>
                          </a:solidFill>
                          <a:effectLst/>
                          <a:latin typeface="Calibri" pitchFamily="34" charset="0"/>
                          <a:cs typeface="Times New Roman" pitchFamily="18" charset="0"/>
                        </a:rPr>
                        <a:t>Servants' Supper.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10.00 p.m. </a:t>
                      </a:r>
                      <a:r>
                        <a:rPr kumimoji="0" lang="en-GB" sz="1400" b="0" i="0" u="none" strike="noStrike" cap="none" normalizeH="0" baseline="0" smtClean="0">
                          <a:ln>
                            <a:noFill/>
                          </a:ln>
                          <a:solidFill>
                            <a:schemeClr val="tx1"/>
                          </a:solidFill>
                          <a:effectLst/>
                          <a:latin typeface="Calibri" pitchFamily="34" charset="0"/>
                          <a:cs typeface="Times New Roman" pitchFamily="18" charset="0"/>
                        </a:rPr>
                        <a:t>Servants go to bed.</a:t>
                      </a:r>
                      <a:endParaRPr kumimoji="0" lang="en-GB" sz="14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6.00a.m.</a:t>
                      </a:r>
                      <a:r>
                        <a:rPr kumimoji="0" lang="en-GB" sz="1400" b="0" i="0" u="none" strike="noStrike" cap="none" normalizeH="0" baseline="0" smtClean="0">
                          <a:ln>
                            <a:noFill/>
                          </a:ln>
                          <a:solidFill>
                            <a:schemeClr val="tx1"/>
                          </a:solidFill>
                          <a:effectLst/>
                          <a:latin typeface="Calibri" pitchFamily="34" charset="0"/>
                          <a:cs typeface="Times New Roman" pitchFamily="18" charset="0"/>
                        </a:rPr>
                        <a:t> </a:t>
                      </a:r>
                      <a:r>
                        <a:rPr kumimoji="0" lang="en-GB" sz="1400" b="0" i="1" u="none" strike="noStrike" cap="none" normalizeH="0" baseline="0" smtClean="0">
                          <a:ln>
                            <a:noFill/>
                          </a:ln>
                          <a:solidFill>
                            <a:schemeClr val="tx1"/>
                          </a:solidFill>
                          <a:effectLst/>
                          <a:latin typeface="Calibri" pitchFamily="34" charset="0"/>
                          <a:cs typeface="Times New Roman" pitchFamily="18" charset="0"/>
                        </a:rPr>
                        <a:t>First bell rings</a:t>
                      </a:r>
                      <a:r>
                        <a:rPr kumimoji="0" lang="en-GB" sz="1400" b="0" i="0" u="none" strike="noStrike" cap="none" normalizeH="0" baseline="0" smtClean="0">
                          <a:ln>
                            <a:noFill/>
                          </a:ln>
                          <a:solidFill>
                            <a:schemeClr val="tx1"/>
                          </a:solidFill>
                          <a:effectLst/>
                          <a:latin typeface="Calibri" pitchFamily="34" charset="0"/>
                          <a:cs typeface="Times New Roman" pitchFamily="18" charset="0"/>
                        </a:rPr>
                        <a:t>. All Attendants and Servants to get up - Patients to rise, wash, 	dress, 	and prepare for breakfast.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7.30 a.m.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a:t>
                      </a:r>
                      <a:r>
                        <a:rPr kumimoji="0" lang="en-GB" sz="1400" b="0" i="0" u="none" strike="noStrike" cap="none" normalizeH="0" baseline="0" smtClean="0">
                          <a:ln>
                            <a:noFill/>
                          </a:ln>
                          <a:solidFill>
                            <a:schemeClr val="tx1"/>
                          </a:solidFill>
                          <a:effectLst/>
                          <a:latin typeface="Calibri" pitchFamily="34" charset="0"/>
                          <a:cs typeface="Times New Roman" pitchFamily="18" charset="0"/>
                        </a:rPr>
                        <a:t> - Attendant's breakfast.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8.00 a.m.  </a:t>
                      </a:r>
                      <a:r>
                        <a:rPr kumimoji="0" lang="en-GB" sz="1400" b="0" i="0" u="none" strike="noStrike" cap="none" normalizeH="0" baseline="0" smtClean="0">
                          <a:ln>
                            <a:noFill/>
                          </a:ln>
                          <a:solidFill>
                            <a:schemeClr val="tx1"/>
                          </a:solidFill>
                          <a:effectLst/>
                          <a:latin typeface="Calibri" pitchFamily="34" charset="0"/>
                          <a:cs typeface="Times New Roman" pitchFamily="18" charset="0"/>
                        </a:rPr>
                        <a:t>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a:t>
                      </a:r>
                      <a:r>
                        <a:rPr kumimoji="0" lang="en-GB" sz="1400" b="0" i="0" u="none" strike="noStrike" cap="none" normalizeH="0" baseline="0" smtClean="0">
                          <a:ln>
                            <a:noFill/>
                          </a:ln>
                          <a:solidFill>
                            <a:schemeClr val="tx1"/>
                          </a:solidFill>
                          <a:effectLst/>
                          <a:latin typeface="Calibri" pitchFamily="34" charset="0"/>
                          <a:cs typeface="Times New Roman" pitchFamily="18" charset="0"/>
                        </a:rPr>
                        <a:t> - Patients breakfast.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10.30 a.m.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 </a:t>
                      </a:r>
                      <a:r>
                        <a:rPr kumimoji="0" lang="en-GB" sz="1400" b="0" i="0" u="none" strike="noStrike" cap="none" normalizeH="0" baseline="0" smtClean="0">
                          <a:ln>
                            <a:noFill/>
                          </a:ln>
                          <a:solidFill>
                            <a:schemeClr val="tx1"/>
                          </a:solidFill>
                          <a:effectLst/>
                          <a:latin typeface="Calibri" pitchFamily="34" charset="0"/>
                          <a:cs typeface="Times New Roman" pitchFamily="18" charset="0"/>
                        </a:rPr>
                        <a:t>- Chapel, to commence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10.45 a.m.</a:t>
                      </a:r>
                      <a:endParaRPr kumimoji="0" lang="en-GB" sz="1400" b="0"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12.25 p.m.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a:t>
                      </a:r>
                      <a:r>
                        <a:rPr kumimoji="0" lang="en-GB" sz="1400" b="0" i="0" u="none" strike="noStrike" cap="none" normalizeH="0" baseline="0" smtClean="0">
                          <a:ln>
                            <a:noFill/>
                          </a:ln>
                          <a:solidFill>
                            <a:schemeClr val="tx1"/>
                          </a:solidFill>
                          <a:effectLst/>
                          <a:latin typeface="Calibri" pitchFamily="34" charset="0"/>
                          <a:cs typeface="Times New Roman" pitchFamily="18" charset="0"/>
                        </a:rPr>
                        <a:t> - Patients' dinner.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1.00 p.m.</a:t>
                      </a:r>
                      <a:r>
                        <a:rPr kumimoji="0" lang="en-GB" sz="1400" b="0" i="0" u="none" strike="noStrike" cap="none" normalizeH="0" baseline="0" smtClean="0">
                          <a:ln>
                            <a:noFill/>
                          </a:ln>
                          <a:solidFill>
                            <a:schemeClr val="tx1"/>
                          </a:solidFill>
                          <a:effectLst/>
                          <a:latin typeface="Calibri" pitchFamily="34" charset="0"/>
                          <a:cs typeface="Times New Roman" pitchFamily="18" charset="0"/>
                        </a:rPr>
                        <a:t>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a:t>
                      </a:r>
                      <a:r>
                        <a:rPr kumimoji="0" lang="en-GB" sz="1400" b="0" i="0" u="none" strike="noStrike" cap="none" normalizeH="0" baseline="0" smtClean="0">
                          <a:ln>
                            <a:noFill/>
                          </a:ln>
                          <a:solidFill>
                            <a:schemeClr val="tx1"/>
                          </a:solidFill>
                          <a:effectLst/>
                          <a:latin typeface="Calibri" pitchFamily="34" charset="0"/>
                          <a:cs typeface="Times New Roman" pitchFamily="18" charset="0"/>
                        </a:rPr>
                        <a:t> - Servants' first dinner.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2.15 p.m.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a:t>
                      </a:r>
                      <a:r>
                        <a:rPr kumimoji="0" lang="en-GB" sz="1400" b="0" i="0" u="none" strike="noStrike" cap="none" normalizeH="0" baseline="0" smtClean="0">
                          <a:ln>
                            <a:noFill/>
                          </a:ln>
                          <a:solidFill>
                            <a:schemeClr val="tx1"/>
                          </a:solidFill>
                          <a:effectLst/>
                          <a:latin typeface="Calibri" pitchFamily="34" charset="0"/>
                          <a:cs typeface="Times New Roman" pitchFamily="18" charset="0"/>
                        </a:rPr>
                        <a:t> - Chapel, to commence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2.30 p.m.</a:t>
                      </a:r>
                      <a:endParaRPr kumimoji="0" lang="en-GB" sz="1400" b="0"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6.00 p.m.</a:t>
                      </a:r>
                      <a:r>
                        <a:rPr kumimoji="0" lang="en-GB" sz="1400" b="0" i="0" u="none" strike="noStrike" cap="none" normalizeH="0" baseline="0" smtClean="0">
                          <a:ln>
                            <a:noFill/>
                          </a:ln>
                          <a:solidFill>
                            <a:schemeClr val="tx1"/>
                          </a:solidFill>
                          <a:effectLst/>
                          <a:latin typeface="Calibri" pitchFamily="34" charset="0"/>
                          <a:cs typeface="Times New Roman" pitchFamily="18" charset="0"/>
                        </a:rPr>
                        <a:t>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 </a:t>
                      </a:r>
                      <a:r>
                        <a:rPr kumimoji="0" lang="en-GB" sz="1400" b="0" i="0" u="none" strike="noStrike" cap="none" normalizeH="0" baseline="0" smtClean="0">
                          <a:ln>
                            <a:noFill/>
                          </a:ln>
                          <a:solidFill>
                            <a:schemeClr val="tx1"/>
                          </a:solidFill>
                          <a:effectLst/>
                          <a:latin typeface="Calibri" pitchFamily="34" charset="0"/>
                          <a:cs typeface="Times New Roman" pitchFamily="18" charset="0"/>
                        </a:rPr>
                        <a:t>- Patients' Supper.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7.00 p.m.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a:t>
                      </a:r>
                      <a:r>
                        <a:rPr kumimoji="0" lang="en-GB" sz="1400" b="0" i="0" u="none" strike="noStrike" cap="none" normalizeH="0" baseline="0" smtClean="0">
                          <a:ln>
                            <a:noFill/>
                          </a:ln>
                          <a:solidFill>
                            <a:schemeClr val="tx1"/>
                          </a:solidFill>
                          <a:effectLst/>
                          <a:latin typeface="Calibri" pitchFamily="34" charset="0"/>
                          <a:cs typeface="Times New Roman" pitchFamily="18" charset="0"/>
                        </a:rPr>
                        <a:t> - In Winter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7.30 p.m.    </a:t>
                      </a:r>
                      <a:r>
                        <a:rPr kumimoji="0" lang="en-GB" sz="1400" b="0" i="1" u="none" strike="noStrike" cap="none" normalizeH="0" baseline="0" smtClean="0">
                          <a:ln>
                            <a:noFill/>
                          </a:ln>
                          <a:solidFill>
                            <a:schemeClr val="tx1"/>
                          </a:solidFill>
                          <a:effectLst/>
                          <a:latin typeface="Calibri" pitchFamily="34" charset="0"/>
                          <a:cs typeface="Times New Roman" pitchFamily="18" charset="0"/>
                        </a:rPr>
                        <a:t>Bell</a:t>
                      </a:r>
                      <a:r>
                        <a:rPr kumimoji="0" lang="en-GB" sz="1400" b="0" i="0" u="none" strike="noStrike" cap="none" normalizeH="0" baseline="0" smtClean="0">
                          <a:ln>
                            <a:noFill/>
                          </a:ln>
                          <a:solidFill>
                            <a:schemeClr val="tx1"/>
                          </a:solidFill>
                          <a:effectLst/>
                          <a:latin typeface="Calibri" pitchFamily="34" charset="0"/>
                          <a:cs typeface="Times New Roman" pitchFamily="18" charset="0"/>
                        </a:rPr>
                        <a:t> - In Summer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9.00 p.m.    </a:t>
                      </a:r>
                      <a:r>
                        <a:rPr kumimoji="0" lang="en-GB" sz="1400" b="0" i="0" u="none" strike="noStrike" cap="none" normalizeH="0" baseline="0" smtClean="0">
                          <a:ln>
                            <a:noFill/>
                          </a:ln>
                          <a:solidFill>
                            <a:schemeClr val="tx1"/>
                          </a:solidFill>
                          <a:effectLst/>
                          <a:latin typeface="Calibri" pitchFamily="34" charset="0"/>
                          <a:cs typeface="Times New Roman" pitchFamily="18" charset="0"/>
                        </a:rPr>
                        <a:t>Servants' Supper.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Calibri" pitchFamily="34" charset="0"/>
                          <a:cs typeface="Times New Roman" pitchFamily="18" charset="0"/>
                        </a:rPr>
                        <a:t>10.00 p.m.   </a:t>
                      </a:r>
                      <a:r>
                        <a:rPr kumimoji="0" lang="en-GB" sz="1400" b="0" i="0" u="none" strike="noStrike" cap="none" normalizeH="0" baseline="0" smtClean="0">
                          <a:ln>
                            <a:noFill/>
                          </a:ln>
                          <a:solidFill>
                            <a:schemeClr val="tx1"/>
                          </a:solidFill>
                          <a:effectLst/>
                          <a:latin typeface="Calibri" pitchFamily="34" charset="0"/>
                          <a:cs typeface="Times New Roman" pitchFamily="18" charset="0"/>
                        </a:rPr>
                        <a:t>Servants go to bed.</a:t>
                      </a:r>
                      <a:endParaRPr kumimoji="0" lang="en-GB" sz="1400" b="0" i="0" u="none" strike="noStrike" cap="none" normalizeH="0" baseline="0" smtClean="0">
                        <a:ln>
                          <a:noFill/>
                        </a:ln>
                        <a:solidFill>
                          <a:schemeClr val="tx1"/>
                        </a:solidFill>
                        <a:effectLst/>
                        <a:latin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0992" name="Rectangle 32"/>
          <p:cNvSpPr>
            <a:spLocks noChangeArrowheads="1"/>
          </p:cNvSpPr>
          <p:nvPr/>
        </p:nvSpPr>
        <p:spPr bwMode="auto">
          <a:xfrm>
            <a:off x="250825" y="6013450"/>
            <a:ext cx="8642350" cy="517525"/>
          </a:xfrm>
          <a:prstGeom prst="rect">
            <a:avLst/>
          </a:prstGeom>
          <a:noFill/>
          <a:ln w="9525">
            <a:noFill/>
            <a:miter lim="800000"/>
            <a:headEnd/>
            <a:tailEnd/>
          </a:ln>
          <a:effectLst/>
        </p:spPr>
        <p:txBody>
          <a:bodyPr anchor="ctr">
            <a:spAutoFit/>
          </a:bodyPr>
          <a:lstStyle/>
          <a:p>
            <a:pPr eaLnBrk="0" hangingPunct="0"/>
            <a:r>
              <a:rPr lang="en-GB" sz="1400" b="0">
                <a:cs typeface="Times New Roman" pitchFamily="18" charset="0"/>
              </a:rPr>
              <a:t>Source: PCRO, PR/H8/1/8/1 </a:t>
            </a:r>
            <a:r>
              <a:rPr lang="en-GB" sz="1400" b="0" i="1">
                <a:cs typeface="Times New Roman" pitchFamily="18" charset="0"/>
              </a:rPr>
              <a:t>Rules for the Government of the Borough of Portsmouth Lunatic Asylum</a:t>
            </a:r>
            <a:r>
              <a:rPr lang="en-GB" sz="1400" b="0">
                <a:cs typeface="Times New Roman" pitchFamily="18" charset="0"/>
              </a:rPr>
              <a:t>,1879. </a:t>
            </a:r>
            <a:endParaRPr lang="en-GB" sz="1400" b="0"/>
          </a:p>
          <a:p>
            <a:pPr eaLnBrk="0" hangingPunct="0"/>
            <a:endParaRPr lang="en-GB" sz="1400" b="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normAutofit fontScale="90000"/>
          </a:bodyPr>
          <a:lstStyle/>
          <a:p>
            <a:r>
              <a:rPr lang="en-GB" sz="3600" b="1" smtClean="0">
                <a:latin typeface="Calibri" pitchFamily="34" charset="0"/>
              </a:rPr>
              <a:t>MORAL MANAGEMENT – </a:t>
            </a:r>
            <a:br>
              <a:rPr lang="en-GB" sz="3600" b="1" smtClean="0">
                <a:latin typeface="Calibri" pitchFamily="34" charset="0"/>
              </a:rPr>
            </a:br>
            <a:r>
              <a:rPr lang="en-GB" sz="3600" b="1" smtClean="0">
                <a:latin typeface="Calibri" pitchFamily="34" charset="0"/>
              </a:rPr>
              <a:t>SOCIAL CONTROL</a:t>
            </a:r>
          </a:p>
        </p:txBody>
      </p:sp>
      <p:sp>
        <p:nvSpPr>
          <p:cNvPr id="39939" name="Rectangle 3"/>
          <p:cNvSpPr>
            <a:spLocks noGrp="1" noChangeArrowheads="1"/>
          </p:cNvSpPr>
          <p:nvPr>
            <p:ph idx="1"/>
          </p:nvPr>
        </p:nvSpPr>
        <p:spPr/>
        <p:txBody>
          <a:bodyPr/>
          <a:lstStyle/>
          <a:p>
            <a:r>
              <a:rPr lang="en-GB" sz="2800" smtClean="0">
                <a:latin typeface="Calibri" pitchFamily="34" charset="0"/>
              </a:rPr>
              <a:t>Social control in both asylums - encouragement of patients to conform to social mores e.g. chapel attendance, </a:t>
            </a:r>
          </a:p>
          <a:p>
            <a:r>
              <a:rPr lang="en-GB" sz="2800" smtClean="0">
                <a:latin typeface="Calibri" pitchFamily="34" charset="0"/>
              </a:rPr>
              <a:t>strict segregation of sexes (except for organized entertainment such as asylum dances)</a:t>
            </a:r>
          </a:p>
          <a:p>
            <a:r>
              <a:rPr lang="en-GB" sz="2800" smtClean="0">
                <a:latin typeface="Calibri" pitchFamily="34" charset="0"/>
              </a:rPr>
              <a:t>Visiting by patients’ relatives was limited, yet encouraged once the ‘acute phase’ had passed</a:t>
            </a:r>
          </a:p>
          <a:p>
            <a:r>
              <a:rPr lang="en-GB" sz="2800" smtClean="0">
                <a:latin typeface="Calibri" pitchFamily="34" charset="0"/>
              </a:rPr>
              <a:t>Reliance on institution as surrogate family appears to have been encouraged</a:t>
            </a:r>
          </a:p>
        </p:txBody>
      </p:sp>
      <p:sp>
        <p:nvSpPr>
          <p:cNvPr id="4" name="Rectangle 6"/>
          <p:cNvSpPr>
            <a:spLocks noGrp="1" noChangeArrowheads="1"/>
          </p:cNvSpPr>
          <p:nvPr>
            <p:ph type="sldNum" sz="quarter" idx="12"/>
          </p:nvPr>
        </p:nvSpPr>
        <p:spPr>
          <a:ln/>
        </p:spPr>
        <p:txBody>
          <a:bodyPr/>
          <a:lstStyle/>
          <a:p>
            <a:pPr>
              <a:defRPr/>
            </a:pPr>
            <a:fld id="{8F3F5401-9FB8-40AF-85D2-E27B5BC3CB81}" type="slidenum">
              <a:rPr lang="en-GB"/>
              <a:pPr>
                <a:defRPr/>
              </a:pPr>
              <a:t>18</a:t>
            </a:fld>
            <a:endParaRPr lang="en-GB"/>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525F2E8B-8C7D-4CEC-BE46-F7E093035004}" type="slidenum">
              <a:rPr lang="en-GB" smtClean="0"/>
              <a:pPr>
                <a:defRPr/>
              </a:pPr>
              <a:t>19</a:t>
            </a:fld>
            <a:endParaRPr lang="en-GB"/>
          </a:p>
        </p:txBody>
      </p:sp>
      <p:sp>
        <p:nvSpPr>
          <p:cNvPr id="3" name="Content Placeholder 2"/>
          <p:cNvSpPr>
            <a:spLocks noGrp="1"/>
          </p:cNvSpPr>
          <p:nvPr>
            <p:ph idx="4294967295"/>
          </p:nvPr>
        </p:nvSpPr>
        <p:spPr>
          <a:xfrm>
            <a:off x="0" y="548680"/>
            <a:ext cx="8229600" cy="5577483"/>
          </a:xfrm>
        </p:spPr>
        <p:txBody>
          <a:bodyPr>
            <a:normAutofit/>
          </a:bodyPr>
          <a:lstStyle/>
          <a:p>
            <a:pPr algn="just">
              <a:buNone/>
            </a:pPr>
            <a:r>
              <a:rPr lang="en-GB" dirty="0" smtClean="0"/>
              <a:t>    The </a:t>
            </a:r>
            <a:r>
              <a:rPr lang="en-GB" dirty="0"/>
              <a:t>offices of religion have a soothing and favourable effect on many: - I have found the use of evening service, and the calm and sober strain of piety which pervades the Liturgy, to be well adapted to these unfortunate beings. Religious excitement of the feelings is always bad and has brought a great number of patients to this, as well as to every other Asylum. A patient should never be terrified.</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GB" dirty="0" smtClean="0"/>
              <a:t>Hampshire</a:t>
            </a:r>
            <a:r>
              <a:rPr lang="en-GB" dirty="0" smtClean="0">
                <a:latin typeface="Calibri" pitchFamily="34" charset="0"/>
              </a:rPr>
              <a:t>, England, UK c.1851</a:t>
            </a:r>
            <a:endParaRPr lang="en-US" dirty="0" smtClean="0"/>
          </a:p>
        </p:txBody>
      </p:sp>
      <p:pic>
        <p:nvPicPr>
          <p:cNvPr id="4099" name="Content Placeholder 4" descr="england-counties.gif"/>
          <p:cNvPicPr>
            <a:picLocks noGrp="1" noChangeAspect="1"/>
          </p:cNvPicPr>
          <p:nvPr>
            <p:ph idx="1"/>
          </p:nvPr>
        </p:nvPicPr>
        <p:blipFill>
          <a:blip r:embed="rId2" cstate="print"/>
          <a:srcRect/>
          <a:stretch>
            <a:fillRect/>
          </a:stretch>
        </p:blipFill>
        <p:spPr>
          <a:xfrm>
            <a:off x="2916238" y="1341438"/>
            <a:ext cx="4500562" cy="4811712"/>
          </a:xfrm>
        </p:spPr>
      </p:pic>
      <p:sp>
        <p:nvSpPr>
          <p:cNvPr id="7" name="Rectangle 6"/>
          <p:cNvSpPr>
            <a:spLocks noGrp="1" noChangeArrowheads="1"/>
          </p:cNvSpPr>
          <p:nvPr>
            <p:ph type="sldNum" sz="quarter" idx="12"/>
          </p:nvPr>
        </p:nvSpPr>
        <p:spPr>
          <a:ln/>
        </p:spPr>
        <p:txBody>
          <a:bodyPr/>
          <a:lstStyle/>
          <a:p>
            <a:pPr>
              <a:defRPr/>
            </a:pPr>
            <a:fld id="{6201105B-E609-4D32-A6C1-4290F5CEC5E9}" type="slidenum">
              <a:rPr lang="en-GB"/>
              <a:pPr>
                <a:defRPr/>
              </a:pPr>
              <a:t>2</a:t>
            </a:fld>
            <a:endParaRPr lang="en-GB" dirty="0"/>
          </a:p>
        </p:txBody>
      </p:sp>
      <p:sp>
        <p:nvSpPr>
          <p:cNvPr id="4100" name="Slide Number Placeholder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A8800FDF-8DEE-4C8B-BCE4-5F3180B2847C}" type="slidenum">
              <a:rPr lang="en-GB" sz="1400" b="0">
                <a:latin typeface="Arial" charset="0"/>
              </a:rPr>
              <a:pPr algn="r"/>
              <a:t>2</a:t>
            </a:fld>
            <a:endParaRPr lang="en-GB" sz="1400" b="0" dirty="0">
              <a:latin typeface="Arial" charset="0"/>
            </a:endParaRPr>
          </a:p>
        </p:txBody>
      </p:sp>
      <p:sp>
        <p:nvSpPr>
          <p:cNvPr id="6" name="Up Arrow 5"/>
          <p:cNvSpPr/>
          <p:nvPr/>
        </p:nvSpPr>
        <p:spPr>
          <a:xfrm rot="20056925">
            <a:off x="5903913" y="5248275"/>
            <a:ext cx="219075" cy="1249363"/>
          </a:xfrm>
          <a:prstGeom prst="upArrow">
            <a:avLst>
              <a:gd name="adj1" fmla="val 50000"/>
              <a:gd name="adj2" fmla="val 47386"/>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b="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1" nodeType="with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1000" fill="hold"/>
                                        <p:tgtEl>
                                          <p:spTgt spid="4098"/>
                                        </p:tgtEl>
                                        <p:attrNameLst>
                                          <p:attrName>ppt_x</p:attrName>
                                        </p:attrNameLst>
                                      </p:cBhvr>
                                      <p:tavLst>
                                        <p:tav tm="0">
                                          <p:val>
                                            <p:strVal val="#ppt_x-.2"/>
                                          </p:val>
                                        </p:tav>
                                        <p:tav tm="100000">
                                          <p:val>
                                            <p:strVal val="#ppt_x"/>
                                          </p:val>
                                        </p:tav>
                                      </p:tavLst>
                                    </p:anim>
                                    <p:anim calcmode="lin" valueType="num">
                                      <p:cBhvr>
                                        <p:cTn id="8" dur="1000" fill="hold"/>
                                        <p:tgtEl>
                                          <p:spTgt spid="4098"/>
                                        </p:tgtEl>
                                        <p:attrNameLst>
                                          <p:attrName>ppt_y</p:attrName>
                                        </p:attrNameLst>
                                      </p:cBhvr>
                                      <p:tavLst>
                                        <p:tav tm="0">
                                          <p:val>
                                            <p:strVal val="#ppt_y"/>
                                          </p:val>
                                        </p:tav>
                                        <p:tav tm="100000">
                                          <p:val>
                                            <p:strVal val="#ppt_y"/>
                                          </p:val>
                                        </p:tav>
                                      </p:tavLst>
                                    </p:anim>
                                    <p:animEffect transition="in" filter="wipe(right)" prLst="gradientSize: 0.1">
                                      <p:cBhvr>
                                        <p:cTn id="9" dur="1000"/>
                                        <p:tgtEl>
                                          <p:spTgt spid="4098"/>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4099">
                                            <p:bg/>
                                          </p:spTgt>
                                        </p:tgtEl>
                                        <p:attrNameLst>
                                          <p:attrName>style.visibility</p:attrName>
                                        </p:attrNameLst>
                                      </p:cBhvr>
                                      <p:to>
                                        <p:strVal val="visible"/>
                                      </p:to>
                                    </p:set>
                                    <p:animEffect transition="in" filter="dissolve">
                                      <p:cBhvr>
                                        <p:cTn id="14" dur="1000"/>
                                        <p:tgtEl>
                                          <p:spTgt spid="4099">
                                            <p:bg/>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1000" fill="hold"/>
                                        <p:tgtEl>
                                          <p:spTgt spid="6"/>
                                        </p:tgtEl>
                                        <p:attrNameLst>
                                          <p:attrName>ppt_x</p:attrName>
                                        </p:attrNameLst>
                                      </p:cBhvr>
                                      <p:tavLst>
                                        <p:tav tm="0">
                                          <p:val>
                                            <p:strVal val="#ppt_x"/>
                                          </p:val>
                                        </p:tav>
                                        <p:tav tm="100000">
                                          <p:val>
                                            <p:strVal val="#ppt_x"/>
                                          </p:val>
                                        </p:tav>
                                      </p:tavLst>
                                    </p:anim>
                                    <p:anim calcmode="lin" valueType="num">
                                      <p:cBhvr additive="base">
                                        <p:cTn id="20"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1"/>
      <p:bldP spid="4099" grpId="0" build="p"/>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GB" sz="3200" b="1" smtClean="0">
                <a:latin typeface="Calibri" pitchFamily="34" charset="0"/>
              </a:rPr>
              <a:t>CONCLUSIONS</a:t>
            </a:r>
          </a:p>
        </p:txBody>
      </p:sp>
      <p:sp>
        <p:nvSpPr>
          <p:cNvPr id="49155" name="Rectangle 3"/>
          <p:cNvSpPr>
            <a:spLocks noGrp="1" noChangeArrowheads="1"/>
          </p:cNvSpPr>
          <p:nvPr>
            <p:ph idx="1"/>
          </p:nvPr>
        </p:nvSpPr>
        <p:spPr/>
        <p:txBody>
          <a:bodyPr>
            <a:normAutofit lnSpcReduction="10000"/>
          </a:bodyPr>
          <a:lstStyle/>
          <a:p>
            <a:pPr>
              <a:buNone/>
            </a:pPr>
            <a:endParaRPr lang="en-GB" sz="2800" dirty="0" smtClean="0">
              <a:latin typeface="Calibri" pitchFamily="34" charset="0"/>
            </a:endParaRPr>
          </a:p>
          <a:p>
            <a:r>
              <a:rPr lang="en-GB" sz="2800" dirty="0" smtClean="0">
                <a:latin typeface="Calibri" pitchFamily="34" charset="0"/>
              </a:rPr>
              <a:t>In conclusion, despite criticism by many of the quality of care for the mentally ill during the period 1845-1914, the local evidence would suggest that</a:t>
            </a:r>
          </a:p>
          <a:p>
            <a:r>
              <a:rPr lang="en-GB" sz="2800" dirty="0" smtClean="0">
                <a:latin typeface="Calibri" pitchFamily="34" charset="0"/>
              </a:rPr>
              <a:t>Asylum life was preferable to its alternatives</a:t>
            </a:r>
          </a:p>
          <a:p>
            <a:r>
              <a:rPr lang="en-GB" sz="2800" dirty="0" smtClean="0">
                <a:latin typeface="Calibri" pitchFamily="34" charset="0"/>
              </a:rPr>
              <a:t> Generalizations should not be made, and, </a:t>
            </a:r>
          </a:p>
          <a:p>
            <a:r>
              <a:rPr lang="en-GB" sz="2800" dirty="0" smtClean="0">
                <a:latin typeface="Calibri" pitchFamily="34" charset="0"/>
              </a:rPr>
              <a:t>in Hampshire, England, the quality of moral treatment did not deteriorate between 1845 and 1914 although it was poised for a considerable change.</a:t>
            </a:r>
          </a:p>
        </p:txBody>
      </p:sp>
      <p:sp>
        <p:nvSpPr>
          <p:cNvPr id="4" name="Rectangle 6"/>
          <p:cNvSpPr>
            <a:spLocks noGrp="1" noChangeArrowheads="1"/>
          </p:cNvSpPr>
          <p:nvPr>
            <p:ph type="sldNum" sz="quarter" idx="12"/>
          </p:nvPr>
        </p:nvSpPr>
        <p:spPr>
          <a:ln/>
        </p:spPr>
        <p:txBody>
          <a:bodyPr/>
          <a:lstStyle/>
          <a:p>
            <a:pPr>
              <a:defRPr/>
            </a:pPr>
            <a:fld id="{2EB96C7C-BE20-4F22-9623-8CF42CBDB28D}" type="slidenum">
              <a:rPr lang="en-GB"/>
              <a:pPr>
                <a:defRPr/>
              </a:pPr>
              <a:t>20</a:t>
            </a:fld>
            <a:endParaRPr lang="en-GB"/>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lstStyle/>
          <a:p>
            <a:pPr eaLnBrk="1" hangingPunct="1"/>
            <a:r>
              <a:rPr lang="en-GB" smtClean="0">
                <a:latin typeface="Calibri" pitchFamily="34" charset="0"/>
              </a:rPr>
              <a:t>REFERENCES</a:t>
            </a:r>
          </a:p>
        </p:txBody>
      </p:sp>
      <p:sp>
        <p:nvSpPr>
          <p:cNvPr id="17412" name="Rectangle 3"/>
          <p:cNvSpPr>
            <a:spLocks noGrp="1" noChangeArrowheads="1"/>
          </p:cNvSpPr>
          <p:nvPr>
            <p:ph idx="1"/>
          </p:nvPr>
        </p:nvSpPr>
        <p:spPr/>
        <p:txBody>
          <a:bodyPr/>
          <a:lstStyle/>
          <a:p>
            <a:pPr eaLnBrk="1" hangingPunct="1">
              <a:lnSpc>
                <a:spcPct val="80000"/>
              </a:lnSpc>
            </a:pPr>
            <a:r>
              <a:rPr lang="en-GB" sz="1600" b="1" smtClean="0">
                <a:latin typeface="Calibri" pitchFamily="34" charset="0"/>
              </a:rPr>
              <a:t>Bibliography.</a:t>
            </a:r>
            <a:endParaRPr lang="en-GB" sz="1600" smtClean="0">
              <a:latin typeface="Calibri" pitchFamily="34" charset="0"/>
            </a:endParaRPr>
          </a:p>
          <a:p>
            <a:pPr eaLnBrk="1" hangingPunct="1">
              <a:lnSpc>
                <a:spcPct val="80000"/>
              </a:lnSpc>
            </a:pPr>
            <a:r>
              <a:rPr lang="en-GB" sz="1600" smtClean="0">
                <a:latin typeface="Calibri" pitchFamily="34" charset="0"/>
              </a:rPr>
              <a:t>Beckett, J. (2007). </a:t>
            </a:r>
            <a:r>
              <a:rPr lang="en-GB" sz="1600" i="1" smtClean="0">
                <a:latin typeface="Calibri" pitchFamily="34" charset="0"/>
              </a:rPr>
              <a:t>Writing Local History</a:t>
            </a:r>
            <a:r>
              <a:rPr lang="en-GB" sz="1600" smtClean="0">
                <a:latin typeface="Calibri" pitchFamily="34" charset="0"/>
              </a:rPr>
              <a:t>. Manchester: Manchester University Press.</a:t>
            </a:r>
          </a:p>
          <a:p>
            <a:pPr eaLnBrk="1" hangingPunct="1">
              <a:lnSpc>
                <a:spcPct val="80000"/>
              </a:lnSpc>
            </a:pPr>
            <a:r>
              <a:rPr lang="en-GB" sz="1600" smtClean="0">
                <a:latin typeface="Calibri" pitchFamily="34" charset="0"/>
              </a:rPr>
              <a:t>Berkhofer, R. F. (2008). </a:t>
            </a:r>
            <a:r>
              <a:rPr lang="en-GB" sz="1600" i="1" smtClean="0">
                <a:latin typeface="Calibri" pitchFamily="34" charset="0"/>
              </a:rPr>
              <a:t>Fashioning History: Current Practices and Principles</a:t>
            </a:r>
            <a:r>
              <a:rPr lang="en-GB" sz="1600" smtClean="0">
                <a:latin typeface="Calibri" pitchFamily="34" charset="0"/>
              </a:rPr>
              <a:t>. Basingstoke: Palgrave Macmillan.</a:t>
            </a:r>
          </a:p>
          <a:p>
            <a:pPr eaLnBrk="1" hangingPunct="1">
              <a:lnSpc>
                <a:spcPct val="80000"/>
              </a:lnSpc>
            </a:pPr>
            <a:r>
              <a:rPr lang="en-GB" sz="1600" smtClean="0">
                <a:latin typeface="Calibri" pitchFamily="34" charset="0"/>
              </a:rPr>
              <a:t>Berrios, G. (2008). ‘Descriptive Psychiatry and Psychiatric Nosology during the Nineteenth Century’. In: Edwin R. Wallace IV and John Gach (eds.), </a:t>
            </a:r>
            <a:r>
              <a:rPr lang="en-GB" sz="1600" i="1" smtClean="0">
                <a:latin typeface="Calibri" pitchFamily="34" charset="0"/>
              </a:rPr>
              <a:t>History of Psychiatry and Medical Psychology</a:t>
            </a:r>
            <a:r>
              <a:rPr lang="en-GB" sz="1600" smtClean="0">
                <a:latin typeface="Calibri" pitchFamily="34" charset="0"/>
              </a:rPr>
              <a:t>. New York: Springer.</a:t>
            </a:r>
          </a:p>
          <a:p>
            <a:pPr eaLnBrk="1" hangingPunct="1">
              <a:lnSpc>
                <a:spcPct val="80000"/>
              </a:lnSpc>
            </a:pPr>
            <a:r>
              <a:rPr lang="en-GB" sz="1600" smtClean="0">
                <a:latin typeface="Calibri" pitchFamily="34" charset="0"/>
              </a:rPr>
              <a:t>Bewley, T. (2008). </a:t>
            </a:r>
            <a:r>
              <a:rPr lang="en-GB" sz="1600" i="1" smtClean="0">
                <a:latin typeface="Calibri" pitchFamily="34" charset="0"/>
              </a:rPr>
              <a:t>Madness to Mental Illness: a History of the Royal College of Psychiatrists</a:t>
            </a:r>
            <a:r>
              <a:rPr lang="en-GB" sz="1600" smtClean="0">
                <a:latin typeface="Calibri" pitchFamily="34" charset="0"/>
              </a:rPr>
              <a:t>. London: The RCPsych Publications.</a:t>
            </a:r>
          </a:p>
          <a:p>
            <a:pPr eaLnBrk="1" hangingPunct="1">
              <a:lnSpc>
                <a:spcPct val="80000"/>
              </a:lnSpc>
            </a:pPr>
            <a:r>
              <a:rPr lang="en-GB" sz="1600" smtClean="0">
                <a:latin typeface="Calibri" pitchFamily="34" charset="0"/>
              </a:rPr>
              <a:t>Bloch, M. (1992). </a:t>
            </a:r>
            <a:r>
              <a:rPr lang="en-GB" sz="1600" i="1" smtClean="0">
                <a:latin typeface="Calibri" pitchFamily="34" charset="0"/>
              </a:rPr>
              <a:t>The Historian’s Craft</a:t>
            </a:r>
            <a:r>
              <a:rPr lang="en-GB" sz="1600" smtClean="0">
                <a:latin typeface="Calibri" pitchFamily="34" charset="0"/>
              </a:rPr>
              <a:t>. Manchester: Manchester University Press. [reprinted 2008].</a:t>
            </a:r>
            <a:r>
              <a:rPr lang="en-GB" sz="1600" i="1" smtClean="0">
                <a:latin typeface="Calibri" pitchFamily="34" charset="0"/>
              </a:rPr>
              <a:t> </a:t>
            </a:r>
            <a:endParaRPr lang="en-GB" sz="1600" smtClean="0">
              <a:latin typeface="Calibri" pitchFamily="34" charset="0"/>
            </a:endParaRPr>
          </a:p>
          <a:p>
            <a:pPr eaLnBrk="1" hangingPunct="1">
              <a:lnSpc>
                <a:spcPct val="80000"/>
              </a:lnSpc>
            </a:pPr>
            <a:r>
              <a:rPr lang="en-GB" sz="1600" smtClean="0">
                <a:latin typeface="Calibri" pitchFamily="34" charset="0"/>
              </a:rPr>
              <a:t>Brimblecombe, N. (2006) ‘Asylum nursing as a career in the United Kingdom, 1890-1910’.</a:t>
            </a:r>
            <a:r>
              <a:rPr lang="en-GB" sz="1600" i="1" smtClean="0">
                <a:latin typeface="Calibri" pitchFamily="34" charset="0"/>
              </a:rPr>
              <a:t>Journal of Advanced Nursing</a:t>
            </a:r>
            <a:r>
              <a:rPr lang="en-GB" sz="1600" smtClean="0">
                <a:latin typeface="Calibri" pitchFamily="34" charset="0"/>
              </a:rPr>
              <a:t>, 55: 770-777.</a:t>
            </a:r>
          </a:p>
          <a:p>
            <a:pPr eaLnBrk="1" hangingPunct="1">
              <a:lnSpc>
                <a:spcPct val="80000"/>
              </a:lnSpc>
            </a:pPr>
            <a:r>
              <a:rPr lang="en-GB" sz="1600" smtClean="0">
                <a:latin typeface="Calibri" pitchFamily="34" charset="0"/>
              </a:rPr>
              <a:t>Browne, W.A.F. (1991). ‘What Asylums were, are, and ought to be: being the substance of five lectures delivered before the Managers of the Montrose Royal Lunatic Asylum’, reprinted in Andrew Scull (ed.), </a:t>
            </a:r>
            <a:r>
              <a:rPr lang="en-GB" sz="1600" i="1" smtClean="0">
                <a:latin typeface="Calibri" pitchFamily="34" charset="0"/>
              </a:rPr>
              <a:t>The Asylum as Utopia</a:t>
            </a:r>
            <a:r>
              <a:rPr lang="en-GB" sz="1600" smtClean="0">
                <a:latin typeface="Calibri" pitchFamily="34" charset="0"/>
              </a:rPr>
              <a:t>, London:  Tavistock/Routledge. </a:t>
            </a:r>
          </a:p>
          <a:p>
            <a:pPr eaLnBrk="1" hangingPunct="1">
              <a:lnSpc>
                <a:spcPct val="80000"/>
              </a:lnSpc>
            </a:pPr>
            <a:r>
              <a:rPr lang="en-GB" sz="1600" smtClean="0">
                <a:latin typeface="Calibri" pitchFamily="34" charset="0"/>
              </a:rPr>
              <a:t>Burnham, J. (2005). </a:t>
            </a:r>
            <a:r>
              <a:rPr lang="en-GB" sz="1600" i="1" smtClean="0">
                <a:latin typeface="Calibri" pitchFamily="34" charset="0"/>
              </a:rPr>
              <a:t>What is Medical History?</a:t>
            </a:r>
            <a:r>
              <a:rPr lang="en-GB" sz="1600" smtClean="0">
                <a:latin typeface="Calibri" pitchFamily="34" charset="0"/>
              </a:rPr>
              <a:t> Cambridge, Polity Press.</a:t>
            </a:r>
          </a:p>
          <a:p>
            <a:pPr eaLnBrk="1" hangingPunct="1">
              <a:lnSpc>
                <a:spcPct val="80000"/>
              </a:lnSpc>
            </a:pPr>
            <a:r>
              <a:rPr lang="en-GB" sz="1600" smtClean="0">
                <a:latin typeface="Calibri" pitchFamily="34" charset="0"/>
              </a:rPr>
              <a:t>Bynam,  W.F.(1994). </a:t>
            </a:r>
            <a:r>
              <a:rPr lang="en-GB" sz="1600" i="1" smtClean="0">
                <a:latin typeface="Calibri" pitchFamily="34" charset="0"/>
              </a:rPr>
              <a:t>Science and the Practice of Medicine in the Nineteenth Century</a:t>
            </a:r>
            <a:r>
              <a:rPr lang="en-GB" sz="1600" smtClean="0">
                <a:latin typeface="Calibri" pitchFamily="34" charset="0"/>
              </a:rPr>
              <a:t>. Cambridge: Cambridge University Press.</a:t>
            </a:r>
          </a:p>
        </p:txBody>
      </p:sp>
      <p:sp>
        <p:nvSpPr>
          <p:cNvPr id="5" name="Rectangle 6"/>
          <p:cNvSpPr>
            <a:spLocks noGrp="1" noChangeArrowheads="1"/>
          </p:cNvSpPr>
          <p:nvPr>
            <p:ph type="sldNum" sz="quarter" idx="12"/>
          </p:nvPr>
        </p:nvSpPr>
        <p:spPr>
          <a:ln/>
        </p:spPr>
        <p:txBody>
          <a:bodyPr/>
          <a:lstStyle/>
          <a:p>
            <a:pPr>
              <a:defRPr/>
            </a:pPr>
            <a:fld id="{F3ED774C-1B23-4B94-85B9-0CF6FD46890C}" type="slidenum">
              <a:rPr lang="en-GB"/>
              <a:pPr>
                <a:defRPr/>
              </a:pPr>
              <a:t>21</a:t>
            </a:fld>
            <a:endParaRPr lang="en-GB"/>
          </a:p>
        </p:txBody>
      </p:sp>
      <p:sp>
        <p:nvSpPr>
          <p:cNvPr id="17410"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B40292BD-6B4B-48DA-98BF-3CCFCE4C6D34}" type="slidenum">
              <a:rPr lang="en-GB" sz="1400" b="0">
                <a:latin typeface="Arial" charset="0"/>
              </a:rPr>
              <a:pPr algn="r"/>
              <a:t>21</a:t>
            </a:fld>
            <a:endParaRPr lang="en-GB" sz="1400" b="0">
              <a:latin typeface="Arial" charset="0"/>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p:txBody>
          <a:bodyPr/>
          <a:lstStyle/>
          <a:p>
            <a:pPr eaLnBrk="1" hangingPunct="1"/>
            <a:r>
              <a:rPr lang="en-GB" smtClean="0">
                <a:latin typeface="Calibri" pitchFamily="34" charset="0"/>
              </a:rPr>
              <a:t>REFERENCES</a:t>
            </a:r>
          </a:p>
        </p:txBody>
      </p:sp>
      <p:sp>
        <p:nvSpPr>
          <p:cNvPr id="18436" name="Rectangle 3"/>
          <p:cNvSpPr>
            <a:spLocks noGrp="1" noChangeArrowheads="1"/>
          </p:cNvSpPr>
          <p:nvPr>
            <p:ph idx="1"/>
          </p:nvPr>
        </p:nvSpPr>
        <p:spPr/>
        <p:txBody>
          <a:bodyPr/>
          <a:lstStyle/>
          <a:p>
            <a:pPr eaLnBrk="1" hangingPunct="1">
              <a:lnSpc>
                <a:spcPct val="80000"/>
              </a:lnSpc>
            </a:pPr>
            <a:r>
              <a:rPr lang="en-GB" sz="1600" smtClean="0">
                <a:latin typeface="Calibri" pitchFamily="34" charset="0"/>
              </a:rPr>
              <a:t>Campbell Clark, A., McIvor Campbell, C., Turnball, A.R., &amp; Urquhart, A.R., </a:t>
            </a:r>
            <a:r>
              <a:rPr lang="en-GB" sz="1600" i="1" smtClean="0">
                <a:latin typeface="Calibri" pitchFamily="34" charset="0"/>
              </a:rPr>
              <a:t>handbook for the Instruction of Attendants on the Insane, (London: bailliere Tindall &amp; Cox, 1885).</a:t>
            </a:r>
            <a:endParaRPr lang="en-GB" sz="1600" smtClean="0">
              <a:latin typeface="Calibri" pitchFamily="34" charset="0"/>
            </a:endParaRPr>
          </a:p>
          <a:p>
            <a:pPr eaLnBrk="1" hangingPunct="1">
              <a:lnSpc>
                <a:spcPct val="80000"/>
              </a:lnSpc>
            </a:pPr>
            <a:r>
              <a:rPr lang="en-GB" sz="1600" smtClean="0">
                <a:latin typeface="Calibri" pitchFamily="34" charset="0"/>
              </a:rPr>
              <a:t>Chung, M.C. and Nolan, P.(2006). ‘The influence of positivistic thought on nineteenth century asylum nursing’. </a:t>
            </a:r>
            <a:r>
              <a:rPr lang="en-GB" sz="1600" i="1" smtClean="0">
                <a:latin typeface="Calibri" pitchFamily="34" charset="0"/>
              </a:rPr>
              <a:t>Journal of Advanced Nursing</a:t>
            </a:r>
            <a:r>
              <a:rPr lang="en-GB" sz="1600" smtClean="0">
                <a:latin typeface="Calibri" pitchFamily="34" charset="0"/>
              </a:rPr>
              <a:t> 19: 226-232.</a:t>
            </a:r>
          </a:p>
          <a:p>
            <a:pPr eaLnBrk="1" hangingPunct="1">
              <a:lnSpc>
                <a:spcPct val="80000"/>
              </a:lnSpc>
            </a:pPr>
            <a:r>
              <a:rPr lang="en-GB" sz="1600" smtClean="0">
                <a:latin typeface="Calibri" pitchFamily="34" charset="0"/>
              </a:rPr>
              <a:t>Crammer, J. (1990).  </a:t>
            </a:r>
            <a:r>
              <a:rPr lang="en-GB" sz="1600" i="1" smtClean="0">
                <a:latin typeface="Calibri" pitchFamily="34" charset="0"/>
              </a:rPr>
              <a:t>Asylum History: Buckinghamshire County Pauper Lunatic Asylum – St John’s</a:t>
            </a:r>
            <a:r>
              <a:rPr lang="en-GB" sz="1600" smtClean="0">
                <a:latin typeface="Calibri" pitchFamily="34" charset="0"/>
              </a:rPr>
              <a:t>. Tavistock: Gaskell.</a:t>
            </a:r>
          </a:p>
          <a:p>
            <a:pPr eaLnBrk="1" hangingPunct="1">
              <a:lnSpc>
                <a:spcPct val="80000"/>
              </a:lnSpc>
            </a:pPr>
            <a:r>
              <a:rPr lang="en-GB" sz="1600" smtClean="0">
                <a:latin typeface="Calibri" pitchFamily="34" charset="0"/>
              </a:rPr>
              <a:t>D’Cruze, S.(2007). ‘The Family’, In: C. Williams (ed.), </a:t>
            </a:r>
            <a:r>
              <a:rPr lang="en-GB" sz="1600" i="1" smtClean="0">
                <a:latin typeface="Calibri" pitchFamily="34" charset="0"/>
              </a:rPr>
              <a:t>A Companion to Nineteenth-Century</a:t>
            </a:r>
            <a:r>
              <a:rPr lang="en-GB" sz="1600" smtClean="0">
                <a:latin typeface="Calibri" pitchFamily="34" charset="0"/>
              </a:rPr>
              <a:t>. Oxford: Blackwell Publishing.</a:t>
            </a:r>
          </a:p>
          <a:p>
            <a:pPr eaLnBrk="1" hangingPunct="1">
              <a:lnSpc>
                <a:spcPct val="80000"/>
              </a:lnSpc>
            </a:pPr>
            <a:r>
              <a:rPr lang="en-GB" sz="1600" smtClean="0">
                <a:latin typeface="Calibri" pitchFamily="34" charset="0"/>
              </a:rPr>
              <a:t>Digby, A. (2002) </a:t>
            </a:r>
            <a:r>
              <a:rPr lang="en-GB" sz="1600" i="1" smtClean="0">
                <a:latin typeface="Calibri" pitchFamily="34" charset="0"/>
              </a:rPr>
              <a:t>Making a Medical Living: Doctors and Patients in the English Market for Medicine, 1720-1911</a:t>
            </a:r>
            <a:r>
              <a:rPr lang="en-GB" sz="1600" smtClean="0">
                <a:latin typeface="Calibri" pitchFamily="34" charset="0"/>
              </a:rPr>
              <a:t>.Cambridge: Cambridge University Press.</a:t>
            </a:r>
          </a:p>
          <a:p>
            <a:pPr eaLnBrk="1" hangingPunct="1">
              <a:lnSpc>
                <a:spcPct val="80000"/>
              </a:lnSpc>
            </a:pPr>
            <a:r>
              <a:rPr lang="en-GB" sz="1600" smtClean="0">
                <a:latin typeface="Calibri" pitchFamily="34" charset="0"/>
              </a:rPr>
              <a:t>Dixon, T.(2006). ‘Patients and Passions: Languages of Medicine and Emotion 1789-1850’. In: Alberti, F.B.(ed.), </a:t>
            </a:r>
            <a:r>
              <a:rPr lang="en-GB" sz="1600" i="1" smtClean="0">
                <a:latin typeface="Calibri" pitchFamily="34" charset="0"/>
              </a:rPr>
              <a:t>Medicine, Emotion and Disease, 1700-1950</a:t>
            </a:r>
            <a:r>
              <a:rPr lang="en-GB" sz="1600" smtClean="0">
                <a:latin typeface="Calibri" pitchFamily="34" charset="0"/>
              </a:rPr>
              <a:t>. Basingstoke: Palgrave Macmillan.</a:t>
            </a:r>
          </a:p>
          <a:p>
            <a:pPr eaLnBrk="1" hangingPunct="1">
              <a:lnSpc>
                <a:spcPct val="80000"/>
              </a:lnSpc>
            </a:pPr>
            <a:r>
              <a:rPr lang="en-GB" sz="1600" smtClean="0">
                <a:latin typeface="Calibri" pitchFamily="34" charset="0"/>
              </a:rPr>
              <a:t>Foucault, M. (2006). </a:t>
            </a:r>
            <a:r>
              <a:rPr lang="en-GB" sz="1600" i="1" smtClean="0">
                <a:latin typeface="Calibri" pitchFamily="34" charset="0"/>
              </a:rPr>
              <a:t>Psychiatric Power: Lectures at the College De France, 1973-74</a:t>
            </a:r>
            <a:r>
              <a:rPr lang="en-GB" sz="1600" smtClean="0">
                <a:latin typeface="Calibri" pitchFamily="34" charset="0"/>
              </a:rPr>
              <a:t> Edited by Jacques Lagrange. General Editors: François Ewald and Allessandro Fontana. English Series Editor: Arnold I. Davidson. Trans. by Graham Burchell; Basingstoke: Palgrave.</a:t>
            </a:r>
          </a:p>
        </p:txBody>
      </p:sp>
      <p:sp>
        <p:nvSpPr>
          <p:cNvPr id="5" name="Rectangle 6"/>
          <p:cNvSpPr>
            <a:spLocks noGrp="1" noChangeArrowheads="1"/>
          </p:cNvSpPr>
          <p:nvPr>
            <p:ph type="sldNum" sz="quarter" idx="12"/>
          </p:nvPr>
        </p:nvSpPr>
        <p:spPr>
          <a:ln/>
        </p:spPr>
        <p:txBody>
          <a:bodyPr/>
          <a:lstStyle/>
          <a:p>
            <a:pPr>
              <a:defRPr/>
            </a:pPr>
            <a:fld id="{011F22C9-B182-4664-99CC-37A87F4277ED}" type="slidenum">
              <a:rPr lang="en-GB"/>
              <a:pPr>
                <a:defRPr/>
              </a:pPr>
              <a:t>22</a:t>
            </a:fld>
            <a:endParaRPr lang="en-GB"/>
          </a:p>
        </p:txBody>
      </p:sp>
      <p:sp>
        <p:nvSpPr>
          <p:cNvPr id="18434"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3C28EE81-860F-4477-B272-49DDE31CC2A4}" type="slidenum">
              <a:rPr lang="en-GB" sz="1400" b="0">
                <a:latin typeface="Arial" charset="0"/>
              </a:rPr>
              <a:pPr algn="r"/>
              <a:t>22</a:t>
            </a:fld>
            <a:endParaRPr lang="en-GB" sz="1400" b="0">
              <a:latin typeface="Arial" charset="0"/>
            </a:endParaRP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pPr eaLnBrk="1" hangingPunct="1"/>
            <a:r>
              <a:rPr lang="en-GB" smtClean="0">
                <a:latin typeface="Calibri" pitchFamily="34" charset="0"/>
              </a:rPr>
              <a:t>REFERENCES</a:t>
            </a:r>
          </a:p>
        </p:txBody>
      </p:sp>
      <p:sp>
        <p:nvSpPr>
          <p:cNvPr id="19460" name="Rectangle 3"/>
          <p:cNvSpPr>
            <a:spLocks noGrp="1" noChangeArrowheads="1"/>
          </p:cNvSpPr>
          <p:nvPr>
            <p:ph idx="1"/>
          </p:nvPr>
        </p:nvSpPr>
        <p:spPr/>
        <p:txBody>
          <a:bodyPr/>
          <a:lstStyle/>
          <a:p>
            <a:pPr eaLnBrk="1" hangingPunct="1">
              <a:lnSpc>
                <a:spcPct val="80000"/>
              </a:lnSpc>
            </a:pPr>
            <a:r>
              <a:rPr lang="en-GB" sz="1800" smtClean="0">
                <a:latin typeface="Calibri" pitchFamily="34" charset="0"/>
              </a:rPr>
              <a:t>Gale, C. and Howard, R. (2003). </a:t>
            </a:r>
            <a:r>
              <a:rPr lang="en-GB" sz="1800" i="1" smtClean="0">
                <a:latin typeface="Calibri" pitchFamily="34" charset="0"/>
              </a:rPr>
              <a:t>Presumed Curable. An Illustrated Casebook of Victorian Psychiatric Patients in Bethlem Hospita.</a:t>
            </a:r>
            <a:r>
              <a:rPr lang="en-GB" sz="1800" smtClean="0">
                <a:latin typeface="Calibri" pitchFamily="34" charset="0"/>
              </a:rPr>
              <a:t> Petersfield: Wrightson Biomedical Publishing Ltd.</a:t>
            </a:r>
          </a:p>
          <a:p>
            <a:pPr eaLnBrk="1" hangingPunct="1">
              <a:lnSpc>
                <a:spcPct val="80000"/>
              </a:lnSpc>
            </a:pPr>
            <a:r>
              <a:rPr lang="en-GB" sz="1800" smtClean="0">
                <a:latin typeface="Calibri" pitchFamily="34" charset="0"/>
              </a:rPr>
              <a:t>Goffman, E. (1961).  </a:t>
            </a:r>
            <a:r>
              <a:rPr lang="en-GB" sz="1800" i="1" smtClean="0">
                <a:latin typeface="Calibri" pitchFamily="34" charset="0"/>
              </a:rPr>
              <a:t>Asylums: Essays on the Social Situation of Mental Patients and Other Inmates</a:t>
            </a:r>
            <a:r>
              <a:rPr lang="en-GB" sz="1800" smtClean="0">
                <a:latin typeface="Calibri" pitchFamily="34" charset="0"/>
              </a:rPr>
              <a:t>. Middlesex: Penguin Books.</a:t>
            </a:r>
          </a:p>
          <a:p>
            <a:pPr eaLnBrk="1" hangingPunct="1">
              <a:lnSpc>
                <a:spcPct val="80000"/>
              </a:lnSpc>
            </a:pPr>
            <a:r>
              <a:rPr lang="en-GB" sz="1800" smtClean="0">
                <a:latin typeface="Calibri" pitchFamily="34" charset="0"/>
              </a:rPr>
              <a:t>Green, A. and Troup, K.(1999). </a:t>
            </a:r>
            <a:r>
              <a:rPr lang="en-GB" sz="1800" i="1" smtClean="0">
                <a:latin typeface="Calibri" pitchFamily="34" charset="0"/>
              </a:rPr>
              <a:t>The Houses of History: A Critical Reader in Twentieth Century History and Theory</a:t>
            </a:r>
            <a:r>
              <a:rPr lang="en-GB" sz="1800" smtClean="0">
                <a:latin typeface="Calibri" pitchFamily="34" charset="0"/>
              </a:rPr>
              <a:t>. Manchester: Manchester University Press.</a:t>
            </a:r>
          </a:p>
          <a:p>
            <a:pPr eaLnBrk="1" hangingPunct="1">
              <a:lnSpc>
                <a:spcPct val="80000"/>
              </a:lnSpc>
            </a:pPr>
            <a:r>
              <a:rPr lang="en-GB" sz="1800" smtClean="0">
                <a:latin typeface="Calibri" pitchFamily="34" charset="0"/>
              </a:rPr>
              <a:t>Jones, K. (1993). </a:t>
            </a:r>
            <a:r>
              <a:rPr lang="en-GB" sz="1800" i="1" smtClean="0">
                <a:latin typeface="Calibri" pitchFamily="34" charset="0"/>
              </a:rPr>
              <a:t>Asylums and After, A Revised History of the Mental Health Services: From the Early 18th Century to the 1990’s. </a:t>
            </a:r>
            <a:r>
              <a:rPr lang="en-GB" sz="1800" smtClean="0">
                <a:latin typeface="Calibri" pitchFamily="34" charset="0"/>
              </a:rPr>
              <a:t>London: The Athlone Press.</a:t>
            </a:r>
          </a:p>
          <a:p>
            <a:pPr eaLnBrk="1" hangingPunct="1">
              <a:lnSpc>
                <a:spcPct val="80000"/>
              </a:lnSpc>
            </a:pPr>
            <a:r>
              <a:rPr lang="en-GB" sz="1800" smtClean="0">
                <a:latin typeface="Calibri" pitchFamily="34" charset="0"/>
              </a:rPr>
              <a:t>Landes, D. S. (2000). </a:t>
            </a:r>
            <a:r>
              <a:rPr lang="en-GB" sz="1800" i="1" smtClean="0">
                <a:latin typeface="Calibri" pitchFamily="34" charset="0"/>
              </a:rPr>
              <a:t>Revolution in Time: Clocks and the Making of the Modern World</a:t>
            </a:r>
            <a:r>
              <a:rPr lang="en-GB" sz="1800" smtClean="0">
                <a:latin typeface="Calibri" pitchFamily="34" charset="0"/>
              </a:rPr>
              <a:t>.</a:t>
            </a:r>
            <a:r>
              <a:rPr lang="en-GB" sz="1800" i="1" smtClean="0">
                <a:latin typeface="Calibri" pitchFamily="34" charset="0"/>
              </a:rPr>
              <a:t> </a:t>
            </a:r>
            <a:r>
              <a:rPr lang="en-GB" sz="1800" smtClean="0">
                <a:latin typeface="Calibri" pitchFamily="34" charset="0"/>
              </a:rPr>
              <a:t>London: Viking. Longmate, N. (2003). </a:t>
            </a:r>
            <a:r>
              <a:rPr lang="en-GB" sz="1800" i="1" smtClean="0">
                <a:latin typeface="Calibri" pitchFamily="34" charset="0"/>
              </a:rPr>
              <a:t>The Workhouse</a:t>
            </a:r>
            <a:r>
              <a:rPr lang="en-GB" sz="1800" smtClean="0">
                <a:latin typeface="Calibri" pitchFamily="34" charset="0"/>
              </a:rPr>
              <a:t>. London: Pimlico.</a:t>
            </a:r>
          </a:p>
          <a:p>
            <a:pPr eaLnBrk="1" hangingPunct="1">
              <a:lnSpc>
                <a:spcPct val="80000"/>
              </a:lnSpc>
            </a:pPr>
            <a:r>
              <a:rPr lang="en-GB" sz="1800" smtClean="0">
                <a:latin typeface="Calibri" pitchFamily="34" charset="0"/>
              </a:rPr>
              <a:t>Marland, H. (2006). ‘Languages and Landscapes of Emotion’. In: Alberti, F.B. (ed.), </a:t>
            </a:r>
            <a:r>
              <a:rPr lang="en-GB" sz="1800" i="1" smtClean="0">
                <a:latin typeface="Calibri" pitchFamily="34" charset="0"/>
              </a:rPr>
              <a:t>Medicine, Emotion and Disease, 1700-1950</a:t>
            </a:r>
            <a:r>
              <a:rPr lang="en-GB" sz="1800" smtClean="0">
                <a:latin typeface="Calibri" pitchFamily="34" charset="0"/>
              </a:rPr>
              <a:t>. Basingstoke: Palgrave Macmillan.</a:t>
            </a:r>
          </a:p>
        </p:txBody>
      </p:sp>
      <p:sp>
        <p:nvSpPr>
          <p:cNvPr id="5" name="Rectangle 6"/>
          <p:cNvSpPr>
            <a:spLocks noGrp="1" noChangeArrowheads="1"/>
          </p:cNvSpPr>
          <p:nvPr>
            <p:ph type="sldNum" sz="quarter" idx="12"/>
          </p:nvPr>
        </p:nvSpPr>
        <p:spPr>
          <a:ln/>
        </p:spPr>
        <p:txBody>
          <a:bodyPr/>
          <a:lstStyle/>
          <a:p>
            <a:pPr>
              <a:defRPr/>
            </a:pPr>
            <a:fld id="{FD781ED2-41A5-465D-ACBB-5E6FBAF0C8E1}" type="slidenum">
              <a:rPr lang="en-GB"/>
              <a:pPr>
                <a:defRPr/>
              </a:pPr>
              <a:t>23</a:t>
            </a:fld>
            <a:endParaRPr lang="en-GB"/>
          </a:p>
        </p:txBody>
      </p:sp>
      <p:sp>
        <p:nvSpPr>
          <p:cNvPr id="19458"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8F87B77A-C490-464F-BD6F-B86D9AF7BFEE}" type="slidenum">
              <a:rPr lang="en-GB" sz="1400" b="0">
                <a:latin typeface="Arial" charset="0"/>
              </a:rPr>
              <a:pPr algn="r"/>
              <a:t>23</a:t>
            </a:fld>
            <a:endParaRPr lang="en-GB" sz="1400" b="0">
              <a:latin typeface="Arial" charset="0"/>
            </a:endParaRP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p:txBody>
          <a:bodyPr/>
          <a:lstStyle/>
          <a:p>
            <a:pPr eaLnBrk="1" hangingPunct="1"/>
            <a:r>
              <a:rPr lang="en-GB" smtClean="0">
                <a:latin typeface="Calibri" pitchFamily="34" charset="0"/>
              </a:rPr>
              <a:t>REFERENCES</a:t>
            </a:r>
          </a:p>
        </p:txBody>
      </p:sp>
      <p:sp>
        <p:nvSpPr>
          <p:cNvPr id="20484" name="Rectangle 3"/>
          <p:cNvSpPr>
            <a:spLocks noGrp="1" noChangeArrowheads="1"/>
          </p:cNvSpPr>
          <p:nvPr>
            <p:ph idx="1"/>
          </p:nvPr>
        </p:nvSpPr>
        <p:spPr/>
        <p:txBody>
          <a:bodyPr/>
          <a:lstStyle/>
          <a:p>
            <a:pPr eaLnBrk="1" hangingPunct="1">
              <a:lnSpc>
                <a:spcPct val="80000"/>
              </a:lnSpc>
            </a:pPr>
            <a:r>
              <a:rPr lang="en-GB" sz="1800" smtClean="0">
                <a:latin typeface="Calibri" pitchFamily="34" charset="0"/>
              </a:rPr>
              <a:t>Nolan, P. (1993). </a:t>
            </a:r>
            <a:r>
              <a:rPr lang="en-GB" sz="1800" i="1" smtClean="0">
                <a:latin typeface="Calibri" pitchFamily="34" charset="0"/>
              </a:rPr>
              <a:t>A History of Mental Health Nursing</a:t>
            </a:r>
            <a:r>
              <a:rPr lang="en-GB" sz="1800" smtClean="0">
                <a:latin typeface="Calibri" pitchFamily="34" charset="0"/>
              </a:rPr>
              <a:t>. London: Chapman and Hall.</a:t>
            </a:r>
          </a:p>
          <a:p>
            <a:pPr eaLnBrk="1" hangingPunct="1">
              <a:lnSpc>
                <a:spcPct val="80000"/>
              </a:lnSpc>
            </a:pPr>
            <a:r>
              <a:rPr lang="en-GB" sz="1800" smtClean="0">
                <a:latin typeface="Calibri" pitchFamily="34" charset="0"/>
              </a:rPr>
              <a:t>Philo, C. (2007)  ‘Scaling the asylum. Three Geographies of the Inverness District Lunatic Asylum (Craig Dunain)’ in L. Topp, J. E. Moran and J. Andrews (eds.), </a:t>
            </a:r>
            <a:r>
              <a:rPr lang="en-GB" sz="1800" i="1" smtClean="0">
                <a:latin typeface="Calibri" pitchFamily="34" charset="0"/>
              </a:rPr>
              <a:t>Madness, Architecture and the Built Environment. Psychiatric Spaces in Historical Context</a:t>
            </a:r>
            <a:r>
              <a:rPr lang="en-GB" sz="1800" smtClean="0">
                <a:latin typeface="Calibri" pitchFamily="34" charset="0"/>
              </a:rPr>
              <a:t>.  London: Routledge.</a:t>
            </a:r>
          </a:p>
          <a:p>
            <a:pPr eaLnBrk="1" hangingPunct="1">
              <a:lnSpc>
                <a:spcPct val="80000"/>
              </a:lnSpc>
            </a:pPr>
            <a:r>
              <a:rPr lang="en-GB" sz="1800" smtClean="0">
                <a:latin typeface="Calibri" pitchFamily="34" charset="0"/>
              </a:rPr>
              <a:t>Porter, R.(2004). </a:t>
            </a:r>
            <a:r>
              <a:rPr lang="en-GB" sz="1800" i="1" smtClean="0">
                <a:latin typeface="Calibri" pitchFamily="34" charset="0"/>
              </a:rPr>
              <a:t>Madmen, A Social History of Madhouses, Mad-Doctors &amp; Lunatics.</a:t>
            </a:r>
            <a:r>
              <a:rPr lang="en-GB" sz="1800" smtClean="0">
                <a:latin typeface="Calibri" pitchFamily="34" charset="0"/>
              </a:rPr>
              <a:t> Illustrated edition. Gloucestershire: Tempus Publishing Ltd. [first published as </a:t>
            </a:r>
            <a:r>
              <a:rPr lang="en-GB" sz="1800" i="1" smtClean="0">
                <a:latin typeface="Calibri" pitchFamily="34" charset="0"/>
              </a:rPr>
              <a:t>Mind Forg’d Manacles</a:t>
            </a:r>
            <a:r>
              <a:rPr lang="en-GB" sz="1800" smtClean="0">
                <a:latin typeface="Calibri" pitchFamily="34" charset="0"/>
              </a:rPr>
              <a:t> in 1987 by the Athlone Press Ltd.].</a:t>
            </a:r>
          </a:p>
          <a:p>
            <a:pPr eaLnBrk="1" hangingPunct="1">
              <a:lnSpc>
                <a:spcPct val="80000"/>
              </a:lnSpc>
            </a:pPr>
            <a:r>
              <a:rPr lang="en-GB" sz="1800" smtClean="0">
                <a:latin typeface="Calibri" pitchFamily="34" charset="0"/>
              </a:rPr>
              <a:t>Rowntree, B. S. (2000). </a:t>
            </a:r>
            <a:r>
              <a:rPr lang="en-GB" sz="1800" i="1" smtClean="0">
                <a:latin typeface="Calibri" pitchFamily="34" charset="0"/>
              </a:rPr>
              <a:t>Poverty, A Study of Town Life</a:t>
            </a:r>
            <a:r>
              <a:rPr lang="en-GB" sz="1800" smtClean="0">
                <a:latin typeface="Calibri" pitchFamily="34" charset="0"/>
              </a:rPr>
              <a:t>.</a:t>
            </a:r>
            <a:r>
              <a:rPr lang="en-GB" sz="1800" i="1" smtClean="0">
                <a:latin typeface="Calibri" pitchFamily="34" charset="0"/>
              </a:rPr>
              <a:t> </a:t>
            </a:r>
            <a:r>
              <a:rPr lang="en-GB" sz="1800" smtClean="0">
                <a:latin typeface="Calibri" pitchFamily="34" charset="0"/>
              </a:rPr>
              <a:t>Centennial Edition</a:t>
            </a:r>
            <a:r>
              <a:rPr lang="en-GB" sz="1800" i="1" smtClean="0">
                <a:latin typeface="Calibri" pitchFamily="34" charset="0"/>
              </a:rPr>
              <a:t>, </a:t>
            </a:r>
            <a:r>
              <a:rPr lang="en-GB" sz="1800" smtClean="0">
                <a:latin typeface="Calibri" pitchFamily="34" charset="0"/>
              </a:rPr>
              <a:t>Bristol: The Policy Press. [First edition 1901].</a:t>
            </a:r>
          </a:p>
          <a:p>
            <a:pPr eaLnBrk="1" hangingPunct="1">
              <a:lnSpc>
                <a:spcPct val="80000"/>
              </a:lnSpc>
            </a:pPr>
            <a:r>
              <a:rPr lang="en-GB" sz="1800" smtClean="0">
                <a:latin typeface="Calibri" pitchFamily="34" charset="0"/>
              </a:rPr>
              <a:t>Scull, A. (1979). </a:t>
            </a:r>
            <a:r>
              <a:rPr lang="en-GB" sz="1800" i="1" smtClean="0">
                <a:latin typeface="Calibri" pitchFamily="34" charset="0"/>
              </a:rPr>
              <a:t>Museums of Madness,</a:t>
            </a:r>
            <a:r>
              <a:rPr lang="en-GB" sz="1800" smtClean="0">
                <a:latin typeface="Calibri" pitchFamily="34" charset="0"/>
              </a:rPr>
              <a:t> </a:t>
            </a:r>
            <a:r>
              <a:rPr lang="en-GB" sz="1800" i="1" smtClean="0">
                <a:latin typeface="Calibri" pitchFamily="34" charset="0"/>
              </a:rPr>
              <a:t>The Social Organization of Insanity in Nineteenth Century England. </a:t>
            </a:r>
            <a:r>
              <a:rPr lang="en-GB" sz="1800" smtClean="0">
                <a:latin typeface="Calibri" pitchFamily="34" charset="0"/>
              </a:rPr>
              <a:t>London: Allen Lane. Scull, A. (ed.). (1981). </a:t>
            </a:r>
            <a:r>
              <a:rPr lang="en-GB" sz="1800" i="1" smtClean="0">
                <a:latin typeface="Calibri" pitchFamily="34" charset="0"/>
              </a:rPr>
              <a:t>Madhouses, Mad-doctors, and Madmen: the Social History of Psychiatry in the Victorian Era</a:t>
            </a:r>
            <a:r>
              <a:rPr lang="en-GB" sz="1800" smtClean="0">
                <a:latin typeface="Calibri" pitchFamily="34" charset="0"/>
              </a:rPr>
              <a:t>. London: The Athlone Press.</a:t>
            </a:r>
          </a:p>
          <a:p>
            <a:pPr eaLnBrk="1" hangingPunct="1">
              <a:lnSpc>
                <a:spcPct val="80000"/>
              </a:lnSpc>
            </a:pPr>
            <a:r>
              <a:rPr lang="en-GB" sz="1800" smtClean="0">
                <a:latin typeface="Calibri" pitchFamily="34" charset="0"/>
              </a:rPr>
              <a:t>Scull, A.,  MacKenzie, C. and  Hervey, N.(1996) </a:t>
            </a:r>
            <a:r>
              <a:rPr lang="en-GB" sz="1800" i="1" smtClean="0">
                <a:latin typeface="Calibri" pitchFamily="34" charset="0"/>
              </a:rPr>
              <a:t>Masters of Bedlam: The Transformation of the Mad-Doctoring Trade</a:t>
            </a:r>
            <a:r>
              <a:rPr lang="en-GB" sz="1800" smtClean="0">
                <a:latin typeface="Calibri" pitchFamily="34" charset="0"/>
              </a:rPr>
              <a:t>.Princeton: Princeton University Press.</a:t>
            </a:r>
          </a:p>
        </p:txBody>
      </p:sp>
      <p:sp>
        <p:nvSpPr>
          <p:cNvPr id="5" name="Rectangle 6"/>
          <p:cNvSpPr>
            <a:spLocks noGrp="1" noChangeArrowheads="1"/>
          </p:cNvSpPr>
          <p:nvPr>
            <p:ph type="sldNum" sz="quarter" idx="12"/>
          </p:nvPr>
        </p:nvSpPr>
        <p:spPr>
          <a:ln/>
        </p:spPr>
        <p:txBody>
          <a:bodyPr/>
          <a:lstStyle/>
          <a:p>
            <a:pPr>
              <a:defRPr/>
            </a:pPr>
            <a:fld id="{D94213FB-4EDF-44C3-BFB0-0862B533C54E}" type="slidenum">
              <a:rPr lang="en-GB"/>
              <a:pPr>
                <a:defRPr/>
              </a:pPr>
              <a:t>24</a:t>
            </a:fld>
            <a:endParaRPr lang="en-GB"/>
          </a:p>
        </p:txBody>
      </p:sp>
      <p:sp>
        <p:nvSpPr>
          <p:cNvPr id="20482"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01758798-6A6F-4862-8E3A-47640EFFBA0B}" type="slidenum">
              <a:rPr lang="en-GB" sz="1400" b="0">
                <a:latin typeface="Arial" charset="0"/>
              </a:rPr>
              <a:pPr algn="r"/>
              <a:t>24</a:t>
            </a:fld>
            <a:endParaRPr lang="en-GB" sz="1400" b="0">
              <a:latin typeface="Arial" charset="0"/>
            </a:endParaRP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p:txBody>
          <a:bodyPr/>
          <a:lstStyle/>
          <a:p>
            <a:pPr eaLnBrk="1" hangingPunct="1"/>
            <a:r>
              <a:rPr lang="en-GB" smtClean="0">
                <a:latin typeface="Calibri" pitchFamily="34" charset="0"/>
              </a:rPr>
              <a:t>REFERENCES</a:t>
            </a:r>
          </a:p>
        </p:txBody>
      </p:sp>
      <p:sp>
        <p:nvSpPr>
          <p:cNvPr id="21508" name="Rectangle 3"/>
          <p:cNvSpPr>
            <a:spLocks noGrp="1" noChangeArrowheads="1"/>
          </p:cNvSpPr>
          <p:nvPr>
            <p:ph idx="1"/>
          </p:nvPr>
        </p:nvSpPr>
        <p:spPr/>
        <p:txBody>
          <a:bodyPr/>
          <a:lstStyle/>
          <a:p>
            <a:pPr eaLnBrk="1" hangingPunct="1">
              <a:lnSpc>
                <a:spcPct val="80000"/>
              </a:lnSpc>
            </a:pPr>
            <a:r>
              <a:rPr lang="en-GB" sz="2000" smtClean="0">
                <a:latin typeface="Calibri" pitchFamily="34" charset="0"/>
              </a:rPr>
              <a:t>Shorter, E. (1997). </a:t>
            </a:r>
            <a:r>
              <a:rPr lang="en-GB" sz="2000" i="1" smtClean="0">
                <a:latin typeface="Calibri" pitchFamily="34" charset="0"/>
              </a:rPr>
              <a:t>A History of Psychiatry; From the Era of the Asylum to the Age of Prozac</a:t>
            </a:r>
            <a:r>
              <a:rPr lang="en-GB" sz="2000" smtClean="0">
                <a:latin typeface="Calibri" pitchFamily="34" charset="0"/>
              </a:rPr>
              <a:t>. Chichester: John Wiley &amp; Sons.</a:t>
            </a:r>
          </a:p>
          <a:p>
            <a:pPr eaLnBrk="1" hangingPunct="1">
              <a:lnSpc>
                <a:spcPct val="80000"/>
              </a:lnSpc>
            </a:pPr>
            <a:r>
              <a:rPr lang="en-GB" sz="2000" smtClean="0">
                <a:latin typeface="Calibri" pitchFamily="34" charset="0"/>
              </a:rPr>
              <a:t>Skultans, V. (ed.).(1975). </a:t>
            </a:r>
            <a:r>
              <a:rPr lang="en-GB" sz="2000" i="1" smtClean="0">
                <a:latin typeface="Calibri" pitchFamily="34" charset="0"/>
              </a:rPr>
              <a:t>Madness and Morals, Ideas on Insanity in the Nineteenth Century</a:t>
            </a:r>
            <a:r>
              <a:rPr lang="en-GB" sz="2000" smtClean="0">
                <a:latin typeface="Calibri" pitchFamily="34" charset="0"/>
              </a:rPr>
              <a:t>. London: Routledge and Kegan  Paul Ltd.</a:t>
            </a:r>
          </a:p>
          <a:p>
            <a:pPr eaLnBrk="1" hangingPunct="1">
              <a:lnSpc>
                <a:spcPct val="80000"/>
              </a:lnSpc>
            </a:pPr>
            <a:r>
              <a:rPr lang="en-GB" sz="2000" smtClean="0">
                <a:latin typeface="Calibri" pitchFamily="34" charset="0"/>
              </a:rPr>
              <a:t>Smith, M. (2007).‘Religion’. In: C. Williams (ed.), </a:t>
            </a:r>
            <a:r>
              <a:rPr lang="en-GB" sz="2000" i="1" smtClean="0">
                <a:latin typeface="Calibri" pitchFamily="34" charset="0"/>
              </a:rPr>
              <a:t>A Companion to Nineteenth-Century</a:t>
            </a:r>
            <a:r>
              <a:rPr lang="en-GB" sz="2000" smtClean="0">
                <a:latin typeface="Calibri" pitchFamily="34" charset="0"/>
              </a:rPr>
              <a:t>. Oxford: Blackwell Publishing.</a:t>
            </a:r>
          </a:p>
          <a:p>
            <a:pPr eaLnBrk="1" hangingPunct="1">
              <a:lnSpc>
                <a:spcPct val="80000"/>
              </a:lnSpc>
            </a:pPr>
            <a:r>
              <a:rPr lang="en-GB" sz="2000" smtClean="0">
                <a:latin typeface="Calibri" pitchFamily="34" charset="0"/>
              </a:rPr>
              <a:t>Torrey, E. F. and Miller, J. (2007). </a:t>
            </a:r>
            <a:r>
              <a:rPr lang="en-GB" sz="2000" i="1" smtClean="0">
                <a:latin typeface="Calibri" pitchFamily="34" charset="0"/>
              </a:rPr>
              <a:t>The Invisible Plague: The Rise of Mental Illness from 1750 to the Present.</a:t>
            </a:r>
            <a:r>
              <a:rPr lang="en-GB" sz="2000" smtClean="0">
                <a:latin typeface="Calibri" pitchFamily="34" charset="0"/>
              </a:rPr>
              <a:t> London: Rutgers University Press.</a:t>
            </a:r>
          </a:p>
          <a:p>
            <a:pPr eaLnBrk="1" hangingPunct="1">
              <a:lnSpc>
                <a:spcPct val="80000"/>
              </a:lnSpc>
            </a:pPr>
            <a:r>
              <a:rPr lang="en-GB" sz="2000" smtClean="0">
                <a:latin typeface="Calibri" pitchFamily="34" charset="0"/>
              </a:rPr>
              <a:t>Walton, J. (1981). ‘The Treatment of Pauper Lunatics in Victorian England: the Case of Lancaster Asylum 1816-1870’. In: A. Scull (ed.).</a:t>
            </a:r>
            <a:r>
              <a:rPr lang="en-GB" sz="2000" i="1" smtClean="0">
                <a:latin typeface="Calibri" pitchFamily="34" charset="0"/>
              </a:rPr>
              <a:t> Madhouses, Mad-doctors, and Madmen: the Social History of Psychiatry in the Victorian Era. </a:t>
            </a:r>
            <a:r>
              <a:rPr lang="en-GB" sz="2000" smtClean="0">
                <a:latin typeface="Calibri" pitchFamily="34" charset="0"/>
              </a:rPr>
              <a:t>London: the Athlone Press, 1981.</a:t>
            </a:r>
          </a:p>
        </p:txBody>
      </p:sp>
      <p:sp>
        <p:nvSpPr>
          <p:cNvPr id="5" name="Rectangle 6"/>
          <p:cNvSpPr>
            <a:spLocks noGrp="1" noChangeArrowheads="1"/>
          </p:cNvSpPr>
          <p:nvPr>
            <p:ph type="sldNum" sz="quarter" idx="12"/>
          </p:nvPr>
        </p:nvSpPr>
        <p:spPr>
          <a:ln/>
        </p:spPr>
        <p:txBody>
          <a:bodyPr/>
          <a:lstStyle/>
          <a:p>
            <a:pPr>
              <a:defRPr/>
            </a:pPr>
            <a:fld id="{AEDF8947-F3A2-436A-A0A0-4BFD0DD5FD9D}" type="slidenum">
              <a:rPr lang="en-GB"/>
              <a:pPr>
                <a:defRPr/>
              </a:pPr>
              <a:t>25</a:t>
            </a:fld>
            <a:endParaRPr lang="en-GB"/>
          </a:p>
        </p:txBody>
      </p:sp>
      <p:sp>
        <p:nvSpPr>
          <p:cNvPr id="21506"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198F8022-D08A-464E-89A2-693753E3C422}" type="slidenum">
              <a:rPr lang="en-GB" sz="1400" b="0">
                <a:latin typeface="Arial" charset="0"/>
              </a:rPr>
              <a:pPr algn="r"/>
              <a:t>25</a:t>
            </a:fld>
            <a:endParaRPr lang="en-GB" sz="1400" b="0">
              <a:latin typeface="Arial"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pPr eaLnBrk="1" hangingPunct="1"/>
            <a:r>
              <a:rPr lang="en-GB" dirty="0" smtClean="0">
                <a:latin typeface="Calibri" pitchFamily="34" charset="0"/>
              </a:rPr>
              <a:t>INTRODUCTION</a:t>
            </a:r>
          </a:p>
        </p:txBody>
      </p:sp>
      <p:sp>
        <p:nvSpPr>
          <p:cNvPr id="5124" name="Rectangle 3"/>
          <p:cNvSpPr>
            <a:spLocks noGrp="1" noChangeArrowheads="1"/>
          </p:cNvSpPr>
          <p:nvPr>
            <p:ph idx="1"/>
          </p:nvPr>
        </p:nvSpPr>
        <p:spPr/>
        <p:txBody>
          <a:bodyPr/>
          <a:lstStyle/>
          <a:p>
            <a:pPr eaLnBrk="1" hangingPunct="1"/>
            <a:r>
              <a:rPr lang="en-GB" dirty="0" smtClean="0">
                <a:latin typeface="Calibri" pitchFamily="34" charset="0"/>
              </a:rPr>
              <a:t>AIMS:</a:t>
            </a:r>
          </a:p>
          <a:p>
            <a:pPr eaLnBrk="1" hangingPunct="1"/>
            <a:r>
              <a:rPr lang="en-GB" dirty="0" smtClean="0">
                <a:latin typeface="Calibri" pitchFamily="34" charset="0"/>
              </a:rPr>
              <a:t>Evaluate the experiences of mentally ill patients and their carers during the period 1845-1914</a:t>
            </a:r>
          </a:p>
          <a:p>
            <a:pPr eaLnBrk="1" hangingPunct="1"/>
            <a:r>
              <a:rPr lang="en-GB" dirty="0" smtClean="0">
                <a:latin typeface="Calibri" pitchFamily="34" charset="0"/>
              </a:rPr>
              <a:t>Synthesise data from local primary sources with national policies, legislation, medical science and curricula for the training of nurses and attendants upon the insane.</a:t>
            </a:r>
          </a:p>
        </p:txBody>
      </p:sp>
      <p:sp>
        <p:nvSpPr>
          <p:cNvPr id="5" name="Rectangle 6"/>
          <p:cNvSpPr>
            <a:spLocks noGrp="1" noChangeArrowheads="1"/>
          </p:cNvSpPr>
          <p:nvPr>
            <p:ph type="sldNum" sz="quarter" idx="12"/>
          </p:nvPr>
        </p:nvSpPr>
        <p:spPr>
          <a:ln/>
        </p:spPr>
        <p:txBody>
          <a:bodyPr/>
          <a:lstStyle/>
          <a:p>
            <a:pPr>
              <a:defRPr/>
            </a:pPr>
            <a:fld id="{1E84A9EA-9948-41CE-BFD1-5A538AFE7335}" type="slidenum">
              <a:rPr lang="en-GB"/>
              <a:pPr>
                <a:defRPr/>
              </a:pPr>
              <a:t>3</a:t>
            </a:fld>
            <a:endParaRPr lang="en-GB" dirty="0"/>
          </a:p>
        </p:txBody>
      </p:sp>
      <p:sp>
        <p:nvSpPr>
          <p:cNvPr id="5122"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1A0652AE-C6AD-45CA-871A-479C8C098317}" type="slidenum">
              <a:rPr lang="en-GB" sz="1400" b="0">
                <a:latin typeface="Arial" charset="0"/>
              </a:rPr>
              <a:pPr algn="r"/>
              <a:t>3</a:t>
            </a:fld>
            <a:endParaRPr lang="en-GB" sz="1400" b="0" dirty="0">
              <a:latin typeface="Arial" charset="0"/>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Rationale</a:t>
            </a:r>
            <a:endParaRPr lang="en-GB" dirty="0"/>
          </a:p>
        </p:txBody>
      </p:sp>
      <p:sp>
        <p:nvSpPr>
          <p:cNvPr id="3" name="Content Placeholder 2"/>
          <p:cNvSpPr>
            <a:spLocks noGrp="1"/>
          </p:cNvSpPr>
          <p:nvPr>
            <p:ph idx="1"/>
          </p:nvPr>
        </p:nvSpPr>
        <p:spPr/>
        <p:txBody>
          <a:bodyPr/>
          <a:lstStyle/>
          <a:p>
            <a:r>
              <a:rPr lang="en-GB" dirty="0" smtClean="0"/>
              <a:t>To ascertain the extent to which our knowledge of the practice of moral treatment during the ‘asylum era’ has been represented correctly in the literature, and the degree to which local practice conformed to any national standards and systems of care.</a:t>
            </a:r>
            <a:endParaRPr lang="en-GB" dirty="0"/>
          </a:p>
        </p:txBody>
      </p:sp>
      <p:sp>
        <p:nvSpPr>
          <p:cNvPr id="4" name="Slide Number Placeholder 3"/>
          <p:cNvSpPr>
            <a:spLocks noGrp="1"/>
          </p:cNvSpPr>
          <p:nvPr>
            <p:ph type="sldNum" sz="quarter" idx="12"/>
          </p:nvPr>
        </p:nvSpPr>
        <p:spPr/>
        <p:txBody>
          <a:bodyPr/>
          <a:lstStyle/>
          <a:p>
            <a:pPr>
              <a:defRPr/>
            </a:pPr>
            <a:fld id="{525F2E8B-8C7D-4CEC-BE46-F7E093035004}" type="slidenum">
              <a:rPr lang="en-GB" smtClean="0"/>
              <a:pPr>
                <a:defRPr/>
              </a:pPr>
              <a:t>4</a:t>
            </a:fld>
            <a:endParaRPr lang="en-GB"/>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84" name="Rectangle 12"/>
          <p:cNvSpPr>
            <a:spLocks noGrp="1" noChangeArrowheads="1"/>
          </p:cNvSpPr>
          <p:nvPr>
            <p:ph type="title"/>
          </p:nvPr>
        </p:nvSpPr>
        <p:spPr/>
        <p:txBody>
          <a:bodyPr/>
          <a:lstStyle/>
          <a:p>
            <a:pPr eaLnBrk="1" hangingPunct="1"/>
            <a:r>
              <a:rPr lang="en-GB" smtClean="0">
                <a:latin typeface="Calibri" pitchFamily="34" charset="0"/>
              </a:rPr>
              <a:t>METHODOLOGY</a:t>
            </a:r>
          </a:p>
        </p:txBody>
      </p:sp>
      <p:graphicFrame>
        <p:nvGraphicFramePr>
          <p:cNvPr id="3077" name="Diagram 5"/>
          <p:cNvGraphicFramePr>
            <a:graphicFrameLocks/>
          </p:cNvGraphicFramePr>
          <p:nvPr>
            <p:ph type="dgm" idx="1"/>
          </p:nvPr>
        </p:nvGraphicFramePr>
        <p:xfrm>
          <a:off x="457200" y="1600200"/>
          <a:ext cx="8229600" cy="4525963"/>
        </p:xfrm>
        <a:graphic>
          <a:graphicData uri="http://schemas.openxmlformats.org/drawingml/2006/compatibility">
            <com:legacyDrawing xmlns:com="http://schemas.openxmlformats.org/drawingml/2006/compatibility" spid="_x0000_s1026"/>
          </a:graphicData>
        </a:graphic>
      </p:graphicFrame>
      <p:sp>
        <p:nvSpPr>
          <p:cNvPr id="10" name="Rectangle 6"/>
          <p:cNvSpPr>
            <a:spLocks noGrp="1" noChangeArrowheads="1"/>
          </p:cNvSpPr>
          <p:nvPr>
            <p:ph type="sldNum" sz="quarter" idx="12"/>
          </p:nvPr>
        </p:nvSpPr>
        <p:spPr>
          <a:ln/>
        </p:spPr>
        <p:txBody>
          <a:bodyPr/>
          <a:lstStyle/>
          <a:p>
            <a:pPr>
              <a:defRPr/>
            </a:pPr>
            <a:fld id="{AF30FC7B-D8F2-495B-A8D3-BD454F45F655}" type="slidenum">
              <a:rPr lang="en-GB"/>
              <a:pPr>
                <a:defRPr/>
              </a:pPr>
              <a:t>5</a:t>
            </a:fld>
            <a:endParaRPr lang="en-GB"/>
          </a:p>
        </p:txBody>
      </p:sp>
      <p:sp>
        <p:nvSpPr>
          <p:cNvPr id="1040"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3FC32CC8-C3AA-4E84-BA2D-24E6ACC49080}" type="slidenum">
              <a:rPr lang="en-GB" sz="1400" b="0">
                <a:latin typeface="Arial" charset="0"/>
              </a:rPr>
              <a:pPr algn="r"/>
              <a:t>5</a:t>
            </a:fld>
            <a:endParaRPr lang="en-GB" sz="1400" b="0">
              <a:latin typeface="Arial" charset="0"/>
            </a:endParaRPr>
          </a:p>
        </p:txBody>
      </p:sp>
      <p:sp>
        <p:nvSpPr>
          <p:cNvPr id="3102" name="Text Box 30"/>
          <p:cNvSpPr txBox="1">
            <a:spLocks noChangeArrowheads="1"/>
          </p:cNvSpPr>
          <p:nvPr/>
        </p:nvSpPr>
        <p:spPr bwMode="auto">
          <a:xfrm>
            <a:off x="179388" y="1049338"/>
            <a:ext cx="2232025" cy="6083300"/>
          </a:xfrm>
          <a:prstGeom prst="rect">
            <a:avLst/>
          </a:prstGeom>
          <a:noFill/>
          <a:ln w="9525">
            <a:noFill/>
            <a:miter lim="800000"/>
            <a:headEnd/>
            <a:tailEnd/>
          </a:ln>
        </p:spPr>
        <p:txBody>
          <a:bodyPr>
            <a:spAutoFit/>
          </a:bodyPr>
          <a:lstStyle/>
          <a:p>
            <a:pPr>
              <a:buFontTx/>
              <a:buChar char="•"/>
            </a:pPr>
            <a:r>
              <a:rPr lang="en-GB" sz="1800"/>
              <a:t> </a:t>
            </a:r>
            <a:r>
              <a:rPr lang="en-GB" sz="1800">
                <a:solidFill>
                  <a:srgbClr val="660066"/>
                </a:solidFill>
              </a:rPr>
              <a:t>DRAMAS OF</a:t>
            </a:r>
          </a:p>
          <a:p>
            <a:r>
              <a:rPr lang="en-GB" sz="1800"/>
              <a:t>  </a:t>
            </a:r>
            <a:r>
              <a:rPr lang="en-GB" sz="1800">
                <a:solidFill>
                  <a:srgbClr val="660066"/>
                </a:solidFill>
              </a:rPr>
              <a:t>MEDICAL</a:t>
            </a:r>
          </a:p>
          <a:p>
            <a:r>
              <a:rPr lang="en-GB" sz="1800">
                <a:solidFill>
                  <a:srgbClr val="660066"/>
                </a:solidFill>
              </a:rPr>
              <a:t>  HISTORY</a:t>
            </a:r>
            <a:endParaRPr lang="en-GB" sz="1800"/>
          </a:p>
          <a:p>
            <a:endParaRPr lang="en-GB" sz="1800"/>
          </a:p>
          <a:p>
            <a:pPr>
              <a:buFontTx/>
              <a:buChar char="•"/>
            </a:pPr>
            <a:r>
              <a:rPr lang="en-GB" sz="1400">
                <a:solidFill>
                  <a:srgbClr val="3333FF"/>
                </a:solidFill>
              </a:rPr>
              <a:t>THE HEALER</a:t>
            </a:r>
          </a:p>
          <a:p>
            <a:endParaRPr lang="en-GB" sz="1400">
              <a:solidFill>
                <a:srgbClr val="000099"/>
              </a:solidFill>
            </a:endParaRPr>
          </a:p>
          <a:p>
            <a:endParaRPr lang="en-GB" sz="1400">
              <a:solidFill>
                <a:srgbClr val="3333FF"/>
              </a:solidFill>
            </a:endParaRPr>
          </a:p>
          <a:p>
            <a:pPr>
              <a:buFontTx/>
              <a:buChar char="•"/>
            </a:pPr>
            <a:endParaRPr lang="en-GB" sz="1400">
              <a:solidFill>
                <a:srgbClr val="3333FF"/>
              </a:solidFill>
            </a:endParaRPr>
          </a:p>
          <a:p>
            <a:pPr>
              <a:buFontTx/>
              <a:buChar char="•"/>
            </a:pPr>
            <a:r>
              <a:rPr lang="en-GB" sz="1400">
                <a:solidFill>
                  <a:srgbClr val="3333FF"/>
                </a:solidFill>
              </a:rPr>
              <a:t>THE SICK PERSON</a:t>
            </a:r>
          </a:p>
          <a:p>
            <a:pPr>
              <a:buFontTx/>
              <a:buChar char="•"/>
            </a:pPr>
            <a:endParaRPr lang="en-GB" sz="1400">
              <a:solidFill>
                <a:srgbClr val="3333FF"/>
              </a:solidFill>
            </a:endParaRPr>
          </a:p>
          <a:p>
            <a:endParaRPr lang="en-GB" sz="1400">
              <a:solidFill>
                <a:srgbClr val="3333FF"/>
              </a:solidFill>
            </a:endParaRPr>
          </a:p>
          <a:p>
            <a:pPr>
              <a:buFontTx/>
              <a:buChar char="•"/>
            </a:pPr>
            <a:endParaRPr lang="en-GB" sz="1400">
              <a:solidFill>
                <a:srgbClr val="3333FF"/>
              </a:solidFill>
            </a:endParaRPr>
          </a:p>
          <a:p>
            <a:pPr>
              <a:buFontTx/>
              <a:buChar char="•"/>
            </a:pPr>
            <a:r>
              <a:rPr lang="en-GB" sz="1400">
                <a:solidFill>
                  <a:srgbClr val="3333FF"/>
                </a:solidFill>
              </a:rPr>
              <a:t>DISEASES</a:t>
            </a:r>
          </a:p>
          <a:p>
            <a:pPr>
              <a:buFontTx/>
              <a:buChar char="•"/>
            </a:pPr>
            <a:endParaRPr lang="en-GB" sz="1400">
              <a:solidFill>
                <a:srgbClr val="3333FF"/>
              </a:solidFill>
            </a:endParaRPr>
          </a:p>
          <a:p>
            <a:pPr>
              <a:buFontTx/>
              <a:buChar char="•"/>
            </a:pPr>
            <a:endParaRPr lang="en-GB" sz="1400">
              <a:solidFill>
                <a:srgbClr val="3333FF"/>
              </a:solidFill>
            </a:endParaRPr>
          </a:p>
          <a:p>
            <a:pPr>
              <a:buFontTx/>
              <a:buChar char="•"/>
            </a:pPr>
            <a:endParaRPr lang="en-GB" sz="1400">
              <a:solidFill>
                <a:srgbClr val="3333FF"/>
              </a:solidFill>
            </a:endParaRPr>
          </a:p>
          <a:p>
            <a:pPr>
              <a:buFontTx/>
              <a:buChar char="•"/>
            </a:pPr>
            <a:r>
              <a:rPr lang="en-GB" sz="1400">
                <a:solidFill>
                  <a:srgbClr val="3333FF"/>
                </a:solidFill>
              </a:rPr>
              <a:t>DISCOVERING &amp;</a:t>
            </a:r>
          </a:p>
          <a:p>
            <a:r>
              <a:rPr lang="en-GB" sz="1400">
                <a:solidFill>
                  <a:srgbClr val="3333FF"/>
                </a:solidFill>
              </a:rPr>
              <a:t> COMMUNICATING</a:t>
            </a:r>
          </a:p>
          <a:p>
            <a:r>
              <a:rPr lang="en-GB" sz="1400">
                <a:solidFill>
                  <a:srgbClr val="3333FF"/>
                </a:solidFill>
              </a:rPr>
              <a:t> KNOWLEDGE</a:t>
            </a:r>
          </a:p>
          <a:p>
            <a:endParaRPr lang="en-GB" sz="1400">
              <a:solidFill>
                <a:srgbClr val="3333FF"/>
              </a:solidFill>
            </a:endParaRPr>
          </a:p>
          <a:p>
            <a:endParaRPr lang="en-GB" sz="1400">
              <a:solidFill>
                <a:srgbClr val="3333FF"/>
              </a:solidFill>
            </a:endParaRPr>
          </a:p>
          <a:p>
            <a:endParaRPr lang="en-GB" sz="1400">
              <a:solidFill>
                <a:srgbClr val="3333FF"/>
              </a:solidFill>
            </a:endParaRPr>
          </a:p>
          <a:p>
            <a:pPr>
              <a:buFontTx/>
              <a:buChar char="•"/>
            </a:pPr>
            <a:r>
              <a:rPr lang="en-GB" sz="1400">
                <a:solidFill>
                  <a:srgbClr val="3333FF"/>
                </a:solidFill>
              </a:rPr>
              <a:t> MEDICINE &amp;  HEALTH</a:t>
            </a:r>
          </a:p>
          <a:p>
            <a:r>
              <a:rPr lang="en-GB" sz="1400">
                <a:solidFill>
                  <a:srgbClr val="3333FF"/>
                </a:solidFill>
              </a:rPr>
              <a:t>   INTERACTING WITH</a:t>
            </a:r>
          </a:p>
          <a:p>
            <a:r>
              <a:rPr lang="en-GB" sz="1400">
                <a:solidFill>
                  <a:srgbClr val="3333FF"/>
                </a:solidFill>
              </a:rPr>
              <a:t>   SOCIETY</a:t>
            </a:r>
          </a:p>
          <a:p>
            <a:pPr>
              <a:buFontTx/>
              <a:buChar char="•"/>
            </a:pPr>
            <a:endParaRPr lang="en-GB" sz="1400">
              <a:solidFill>
                <a:srgbClr val="3333FF"/>
              </a:solidFill>
            </a:endParaRPr>
          </a:p>
          <a:p>
            <a:pPr>
              <a:buFontTx/>
              <a:buChar char="•"/>
            </a:pPr>
            <a:endParaRPr lang="en-GB" sz="1400" b="0">
              <a:latin typeface="Arial" charset="0"/>
            </a:endParaRPr>
          </a:p>
        </p:txBody>
      </p:sp>
      <p:sp>
        <p:nvSpPr>
          <p:cNvPr id="3103" name="Text Box 31"/>
          <p:cNvSpPr txBox="1">
            <a:spLocks noChangeArrowheads="1"/>
          </p:cNvSpPr>
          <p:nvPr/>
        </p:nvSpPr>
        <p:spPr bwMode="auto">
          <a:xfrm>
            <a:off x="7380288" y="1196975"/>
            <a:ext cx="2103437" cy="5197475"/>
          </a:xfrm>
          <a:prstGeom prst="rect">
            <a:avLst/>
          </a:prstGeom>
          <a:noFill/>
          <a:ln w="9525">
            <a:noFill/>
            <a:miter lim="800000"/>
            <a:headEnd/>
            <a:tailEnd/>
          </a:ln>
        </p:spPr>
        <p:txBody>
          <a:bodyPr>
            <a:spAutoFit/>
          </a:bodyPr>
          <a:lstStyle/>
          <a:p>
            <a:r>
              <a:rPr lang="en-GB" sz="1400">
                <a:solidFill>
                  <a:srgbClr val="660066"/>
                </a:solidFill>
              </a:rPr>
              <a:t>              DE-</a:t>
            </a:r>
          </a:p>
          <a:p>
            <a:r>
              <a:rPr lang="en-GB" sz="1400">
                <a:solidFill>
                  <a:srgbClr val="660066"/>
                </a:solidFill>
              </a:rPr>
              <a:t>MEDICALIZATION</a:t>
            </a:r>
          </a:p>
          <a:p>
            <a:endParaRPr lang="en-GB" sz="1400">
              <a:solidFill>
                <a:srgbClr val="660066"/>
              </a:solidFill>
            </a:endParaRPr>
          </a:p>
          <a:p>
            <a:endParaRPr lang="en-GB" sz="1400" b="0"/>
          </a:p>
          <a:p>
            <a:endParaRPr lang="en-GB" sz="1400" b="0"/>
          </a:p>
          <a:p>
            <a:endParaRPr lang="en-GB" sz="1400" b="0"/>
          </a:p>
          <a:p>
            <a:endParaRPr lang="en-GB" sz="1400" b="0"/>
          </a:p>
          <a:p>
            <a:endParaRPr lang="en-GB" sz="1400" b="0"/>
          </a:p>
          <a:p>
            <a:endParaRPr lang="en-GB" sz="1400" b="0"/>
          </a:p>
          <a:p>
            <a:endParaRPr lang="en-GB" sz="1400" b="0"/>
          </a:p>
          <a:p>
            <a:endParaRPr lang="en-GB" sz="1400" b="0"/>
          </a:p>
          <a:p>
            <a:endParaRPr lang="en-GB" sz="1400" b="0"/>
          </a:p>
          <a:p>
            <a:endParaRPr lang="en-GB" sz="1400" b="0"/>
          </a:p>
          <a:p>
            <a:endParaRPr lang="en-GB" sz="1400" b="0"/>
          </a:p>
          <a:p>
            <a:endParaRPr lang="en-GB" sz="1400" b="0"/>
          </a:p>
          <a:p>
            <a:endParaRPr lang="en-GB" sz="1400" b="0"/>
          </a:p>
          <a:p>
            <a:endParaRPr lang="en-GB" sz="1400" b="0"/>
          </a:p>
          <a:p>
            <a:endParaRPr lang="en-GB" sz="1400" b="0"/>
          </a:p>
          <a:p>
            <a:endParaRPr lang="en-GB" sz="1400" b="0"/>
          </a:p>
          <a:p>
            <a:endParaRPr lang="en-GB" sz="1400" b="0"/>
          </a:p>
          <a:p>
            <a:endParaRPr lang="en-GB" sz="1400" b="0"/>
          </a:p>
          <a:p>
            <a:endParaRPr lang="en-GB" sz="1400" b="0"/>
          </a:p>
          <a:p>
            <a:endParaRPr lang="en-GB" sz="1400" b="0"/>
          </a:p>
          <a:p>
            <a:r>
              <a:rPr lang="en-GB" sz="1400">
                <a:solidFill>
                  <a:srgbClr val="660066"/>
                </a:solidFill>
              </a:rPr>
              <a:t>MEDICALIZATION</a:t>
            </a:r>
          </a:p>
        </p:txBody>
      </p:sp>
      <p:sp>
        <p:nvSpPr>
          <p:cNvPr id="3104" name="AutoShape 32"/>
          <p:cNvSpPr>
            <a:spLocks noChangeArrowheads="1"/>
          </p:cNvSpPr>
          <p:nvPr/>
        </p:nvSpPr>
        <p:spPr bwMode="auto">
          <a:xfrm rot="10800000">
            <a:off x="7885113" y="1700213"/>
            <a:ext cx="792162" cy="3960812"/>
          </a:xfrm>
          <a:prstGeom prst="upArrow">
            <a:avLst>
              <a:gd name="adj1" fmla="val 50065"/>
              <a:gd name="adj2" fmla="val 114607"/>
            </a:avLst>
          </a:prstGeom>
          <a:solidFill>
            <a:schemeClr val="hlink"/>
          </a:solidFill>
          <a:ln w="9525">
            <a:solidFill>
              <a:schemeClr val="tx1"/>
            </a:solidFill>
            <a:miter lim="800000"/>
            <a:headEnd/>
            <a:tailEnd/>
          </a:ln>
        </p:spPr>
        <p:txBody>
          <a:bodyPr rot="10800000" vert="eaVert" wrap="none" anchor="ctr"/>
          <a:lstStyle/>
          <a:p>
            <a:endParaRPr lang="en-US" sz="1800" b="0">
              <a:latin typeface="Arial" charset="0"/>
            </a:endParaRPr>
          </a:p>
        </p:txBody>
      </p:sp>
      <p:sp>
        <p:nvSpPr>
          <p:cNvPr id="3105" name="Text Box 33"/>
          <p:cNvSpPr txBox="1">
            <a:spLocks noChangeArrowheads="1"/>
          </p:cNvSpPr>
          <p:nvPr/>
        </p:nvSpPr>
        <p:spPr bwMode="auto">
          <a:xfrm>
            <a:off x="3635375" y="1412875"/>
            <a:ext cx="1846263" cy="366713"/>
          </a:xfrm>
          <a:prstGeom prst="rect">
            <a:avLst/>
          </a:prstGeom>
          <a:noFill/>
          <a:ln w="9525">
            <a:noFill/>
            <a:miter lim="800000"/>
            <a:headEnd/>
            <a:tailEnd/>
          </a:ln>
        </p:spPr>
        <p:txBody>
          <a:bodyPr>
            <a:spAutoFit/>
          </a:bodyPr>
          <a:lstStyle/>
          <a:p>
            <a:pPr algn="ctr"/>
            <a:r>
              <a:rPr lang="en-GB" sz="1800">
                <a:solidFill>
                  <a:srgbClr val="660066"/>
                </a:solidFill>
              </a:rPr>
              <a:t>ANNALES</a:t>
            </a:r>
          </a:p>
        </p:txBody>
      </p:sp>
      <p:sp>
        <p:nvSpPr>
          <p:cNvPr id="3106" name="Text Box 34"/>
          <p:cNvSpPr txBox="1">
            <a:spLocks noChangeArrowheads="1"/>
          </p:cNvSpPr>
          <p:nvPr/>
        </p:nvSpPr>
        <p:spPr bwMode="auto">
          <a:xfrm>
            <a:off x="1979613" y="5876925"/>
            <a:ext cx="5421312" cy="915988"/>
          </a:xfrm>
          <a:prstGeom prst="rect">
            <a:avLst/>
          </a:prstGeom>
          <a:noFill/>
          <a:ln w="9525">
            <a:noFill/>
            <a:miter lim="800000"/>
            <a:headEnd/>
            <a:tailEnd/>
          </a:ln>
        </p:spPr>
        <p:txBody>
          <a:bodyPr>
            <a:spAutoFit/>
          </a:bodyPr>
          <a:lstStyle/>
          <a:p>
            <a:pPr algn="ctr"/>
            <a:r>
              <a:rPr lang="en-GB" sz="1800">
                <a:solidFill>
                  <a:srgbClr val="660066"/>
                </a:solidFill>
                <a:latin typeface="Arial" charset="0"/>
              </a:rPr>
              <a:t> </a:t>
            </a:r>
            <a:r>
              <a:rPr lang="en-GB" sz="1800">
                <a:solidFill>
                  <a:srgbClr val="660066"/>
                </a:solidFill>
              </a:rPr>
              <a:t>ALLTAGSGESCHICHTE</a:t>
            </a:r>
          </a:p>
          <a:p>
            <a:pPr algn="ctr"/>
            <a:r>
              <a:rPr lang="en-GB" sz="1800">
                <a:solidFill>
                  <a:srgbClr val="000099"/>
                </a:solidFill>
              </a:rPr>
              <a:t>HCLA and BPLA</a:t>
            </a:r>
            <a:endParaRPr lang="en-GB" sz="1800">
              <a:solidFill>
                <a:srgbClr val="660066"/>
              </a:solidFill>
            </a:endParaRPr>
          </a:p>
          <a:p>
            <a:pPr algn="ctr"/>
            <a:r>
              <a:rPr lang="en-GB" sz="1800">
                <a:solidFill>
                  <a:srgbClr val="000000"/>
                </a:solidFill>
              </a:rPr>
              <a:t>NARRATIVE OF THE PATIENT JOURNEY</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1" nodeType="afterEffect">
                                  <p:stCondLst>
                                    <p:cond delay="0"/>
                                  </p:stCondLst>
                                  <p:childTnLst>
                                    <p:set>
                                      <p:cBhvr>
                                        <p:cTn id="6" dur="1" fill="hold">
                                          <p:stCondLst>
                                            <p:cond delay="0"/>
                                          </p:stCondLst>
                                        </p:cTn>
                                        <p:tgtEl>
                                          <p:spTgt spid="3084"/>
                                        </p:tgtEl>
                                        <p:attrNameLst>
                                          <p:attrName>style.visibility</p:attrName>
                                        </p:attrNameLst>
                                      </p:cBhvr>
                                      <p:to>
                                        <p:strVal val="visible"/>
                                      </p:to>
                                    </p:set>
                                    <p:anim calcmode="lin" valueType="num">
                                      <p:cBhvr>
                                        <p:cTn id="7" dur="1000" fill="hold"/>
                                        <p:tgtEl>
                                          <p:spTgt spid="3084"/>
                                        </p:tgtEl>
                                        <p:attrNameLst>
                                          <p:attrName>ppt_x</p:attrName>
                                        </p:attrNameLst>
                                      </p:cBhvr>
                                      <p:tavLst>
                                        <p:tav tm="0">
                                          <p:val>
                                            <p:strVal val="#ppt_x-.2"/>
                                          </p:val>
                                        </p:tav>
                                        <p:tav tm="100000">
                                          <p:val>
                                            <p:strVal val="#ppt_x"/>
                                          </p:val>
                                        </p:tav>
                                      </p:tavLst>
                                    </p:anim>
                                    <p:anim calcmode="lin" valueType="num">
                                      <p:cBhvr>
                                        <p:cTn id="8" dur="1000" fill="hold"/>
                                        <p:tgtEl>
                                          <p:spTgt spid="308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84"/>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3105"/>
                                        </p:tgtEl>
                                        <p:attrNameLst>
                                          <p:attrName>style.visibility</p:attrName>
                                        </p:attrNameLst>
                                      </p:cBhvr>
                                      <p:to>
                                        <p:strVal val="visible"/>
                                      </p:to>
                                    </p:set>
                                    <p:animEffect transition="in" filter="dissolve">
                                      <p:cBhvr>
                                        <p:cTn id="14" dur="1000"/>
                                        <p:tgtEl>
                                          <p:spTgt spid="3105"/>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3077"/>
                                        </p:tgtEl>
                                        <p:attrNameLst>
                                          <p:attrName>style.visibility</p:attrName>
                                        </p:attrNameLst>
                                      </p:cBhvr>
                                      <p:to>
                                        <p:strVal val="visible"/>
                                      </p:to>
                                    </p:set>
                                    <p:animEffect transition="in" filter="dissolve">
                                      <p:cBhvr>
                                        <p:cTn id="19" dur="1000"/>
                                        <p:tgtEl>
                                          <p:spTgt spid="3077"/>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3106"/>
                                        </p:tgtEl>
                                        <p:attrNameLst>
                                          <p:attrName>style.visibility</p:attrName>
                                        </p:attrNameLst>
                                      </p:cBhvr>
                                      <p:to>
                                        <p:strVal val="visible"/>
                                      </p:to>
                                    </p:set>
                                    <p:animEffect transition="in" filter="dissolve">
                                      <p:cBhvr>
                                        <p:cTn id="24" dur="1000"/>
                                        <p:tgtEl>
                                          <p:spTgt spid="3106"/>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3102">
                                            <p:txEl>
                                              <p:pRg st="0" end="0"/>
                                            </p:txEl>
                                          </p:spTgt>
                                        </p:tgtEl>
                                        <p:attrNameLst>
                                          <p:attrName>style.visibility</p:attrName>
                                        </p:attrNameLst>
                                      </p:cBhvr>
                                      <p:to>
                                        <p:strVal val="visible"/>
                                      </p:to>
                                    </p:set>
                                    <p:animEffect transition="in" filter="dissolve">
                                      <p:cBhvr>
                                        <p:cTn id="29" dur="2000"/>
                                        <p:tgtEl>
                                          <p:spTgt spid="3102">
                                            <p:txEl>
                                              <p:pRg st="0" end="0"/>
                                            </p:txEl>
                                          </p:spTgt>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3102">
                                            <p:txEl>
                                              <p:pRg st="1" end="1"/>
                                            </p:txEl>
                                          </p:spTgt>
                                        </p:tgtEl>
                                        <p:attrNameLst>
                                          <p:attrName>style.visibility</p:attrName>
                                        </p:attrNameLst>
                                      </p:cBhvr>
                                      <p:to>
                                        <p:strVal val="visible"/>
                                      </p:to>
                                    </p:set>
                                    <p:animEffect transition="in" filter="dissolve">
                                      <p:cBhvr>
                                        <p:cTn id="32" dur="2000"/>
                                        <p:tgtEl>
                                          <p:spTgt spid="3102">
                                            <p:txEl>
                                              <p:pRg st="1" end="1"/>
                                            </p:txEl>
                                          </p:spTgt>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3102">
                                            <p:txEl>
                                              <p:pRg st="2" end="2"/>
                                            </p:txEl>
                                          </p:spTgt>
                                        </p:tgtEl>
                                        <p:attrNameLst>
                                          <p:attrName>style.visibility</p:attrName>
                                        </p:attrNameLst>
                                      </p:cBhvr>
                                      <p:to>
                                        <p:strVal val="visible"/>
                                      </p:to>
                                    </p:set>
                                    <p:animEffect transition="in" filter="dissolve">
                                      <p:cBhvr>
                                        <p:cTn id="35" dur="2000"/>
                                        <p:tgtEl>
                                          <p:spTgt spid="3102">
                                            <p:txEl>
                                              <p:pRg st="2" end="2"/>
                                            </p:txEl>
                                          </p:spTgt>
                                        </p:tgtEl>
                                      </p:cBhvr>
                                    </p:animEffect>
                                  </p:childTnLst>
                                </p:cTn>
                              </p:par>
                            </p:childTnLst>
                          </p:cTn>
                        </p:par>
                        <p:par>
                          <p:cTn id="36" fill="hold">
                            <p:stCondLst>
                              <p:cond delay="2000"/>
                            </p:stCondLst>
                            <p:childTnLst>
                              <p:par>
                                <p:cTn id="37" presetID="9" presetClass="entr" presetSubtype="0" fill="hold" grpId="0" nodeType="afterEffect">
                                  <p:stCondLst>
                                    <p:cond delay="0"/>
                                  </p:stCondLst>
                                  <p:childTnLst>
                                    <p:set>
                                      <p:cBhvr>
                                        <p:cTn id="38" dur="1" fill="hold">
                                          <p:stCondLst>
                                            <p:cond delay="0"/>
                                          </p:stCondLst>
                                        </p:cTn>
                                        <p:tgtEl>
                                          <p:spTgt spid="3102">
                                            <p:txEl>
                                              <p:pRg st="4" end="4"/>
                                            </p:txEl>
                                          </p:spTgt>
                                        </p:tgtEl>
                                        <p:attrNameLst>
                                          <p:attrName>style.visibility</p:attrName>
                                        </p:attrNameLst>
                                      </p:cBhvr>
                                      <p:to>
                                        <p:strVal val="visible"/>
                                      </p:to>
                                    </p:set>
                                    <p:animEffect transition="in" filter="dissolve">
                                      <p:cBhvr>
                                        <p:cTn id="39" dur="2000"/>
                                        <p:tgtEl>
                                          <p:spTgt spid="3102">
                                            <p:txEl>
                                              <p:pRg st="4" end="4"/>
                                            </p:txEl>
                                          </p:spTgt>
                                        </p:tgtEl>
                                      </p:cBhvr>
                                    </p:animEffect>
                                  </p:childTnLst>
                                </p:cTn>
                              </p:par>
                            </p:childTnLst>
                          </p:cTn>
                        </p:par>
                        <p:par>
                          <p:cTn id="40" fill="hold">
                            <p:stCondLst>
                              <p:cond delay="4000"/>
                            </p:stCondLst>
                            <p:childTnLst>
                              <p:par>
                                <p:cTn id="41" presetID="9" presetClass="entr" presetSubtype="0" fill="hold" grpId="0" nodeType="afterEffect">
                                  <p:stCondLst>
                                    <p:cond delay="0"/>
                                  </p:stCondLst>
                                  <p:childTnLst>
                                    <p:set>
                                      <p:cBhvr>
                                        <p:cTn id="42" dur="1" fill="hold">
                                          <p:stCondLst>
                                            <p:cond delay="0"/>
                                          </p:stCondLst>
                                        </p:cTn>
                                        <p:tgtEl>
                                          <p:spTgt spid="3102">
                                            <p:txEl>
                                              <p:pRg st="8" end="8"/>
                                            </p:txEl>
                                          </p:spTgt>
                                        </p:tgtEl>
                                        <p:attrNameLst>
                                          <p:attrName>style.visibility</p:attrName>
                                        </p:attrNameLst>
                                      </p:cBhvr>
                                      <p:to>
                                        <p:strVal val="visible"/>
                                      </p:to>
                                    </p:set>
                                    <p:animEffect transition="in" filter="dissolve">
                                      <p:cBhvr>
                                        <p:cTn id="43" dur="2000"/>
                                        <p:tgtEl>
                                          <p:spTgt spid="3102">
                                            <p:txEl>
                                              <p:pRg st="8" end="8"/>
                                            </p:txEl>
                                          </p:spTgt>
                                        </p:tgtEl>
                                      </p:cBhvr>
                                    </p:animEffect>
                                  </p:childTnLst>
                                </p:cTn>
                              </p:par>
                            </p:childTnLst>
                          </p:cTn>
                        </p:par>
                        <p:par>
                          <p:cTn id="44" fill="hold">
                            <p:stCondLst>
                              <p:cond delay="6000"/>
                            </p:stCondLst>
                            <p:childTnLst>
                              <p:par>
                                <p:cTn id="45" presetID="9" presetClass="entr" presetSubtype="0" fill="hold" grpId="0" nodeType="afterEffect">
                                  <p:stCondLst>
                                    <p:cond delay="0"/>
                                  </p:stCondLst>
                                  <p:childTnLst>
                                    <p:set>
                                      <p:cBhvr>
                                        <p:cTn id="46" dur="1" fill="hold">
                                          <p:stCondLst>
                                            <p:cond delay="0"/>
                                          </p:stCondLst>
                                        </p:cTn>
                                        <p:tgtEl>
                                          <p:spTgt spid="3102">
                                            <p:txEl>
                                              <p:pRg st="12" end="12"/>
                                            </p:txEl>
                                          </p:spTgt>
                                        </p:tgtEl>
                                        <p:attrNameLst>
                                          <p:attrName>style.visibility</p:attrName>
                                        </p:attrNameLst>
                                      </p:cBhvr>
                                      <p:to>
                                        <p:strVal val="visible"/>
                                      </p:to>
                                    </p:set>
                                    <p:animEffect transition="in" filter="dissolve">
                                      <p:cBhvr>
                                        <p:cTn id="47" dur="2000"/>
                                        <p:tgtEl>
                                          <p:spTgt spid="3102">
                                            <p:txEl>
                                              <p:pRg st="12" end="12"/>
                                            </p:txEl>
                                          </p:spTgt>
                                        </p:tgtEl>
                                      </p:cBhvr>
                                    </p:animEffect>
                                  </p:childTnLst>
                                </p:cTn>
                              </p:par>
                            </p:childTnLst>
                          </p:cTn>
                        </p:par>
                        <p:par>
                          <p:cTn id="48" fill="hold">
                            <p:stCondLst>
                              <p:cond delay="8000"/>
                            </p:stCondLst>
                            <p:childTnLst>
                              <p:par>
                                <p:cTn id="49" presetID="9" presetClass="entr" presetSubtype="0" fill="hold" grpId="0" nodeType="afterEffect">
                                  <p:stCondLst>
                                    <p:cond delay="0"/>
                                  </p:stCondLst>
                                  <p:childTnLst>
                                    <p:set>
                                      <p:cBhvr>
                                        <p:cTn id="50" dur="1" fill="hold">
                                          <p:stCondLst>
                                            <p:cond delay="0"/>
                                          </p:stCondLst>
                                        </p:cTn>
                                        <p:tgtEl>
                                          <p:spTgt spid="3102">
                                            <p:txEl>
                                              <p:pRg st="16" end="16"/>
                                            </p:txEl>
                                          </p:spTgt>
                                        </p:tgtEl>
                                        <p:attrNameLst>
                                          <p:attrName>style.visibility</p:attrName>
                                        </p:attrNameLst>
                                      </p:cBhvr>
                                      <p:to>
                                        <p:strVal val="visible"/>
                                      </p:to>
                                    </p:set>
                                    <p:animEffect transition="in" filter="dissolve">
                                      <p:cBhvr>
                                        <p:cTn id="51" dur="2000"/>
                                        <p:tgtEl>
                                          <p:spTgt spid="3102">
                                            <p:txEl>
                                              <p:pRg st="16" end="16"/>
                                            </p:txEl>
                                          </p:spTgt>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3102">
                                            <p:txEl>
                                              <p:pRg st="17" end="17"/>
                                            </p:txEl>
                                          </p:spTgt>
                                        </p:tgtEl>
                                        <p:attrNameLst>
                                          <p:attrName>style.visibility</p:attrName>
                                        </p:attrNameLst>
                                      </p:cBhvr>
                                      <p:to>
                                        <p:strVal val="visible"/>
                                      </p:to>
                                    </p:set>
                                    <p:animEffect transition="in" filter="dissolve">
                                      <p:cBhvr>
                                        <p:cTn id="54" dur="2000"/>
                                        <p:tgtEl>
                                          <p:spTgt spid="3102">
                                            <p:txEl>
                                              <p:pRg st="17" end="17"/>
                                            </p:txEl>
                                          </p:spTgt>
                                        </p:tgtEl>
                                      </p:cBhvr>
                                    </p:animEffect>
                                  </p:childTnLst>
                                </p:cTn>
                              </p:par>
                              <p:par>
                                <p:cTn id="55" presetID="9" presetClass="entr" presetSubtype="0" fill="hold" grpId="0" nodeType="withEffect">
                                  <p:stCondLst>
                                    <p:cond delay="0"/>
                                  </p:stCondLst>
                                  <p:childTnLst>
                                    <p:set>
                                      <p:cBhvr>
                                        <p:cTn id="56" dur="1" fill="hold">
                                          <p:stCondLst>
                                            <p:cond delay="0"/>
                                          </p:stCondLst>
                                        </p:cTn>
                                        <p:tgtEl>
                                          <p:spTgt spid="3102">
                                            <p:txEl>
                                              <p:pRg st="18" end="18"/>
                                            </p:txEl>
                                          </p:spTgt>
                                        </p:tgtEl>
                                        <p:attrNameLst>
                                          <p:attrName>style.visibility</p:attrName>
                                        </p:attrNameLst>
                                      </p:cBhvr>
                                      <p:to>
                                        <p:strVal val="visible"/>
                                      </p:to>
                                    </p:set>
                                    <p:animEffect transition="in" filter="dissolve">
                                      <p:cBhvr>
                                        <p:cTn id="57" dur="2000"/>
                                        <p:tgtEl>
                                          <p:spTgt spid="3102">
                                            <p:txEl>
                                              <p:pRg st="18" end="18"/>
                                            </p:txEl>
                                          </p:spTgt>
                                        </p:tgtEl>
                                      </p:cBhvr>
                                    </p:animEffect>
                                  </p:childTnLst>
                                </p:cTn>
                              </p:par>
                            </p:childTnLst>
                          </p:cTn>
                        </p:par>
                        <p:par>
                          <p:cTn id="58" fill="hold">
                            <p:stCondLst>
                              <p:cond delay="10000"/>
                            </p:stCondLst>
                            <p:childTnLst>
                              <p:par>
                                <p:cTn id="59" presetID="9" presetClass="entr" presetSubtype="0" fill="hold" grpId="0" nodeType="afterEffect">
                                  <p:stCondLst>
                                    <p:cond delay="0"/>
                                  </p:stCondLst>
                                  <p:childTnLst>
                                    <p:set>
                                      <p:cBhvr>
                                        <p:cTn id="60" dur="1" fill="hold">
                                          <p:stCondLst>
                                            <p:cond delay="0"/>
                                          </p:stCondLst>
                                        </p:cTn>
                                        <p:tgtEl>
                                          <p:spTgt spid="3102">
                                            <p:txEl>
                                              <p:pRg st="22" end="22"/>
                                            </p:txEl>
                                          </p:spTgt>
                                        </p:tgtEl>
                                        <p:attrNameLst>
                                          <p:attrName>style.visibility</p:attrName>
                                        </p:attrNameLst>
                                      </p:cBhvr>
                                      <p:to>
                                        <p:strVal val="visible"/>
                                      </p:to>
                                    </p:set>
                                    <p:animEffect transition="in" filter="dissolve">
                                      <p:cBhvr>
                                        <p:cTn id="61" dur="2000"/>
                                        <p:tgtEl>
                                          <p:spTgt spid="3102">
                                            <p:txEl>
                                              <p:pRg st="22" end="22"/>
                                            </p:txEl>
                                          </p:spTgt>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3102">
                                            <p:txEl>
                                              <p:pRg st="23" end="23"/>
                                            </p:txEl>
                                          </p:spTgt>
                                        </p:tgtEl>
                                        <p:attrNameLst>
                                          <p:attrName>style.visibility</p:attrName>
                                        </p:attrNameLst>
                                      </p:cBhvr>
                                      <p:to>
                                        <p:strVal val="visible"/>
                                      </p:to>
                                    </p:set>
                                    <p:animEffect transition="in" filter="dissolve">
                                      <p:cBhvr>
                                        <p:cTn id="64" dur="2000"/>
                                        <p:tgtEl>
                                          <p:spTgt spid="3102">
                                            <p:txEl>
                                              <p:pRg st="23" end="23"/>
                                            </p:txEl>
                                          </p:spTgt>
                                        </p:tgtEl>
                                      </p:cBhvr>
                                    </p:animEffect>
                                  </p:childTnLst>
                                </p:cTn>
                              </p:par>
                              <p:par>
                                <p:cTn id="65" presetID="9" presetClass="entr" presetSubtype="0" fill="hold" grpId="0" nodeType="withEffect">
                                  <p:stCondLst>
                                    <p:cond delay="0"/>
                                  </p:stCondLst>
                                  <p:childTnLst>
                                    <p:set>
                                      <p:cBhvr>
                                        <p:cTn id="66" dur="1" fill="hold">
                                          <p:stCondLst>
                                            <p:cond delay="0"/>
                                          </p:stCondLst>
                                        </p:cTn>
                                        <p:tgtEl>
                                          <p:spTgt spid="3102">
                                            <p:txEl>
                                              <p:pRg st="24" end="24"/>
                                            </p:txEl>
                                          </p:spTgt>
                                        </p:tgtEl>
                                        <p:attrNameLst>
                                          <p:attrName>style.visibility</p:attrName>
                                        </p:attrNameLst>
                                      </p:cBhvr>
                                      <p:to>
                                        <p:strVal val="visible"/>
                                      </p:to>
                                    </p:set>
                                    <p:animEffect transition="in" filter="dissolve">
                                      <p:cBhvr>
                                        <p:cTn id="67" dur="2000"/>
                                        <p:tgtEl>
                                          <p:spTgt spid="3102">
                                            <p:txEl>
                                              <p:pRg st="24" end="2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3103"/>
                                        </p:tgtEl>
                                        <p:attrNameLst>
                                          <p:attrName>style.visibility</p:attrName>
                                        </p:attrNameLst>
                                      </p:cBhvr>
                                      <p:to>
                                        <p:strVal val="visible"/>
                                      </p:to>
                                    </p:set>
                                    <p:animEffect transition="in" filter="dissolve">
                                      <p:cBhvr>
                                        <p:cTn id="72" dur="2000"/>
                                        <p:tgtEl>
                                          <p:spTgt spid="3103"/>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3104"/>
                                        </p:tgtEl>
                                        <p:attrNameLst>
                                          <p:attrName>style.visibility</p:attrName>
                                        </p:attrNameLst>
                                      </p:cBhvr>
                                      <p:to>
                                        <p:strVal val="visible"/>
                                      </p:to>
                                    </p:set>
                                    <p:animEffect transition="in" filter="dissolve">
                                      <p:cBhvr>
                                        <p:cTn id="77" dur="2000"/>
                                        <p:tgtEl>
                                          <p:spTgt spid="3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4" grpId="1"/>
      <p:bldDgm spid="3077" grpId="0"/>
      <p:bldP spid="3102" grpId="0" uiExpand="1" build="allAtOnce"/>
      <p:bldP spid="3103" grpId="0"/>
      <p:bldP spid="3104" grpId="0" animBg="1"/>
      <p:bldP spid="3105" grpId="0"/>
      <p:bldP spid="3106"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lstStyle/>
          <a:p>
            <a:pPr eaLnBrk="1" hangingPunct="1"/>
            <a:r>
              <a:rPr lang="en-GB" sz="3200" b="1" dirty="0" smtClean="0">
                <a:latin typeface="Calibri" pitchFamily="34" charset="0"/>
              </a:rPr>
              <a:t>CASE STUDIES</a:t>
            </a:r>
          </a:p>
        </p:txBody>
      </p:sp>
      <p:pic>
        <p:nvPicPr>
          <p:cNvPr id="10244" name="Picture 4" descr="Knowle hosp"/>
          <p:cNvPicPr>
            <a:picLocks noGrp="1" noChangeAspect="1" noChangeArrowheads="1"/>
          </p:cNvPicPr>
          <p:nvPr>
            <p:ph idx="1"/>
          </p:nvPr>
        </p:nvPicPr>
        <p:blipFill>
          <a:blip r:embed="rId2" cstate="print"/>
          <a:srcRect/>
          <a:stretch>
            <a:fillRect/>
          </a:stretch>
        </p:blipFill>
        <p:spPr>
          <a:xfrm>
            <a:off x="468313" y="1557338"/>
            <a:ext cx="3697287" cy="3024187"/>
          </a:xfrm>
          <a:noFill/>
        </p:spPr>
      </p:pic>
      <p:sp>
        <p:nvSpPr>
          <p:cNvPr id="8" name="Rectangle 6"/>
          <p:cNvSpPr>
            <a:spLocks noGrp="1" noChangeArrowheads="1"/>
          </p:cNvSpPr>
          <p:nvPr>
            <p:ph type="sldNum" sz="quarter" idx="12"/>
          </p:nvPr>
        </p:nvSpPr>
        <p:spPr>
          <a:ln/>
        </p:spPr>
        <p:txBody>
          <a:bodyPr/>
          <a:lstStyle/>
          <a:p>
            <a:pPr>
              <a:defRPr/>
            </a:pPr>
            <a:fld id="{C74637E8-F85B-4A95-BA39-F8EAED47F155}" type="slidenum">
              <a:rPr lang="en-GB"/>
              <a:pPr>
                <a:defRPr/>
              </a:pPr>
              <a:t>6</a:t>
            </a:fld>
            <a:endParaRPr lang="en-GB"/>
          </a:p>
        </p:txBody>
      </p:sp>
      <p:sp>
        <p:nvSpPr>
          <p:cNvPr id="10242"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CE843486-41AB-4E9F-A060-F314FD5DFBD5}" type="slidenum">
              <a:rPr lang="en-GB" sz="1400" b="0">
                <a:latin typeface="Arial" charset="0"/>
              </a:rPr>
              <a:pPr algn="r"/>
              <a:t>6</a:t>
            </a:fld>
            <a:endParaRPr lang="en-GB" sz="1400" b="0">
              <a:latin typeface="Arial" charset="0"/>
            </a:endParaRPr>
          </a:p>
        </p:txBody>
      </p:sp>
      <p:pic>
        <p:nvPicPr>
          <p:cNvPr id="10245" name="Picture 5" descr="SJH administration block"/>
          <p:cNvPicPr>
            <a:picLocks noChangeAspect="1" noChangeArrowheads="1"/>
          </p:cNvPicPr>
          <p:nvPr/>
        </p:nvPicPr>
        <p:blipFill>
          <a:blip r:embed="rId3" cstate="print"/>
          <a:srcRect/>
          <a:stretch>
            <a:fillRect/>
          </a:stretch>
        </p:blipFill>
        <p:spPr bwMode="auto">
          <a:xfrm>
            <a:off x="4356100" y="1557338"/>
            <a:ext cx="4319588" cy="4105275"/>
          </a:xfrm>
          <a:prstGeom prst="rect">
            <a:avLst/>
          </a:prstGeom>
          <a:noFill/>
          <a:ln w="9525">
            <a:noFill/>
            <a:miter lim="800000"/>
            <a:headEnd/>
            <a:tailEnd/>
          </a:ln>
        </p:spPr>
      </p:pic>
      <p:sp>
        <p:nvSpPr>
          <p:cNvPr id="10246" name="Text Box 8"/>
          <p:cNvSpPr txBox="1">
            <a:spLocks noChangeArrowheads="1"/>
          </p:cNvSpPr>
          <p:nvPr/>
        </p:nvSpPr>
        <p:spPr bwMode="auto">
          <a:xfrm>
            <a:off x="971550" y="4724400"/>
            <a:ext cx="2070100" cy="915988"/>
          </a:xfrm>
          <a:prstGeom prst="rect">
            <a:avLst/>
          </a:prstGeom>
          <a:noFill/>
          <a:ln w="9525">
            <a:noFill/>
            <a:miter lim="800000"/>
            <a:headEnd/>
            <a:tailEnd/>
          </a:ln>
        </p:spPr>
        <p:txBody>
          <a:bodyPr>
            <a:spAutoFit/>
          </a:bodyPr>
          <a:lstStyle/>
          <a:p>
            <a:pPr algn="ctr"/>
            <a:r>
              <a:rPr lang="en-GB" sz="1800" b="0" dirty="0"/>
              <a:t>Hampshire County Lunatic </a:t>
            </a:r>
            <a:r>
              <a:rPr lang="en-GB" sz="1800" b="0" dirty="0" smtClean="0"/>
              <a:t>Asylum</a:t>
            </a:r>
          </a:p>
          <a:p>
            <a:pPr algn="ctr"/>
            <a:r>
              <a:rPr lang="en-GB" sz="1800" b="0" dirty="0" smtClean="0"/>
              <a:t>(HCLA)</a:t>
            </a:r>
            <a:endParaRPr lang="en-GB" sz="1800" b="0" dirty="0"/>
          </a:p>
        </p:txBody>
      </p:sp>
      <p:sp>
        <p:nvSpPr>
          <p:cNvPr id="10247" name="Text Box 9"/>
          <p:cNvSpPr txBox="1">
            <a:spLocks noChangeArrowheads="1"/>
          </p:cNvSpPr>
          <p:nvPr/>
        </p:nvSpPr>
        <p:spPr bwMode="auto">
          <a:xfrm>
            <a:off x="4211638" y="5734050"/>
            <a:ext cx="4464050" cy="1200329"/>
          </a:xfrm>
          <a:prstGeom prst="rect">
            <a:avLst/>
          </a:prstGeom>
          <a:noFill/>
          <a:ln w="9525">
            <a:noFill/>
            <a:miter lim="800000"/>
            <a:headEnd/>
            <a:tailEnd/>
          </a:ln>
        </p:spPr>
        <p:txBody>
          <a:bodyPr>
            <a:spAutoFit/>
          </a:bodyPr>
          <a:lstStyle/>
          <a:p>
            <a:pPr algn="ctr">
              <a:spcBef>
                <a:spcPct val="50000"/>
              </a:spcBef>
            </a:pPr>
            <a:r>
              <a:rPr lang="en-GB" sz="1800" b="0" dirty="0"/>
              <a:t>Borough of Portsmouth Lunatic </a:t>
            </a:r>
            <a:r>
              <a:rPr lang="en-GB" sz="1800" b="0" dirty="0" smtClean="0"/>
              <a:t>Asylum</a:t>
            </a:r>
          </a:p>
          <a:p>
            <a:pPr algn="ctr">
              <a:spcBef>
                <a:spcPct val="50000"/>
              </a:spcBef>
            </a:pPr>
            <a:r>
              <a:rPr lang="en-GB" sz="1800" b="0" dirty="0" smtClean="0"/>
              <a:t>(BPLA)</a:t>
            </a:r>
            <a:endParaRPr lang="en-GB" sz="1800" b="0" dirty="0"/>
          </a:p>
          <a:p>
            <a:pPr algn="ctr">
              <a:spcBef>
                <a:spcPct val="50000"/>
              </a:spcBef>
            </a:pPr>
            <a:endParaRPr lang="en-GB" sz="1800" b="0" dirty="0">
              <a:latin typeface="Arial"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0243"/>
                                        </p:tgtEl>
                                        <p:attrNameLst>
                                          <p:attrName>style.visibility</p:attrName>
                                        </p:attrNameLst>
                                      </p:cBhvr>
                                      <p:to>
                                        <p:strVal val="visible"/>
                                      </p:to>
                                    </p:set>
                                    <p:anim calcmode="lin" valueType="num">
                                      <p:cBhvr>
                                        <p:cTn id="7" dur="1000" fill="hold"/>
                                        <p:tgtEl>
                                          <p:spTgt spid="10243"/>
                                        </p:tgtEl>
                                        <p:attrNameLst>
                                          <p:attrName>ppt_x</p:attrName>
                                        </p:attrNameLst>
                                      </p:cBhvr>
                                      <p:tavLst>
                                        <p:tav tm="0">
                                          <p:val>
                                            <p:strVal val="#ppt_x-.2"/>
                                          </p:val>
                                        </p:tav>
                                        <p:tav tm="100000">
                                          <p:val>
                                            <p:strVal val="#ppt_x"/>
                                          </p:val>
                                        </p:tav>
                                      </p:tavLst>
                                    </p:anim>
                                    <p:anim calcmode="lin" valueType="num">
                                      <p:cBhvr>
                                        <p:cTn id="8" dur="1000" fill="hold"/>
                                        <p:tgtEl>
                                          <p:spTgt spid="10243"/>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243"/>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nodeType="clickEffect">
                                  <p:stCondLst>
                                    <p:cond delay="0"/>
                                  </p:stCondLst>
                                  <p:childTnLst>
                                    <p:set>
                                      <p:cBhvr>
                                        <p:cTn id="13" dur="1" fill="hold">
                                          <p:stCondLst>
                                            <p:cond delay="0"/>
                                          </p:stCondLst>
                                        </p:cTn>
                                        <p:tgtEl>
                                          <p:spTgt spid="10244"/>
                                        </p:tgtEl>
                                        <p:attrNameLst>
                                          <p:attrName>style.visibility</p:attrName>
                                        </p:attrNameLst>
                                      </p:cBhvr>
                                      <p:to>
                                        <p:strVal val="visible"/>
                                      </p:to>
                                    </p:set>
                                    <p:animEffect transition="in" filter="dissolve">
                                      <p:cBhvr>
                                        <p:cTn id="14" dur="1000"/>
                                        <p:tgtEl>
                                          <p:spTgt spid="10244"/>
                                        </p:tgtEl>
                                      </p:cBhvr>
                                    </p:animEffect>
                                  </p:childTnLst>
                                </p:cTn>
                              </p:par>
                            </p:childTnLst>
                          </p:cTn>
                        </p:par>
                        <p:par>
                          <p:cTn id="15" fill="hold">
                            <p:stCondLst>
                              <p:cond delay="1000"/>
                            </p:stCondLst>
                            <p:childTnLst>
                              <p:par>
                                <p:cTn id="16" presetID="9" presetClass="entr" presetSubtype="0" fill="hold" grpId="0" nodeType="afterEffect">
                                  <p:stCondLst>
                                    <p:cond delay="0"/>
                                  </p:stCondLst>
                                  <p:childTnLst>
                                    <p:set>
                                      <p:cBhvr>
                                        <p:cTn id="17" dur="1" fill="hold">
                                          <p:stCondLst>
                                            <p:cond delay="0"/>
                                          </p:stCondLst>
                                        </p:cTn>
                                        <p:tgtEl>
                                          <p:spTgt spid="10246"/>
                                        </p:tgtEl>
                                        <p:attrNameLst>
                                          <p:attrName>style.visibility</p:attrName>
                                        </p:attrNameLst>
                                      </p:cBhvr>
                                      <p:to>
                                        <p:strVal val="visible"/>
                                      </p:to>
                                    </p:set>
                                    <p:animEffect transition="in" filter="dissolve">
                                      <p:cBhvr>
                                        <p:cTn id="18" dur="500"/>
                                        <p:tgtEl>
                                          <p:spTgt spid="10246"/>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10245"/>
                                        </p:tgtEl>
                                        <p:attrNameLst>
                                          <p:attrName>style.visibility</p:attrName>
                                        </p:attrNameLst>
                                      </p:cBhvr>
                                      <p:to>
                                        <p:strVal val="visible"/>
                                      </p:to>
                                    </p:set>
                                    <p:animEffect transition="in" filter="dissolve">
                                      <p:cBhvr>
                                        <p:cTn id="23" dur="2000"/>
                                        <p:tgtEl>
                                          <p:spTgt spid="10245"/>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0247"/>
                                        </p:tgtEl>
                                        <p:attrNameLst>
                                          <p:attrName>style.visibility</p:attrName>
                                        </p:attrNameLst>
                                      </p:cBhvr>
                                      <p:to>
                                        <p:strVal val="visible"/>
                                      </p:to>
                                    </p:set>
                                    <p:animEffect transition="in" filter="dissolve">
                                      <p:cBhvr>
                                        <p:cTn id="26" dur="2000"/>
                                        <p:tgtEl>
                                          <p:spTgt spid="102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10246" grpId="0"/>
      <p:bldP spid="1024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pPr eaLnBrk="1" hangingPunct="1"/>
            <a:r>
              <a:rPr lang="en-GB" smtClean="0">
                <a:latin typeface="Calibri" pitchFamily="34" charset="0"/>
              </a:rPr>
              <a:t>SOURCES</a:t>
            </a:r>
          </a:p>
        </p:txBody>
      </p:sp>
      <p:sp>
        <p:nvSpPr>
          <p:cNvPr id="7172" name="Rectangle 3"/>
          <p:cNvSpPr>
            <a:spLocks noGrp="1" noChangeArrowheads="1"/>
          </p:cNvSpPr>
          <p:nvPr>
            <p:ph idx="1"/>
          </p:nvPr>
        </p:nvSpPr>
        <p:spPr/>
        <p:txBody>
          <a:bodyPr/>
          <a:lstStyle/>
          <a:p>
            <a:pPr eaLnBrk="1" hangingPunct="1">
              <a:lnSpc>
                <a:spcPct val="90000"/>
              </a:lnSpc>
            </a:pPr>
            <a:r>
              <a:rPr lang="en-GB" dirty="0" smtClean="0">
                <a:latin typeface="Calibri" pitchFamily="34" charset="0"/>
              </a:rPr>
              <a:t>Reception Orders, Case Books, Administrative </a:t>
            </a:r>
            <a:r>
              <a:rPr lang="en-GB" dirty="0" smtClean="0">
                <a:latin typeface="Calibri" pitchFamily="34" charset="0"/>
              </a:rPr>
              <a:t>records (daily running including accounts and staffing</a:t>
            </a:r>
            <a:r>
              <a:rPr lang="en-GB" dirty="0" smtClean="0">
                <a:latin typeface="Calibri" pitchFamily="34" charset="0"/>
              </a:rPr>
              <a:t>), Maps</a:t>
            </a:r>
            <a:r>
              <a:rPr lang="en-GB" dirty="0" smtClean="0">
                <a:latin typeface="Calibri" pitchFamily="34" charset="0"/>
              </a:rPr>
              <a:t>, Plans, </a:t>
            </a:r>
            <a:r>
              <a:rPr lang="en-GB" dirty="0" smtClean="0">
                <a:latin typeface="Calibri" pitchFamily="34" charset="0"/>
              </a:rPr>
              <a:t>Photographs, Quarter </a:t>
            </a:r>
            <a:r>
              <a:rPr lang="en-GB" dirty="0" smtClean="0">
                <a:latin typeface="Calibri" pitchFamily="34" charset="0"/>
              </a:rPr>
              <a:t>Session </a:t>
            </a:r>
            <a:r>
              <a:rPr lang="en-GB" dirty="0" smtClean="0">
                <a:latin typeface="Calibri" pitchFamily="34" charset="0"/>
              </a:rPr>
              <a:t>Reports, Censuses, Newspapers, Original </a:t>
            </a:r>
            <a:r>
              <a:rPr lang="en-GB" dirty="0" smtClean="0">
                <a:latin typeface="Calibri" pitchFamily="34" charset="0"/>
              </a:rPr>
              <a:t>textbooks and </a:t>
            </a:r>
            <a:r>
              <a:rPr lang="en-GB" dirty="0" smtClean="0">
                <a:latin typeface="Calibri" pitchFamily="34" charset="0"/>
              </a:rPr>
              <a:t>journals, Personal letters, Contemporary fiction.</a:t>
            </a:r>
            <a:endParaRPr lang="en-GB" dirty="0" smtClean="0">
              <a:latin typeface="Calibri" pitchFamily="34" charset="0"/>
            </a:endParaRPr>
          </a:p>
        </p:txBody>
      </p:sp>
      <p:sp>
        <p:nvSpPr>
          <p:cNvPr id="5" name="Rectangle 6"/>
          <p:cNvSpPr>
            <a:spLocks noGrp="1" noChangeArrowheads="1"/>
          </p:cNvSpPr>
          <p:nvPr>
            <p:ph type="sldNum" sz="quarter" idx="12"/>
          </p:nvPr>
        </p:nvSpPr>
        <p:spPr>
          <a:ln/>
        </p:spPr>
        <p:txBody>
          <a:bodyPr/>
          <a:lstStyle/>
          <a:p>
            <a:pPr>
              <a:defRPr/>
            </a:pPr>
            <a:fld id="{6E8B0FA9-3EE8-4B9A-9430-55EE42FD9842}" type="slidenum">
              <a:rPr lang="en-GB"/>
              <a:pPr>
                <a:defRPr/>
              </a:pPr>
              <a:t>7</a:t>
            </a:fld>
            <a:endParaRPr lang="en-GB"/>
          </a:p>
        </p:txBody>
      </p:sp>
      <p:sp>
        <p:nvSpPr>
          <p:cNvPr id="7170"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21218DE3-6BBE-41C6-9C70-2EAB0B1556AE}" type="slidenum">
              <a:rPr lang="en-GB" sz="1400" b="0">
                <a:latin typeface="Arial" charset="0"/>
              </a:rPr>
              <a:pPr algn="r"/>
              <a:t>7</a:t>
            </a:fld>
            <a:endParaRPr lang="en-GB" sz="1400" b="0">
              <a:latin typeface="Arial" charset="0"/>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eaLnBrk="1" hangingPunct="1"/>
            <a:r>
              <a:rPr lang="en-GB" smtClean="0">
                <a:latin typeface="Calibri" pitchFamily="34" charset="0"/>
              </a:rPr>
              <a:t>ETHICS</a:t>
            </a:r>
          </a:p>
        </p:txBody>
      </p:sp>
      <p:sp>
        <p:nvSpPr>
          <p:cNvPr id="8196" name="Rectangle 3"/>
          <p:cNvSpPr>
            <a:spLocks noGrp="1" noChangeArrowheads="1"/>
          </p:cNvSpPr>
          <p:nvPr>
            <p:ph idx="1"/>
          </p:nvPr>
        </p:nvSpPr>
        <p:spPr/>
        <p:txBody>
          <a:bodyPr/>
          <a:lstStyle/>
          <a:p>
            <a:pPr eaLnBrk="1" hangingPunct="1"/>
            <a:r>
              <a:rPr lang="en-GB" dirty="0" smtClean="0">
                <a:latin typeface="Calibri" pitchFamily="34" charset="0"/>
              </a:rPr>
              <a:t>100 – Year restriction re </a:t>
            </a:r>
            <a:r>
              <a:rPr lang="en-GB" dirty="0" smtClean="0">
                <a:latin typeface="Calibri" pitchFamily="34" charset="0"/>
              </a:rPr>
              <a:t>Medical </a:t>
            </a:r>
            <a:r>
              <a:rPr lang="en-GB" dirty="0" smtClean="0">
                <a:latin typeface="Calibri" pitchFamily="34" charset="0"/>
              </a:rPr>
              <a:t>Records</a:t>
            </a:r>
          </a:p>
          <a:p>
            <a:pPr eaLnBrk="1" hangingPunct="1">
              <a:buFontTx/>
              <a:buNone/>
            </a:pPr>
            <a:endParaRPr lang="en-GB" dirty="0" smtClean="0">
              <a:latin typeface="Calibri" pitchFamily="34" charset="0"/>
            </a:endParaRPr>
          </a:p>
          <a:p>
            <a:pPr eaLnBrk="1" hangingPunct="1"/>
            <a:r>
              <a:rPr lang="en-GB" dirty="0" smtClean="0">
                <a:latin typeface="Calibri" pitchFamily="34" charset="0"/>
              </a:rPr>
              <a:t>Permission sought and gained from the Local Research Ethics Committee (NHS Research Ethics Service) June 2008.</a:t>
            </a:r>
          </a:p>
        </p:txBody>
      </p:sp>
      <p:sp>
        <p:nvSpPr>
          <p:cNvPr id="5" name="Rectangle 6"/>
          <p:cNvSpPr>
            <a:spLocks noGrp="1" noChangeArrowheads="1"/>
          </p:cNvSpPr>
          <p:nvPr>
            <p:ph type="sldNum" sz="quarter" idx="12"/>
          </p:nvPr>
        </p:nvSpPr>
        <p:spPr>
          <a:ln/>
        </p:spPr>
        <p:txBody>
          <a:bodyPr/>
          <a:lstStyle/>
          <a:p>
            <a:pPr>
              <a:defRPr/>
            </a:pPr>
            <a:fld id="{925CC612-54EA-465F-A0EB-8DBA86C99A90}" type="slidenum">
              <a:rPr lang="en-GB"/>
              <a:pPr>
                <a:defRPr/>
              </a:pPr>
              <a:t>8</a:t>
            </a:fld>
            <a:endParaRPr lang="en-GB"/>
          </a:p>
        </p:txBody>
      </p:sp>
      <p:sp>
        <p:nvSpPr>
          <p:cNvPr id="8194"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F3A57FD2-B2A4-4A18-837F-EA077929DCFB}" type="slidenum">
              <a:rPr lang="en-GB" sz="1400" b="0">
                <a:latin typeface="Arial" charset="0"/>
              </a:rPr>
              <a:pPr algn="r"/>
              <a:t>8</a:t>
            </a:fld>
            <a:endParaRPr lang="en-GB" sz="1400" b="0">
              <a:latin typeface="Arial" charset="0"/>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Historiography</a:t>
            </a:r>
            <a:endParaRPr lang="en-GB" dirty="0"/>
          </a:p>
        </p:txBody>
      </p:sp>
      <p:sp>
        <p:nvSpPr>
          <p:cNvPr id="3" name="Content Placeholder 2"/>
          <p:cNvSpPr>
            <a:spLocks noGrp="1"/>
          </p:cNvSpPr>
          <p:nvPr>
            <p:ph idx="1"/>
          </p:nvPr>
        </p:nvSpPr>
        <p:spPr/>
        <p:txBody>
          <a:bodyPr/>
          <a:lstStyle/>
          <a:p>
            <a:r>
              <a:rPr lang="en-GB" dirty="0" smtClean="0"/>
              <a:t>Focus on control and order (moral </a:t>
            </a:r>
            <a:r>
              <a:rPr lang="en-GB" i="1" dirty="0" smtClean="0"/>
              <a:t>management</a:t>
            </a:r>
            <a:r>
              <a:rPr lang="en-GB" dirty="0" smtClean="0"/>
              <a:t>)</a:t>
            </a:r>
          </a:p>
          <a:p>
            <a:r>
              <a:rPr lang="en-GB" dirty="0" smtClean="0"/>
              <a:t>Other determinants of moral </a:t>
            </a:r>
            <a:r>
              <a:rPr lang="en-GB" i="1" dirty="0" smtClean="0"/>
              <a:t>treatment </a:t>
            </a:r>
            <a:r>
              <a:rPr lang="en-GB" dirty="0" smtClean="0"/>
              <a:t>involved improved diet, fresh air, exercise, entertainment, meaningful occupation – in an aesthetically pleasing environment.</a:t>
            </a:r>
          </a:p>
          <a:p>
            <a:r>
              <a:rPr lang="en-GB" dirty="0" smtClean="0"/>
              <a:t>These have been the specific province of local historians</a:t>
            </a:r>
            <a:endParaRPr lang="en-GB" dirty="0"/>
          </a:p>
        </p:txBody>
      </p:sp>
      <p:sp>
        <p:nvSpPr>
          <p:cNvPr id="4" name="Slide Number Placeholder 3"/>
          <p:cNvSpPr>
            <a:spLocks noGrp="1"/>
          </p:cNvSpPr>
          <p:nvPr>
            <p:ph type="sldNum" sz="quarter" idx="12"/>
          </p:nvPr>
        </p:nvSpPr>
        <p:spPr/>
        <p:txBody>
          <a:bodyPr/>
          <a:lstStyle/>
          <a:p>
            <a:pPr>
              <a:defRPr/>
            </a:pPr>
            <a:fld id="{525F2E8B-8C7D-4CEC-BE46-F7E093035004}" type="slidenum">
              <a:rPr lang="en-GB" smtClean="0"/>
              <a:pPr>
                <a:defRPr/>
              </a:pPr>
              <a:t>9</a:t>
            </a:fld>
            <a:endParaRPr lang="en-GB"/>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1057</TotalTime>
  <Words>4928</Words>
  <Application>Microsoft Office PowerPoint</Application>
  <PresentationFormat>On-screen Show (4:3)</PresentationFormat>
  <Paragraphs>464</Paragraphs>
  <Slides>25</Slides>
  <Notes>7</Notes>
  <HiddenSlides>7</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SimSun</vt:lpstr>
      <vt:lpstr>Times New Roman</vt:lpstr>
      <vt:lpstr>Office Theme</vt:lpstr>
      <vt:lpstr>‘Above All a Patient Should Never Be Terrified’: Moral Treatment and Management in Hampshire, U.K. 1845-1914. </vt:lpstr>
      <vt:lpstr>Hampshire, England, UK c.1851</vt:lpstr>
      <vt:lpstr>INTRODUCTION</vt:lpstr>
      <vt:lpstr>Rationale</vt:lpstr>
      <vt:lpstr>METHODOLOGY</vt:lpstr>
      <vt:lpstr>CASE STUDIES</vt:lpstr>
      <vt:lpstr>SOURCES</vt:lpstr>
      <vt:lpstr>ETHICS</vt:lpstr>
      <vt:lpstr>Historiography</vt:lpstr>
      <vt:lpstr>Focus of this Paper</vt:lpstr>
      <vt:lpstr>Slide 11</vt:lpstr>
      <vt:lpstr>Slide 12</vt:lpstr>
      <vt:lpstr>Slide 13</vt:lpstr>
      <vt:lpstr>RESULTS: MORAL TREATMENT – THE QUALITY OF ASYLUM LIFE </vt:lpstr>
      <vt:lpstr>THE QUALITY OF ASYLUM LIFE Continued.</vt:lpstr>
      <vt:lpstr>RESULTS: MORAL TREATMENT – CONTROL AND ORDER (MORAL MANAGEMENT) </vt:lpstr>
      <vt:lpstr>Slide 17</vt:lpstr>
      <vt:lpstr>MORAL MANAGEMENT –  SOCIAL CONTROL</vt:lpstr>
      <vt:lpstr>Slide 19</vt:lpstr>
      <vt:lpstr>CONCLUSIONS</vt:lpstr>
      <vt:lpstr>REFERENCES</vt:lpstr>
      <vt:lpstr>REFERENCES</vt:lpstr>
      <vt:lpstr>REFERENCES</vt:lpstr>
      <vt:lpstr>REFERENCES</vt:lpstr>
      <vt:lpstr>REFERENCES</vt:lpstr>
    </vt:vector>
  </TitlesOfParts>
  <Company>University of Southampton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dc3</dc:creator>
  <cp:lastModifiedBy>Diane</cp:lastModifiedBy>
  <cp:revision>68</cp:revision>
  <dcterms:created xsi:type="dcterms:W3CDTF">2009-12-09T09:25:40Z</dcterms:created>
  <dcterms:modified xsi:type="dcterms:W3CDTF">2010-09-15T17:57:10Z</dcterms:modified>
</cp:coreProperties>
</file>