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70" r:id="rId4"/>
    <p:sldId id="257" r:id="rId5"/>
    <p:sldId id="260" r:id="rId6"/>
    <p:sldId id="261" r:id="rId7"/>
    <p:sldId id="258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085B8-63A8-4E94-B610-BF9F002258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7508866-36A0-4FAF-AE26-81B6B440ACB8}">
      <dgm:prSet/>
      <dgm:spPr/>
      <dgm:t>
        <a:bodyPr/>
        <a:lstStyle/>
        <a:p>
          <a:pPr algn="ctr" rtl="0"/>
          <a:r>
            <a:rPr lang="en-GB" dirty="0" smtClean="0"/>
            <a:t>Afraz Jaffri, Hugh Glaser, Ian Millard</a:t>
          </a:r>
          <a:endParaRPr lang="en-GB" dirty="0"/>
        </a:p>
      </dgm:t>
    </dgm:pt>
    <dgm:pt modelId="{EEBD81FB-C048-44ED-9899-F8A4B79CC91C}" type="parTrans" cxnId="{694EC123-2047-4238-A04F-C3C73914114D}">
      <dgm:prSet/>
      <dgm:spPr/>
      <dgm:t>
        <a:bodyPr/>
        <a:lstStyle/>
        <a:p>
          <a:endParaRPr lang="en-GB"/>
        </a:p>
      </dgm:t>
    </dgm:pt>
    <dgm:pt modelId="{37CD5E21-1449-4B10-A39F-488230941B65}" type="sibTrans" cxnId="{694EC123-2047-4238-A04F-C3C73914114D}">
      <dgm:prSet/>
      <dgm:spPr/>
      <dgm:t>
        <a:bodyPr/>
        <a:lstStyle/>
        <a:p>
          <a:endParaRPr lang="en-GB"/>
        </a:p>
      </dgm:t>
    </dgm:pt>
    <dgm:pt modelId="{77E85D13-2EE4-458A-9667-EEF64CC936AB}">
      <dgm:prSet/>
      <dgm:spPr/>
      <dgm:t>
        <a:bodyPr/>
        <a:lstStyle/>
        <a:p>
          <a:pPr algn="ctr" rtl="0"/>
          <a:r>
            <a:rPr lang="en-GB" dirty="0" smtClean="0"/>
            <a:t>ECS, University of Southampton</a:t>
          </a:r>
          <a:endParaRPr lang="en-GB" dirty="0"/>
        </a:p>
      </dgm:t>
    </dgm:pt>
    <dgm:pt modelId="{F375073C-B123-4649-B0D4-48F36D6934D9}" type="parTrans" cxnId="{282F9062-1ED9-49F0-AAE2-E2F2081DB3C6}">
      <dgm:prSet/>
      <dgm:spPr/>
      <dgm:t>
        <a:bodyPr/>
        <a:lstStyle/>
        <a:p>
          <a:endParaRPr lang="en-GB"/>
        </a:p>
      </dgm:t>
    </dgm:pt>
    <dgm:pt modelId="{CD4ED647-83DA-4734-B827-777C8D2D38C0}" type="sibTrans" cxnId="{282F9062-1ED9-49F0-AAE2-E2F2081DB3C6}">
      <dgm:prSet/>
      <dgm:spPr/>
      <dgm:t>
        <a:bodyPr/>
        <a:lstStyle/>
        <a:p>
          <a:endParaRPr lang="en-GB"/>
        </a:p>
      </dgm:t>
    </dgm:pt>
    <dgm:pt modelId="{C6D0F767-DCAA-4C53-B4C9-F3DC6FAEECED}" type="pres">
      <dgm:prSet presAssocID="{526085B8-63A8-4E94-B610-BF9F002258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F5CB78-4744-4F2D-BDEB-7F409A380DEE}" type="pres">
      <dgm:prSet presAssocID="{D7508866-36A0-4FAF-AE26-81B6B440ACB8}" presName="parentText" presStyleLbl="node1" presStyleIdx="0" presStyleCnt="2" custLinFactNeighborX="7692" custLinFactNeighborY="8010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0A5C29-1244-41E4-B49C-5B5166C0065E}" type="pres">
      <dgm:prSet presAssocID="{37CD5E21-1449-4B10-A39F-488230941B65}" presName="spacer" presStyleCnt="0"/>
      <dgm:spPr/>
    </dgm:pt>
    <dgm:pt modelId="{ABCD9514-99E1-45EE-A29C-957D2098DBA3}" type="pres">
      <dgm:prSet presAssocID="{77E85D13-2EE4-458A-9667-EEF64CC936A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B9CBFC5-CF95-4B6D-A74D-9393988034A2}" type="presOf" srcId="{D7508866-36A0-4FAF-AE26-81B6B440ACB8}" destId="{8AF5CB78-4744-4F2D-BDEB-7F409A380DEE}" srcOrd="0" destOrd="0" presId="urn:microsoft.com/office/officeart/2005/8/layout/vList2"/>
    <dgm:cxn modelId="{2F60C71F-E60C-4FA7-AEAA-2050BAFD238D}" type="presOf" srcId="{77E85D13-2EE4-458A-9667-EEF64CC936AB}" destId="{ABCD9514-99E1-45EE-A29C-957D2098DBA3}" srcOrd="0" destOrd="0" presId="urn:microsoft.com/office/officeart/2005/8/layout/vList2"/>
    <dgm:cxn modelId="{282F9062-1ED9-49F0-AAE2-E2F2081DB3C6}" srcId="{526085B8-63A8-4E94-B610-BF9F002258A3}" destId="{77E85D13-2EE4-458A-9667-EEF64CC936AB}" srcOrd="1" destOrd="0" parTransId="{F375073C-B123-4649-B0D4-48F36D6934D9}" sibTransId="{CD4ED647-83DA-4734-B827-777C8D2D38C0}"/>
    <dgm:cxn modelId="{694EC123-2047-4238-A04F-C3C73914114D}" srcId="{526085B8-63A8-4E94-B610-BF9F002258A3}" destId="{D7508866-36A0-4FAF-AE26-81B6B440ACB8}" srcOrd="0" destOrd="0" parTransId="{EEBD81FB-C048-44ED-9899-F8A4B79CC91C}" sibTransId="{37CD5E21-1449-4B10-A39F-488230941B65}"/>
    <dgm:cxn modelId="{5FA491B6-BAEE-4FFC-ACB8-1E193DDE0553}" type="presOf" srcId="{526085B8-63A8-4E94-B610-BF9F002258A3}" destId="{C6D0F767-DCAA-4C53-B4C9-F3DC6FAEECED}" srcOrd="0" destOrd="0" presId="urn:microsoft.com/office/officeart/2005/8/layout/vList2"/>
    <dgm:cxn modelId="{CC8418C4-7432-4243-B4EE-C1358AD88B2F}" type="presParOf" srcId="{C6D0F767-DCAA-4C53-B4C9-F3DC6FAEECED}" destId="{8AF5CB78-4744-4F2D-BDEB-7F409A380DEE}" srcOrd="0" destOrd="0" presId="urn:microsoft.com/office/officeart/2005/8/layout/vList2"/>
    <dgm:cxn modelId="{8A34BA03-DC61-41F3-99D9-6FF6F9D5EA57}" type="presParOf" srcId="{C6D0F767-DCAA-4C53-B4C9-F3DC6FAEECED}" destId="{A70A5C29-1244-41E4-B49C-5B5166C0065E}" srcOrd="1" destOrd="0" presId="urn:microsoft.com/office/officeart/2005/8/layout/vList2"/>
    <dgm:cxn modelId="{968467EB-9621-4634-9319-8FE2585FC2C3}" type="presParOf" srcId="{C6D0F767-DCAA-4C53-B4C9-F3DC6FAEECED}" destId="{ABCD9514-99E1-45EE-A29C-957D2098DBA3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BA28-84A7-4A7B-A854-4897F8C679E9}" type="datetimeFigureOut">
              <a:rPr lang="en-US" smtClean="0"/>
              <a:pPr/>
              <a:t>4/22/2008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CC446-5343-4572-B5F2-B05F79F667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more, slow down</a:t>
            </a:r>
          </a:p>
          <a:p>
            <a:r>
              <a:rPr lang="en-GB" dirty="0" smtClean="0"/>
              <a:t>We</a:t>
            </a:r>
            <a:r>
              <a:rPr lang="en-GB" baseline="0" dirty="0" smtClean="0"/>
              <a:t> thought Tom Anderson was being funded by NSF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98B79-2F8B-4CF9-8385-6B6D2418D65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Named graphs cannot</a:t>
            </a:r>
            <a:r>
              <a:rPr lang="en-GB" baseline="0" dirty="0" smtClean="0"/>
              <a:t> be made in RDF, outside framework</a:t>
            </a:r>
          </a:p>
          <a:p>
            <a:r>
              <a:rPr lang="en-GB" baseline="0" dirty="0" smtClean="0"/>
              <a:t>How to decide which graph data </a:t>
            </a:r>
            <a:r>
              <a:rPr lang="en-GB" baseline="0" smtClean="0"/>
              <a:t>comes from?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C446-5343-4572-B5F2-B05F79F667E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4DCA-9308-4063-B76C-6FD617C24EFE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20B8-9585-415C-A928-71E26D0B5EA3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3EC1-7662-45A2-9282-96DB9371D8F1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19D-49D1-4B8E-8DB9-1CD0590BF225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2232-7198-4E4B-AF5E-8BA09B169F50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0D3B-B040-4753-A116-07C85BF84E53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409F-490E-42E1-B145-EAF2F976B9D6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37F-476A-4401-9FFB-BC96866BB714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85A2-85D1-4E39-9868-73C6B2ACAE56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0077-069D-4452-9E67-F7CBDA408FF6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2DB6-9580-41E5-BB32-E6FEB8EC6F7A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5335-FCB7-4B4E-8CB8-E38C5B872538}" type="datetime1">
              <a:rPr lang="en-US" smtClean="0"/>
              <a:pPr/>
              <a:t>4/22/2008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9FEF-EE37-40C3-BC3B-E0FC6562A0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4.wiwiss.fu-berlin.de/dblp/terms.rdf" TargetMode="External"/><Relationship Id="rId5" Type="http://schemas.openxmlformats.org/officeDocument/2006/relationships/hyperlink" Target="http://purl.org/dc/elements/1.1/creator" TargetMode="Externa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URI Disambiguation in the Context of Linked Data</a:t>
            </a:r>
            <a:endParaRPr lang="en-GB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714480" y="3643314"/>
          <a:ext cx="5715040" cy="125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571480"/>
            <a:ext cx="4357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</a:rPr>
              <a:t>http://dbpedia.org/resource/Spain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6215082"/>
            <a:ext cx="4453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http://www4.wiwiss.fu-berlin.de/factbook/resource/Spain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0232" y="2857496"/>
            <a:ext cx="2738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75000"/>
                  </a:schemeClr>
                </a:solidFill>
              </a:rPr>
              <a:t>http://sws.geonames.org/2510769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3357562"/>
            <a:ext cx="3625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http://www.w3.org/People/Berners-Lee/card#i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3306" y="5143512"/>
            <a:ext cx="4861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http://www4.wiwiss.fu-berlin.de/dblp/resource/person/100007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214290"/>
            <a:ext cx="3573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http://dbpedia.org/resource/Tim_Berners-Lee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4491" y="2857496"/>
            <a:ext cx="3589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http://acm.rkbexplorer.com/id/person-282197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3286124"/>
            <a:ext cx="29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http://id.ecs.soton.ac.uk/person/7113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06" y="928670"/>
            <a:ext cx="3813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http://acm.rkbexplorer.com/id/resource-P112732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1538" y="5500702"/>
            <a:ext cx="4247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http://citeseer.rkbexplorer.com/id/resource-CSP109020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929198"/>
            <a:ext cx="2804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http://id.ecs.soton.ac.uk/person/21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5929330"/>
            <a:ext cx="4179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http://southampton.rkbexplorer.com/id/person-00021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8" name="Content Placeholder 5" descr="ecs-logo-blue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92" y="214290"/>
            <a:ext cx="1938919" cy="785818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501544">
            <a:off x="279662" y="279076"/>
            <a:ext cx="662302" cy="66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DBLP Author Disambiguation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49 names - 10 most common English surnames with 5 common first names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Authors disambiguated by looking at homepage, web publication, search engine results and institution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When in doubt, authors assumed to be the same if:</a:t>
            </a:r>
          </a:p>
          <a:p>
            <a:pPr>
              <a:buNone/>
            </a:pPr>
            <a:r>
              <a:rPr lang="en-GB" sz="2800" dirty="0">
                <a:solidFill>
                  <a:schemeClr val="bg1"/>
                </a:solidFill>
              </a:rPr>
              <a:t>	</a:t>
            </a:r>
            <a:r>
              <a:rPr lang="en-GB" sz="2800" dirty="0" smtClean="0">
                <a:solidFill>
                  <a:schemeClr val="bg1"/>
                </a:solidFill>
              </a:rPr>
              <a:t>- The co-authors of any publication are the same</a:t>
            </a:r>
          </a:p>
          <a:p>
            <a:pPr>
              <a:buNone/>
            </a:pPr>
            <a:r>
              <a:rPr lang="en-GB" sz="2800" dirty="0">
                <a:solidFill>
                  <a:schemeClr val="bg1"/>
                </a:solidFill>
              </a:rPr>
              <a:t>	</a:t>
            </a:r>
            <a:r>
              <a:rPr lang="en-GB" sz="2800" dirty="0" smtClean="0">
                <a:solidFill>
                  <a:schemeClr val="bg1"/>
                </a:solidFill>
              </a:rPr>
              <a:t>- The publication venue was the same</a:t>
            </a:r>
          </a:p>
          <a:p>
            <a:pPr>
              <a:buNone/>
            </a:pPr>
            <a:r>
              <a:rPr lang="en-GB" sz="2800" dirty="0">
                <a:solidFill>
                  <a:schemeClr val="bg1"/>
                </a:solidFill>
              </a:rPr>
              <a:t>	</a:t>
            </a:r>
            <a:r>
              <a:rPr lang="en-GB" sz="2800" dirty="0" smtClean="0">
                <a:solidFill>
                  <a:schemeClr val="bg1"/>
                </a:solidFill>
              </a:rPr>
              <a:t>- The area of research was the same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cs-logo-blue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8148" y="71414"/>
            <a:ext cx="1143008" cy="46324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2869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3600" dirty="0" smtClean="0"/>
              <a:t>It’s all about Identity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LDOW2008 – Beijing, China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142852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142985"/>
            <a:ext cx="82153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1400" dirty="0" smtClean="0">
                <a:solidFill>
                  <a:schemeClr val="bg1"/>
                </a:solidFill>
              </a:rPr>
              <a:t>Tom Anderson – http://www4.wiwiss.fu-berlin.de/dblp/resource/person/109074</a:t>
            </a:r>
          </a:p>
          <a:p>
            <a:pPr marL="342900" indent="-342900"/>
            <a:endParaRPr lang="en-GB" sz="12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01544">
            <a:off x="236904" y="93650"/>
            <a:ext cx="455321" cy="4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00034" y="1428736"/>
            <a:ext cx="813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 berlin.de/</a:t>
            </a:r>
            <a:r>
              <a:rPr lang="en-GB" sz="1200" b="1" dirty="0" err="1" smtClean="0"/>
              <a:t>dblp</a:t>
            </a:r>
            <a:r>
              <a:rPr lang="en-GB" sz="1200" b="1" dirty="0" smtClean="0"/>
              <a:t>/resource/record/conf/</a:t>
            </a:r>
            <a:r>
              <a:rPr lang="en-GB" sz="1200" b="1" dirty="0" err="1" smtClean="0"/>
              <a:t>dac</a:t>
            </a:r>
            <a:r>
              <a:rPr lang="en-GB" sz="1200" b="1" dirty="0" smtClean="0"/>
              <a:t>/MorettiHNCKABDF01&gt;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034" y="1571613"/>
            <a:ext cx="7470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&lt;http://www4.wiwiss.fu-berlin.de/dblp/resource/record/conf/ftcs/SaeedLA91&gt;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1857364"/>
            <a:ext cx="7524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&lt;http://www4.wiwiss.fu-berlin.de/dblp/resource/record/conf/ftrtft/LemosSA92&gt;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2071678"/>
            <a:ext cx="7941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&lt;http://www4.wiwiss.fu-berlin.de/dblp/resource/record/conf/hybrid/AndersonLFS92&gt;</a:t>
            </a:r>
            <a:endParaRPr lang="en-GB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2285992"/>
            <a:ext cx="7951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&lt;http://www4.wiwiss.fu-berlin.de/dblp/resource/record/conf/iccbss/AndersonFRR03&gt;</a:t>
            </a:r>
            <a:endParaRPr lang="en-GB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500306"/>
            <a:ext cx="760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&lt;http://www4.wiwiss.fu-berlin.de/dblp/resource/record/conf/iciap/TruccoARI05&gt;</a:t>
            </a:r>
            <a:endParaRPr lang="en-GB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2714620"/>
            <a:ext cx="7479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&lt;http://www4.wiwiss.fu-berlin.de/dblp/resource/record/conf/icnp/ElySWSA01&gt; </a:t>
            </a:r>
          </a:p>
          <a:p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034" y="2928934"/>
            <a:ext cx="7656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&lt;http://www4.wiwiss.fu-berlin.de/dblp/resource/record/conf/ifip/AndersonRR04&gt;</a:t>
            </a:r>
            <a:endParaRPr lang="en-GB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0034" y="3143248"/>
            <a:ext cx="7627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&lt;http://www4.wiwiss.fu-berlin.de/dblp/resource/record/conf/sc/BorchersASW95&gt;</a:t>
            </a:r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3357562"/>
            <a:ext cx="775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&lt;http://www4.wiwiss.fu-berlin.de/dblp/resource/record/conf/seaai/AndersonH98&gt; </a:t>
            </a:r>
          </a:p>
          <a:p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3571876"/>
            <a:ext cx="7582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&lt;http://www4.wiwiss.fu-berlin.de/dblp/resource/record/conf/srds/Anderson86&gt;</a:t>
            </a:r>
            <a:r>
              <a:rPr lang="en-GB" sz="1200" dirty="0" smtClean="0"/>
              <a:t> </a:t>
            </a:r>
          </a:p>
          <a:p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00034" y="3786190"/>
            <a:ext cx="794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&lt;http://www4.wiwiss.fu-berlin.de/dblp/resource/record/conf/words/AndersonFRR05&gt;</a:t>
            </a:r>
            <a:endParaRPr lang="en-GB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0034" y="4000504"/>
            <a:ext cx="778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&lt;http://www4.wiwiss.fu-berlin.de/dblp/resource/record/journals/bell/LiuBFSRA04&gt; </a:t>
            </a:r>
          </a:p>
          <a:p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034" y="4214818"/>
            <a:ext cx="7580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&lt;http://www4.wiwiss.fu-berlin.de/dblp/resource/record/journals/cj/LemosSA92&gt;</a:t>
            </a:r>
            <a:endParaRPr lang="en-GB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0034" y="4429132"/>
            <a:ext cx="765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&lt;http://www4.wiwiss.fu-berlin.de/dblp/resource/record/journals/dt/Anderson01&gt;</a:t>
            </a:r>
            <a:endParaRPr lang="en-GB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0034" y="4643446"/>
            <a:ext cx="769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&lt;http://www4.wiwiss.fu-berlin.de/dblp/resource/record/journals/dt/Anderson03&gt; </a:t>
            </a:r>
          </a:p>
          <a:p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00034" y="4857760"/>
            <a:ext cx="779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&lt;http://www4.wiwiss.fu-berlin.de/dblp/resource/record/journals/dt/ZorianASTI96&gt; </a:t>
            </a:r>
          </a:p>
          <a:p>
            <a:endParaRPr lang="en-GB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034" y="5072074"/>
            <a:ext cx="814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&lt;http://www4.wiwiss.fu-berlin.de/dblp/resource/record/journals/software/LemosSA95&gt; </a:t>
            </a:r>
          </a:p>
          <a:p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00034" y="5286388"/>
            <a:ext cx="7883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&lt;http://www4.wiwiss.fu-berlin.de/dblp/resource/record/journals/ton/SavageWKA01&gt;</a:t>
            </a:r>
          </a:p>
          <a:p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00034" y="5500702"/>
            <a:ext cx="810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5" tooltip="http://purl.org/dc/elements/1.1/creator"/>
              </a:rPr>
              <a:t>dc:creator</a:t>
            </a:r>
            <a:r>
              <a:rPr lang="en-GB" sz="1200" b="1" dirty="0" smtClean="0"/>
              <a:t> of &lt;http://www4.wiwiss.fu-berlin.de/dblp/resource/record/journals/tse/AndersonBHM85&gt; </a:t>
            </a:r>
          </a:p>
          <a:p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00034" y="5715016"/>
            <a:ext cx="7454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is </a:t>
            </a:r>
            <a:r>
              <a:rPr lang="en-GB" sz="1200" b="1" dirty="0" err="1" smtClean="0">
                <a:hlinkClick r:id="rId6" tooltip="http://www4.wiwiss.fu-berlin.de/dblp/terms.rdf#editor"/>
              </a:rPr>
              <a:t>dblp:editor</a:t>
            </a:r>
            <a:r>
              <a:rPr lang="en-GB" sz="1200" b="1" dirty="0" smtClean="0"/>
              <a:t> of &lt;http://www4.wiwiss.fu-berlin.de/dblp/resource/record/conf/sigcomm/2006&gt;</a:t>
            </a:r>
          </a:p>
          <a:p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2928926" y="6000768"/>
            <a:ext cx="5581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Vice President O-in Design Automation inc. USA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928926" y="6000768"/>
            <a:ext cx="397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Professor, University of Newcastle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928926" y="6000768"/>
            <a:ext cx="3945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Professor, </a:t>
            </a:r>
            <a:r>
              <a:rPr lang="en-GB" dirty="0" err="1" smtClean="0"/>
              <a:t>Heriot</a:t>
            </a:r>
            <a:r>
              <a:rPr lang="en-GB" dirty="0" smtClean="0"/>
              <a:t> Watt University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3357554" y="60007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University of Washington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2928926" y="600076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University of California, </a:t>
            </a:r>
            <a:r>
              <a:rPr lang="en-GB" dirty="0" err="1" smtClean="0"/>
              <a:t>Berkely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928926" y="6000768"/>
            <a:ext cx="459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Tom Andersen - University of Denmark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928926" y="6000768"/>
            <a:ext cx="336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Lucent Technologies, Illinois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2" grpId="0"/>
      <p:bldP spid="32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DBLP Author Disambiguation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92% of authors with common names had publications incorrectly merged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Worst case - 15 different authors with 1 URI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Many authors who are the same have publications under different names (Cliff Jones, C.B. Jones)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Inconsistency in data means inconsistency with linked data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It is incorrect to use owl:sameAs to link different authors who have the same URI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DBpedia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DBpedia 3.0 improves disambiguation management by including the ‘disambiguates’ property</a:t>
            </a:r>
          </a:p>
          <a:p>
            <a:r>
              <a:rPr lang="en-GB" sz="2800" dirty="0">
                <a:solidFill>
                  <a:schemeClr val="bg1"/>
                </a:solidFill>
              </a:rPr>
              <a:t>o</a:t>
            </a:r>
            <a:r>
              <a:rPr lang="en-GB" sz="2800" dirty="0" smtClean="0">
                <a:solidFill>
                  <a:schemeClr val="bg1"/>
                </a:solidFill>
              </a:rPr>
              <a:t>wl:sameAs linkage still inconsistent:</a:t>
            </a:r>
          </a:p>
          <a:p>
            <a:pPr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	&lt;http://dbpedia.org/resource/Welsh &gt;		owl:sameAs</a:t>
            </a:r>
          </a:p>
          <a:p>
            <a:pPr>
              <a:buNone/>
            </a:pPr>
            <a:r>
              <a:rPr lang="en-GB" sz="1600" dirty="0" smtClean="0"/>
              <a:t>	&lt;http://sw.cyc.com/2006/07/27/cyc/EthnicGroupOfWelsh&gt;  .</a:t>
            </a:r>
          </a:p>
          <a:p>
            <a:pPr>
              <a:buNone/>
            </a:pPr>
            <a:r>
              <a:rPr lang="en-GB" sz="1600" dirty="0" smtClean="0"/>
              <a:t>	&lt;http://sw.cyc.com/2006/07/27/cyc/Welsh-TheWord&gt;  .</a:t>
            </a:r>
          </a:p>
          <a:p>
            <a:pPr>
              <a:buNone/>
            </a:pPr>
            <a:r>
              <a:rPr lang="en-GB" sz="1600" dirty="0" smtClean="0"/>
              <a:t>	&lt;http://sw.cyc.com/2006/07/27/cyc/WelshLanguage&gt;  .</a:t>
            </a:r>
          </a:p>
          <a:p>
            <a:pPr>
              <a:buNone/>
            </a:pPr>
            <a:r>
              <a:rPr lang="en-GB" sz="1600" dirty="0" smtClean="0"/>
              <a:t>	&lt;http://sw.cyc.com/2006/07/27/cyc/Welshing-Cheating&gt;  .</a:t>
            </a:r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r>
              <a:rPr lang="en-GB" sz="1600" dirty="0"/>
              <a:t>	</a:t>
            </a:r>
            <a:r>
              <a:rPr lang="en-GB" sz="1600" dirty="0" smtClean="0"/>
              <a:t>&lt;http://dbpedia.org/resource/H.P._Lovecraft&gt;	owl:sameAs</a:t>
            </a:r>
          </a:p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	</a:t>
            </a:r>
            <a:r>
              <a:rPr lang="en-GB" sz="1600" dirty="0" smtClean="0"/>
              <a:t> &lt;http://sw.cyc.com/2006/07/27/cyc/HPLovecraft-Author&gt;  .</a:t>
            </a:r>
          </a:p>
          <a:p>
            <a:pPr>
              <a:buNone/>
            </a:pPr>
            <a:r>
              <a:rPr lang="en-GB" sz="1600" dirty="0" smtClean="0"/>
              <a:t>	&lt;http://zitgist.com/music/artist/8047a401-5ca7-48dd-9d7c-2d2b822e51e6&gt;  .</a:t>
            </a:r>
          </a:p>
          <a:p>
            <a:pPr>
              <a:buNone/>
            </a:pP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Possible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CRS: Consistent Reference Service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- Groups similar URIs into ‘bundles’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- Bundles can be made according to context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- Each KB can have one or more </a:t>
            </a:r>
            <a:r>
              <a:rPr lang="en-GB" dirty="0" err="1" smtClean="0">
                <a:solidFill>
                  <a:schemeClr val="bg1"/>
                </a:solidFill>
              </a:rPr>
              <a:t>CRSes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OKKAM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- Coming up soon!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GB" sz="3000" dirty="0" smtClean="0">
                <a:solidFill>
                  <a:schemeClr val="bg1"/>
                </a:solidFill>
              </a:rPr>
              <a:t>Linked Data providers need to think about data consistency in the same way as database providers</a:t>
            </a:r>
          </a:p>
          <a:p>
            <a:r>
              <a:rPr lang="en-GB" sz="3000" dirty="0" smtClean="0">
                <a:solidFill>
                  <a:schemeClr val="bg1"/>
                </a:solidFill>
              </a:rPr>
              <a:t>Failure to manage coreference within datasets leads to incorrect linkage with other datasets</a:t>
            </a:r>
          </a:p>
          <a:p>
            <a:r>
              <a:rPr lang="en-GB" sz="3000" dirty="0" smtClean="0">
                <a:solidFill>
                  <a:schemeClr val="bg1"/>
                </a:solidFill>
              </a:rPr>
              <a:t>The network effect of the Web of </a:t>
            </a:r>
            <a:r>
              <a:rPr lang="en-GB" sz="3000" dirty="0">
                <a:solidFill>
                  <a:schemeClr val="bg1"/>
                </a:solidFill>
              </a:rPr>
              <a:t>D</a:t>
            </a:r>
            <a:r>
              <a:rPr lang="en-GB" sz="3000" dirty="0" smtClean="0">
                <a:solidFill>
                  <a:schemeClr val="bg1"/>
                </a:solidFill>
              </a:rPr>
              <a:t>ata means coreference needs to be even more carefully managed than in the Web of Documents</a:t>
            </a:r>
          </a:p>
          <a:p>
            <a:r>
              <a:rPr lang="en-GB" sz="3000" dirty="0" smtClean="0">
                <a:solidFill>
                  <a:schemeClr val="bg1"/>
                </a:solidFill>
              </a:rPr>
              <a:t>Systems are being developed to help manage coreference, the community needs to decide how to handle the problem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LDOW2008 - Beijing, China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7858180" cy="548324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Questions?</a:t>
            </a:r>
          </a:p>
          <a:p>
            <a:pPr algn="ctr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Further questions:</a:t>
            </a: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			       </a:t>
            </a:r>
            <a:r>
              <a:rPr lang="en-GB" sz="2000" dirty="0" err="1" smtClean="0">
                <a:solidFill>
                  <a:schemeClr val="bg1"/>
                </a:solidFill>
              </a:rPr>
              <a:t>a.o.jaffri</a:t>
            </a:r>
            <a:endParaRPr lang="en-GB" sz="2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h</a:t>
            </a:r>
            <a:r>
              <a:rPr lang="en-GB" sz="2000" dirty="0" smtClean="0">
                <a:solidFill>
                  <a:schemeClr val="bg1"/>
                </a:solidFill>
              </a:rPr>
              <a:t>g	</a:t>
            </a:r>
            <a:r>
              <a:rPr lang="en-GB" sz="2000" dirty="0" smtClean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@</a:t>
            </a:r>
            <a:r>
              <a:rPr lang="en-GB" sz="2000" dirty="0" err="1" smtClean="0">
                <a:solidFill>
                  <a:schemeClr val="bg1"/>
                </a:solidFill>
              </a:rPr>
              <a:t>ecs.soton.ac.uk</a:t>
            </a:r>
            <a:endParaRPr lang="en-GB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			           </a:t>
            </a:r>
            <a:r>
              <a:rPr lang="en-GB" sz="2000" dirty="0" err="1" smtClean="0">
                <a:solidFill>
                  <a:schemeClr val="bg1"/>
                </a:solidFill>
              </a:rPr>
              <a:t>i</a:t>
            </a:r>
            <a:r>
              <a:rPr lang="en-GB" sz="2000" dirty="0" err="1" smtClean="0">
                <a:solidFill>
                  <a:schemeClr val="bg1"/>
                </a:solidFill>
              </a:rPr>
              <a:t>cm</a:t>
            </a:r>
            <a:endParaRPr lang="en-GB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	</a:t>
            </a:r>
            <a:endParaRPr lang="en-GB" sz="2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9175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GB" sz="2800" dirty="0" smtClean="0"/>
              <a:t>Linked Data Repositories</a:t>
            </a:r>
          </a:p>
          <a:p>
            <a:r>
              <a:rPr lang="en-GB" sz="2800" dirty="0" smtClean="0"/>
              <a:t>Coreference on the Semantic Web</a:t>
            </a:r>
          </a:p>
          <a:p>
            <a:r>
              <a:rPr lang="en-GB" sz="2800" dirty="0" smtClean="0"/>
              <a:t>Author Disambiguation</a:t>
            </a:r>
          </a:p>
          <a:p>
            <a:r>
              <a:rPr lang="en-GB" sz="2800" dirty="0" smtClean="0"/>
              <a:t>DBLP Linked Data</a:t>
            </a:r>
          </a:p>
          <a:p>
            <a:r>
              <a:rPr lang="en-GB" sz="2800" dirty="0" smtClean="0"/>
              <a:t>DBLP Author Disambiguation</a:t>
            </a:r>
          </a:p>
          <a:p>
            <a:r>
              <a:rPr lang="en-GB" sz="2800" dirty="0" smtClean="0"/>
              <a:t>Disambiguation Results</a:t>
            </a:r>
          </a:p>
          <a:p>
            <a:r>
              <a:rPr lang="en-GB" sz="2800" dirty="0" smtClean="0"/>
              <a:t>DBpedia</a:t>
            </a:r>
          </a:p>
          <a:p>
            <a:r>
              <a:rPr lang="en-GB" sz="2800" dirty="0" smtClean="0"/>
              <a:t>Possible Solutions</a:t>
            </a:r>
          </a:p>
          <a:p>
            <a:r>
              <a:rPr lang="en-GB" sz="2800" dirty="0" smtClean="0"/>
              <a:t>Summary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9175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RKBexplorer.com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endParaRPr lang="en-GB" sz="2800" dirty="0" smtClean="0"/>
          </a:p>
          <a:p>
            <a:r>
              <a:rPr lang="en-GB" sz="2800" dirty="0" smtClean="0"/>
              <a:t>Contains URIs for more than 10 million entities</a:t>
            </a:r>
          </a:p>
          <a:p>
            <a:r>
              <a:rPr lang="en-GB" sz="2800" dirty="0" smtClean="0"/>
              <a:t>Over 25 </a:t>
            </a:r>
            <a:r>
              <a:rPr lang="en-GB" sz="2800" dirty="0" smtClean="0"/>
              <a:t>Linked Data sites, including: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Data relating to people, projects, papers and institutions</a:t>
            </a:r>
          </a:p>
          <a:p>
            <a:r>
              <a:rPr lang="en-GB" sz="2800" dirty="0" smtClean="0"/>
              <a:t>A single entity has a number of URIs (even within the same repository)</a:t>
            </a:r>
          </a:p>
          <a:p>
            <a:r>
              <a:rPr lang="en-GB" sz="2800" dirty="0" smtClean="0"/>
              <a:t>Entities are linked using </a:t>
            </a:r>
            <a:r>
              <a:rPr lang="en-GB" sz="2800" dirty="0" err="1" smtClean="0"/>
              <a:t>CRSes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3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500166" y="3000372"/>
            <a:ext cx="5857916" cy="1158608"/>
            <a:chOff x="571472" y="4643446"/>
            <a:chExt cx="5638244" cy="1158608"/>
          </a:xfrm>
        </p:grpSpPr>
        <p:pic>
          <p:nvPicPr>
            <p:cNvPr id="12" name="Picture 1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1472" y="4714884"/>
              <a:ext cx="825476" cy="85725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12" descr="cordislogo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71604" y="4786322"/>
              <a:ext cx="662145" cy="70441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pic>
          <p:nvPicPr>
            <p:cNvPr id="14" name="Picture 13" descr="ieee-proc.bmp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14612" y="4786322"/>
              <a:ext cx="2395203" cy="339745"/>
            </a:xfrm>
            <a:prstGeom prst="rect">
              <a:avLst/>
            </a:prstGeom>
            <a:noFill/>
          </p:spPr>
        </p:pic>
        <p:pic>
          <p:nvPicPr>
            <p:cNvPr id="15" name="Picture 14" descr="citeseer3.gif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85984" y="5286388"/>
              <a:ext cx="1857388" cy="352848"/>
            </a:xfrm>
            <a:prstGeom prst="rect">
              <a:avLst/>
            </a:prstGeom>
            <a:noFill/>
          </p:spPr>
        </p:pic>
        <p:pic>
          <p:nvPicPr>
            <p:cNvPr id="16" name="Picture 2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929190" y="5072074"/>
              <a:ext cx="714380" cy="729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Box 16"/>
            <p:cNvSpPr txBox="1"/>
            <p:nvPr/>
          </p:nvSpPr>
          <p:spPr>
            <a:xfrm>
              <a:off x="5247089" y="4643446"/>
              <a:ext cx="962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DBLP</a:t>
              </a:r>
              <a:endParaRPr lang="en-GB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9175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Linked Data Repositories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800" dirty="0" smtClean="0"/>
              <a:t>Existing databases on the Web are being exposed as Linked Data (D2R, Virtuoso)</a:t>
            </a:r>
          </a:p>
          <a:p>
            <a:r>
              <a:rPr lang="en-GB" sz="2800" dirty="0" smtClean="0"/>
              <a:t>Databases contain inconsistencies and require constant curation</a:t>
            </a:r>
          </a:p>
          <a:p>
            <a:r>
              <a:rPr lang="en-GB" sz="2800" dirty="0" smtClean="0"/>
              <a:t>Datasets such as Wikipedia are being continually checked and updated, especially in the case of disambiguation (WikiProject_Disambiguation)</a:t>
            </a:r>
          </a:p>
          <a:p>
            <a:r>
              <a:rPr lang="en-GB" sz="2800" dirty="0" smtClean="0"/>
              <a:t>Linked Data repositories should also provide consistent data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9FEF-EE37-40C3-BC3B-E0FC6562A03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Disambiguation on the Semantic Web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GB" sz="2800" dirty="0" smtClean="0"/>
              <a:t>Coreference on the Semantic Web is defined as being the situation where two or more URIs are used for a single non-information resource</a:t>
            </a:r>
          </a:p>
          <a:p>
            <a:endParaRPr lang="en-GB" sz="2800" dirty="0" smtClean="0"/>
          </a:p>
          <a:p>
            <a:r>
              <a:rPr lang="en-GB" sz="2800" dirty="0" smtClean="0"/>
              <a:t>URI usage can change with context</a:t>
            </a:r>
          </a:p>
          <a:p>
            <a:endParaRPr lang="en-GB" sz="2800" dirty="0" smtClean="0"/>
          </a:p>
          <a:p>
            <a:r>
              <a:rPr lang="en-GB" sz="2800" dirty="0" smtClean="0"/>
              <a:t>Non-Information </a:t>
            </a:r>
            <a:r>
              <a:rPr lang="en-GB" sz="2800" dirty="0" smtClean="0"/>
              <a:t>resource equality is hard </a:t>
            </a:r>
            <a:r>
              <a:rPr lang="en-GB" sz="2800" dirty="0" smtClean="0"/>
              <a:t>to define precisely</a:t>
            </a:r>
          </a:p>
          <a:p>
            <a:endParaRPr lang="en-GB" sz="2800" dirty="0" smtClean="0"/>
          </a:p>
          <a:p>
            <a:pPr algn="ctr">
              <a:buNone/>
            </a:pPr>
            <a:r>
              <a:rPr lang="en-GB" sz="2800" dirty="0" smtClean="0"/>
              <a:t>Examples</a:t>
            </a: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‘Hugh Glaser’ at Southampton vs. ‘Hugh Glaser’ at Imperial</a:t>
            </a:r>
          </a:p>
          <a:p>
            <a:pPr algn="ctr"/>
            <a:endParaRPr lang="en-GB" sz="2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‘Harry Potter and the Order of the Phoenix’ in Hardback vs. </a:t>
            </a:r>
            <a:r>
              <a:rPr lang="en-GB" sz="2800" dirty="0" err="1" smtClean="0">
                <a:solidFill>
                  <a:schemeClr val="bg1"/>
                </a:solidFill>
              </a:rPr>
              <a:t>Softback</a:t>
            </a:r>
            <a:endParaRPr lang="en-GB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           		ISBN:  978-0747561071		      978-0747551003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URI Multiplicity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GB" sz="4000" dirty="0" smtClean="0"/>
              <a:t>URIs for ‘Spain’:</a:t>
            </a:r>
          </a:p>
          <a:p>
            <a:r>
              <a:rPr lang="en-GB" sz="2800" u="sng" dirty="0" smtClean="0">
                <a:solidFill>
                  <a:schemeClr val="bg1"/>
                </a:solidFill>
              </a:rPr>
              <a:t>http://dbpedia.org/resource/Spain</a:t>
            </a:r>
          </a:p>
          <a:p>
            <a:r>
              <a:rPr lang="en-GB" sz="2800" u="sng" dirty="0" smtClean="0">
                <a:solidFill>
                  <a:schemeClr val="bg1"/>
                </a:solidFill>
              </a:rPr>
              <a:t>http://ww4.wiwiss.fu-berlin.de/factbook/resource/Spain</a:t>
            </a:r>
          </a:p>
          <a:p>
            <a:r>
              <a:rPr lang="en-GB" sz="2800" u="sng" dirty="0" smtClean="0">
                <a:solidFill>
                  <a:schemeClr val="bg1"/>
                </a:solidFill>
              </a:rPr>
              <a:t>http://sws.geonames.org/2510769</a:t>
            </a:r>
          </a:p>
          <a:p>
            <a:r>
              <a:rPr lang="en-GB" sz="2800" u="sng" dirty="0" smtClean="0">
                <a:solidFill>
                  <a:schemeClr val="bg1"/>
                </a:solidFill>
              </a:rPr>
              <a:t>http://www4.wiwiss.fu-berlin.de/eurostat/resource/countries/Espa%C3%Bla</a:t>
            </a:r>
          </a:p>
          <a:p>
            <a:endParaRPr lang="en-GB" sz="2800" dirty="0" smtClean="0"/>
          </a:p>
          <a:p>
            <a:r>
              <a:rPr lang="en-GB" sz="4000" dirty="0" smtClean="0"/>
              <a:t>URIs for ‘Hugh Glaser’:</a:t>
            </a:r>
          </a:p>
          <a:p>
            <a:pPr hangingPunct="0"/>
            <a:r>
              <a:rPr lang="en-US" sz="2800" u="sng" dirty="0" smtClean="0">
                <a:solidFill>
                  <a:schemeClr val="bg1"/>
                </a:solidFill>
              </a:rPr>
              <a:t>http://acm.rkbexplorer.com/id/resource-P112732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http://citeseer.rkbexplorer.com/id/resource-CSP109020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http://citeseer.rkbexplorer.com/id/resource-CSP109013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http://citeseer.rkbexplorer.com/id/resource-CSP109011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http://citeseer.rkbexplorer.com/id/resource-CSP109002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http://dblp.rkbexplorer.com/id/resource-27de9959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http://europa.eu/People/#person-0ff816fa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http://resist.ecs.soton.ac.uk/wiki/User:hugh_glaser </a:t>
            </a:r>
            <a:br>
              <a:rPr lang="en-US" sz="2800" u="sng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http://id.ecs.soton.ac.uk/people/21 </a:t>
            </a:r>
            <a:endParaRPr lang="en-GB" sz="2800" u="sn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9175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Author Disambiguation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800" dirty="0" smtClean="0"/>
              <a:t>A known problem in the Information Science field</a:t>
            </a:r>
          </a:p>
          <a:p>
            <a:r>
              <a:rPr lang="en-GB" sz="2800" dirty="0" smtClean="0"/>
              <a:t>How to determine: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Hugh Glaser/H. Glaser/Glaser, H.</a:t>
            </a:r>
          </a:p>
          <a:p>
            <a:pPr>
              <a:buNone/>
            </a:pPr>
            <a:r>
              <a:rPr lang="en-GB" sz="2800" dirty="0" smtClean="0"/>
              <a:t>	are the same person?</a:t>
            </a:r>
          </a:p>
          <a:p>
            <a:r>
              <a:rPr lang="en-GB" sz="2800" dirty="0" smtClean="0"/>
              <a:t>How to determine: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Tom Anderson – Newcastle University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Tom Anderson – University of Washington 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are different people?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9175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Existing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String Metrics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- Name Equivalence identification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- Record Linkage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- Citation Matching</a:t>
            </a:r>
          </a:p>
          <a:p>
            <a:r>
              <a:rPr lang="en-GB" sz="2800" dirty="0" smtClean="0"/>
              <a:t>Web Assisted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- Look up publications on author’s home page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- Use search engine results on publication title</a:t>
            </a:r>
          </a:p>
          <a:p>
            <a:r>
              <a:rPr lang="en-GB" sz="2800" dirty="0" smtClean="0"/>
              <a:t>Machine Learning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- k-way spectral clustering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- Use author name, co-author frequency and publication     venue</a:t>
            </a:r>
          </a:p>
          <a:p>
            <a:pPr>
              <a:buNone/>
            </a:pPr>
            <a:r>
              <a:rPr lang="en-GB" sz="2800" dirty="0"/>
              <a:t>	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901014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DBLP Linked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7858180" cy="4411675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Converted from an XML dump of DBLP database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950 000 Publications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540 000 Authors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28 million triples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Updated Weekly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Linked to other datasets including RDF Book </a:t>
            </a:r>
            <a:r>
              <a:rPr lang="en-GB" sz="2800" dirty="0" err="1" smtClean="0">
                <a:solidFill>
                  <a:schemeClr val="bg1"/>
                </a:solidFill>
              </a:rPr>
              <a:t>Mashup</a:t>
            </a:r>
            <a:r>
              <a:rPr lang="en-GB" sz="2800" dirty="0" smtClean="0">
                <a:solidFill>
                  <a:schemeClr val="bg1"/>
                </a:solidFill>
              </a:rPr>
              <a:t> and RKBExplorer.com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01544">
            <a:off x="236835" y="94114"/>
            <a:ext cx="456857" cy="4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5" descr="ecs-logo-blu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71414"/>
            <a:ext cx="1143008" cy="463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142852"/>
            <a:ext cx="3347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URI Disambiguation in the Context of Linked Data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50139FEF-EE37-40C3-BC3B-E0FC6562A035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LDOW2008 - Beijing, China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1019</Words>
  <Application>Microsoft Office PowerPoint</Application>
  <PresentationFormat>On-screen Show (4:3)</PresentationFormat>
  <Paragraphs>232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URI Disambiguation in the Context of Linked Data</vt:lpstr>
      <vt:lpstr>Presentation Outline</vt:lpstr>
      <vt:lpstr>RKBexplorer.com</vt:lpstr>
      <vt:lpstr>Linked Data Repositories</vt:lpstr>
      <vt:lpstr>Disambiguation on the Semantic Web</vt:lpstr>
      <vt:lpstr>URI Multiplicity</vt:lpstr>
      <vt:lpstr>Author Disambiguation</vt:lpstr>
      <vt:lpstr>Existing Approaches</vt:lpstr>
      <vt:lpstr>DBLP Linked Data</vt:lpstr>
      <vt:lpstr>DBLP Author Disambiguation</vt:lpstr>
      <vt:lpstr>It’s all about Identity</vt:lpstr>
      <vt:lpstr>DBLP Author Disambiguation Results</vt:lpstr>
      <vt:lpstr>DBpedia</vt:lpstr>
      <vt:lpstr>Possible Solutions</vt:lpstr>
      <vt:lpstr>Summary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 Disambiguation in the Context of Linked Data</dc:title>
  <dc:creator>Afraz Jaffri</dc:creator>
  <cp:lastModifiedBy>Afraz Jaffri</cp:lastModifiedBy>
  <cp:revision>11</cp:revision>
  <dcterms:created xsi:type="dcterms:W3CDTF">2008-04-16T09:09:55Z</dcterms:created>
  <dcterms:modified xsi:type="dcterms:W3CDTF">2008-04-22T10:16:19Z</dcterms:modified>
</cp:coreProperties>
</file>