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5"/>
  </p:notesMasterIdLst>
  <p:sldIdLst>
    <p:sldId id="266" r:id="rId2"/>
    <p:sldId id="264" r:id="rId3"/>
    <p:sldId id="265" r:id="rId4"/>
    <p:sldId id="267" r:id="rId5"/>
    <p:sldId id="268" r:id="rId6"/>
    <p:sldId id="269" r:id="rId7"/>
    <p:sldId id="270" r:id="rId8"/>
    <p:sldId id="274" r:id="rId9"/>
    <p:sldId id="276" r:id="rId10"/>
    <p:sldId id="283" r:id="rId11"/>
    <p:sldId id="275" r:id="rId12"/>
    <p:sldId id="271" r:id="rId13"/>
    <p:sldId id="272" r:id="rId14"/>
    <p:sldId id="260" r:id="rId15"/>
    <p:sldId id="273" r:id="rId16"/>
    <p:sldId id="262" r:id="rId17"/>
    <p:sldId id="256" r:id="rId18"/>
    <p:sldId id="278" r:id="rId19"/>
    <p:sldId id="277" r:id="rId20"/>
    <p:sldId id="279" r:id="rId21"/>
    <p:sldId id="280"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5170" autoAdjust="0"/>
  </p:normalViewPr>
  <p:slideViewPr>
    <p:cSldViewPr>
      <p:cViewPr>
        <p:scale>
          <a:sx n="100" d="100"/>
          <a:sy n="100" d="100"/>
        </p:scale>
        <p:origin x="-584" y="-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BB6A0-1B30-7C47-A2AA-FB0900391DFE}" type="datetimeFigureOut">
              <a:rPr lang="en-US" smtClean="0"/>
              <a:pPr/>
              <a:t>3/27/08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6D1FE-CD29-1C45-944F-7CAAC3C940E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In</a:t>
            </a:r>
            <a:r>
              <a:rPr lang="en-GB" baseline="0" dirty="0" smtClean="0"/>
              <a:t> this talk I’ve been asked to provide an update on the EPrints repository software</a:t>
            </a:r>
          </a:p>
          <a:p>
            <a:r>
              <a:rPr lang="en-GB" baseline="0" dirty="0" smtClean="0"/>
              <a:t>and thus I will start out will a bit of background on the aims of EPrints, how the software is developed, and what the overall aims of the development team are. </a:t>
            </a:r>
          </a:p>
          <a:p>
            <a:endParaRPr lang="en-GB" baseline="0" dirty="0" smtClean="0"/>
          </a:p>
          <a:p>
            <a:r>
              <a:rPr lang="en-GB" baseline="0" dirty="0" smtClean="0"/>
              <a:t>For those of you who don’t know me:</a:t>
            </a:r>
          </a:p>
          <a:p>
            <a:r>
              <a:rPr lang="en-GB" baseline="0" dirty="0" smtClean="0"/>
              <a:t>	I’m currently a researcher/ occasional PhD student working on the Preserv2 project, about which I talk a little later in this presentation.</a:t>
            </a:r>
          </a:p>
          <a:p>
            <a:endParaRPr lang="en-GB" baseline="0" dirty="0" smtClean="0"/>
          </a:p>
          <a:p>
            <a:r>
              <a:rPr lang="en-GB" baseline="0" dirty="0" smtClean="0"/>
              <a:t>	I work directly with the leader of the EPrints and Preserv2 projects, Les Carr  and am currently tasked with the responsibility of investigation opportunities for preservation services within Digital Repositories.  Throughout the course of this presentation you should get the feel for the fact that although I have some direct involvement in EPrints, this is not the only piece of repository software in my world. </a:t>
            </a:r>
          </a:p>
          <a:p>
            <a:endParaRPr lang="en-GB" baseline="0" dirty="0" smtClean="0"/>
          </a:p>
          <a:p>
            <a:r>
              <a:rPr lang="en-GB" baseline="0" dirty="0" smtClean="0"/>
              <a:t>Before we get to all of that I thought I’d recap why we are all talking about preservation</a:t>
            </a:r>
          </a:p>
          <a:p>
            <a:r>
              <a:rPr lang="en-GB" baseline="0" dirty="0" smtClean="0"/>
              <a:t>how repositories already provide some basic form of preservation.</a:t>
            </a:r>
          </a:p>
          <a:p>
            <a:r>
              <a:rPr lang="en-GB" baseline="0" dirty="0" smtClean="0"/>
              <a:t>and what the EPrints repository software in trying to achieve.</a:t>
            </a:r>
          </a:p>
          <a:p>
            <a:endParaRPr lang="en-GB" baseline="0" dirty="0" smtClean="0"/>
          </a:p>
          <a:p>
            <a:r>
              <a:rPr lang="en-GB" baseline="0" dirty="0" smtClean="0"/>
              <a:t>For this I thought I’d reference some material which Les Carr presented at the previous PASIG meeting in November. </a:t>
            </a:r>
          </a:p>
          <a:p>
            <a:endParaRPr lang="en-GB" baseline="0" dirty="0" smtClean="0"/>
          </a:p>
          <a:p>
            <a:r>
              <a:rPr lang="en-GB" baseline="0" dirty="0" smtClean="0"/>
              <a:t>Firstly why do we need a repository?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Long term storage is the essential first stage of preservation.    </a:t>
            </a:r>
            <a:r>
              <a:rPr lang="en-GB" dirty="0" smtClean="0"/>
              <a:t> </a:t>
            </a:r>
          </a:p>
          <a:p>
            <a:endParaRPr lang="en-GB" dirty="0" smtClean="0"/>
          </a:p>
          <a:p>
            <a:r>
              <a:rPr lang="en-GB" dirty="0" smtClean="0"/>
              <a:t>Here</a:t>
            </a:r>
            <a:r>
              <a:rPr lang="en-GB" baseline="0" dirty="0" smtClean="0"/>
              <a:t> are listed 4 critical components of what I believe to be good long term storage solutions.</a:t>
            </a:r>
          </a:p>
          <a:p>
            <a:endParaRPr lang="en-GB" baseline="0" dirty="0" smtClean="0"/>
          </a:p>
          <a:p>
            <a:r>
              <a:rPr lang="en-GB" baseline="0" dirty="0" smtClean="0"/>
              <a:t>Reliable: Must be able to self heal it’s file system, check for bit errors and correct them. This should not require human intervention at any point.  </a:t>
            </a:r>
          </a:p>
          <a:p>
            <a:endParaRPr lang="en-GB" baseline="0" dirty="0" smtClean="0"/>
          </a:p>
          <a:p>
            <a:r>
              <a:rPr lang="en-GB" baseline="0" dirty="0" smtClean="0"/>
              <a:t>Resilient: The system should be able to cope well with predicted failure and typical life cycles of components. Google has been doing a lot of work in the life cycles of hard disks under all types of conditions. Any long term storage should expect a level of failure and be able to cope with it.</a:t>
            </a:r>
          </a:p>
          <a:p>
            <a:endParaRPr lang="en-GB" baseline="0" dirty="0" smtClean="0"/>
          </a:p>
          <a:p>
            <a:r>
              <a:rPr lang="en-GB" baseline="0" dirty="0" smtClean="0"/>
              <a:t>Simple and Expandable: If parts fail 20 years in the future you will not be able to get an identical replacement. The system should be able to handle different off the shelve storage hardware.</a:t>
            </a:r>
          </a:p>
          <a:p>
            <a:endParaRPr lang="en-GB" baseline="0" dirty="0" smtClean="0"/>
          </a:p>
          <a:p>
            <a:r>
              <a:rPr lang="en-GB" baseline="0" dirty="0" smtClean="0"/>
              <a:t>Open: We will still need specialist software to help manage all of this data and it is critical that this software be completely open such that it can be maintained by the community of users. This should happen from the start such that this community has time to build.</a:t>
            </a:r>
          </a:p>
          <a:p>
            <a:endParaRPr lang="en-GB" baseline="0" dirty="0" smtClean="0"/>
          </a:p>
          <a:p>
            <a:r>
              <a:rPr lang="en-GB" baseline="0" dirty="0" smtClean="0"/>
              <a:t>Now can we think of any companies out there which are looking at this type of Open Storage product…? </a:t>
            </a:r>
          </a:p>
          <a:p>
            <a:endParaRPr lang="en-GB" baseline="0" dirty="0" smtClean="0"/>
          </a:p>
          <a:p>
            <a:r>
              <a:rPr lang="en-GB" baseline="0" dirty="0" smtClean="0"/>
              <a:t>No… me neither</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OK … so maybe there is one or two … </a:t>
            </a:r>
          </a:p>
          <a:p>
            <a:endParaRPr lang="en-GB" dirty="0" smtClean="0"/>
          </a:p>
          <a:p>
            <a:r>
              <a:rPr lang="en-GB" dirty="0" smtClean="0"/>
              <a:t>So</a:t>
            </a:r>
            <a:r>
              <a:rPr lang="en-GB" baseline="0" dirty="0" smtClean="0"/>
              <a:t> where were we in November with this idea?</a:t>
            </a:r>
          </a:p>
          <a:p>
            <a:endParaRPr lang="en-GB" baseline="0" dirty="0" smtClean="0"/>
          </a:p>
          <a:p>
            <a:r>
              <a:rPr lang="en-GB" baseline="0" dirty="0" smtClean="0"/>
              <a:t>Well in Les’s usual manor he managed to get from Grass to Jam. </a:t>
            </a:r>
          </a:p>
          <a:p>
            <a:endParaRPr lang="en-GB" baseline="0" dirty="0" smtClean="0"/>
          </a:p>
          <a:p>
            <a:r>
              <a:rPr lang="en-GB" baseline="0" dirty="0" smtClean="0"/>
              <a:t>Here we stated that EPrints would be willing to investigate using the honeycomb as a replacement store for an EPrints repository, loads of resilient storage online strait away. </a:t>
            </a:r>
          </a:p>
          <a:p>
            <a:endParaRPr lang="en-GB" baseline="0" dirty="0" smtClean="0"/>
          </a:p>
          <a:p>
            <a:r>
              <a:rPr lang="en-GB" baseline="0" dirty="0" smtClean="0"/>
              <a:t>The later potential is for this Open Storage (Honeycomb) to take over part of the repository responsibility.</a:t>
            </a:r>
          </a:p>
          <a:p>
            <a:endParaRPr lang="en-GB" baseline="0" dirty="0" smtClean="0"/>
          </a:p>
          <a:p>
            <a:r>
              <a:rPr lang="en-GB" baseline="0" dirty="0" smtClean="0"/>
              <a:t>Combining </a:t>
            </a:r>
            <a:r>
              <a:rPr lang="en-GB" baseline="0" dirty="0" err="1" smtClean="0"/>
              <a:t>Preserv</a:t>
            </a:r>
            <a:r>
              <a:rPr lang="en-GB" baseline="0" dirty="0" smtClean="0"/>
              <a:t> and EPrints aims I see it as slightly more than that.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to recap,</a:t>
            </a:r>
            <a:r>
              <a:rPr lang="en-GB" baseline="0" dirty="0" smtClean="0"/>
              <a:t> I’ve now briefly outlined the </a:t>
            </a:r>
            <a:r>
              <a:rPr lang="en-GB" baseline="0" dirty="0" err="1" smtClean="0"/>
              <a:t>Preserv</a:t>
            </a:r>
            <a:r>
              <a:rPr lang="en-GB" baseline="0" dirty="0" smtClean="0"/>
              <a:t> project and also the history of EPrints. </a:t>
            </a:r>
          </a:p>
          <a:p>
            <a:endParaRPr lang="en-GB" baseline="0" dirty="0" smtClean="0"/>
          </a:p>
          <a:p>
            <a:r>
              <a:rPr lang="en-GB" baseline="0" dirty="0" smtClean="0"/>
              <a:t>And both have ended up mentioning the need for Open Storage.  So where does it all fit together?</a:t>
            </a:r>
          </a:p>
          <a:p>
            <a:endParaRPr lang="en-GB" baseline="0" dirty="0" smtClean="0"/>
          </a:p>
          <a:p>
            <a:r>
              <a:rPr lang="en-GB" baseline="0" dirty="0" smtClean="0"/>
              <a:t>Let’s go back briefly to this slide and highlight the architecture of EPrints.</a:t>
            </a:r>
          </a:p>
          <a:p>
            <a:endParaRPr lang="en-GB" baseline="0" dirty="0" smtClean="0"/>
          </a:p>
          <a:p>
            <a:r>
              <a:rPr lang="en-GB" baseline="0" dirty="0" smtClean="0"/>
              <a:t>“A Flexible plug-in architecture for developing extensions.”</a:t>
            </a:r>
          </a:p>
          <a:p>
            <a:endParaRPr lang="en-GB" baseline="0" dirty="0" smtClean="0"/>
          </a:p>
          <a:p>
            <a:r>
              <a:rPr lang="en-GB" baseline="0" dirty="0" smtClean="0"/>
              <a:t>Well I’m pleased to announce not 1 but 2 new layers in EPrints where new plug-ins are now possible to include.</a:t>
            </a:r>
          </a:p>
          <a:p>
            <a:endParaRPr lang="en-GB" baseline="0" dirty="0" smtClean="0"/>
          </a:p>
          <a:p>
            <a:r>
              <a:rPr lang="en-GB" baseline="0" dirty="0" smtClean="0"/>
              <a:t>In EPrints 3.1 we introduced a new database controller enabling EPrints interface with other databases other than </a:t>
            </a:r>
            <a:r>
              <a:rPr lang="en-GB" baseline="0" dirty="0" err="1" smtClean="0"/>
              <a:t>mysql</a:t>
            </a:r>
            <a:r>
              <a:rPr lang="en-GB" baseline="0" dirty="0" smtClean="0"/>
              <a:t>. This was released along with an oracle module.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pleased to announce</a:t>
            </a:r>
            <a:r>
              <a:rPr lang="en-GB" baseline="0" dirty="0" smtClean="0"/>
              <a:t> that we have already written and am testing the Storage Controller module for EPrints 3.2. </a:t>
            </a:r>
          </a:p>
          <a:p>
            <a:endParaRPr lang="en-GB" baseline="0" dirty="0" smtClean="0"/>
          </a:p>
          <a:p>
            <a:r>
              <a:rPr lang="en-GB" baseline="0" dirty="0" smtClean="0"/>
              <a:t>This advanced new layer completely abstracts all the storage calls within EPrints and gives the users complete control over the storage of every single object. </a:t>
            </a:r>
          </a:p>
          <a:p>
            <a:endParaRPr lang="en-GB" baseline="0" dirty="0" smtClean="0"/>
          </a:p>
          <a:p>
            <a:r>
              <a:rPr lang="en-GB" baseline="0" dirty="0" smtClean="0"/>
              <a:t>Thus this new architecture has 4 pluggable layers which sit around the repository software which handles your deposit and review process. </a:t>
            </a:r>
          </a:p>
          <a:p>
            <a:endParaRPr lang="en-GB" baseline="0" dirty="0" smtClean="0"/>
          </a:p>
          <a:p>
            <a:r>
              <a:rPr lang="en-GB" baseline="0" dirty="0" smtClean="0"/>
              <a:t>As you can see I’ve given some examples of what you can plug into these 2 new layers, some obvious and some not so obvious. </a:t>
            </a:r>
          </a:p>
          <a:p>
            <a:endParaRPr lang="en-GB" baseline="0" dirty="0" smtClean="0"/>
          </a:p>
          <a:p>
            <a:r>
              <a:rPr lang="en-GB" baseline="0" dirty="0" smtClean="0"/>
              <a:t>NOTE: STORING INTO FEDORA ASSUMES THAT FEDORA IS ONLY USED AS THE DISSEMINATOR AND NOT USED TO CHANGE THE RECORDS AS DUE TO VERSIONING ISSUES THIS WOULD CAUSE THE METADATA AT EACH LAYER TO BE INCONSISTANT, THIS IS STRICKLY USED AS AN EXAMPLE.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We are quiet excited about the storage controller as we have tried to give as much power and flexibility to the users as possible.</a:t>
            </a:r>
          </a:p>
          <a:p>
            <a:endParaRPr lang="en-GB" baseline="0" dirty="0" smtClean="0"/>
          </a:p>
          <a:p>
            <a:r>
              <a:rPr lang="en-GB" baseline="0" dirty="0" smtClean="0"/>
              <a:t>For this reason the storage controller does not just allow a single storage plug-in to be used, you can use as many as you want </a:t>
            </a:r>
            <a:r>
              <a:rPr lang="en-GB" baseline="0" dirty="0" err="1" smtClean="0"/>
              <a:t>simultaniously</a:t>
            </a:r>
            <a:r>
              <a:rPr lang="en-GB" baseline="0" dirty="0" smtClean="0"/>
              <a:t>!</a:t>
            </a:r>
          </a:p>
          <a:p>
            <a:r>
              <a:rPr lang="en-GB" baseline="0" dirty="0" smtClean="0"/>
              <a:t>EPrints stores several files alongside the users deposited item, such as a full text index and thumbnail. These can also be stored in various different locations. </a:t>
            </a:r>
          </a:p>
          <a:p>
            <a:r>
              <a:rPr lang="en-GB" baseline="0" dirty="0" smtClean="0"/>
              <a:t>You can also separate you files depending on type and size, so large non changing binary files could go to be archived. The example I give here is relating to that of the </a:t>
            </a:r>
            <a:r>
              <a:rPr lang="en-GB" baseline="0" dirty="0" err="1" smtClean="0"/>
              <a:t>eCrystals</a:t>
            </a:r>
            <a:r>
              <a:rPr lang="en-GB" baseline="0" dirty="0" smtClean="0"/>
              <a:t> project where they collect gigabytes of raw results from scientific machines but they only store the small processed results in their repository. </a:t>
            </a:r>
          </a:p>
          <a:p>
            <a:endParaRPr lang="en-GB" baseline="0" dirty="0" smtClean="0"/>
          </a:p>
          <a:p>
            <a:r>
              <a:rPr lang="en-GB" baseline="0" dirty="0" smtClean="0"/>
              <a:t>The storage layer provides them with a mechanism of being able to store these large binary files by passing them out to a larger long term server or archive and still be able to reference them and locate them within their repository. </a:t>
            </a:r>
          </a:p>
          <a:p>
            <a:endParaRPr lang="en-GB" baseline="0" dirty="0" smtClean="0"/>
          </a:p>
          <a:p>
            <a:r>
              <a:rPr lang="en-GB" baseline="0" dirty="0" smtClean="0"/>
              <a:t>Preservation capabilities are also enhanced with the storage layer. We see harvesting as a secondary ideal when it comes to accurate preservation. If the repository is handling direct deposition into a preservation services provider the data that service receives is likely to be much more accurate than that output by a harvester.</a:t>
            </a:r>
          </a:p>
          <a:p>
            <a:endParaRPr lang="en-GB" baseline="0" dirty="0" smtClean="0"/>
          </a:p>
          <a:p>
            <a:r>
              <a:rPr lang="en-GB" baseline="0" dirty="0" smtClean="0"/>
              <a:t>To store an object in a preservation service or server the repository could just store it twice using 2 different storage plug-ins.</a:t>
            </a:r>
          </a:p>
          <a:p>
            <a:r>
              <a:rPr lang="en-GB" baseline="0" dirty="0" smtClean="0"/>
              <a:t> </a:t>
            </a:r>
          </a:p>
          <a:p>
            <a:endParaRPr lang="en-GB" baseline="0" dirty="0" smtClean="0"/>
          </a:p>
          <a:p>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Above</a:t>
            </a:r>
            <a:r>
              <a:rPr lang="en-GB" baseline="0" dirty="0" smtClean="0"/>
              <a:t> and beyond those points raised before which are the key ones in Long Term Storage, Open Storage should be easy to use.</a:t>
            </a:r>
          </a:p>
          <a:p>
            <a:endParaRPr lang="en-GB" baseline="0" dirty="0" smtClean="0"/>
          </a:p>
          <a:p>
            <a:r>
              <a:rPr lang="en-GB" baseline="0" dirty="0" smtClean="0"/>
              <a:t>A simple API will mean it is easy to integrate with repository </a:t>
            </a:r>
            <a:r>
              <a:rPr lang="en-GB" baseline="0" dirty="0" err="1" smtClean="0"/>
              <a:t>softwares</a:t>
            </a:r>
            <a:r>
              <a:rPr lang="en-GB" baseline="0" dirty="0" smtClean="0"/>
              <a:t>. And going beyond this we envisage that is the Open Storage service could take in and maintain metadata in the same resilient way then some of the Open Storage solutions can also be plugged into the database controller.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slide is here to briefly outline how Open Storage fits into </a:t>
            </a:r>
            <a:r>
              <a:rPr lang="en-GB" baseline="0" dirty="0" err="1" smtClean="0"/>
              <a:t>Preserv</a:t>
            </a:r>
            <a:endParaRPr lang="en-GB" baseline="0" dirty="0" smtClean="0"/>
          </a:p>
          <a:p>
            <a:endParaRPr lang="en-GB" baseline="0" dirty="0" smtClean="0"/>
          </a:p>
          <a:p>
            <a:r>
              <a:rPr lang="en-GB" baseline="0" dirty="0" err="1" smtClean="0"/>
              <a:t>Preserv’s</a:t>
            </a:r>
            <a:r>
              <a:rPr lang="en-GB" baseline="0" dirty="0" smtClean="0"/>
              <a:t> work package is all about constructing a framework for preservation and to keep this as simple to use and plug into as possible. </a:t>
            </a:r>
          </a:p>
          <a:p>
            <a:endParaRPr lang="en-GB" baseline="0" dirty="0" smtClean="0"/>
          </a:p>
          <a:p>
            <a:r>
              <a:rPr lang="en-GB" baseline="0" dirty="0" smtClean="0"/>
              <a:t>On the left here I essentially expanded out the old Repository box such that it now separates into 2 separate layers with the storage controller layer in the middle. </a:t>
            </a:r>
          </a:p>
          <a:p>
            <a:endParaRPr lang="en-GB" baseline="0" dirty="0" smtClean="0"/>
          </a:p>
          <a:p>
            <a:r>
              <a:rPr lang="en-GB" baseline="0" dirty="0" smtClean="0"/>
              <a:t>In </a:t>
            </a:r>
            <a:r>
              <a:rPr lang="en-GB" baseline="0" dirty="0" err="1" smtClean="0"/>
              <a:t>Preserv</a:t>
            </a:r>
            <a:r>
              <a:rPr lang="en-GB" baseline="0" dirty="0" smtClean="0"/>
              <a:t> we are looking at the wider view of integrating all repositories into this framework idea and I’m very happy to be working closely with fedora who already have an abstracted storage layer. </a:t>
            </a:r>
          </a:p>
          <a:p>
            <a:endParaRPr lang="en-GB" baseline="0" dirty="0" smtClean="0"/>
          </a:p>
          <a:p>
            <a:r>
              <a:rPr lang="en-GB" baseline="0" dirty="0" smtClean="0"/>
              <a:t>We are also looking at plug-ins and modules for all types of physical storage.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Opening up the diagram,</a:t>
            </a:r>
            <a:r>
              <a:rPr lang="en-GB" baseline="0" dirty="0" smtClean="0"/>
              <a:t> </a:t>
            </a:r>
            <a:r>
              <a:rPr lang="en-GB" baseline="0" dirty="0" err="1" smtClean="0"/>
              <a:t>Preserv</a:t>
            </a:r>
            <a:r>
              <a:rPr lang="en-GB" baseline="0" dirty="0" smtClean="0"/>
              <a:t> also includes a big section on integration and support for preservation services.</a:t>
            </a:r>
          </a:p>
          <a:p>
            <a:endParaRPr lang="en-GB" baseline="0" dirty="0" smtClean="0"/>
          </a:p>
          <a:p>
            <a:r>
              <a:rPr lang="en-GB" baseline="0" dirty="0" smtClean="0"/>
              <a:t>Here we envisage a similar framework of utilising a common API and a series of XML schemas to support preservation activities within a digital repository. </a:t>
            </a:r>
          </a:p>
          <a:p>
            <a:endParaRPr lang="en-GB" baseline="0" dirty="0" smtClean="0"/>
          </a:p>
          <a:p>
            <a:r>
              <a:rPr lang="en-GB" baseline="0" dirty="0" smtClean="0"/>
              <a:t>A few examples are given and I’m going to briefly recap and expand a little on the PRONOM registry provided by our </a:t>
            </a:r>
            <a:r>
              <a:rPr lang="en-GB" baseline="0" dirty="0" err="1" smtClean="0"/>
              <a:t>Preserv</a:t>
            </a:r>
            <a:r>
              <a:rPr lang="en-GB" baseline="0" dirty="0" smtClean="0"/>
              <a:t> partner The National Archives.</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National Archives</a:t>
            </a:r>
            <a:r>
              <a:rPr lang="en-GB" baseline="0" dirty="0" smtClean="0"/>
              <a:t> runs and maintains the PRONOM technical registry which currently contains information pertaining to file format identification, using DROID (the tool which actually parses the file) and PRONOM the file format identification is able to provide exact version information rather than just the fact that the file is a doc file. E.G. It will tell you it is a word 2000 doc file. </a:t>
            </a:r>
          </a:p>
          <a:p>
            <a:endParaRPr lang="en-GB" baseline="0" dirty="0" smtClean="0"/>
          </a:p>
          <a:p>
            <a:r>
              <a:rPr lang="en-GB" baseline="0" dirty="0" smtClean="0"/>
              <a:t>The TNA is now looking to expand the technical registry to include:</a:t>
            </a:r>
          </a:p>
          <a:p>
            <a:endParaRPr lang="en-GB" baseline="0" dirty="0" smtClean="0"/>
          </a:p>
          <a:p>
            <a:r>
              <a:rPr lang="en-GB" baseline="0" dirty="0" smtClean="0"/>
              <a:t>Information about the Significant Properties of these file formats…</a:t>
            </a:r>
          </a:p>
          <a:p>
            <a:endParaRPr lang="en-GB" baseline="0" dirty="0" smtClean="0"/>
          </a:p>
          <a:p>
            <a:r>
              <a:rPr lang="en-GB" baseline="0" dirty="0" smtClean="0"/>
              <a:t>A Migration Tools registry </a:t>
            </a:r>
          </a:p>
          <a:p>
            <a:endParaRPr lang="en-GB" baseline="0" dirty="0" smtClean="0"/>
          </a:p>
          <a:p>
            <a:r>
              <a:rPr lang="en-GB" baseline="0" dirty="0" smtClean="0"/>
              <a:t>And ratings on how each migration tool performs when converting a file based upon the significant properties that file contains. </a:t>
            </a:r>
          </a:p>
          <a:p>
            <a:endParaRPr lang="en-GB" baseline="0" dirty="0" smtClean="0"/>
          </a:p>
          <a:p>
            <a:r>
              <a:rPr lang="en-GB" baseline="0" dirty="0" smtClean="0"/>
              <a:t>This part of the project has another partner (planets) who are a EU funded project looking at preservation.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Briefly onto interoperability and why it is so important…</a:t>
            </a:r>
          </a:p>
          <a:p>
            <a:endParaRPr lang="en-GB" dirty="0" smtClean="0"/>
          </a:p>
          <a:p>
            <a:r>
              <a:rPr lang="en-GB" dirty="0" smtClean="0"/>
              <a:t>At the recent Open </a:t>
            </a:r>
            <a:r>
              <a:rPr lang="en-GB" dirty="0" err="1" smtClean="0"/>
              <a:t>Reposities</a:t>
            </a:r>
            <a:r>
              <a:rPr lang="en-GB" baseline="0" dirty="0" smtClean="0"/>
              <a:t> 2008 conference (http://or08.ecs.soton.ac.uk) a developers challenge was run with the aim to develop an application which combines at least 2 different types of repository platforms in a single application or demonstrate these 2 platforms working together. For this challenge the </a:t>
            </a:r>
            <a:r>
              <a:rPr lang="en-GB" baseline="0" dirty="0" err="1" smtClean="0"/>
              <a:t>Preserv</a:t>
            </a:r>
            <a:r>
              <a:rPr lang="en-GB" baseline="0" dirty="0" smtClean="0"/>
              <a:t> team (new and old – Myself, Ben </a:t>
            </a:r>
            <a:r>
              <a:rPr lang="en-GB" baseline="0" dirty="0" err="1" smtClean="0"/>
              <a:t>O’Steen</a:t>
            </a:r>
            <a:r>
              <a:rPr lang="en-GB" baseline="0" dirty="0" smtClean="0"/>
              <a:t> &amp; Tim Brody) used the unreleased OAI-ORE standard to enable complete transportation of an object set (objects and all related metadata) from one repository software to another. </a:t>
            </a:r>
          </a:p>
          <a:p>
            <a:endParaRPr lang="en-GB" baseline="0" dirty="0" smtClean="0"/>
          </a:p>
          <a:p>
            <a:r>
              <a:rPr lang="en-GB" baseline="0" dirty="0" smtClean="0"/>
              <a:t>On this slide you can see the Open Repositories Conference repository in both EPrints and Fedora (left to right) and the Oxford Research Archive in Fedora and EPrints (top to bottom). Many thanks to the CRIG (Common Repository Interoperability Group) for setting up this challenge.</a:t>
            </a:r>
          </a:p>
          <a:p>
            <a:endParaRPr lang="en-GB" baseline="0" dirty="0" smtClean="0"/>
          </a:p>
          <a:p>
            <a:r>
              <a:rPr lang="en-GB" baseline="0" dirty="0" smtClean="0"/>
              <a:t>We hope to continue to the work further such that we can involve </a:t>
            </a:r>
            <a:r>
              <a:rPr lang="en-GB" baseline="0" dirty="0" err="1" smtClean="0"/>
              <a:t>Dspace</a:t>
            </a:r>
            <a:r>
              <a:rPr lang="en-GB" baseline="0" dirty="0" smtClean="0"/>
              <a:t> and also attempt to build a framework where multiple repository </a:t>
            </a:r>
            <a:r>
              <a:rPr lang="en-GB" baseline="0" dirty="0" err="1" smtClean="0"/>
              <a:t>softwares</a:t>
            </a:r>
            <a:r>
              <a:rPr lang="en-GB" baseline="0" dirty="0" smtClean="0"/>
              <a:t> can be run over a single dataset in a side by side fashion, this would also enable you to swap out your repository software.      </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Institutions</a:t>
            </a:r>
            <a:r>
              <a:rPr lang="en-GB" baseline="0" dirty="0" smtClean="0"/>
              <a:t> and other scientific bodies move at a very fast rate and new projects are popping up in new areas all the time, often with one person involved in 2 or 3 of them, with this fast moving effort research can often get lost.</a:t>
            </a:r>
          </a:p>
          <a:p>
            <a:endParaRPr lang="en-GB" baseline="0" dirty="0" smtClean="0"/>
          </a:p>
          <a:p>
            <a:r>
              <a:rPr lang="en-GB" baseline="0" dirty="0" smtClean="0"/>
              <a:t>Les is no exception here.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where does this all fit together!</a:t>
            </a:r>
          </a:p>
          <a:p>
            <a:endParaRPr lang="en-GB" baseline="0" dirty="0" smtClean="0"/>
          </a:p>
          <a:p>
            <a:r>
              <a:rPr lang="en-GB" baseline="0" dirty="0" smtClean="0"/>
              <a:t>EPrints will be one of the first platforms to look at building a framework for the interaction with preservation services and allow users to make policy about how they wish to use these services. Development is still in the early stages with preservation action services but the storage controller makes the process of long term storage in Open Storage servers a lot simpler.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Briefly</a:t>
            </a:r>
            <a:r>
              <a:rPr lang="en-GB" baseline="0" dirty="0" smtClean="0"/>
              <a:t>… One more thing</a:t>
            </a:r>
          </a:p>
          <a:p>
            <a:endParaRPr lang="en-GB" baseline="0" dirty="0" smtClean="0"/>
          </a:p>
          <a:p>
            <a:r>
              <a:rPr lang="en-GB" baseline="0" dirty="0" smtClean="0"/>
              <a:t>Smart storage.</a:t>
            </a:r>
          </a:p>
          <a:p>
            <a:endParaRPr lang="en-GB" baseline="0" dirty="0" smtClean="0"/>
          </a:p>
          <a:p>
            <a:r>
              <a:rPr lang="en-GB" baseline="0" dirty="0" smtClean="0"/>
              <a:t>You will notice that the </a:t>
            </a:r>
            <a:r>
              <a:rPr lang="en-GB" baseline="0" dirty="0" err="1" smtClean="0"/>
              <a:t>preserv</a:t>
            </a:r>
            <a:r>
              <a:rPr lang="en-GB" baseline="0" dirty="0" smtClean="0"/>
              <a:t> project structure from earlier contained an arrow linking the preservation services box directly to the Physical Storage. </a:t>
            </a:r>
          </a:p>
          <a:p>
            <a:endParaRPr lang="en-GB" baseline="0" dirty="0" smtClean="0"/>
          </a:p>
          <a:p>
            <a:r>
              <a:rPr lang="en-GB" baseline="0" dirty="0" smtClean="0"/>
              <a:t>Often these platforms such as the Honeycomb or Amazon Cloud services have lots of wasted CPU cycles which could be busy doing stuff, </a:t>
            </a:r>
            <a:r>
              <a:rPr lang="en-GB" baseline="0" dirty="0" smtClean="0"/>
              <a:t>and we believe that some baseline activities such as classification and migration of object can be undertaken within this Open Storage platform. This frees up the repository for ingest and dissemination which are the primary activities a repository should be undertaking. </a:t>
            </a:r>
          </a:p>
          <a:p>
            <a:endParaRPr lang="en-GB" baseline="0" dirty="0" smtClean="0"/>
          </a:p>
          <a:p>
            <a:r>
              <a:rPr lang="en-GB" baseline="0" dirty="0" smtClean="0"/>
              <a:t>With the storage able to directly perform this operation it is no longer just Open Storage but Smart Storage.</a:t>
            </a:r>
          </a:p>
          <a:p>
            <a:endParaRPr lang="en-GB" baseline="0" dirty="0" smtClean="0"/>
          </a:p>
          <a:p>
            <a:r>
              <a:rPr lang="en-GB" baseline="0" dirty="0" smtClean="0"/>
              <a:t> </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hope this talk has provided some insight into 2 big projects and also</a:t>
            </a:r>
            <a:r>
              <a:rPr lang="en-GB" baseline="0" dirty="0" smtClean="0"/>
              <a:t> given you a general update on one key aspect of the current EPrints development.</a:t>
            </a:r>
          </a:p>
          <a:p>
            <a:endParaRPr lang="en-GB" baseline="0" dirty="0" smtClean="0"/>
          </a:p>
          <a:p>
            <a:r>
              <a:rPr lang="en-GB" baseline="0" dirty="0" smtClean="0"/>
              <a:t>I’d like to thank my partners and co-workers and any questions please feel free to contact me at the address provided on these slides.</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guessing</a:t>
            </a:r>
            <a:r>
              <a:rPr lang="en-GB" baseline="0" dirty="0" smtClean="0"/>
              <a:t> this slide says it all. </a:t>
            </a:r>
          </a:p>
          <a:p>
            <a:endParaRPr lang="en-GB" baseline="0" dirty="0" smtClean="0"/>
          </a:p>
          <a:p>
            <a:r>
              <a:rPr lang="en-GB" baseline="0" dirty="0" smtClean="0"/>
              <a:t>Within EPrints and Preserv2 we often talk about Grass Roots preservation.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By grassroots preservation we are talking</a:t>
            </a:r>
            <a:r>
              <a:rPr lang="en-US" baseline="0" dirty="0" smtClean="0"/>
              <a:t> metaphorically about viewing output from small science being as important as that of Big Science.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in a big company, such as a media company or national library, preservation often gets large amounts of funding and is seen as a core activity for the future. This can be seen as a combine harvester type approach, where a single controlled process model for preservation is created.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even if you add the output of the larger scientific institutions together you still fall way short of the number of records produced by all the smaller guys put together. These grass cuttings is what EPrints is aimed at collecting and ingesting into an institutional repository,  about which policies can be made regarding preservation activities.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EPrints</a:t>
            </a:r>
            <a:r>
              <a:rPr lang="en-US" baseline="0" dirty="0" smtClean="0"/>
              <a:t> was thus initially designed to be simple and clear to use such that researchers would willingly submit their “important” outputs into a repository.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focus was to also not just collect the documents but also their related metadata, such as authors, publication location, publication type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grass cuttings starting to be collected, at the end of the last meeting we asked the question about bringing these grass cuttings together to form a global collection, this idea I will come back to later, if in a slightly different manor.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EPrints</a:t>
            </a:r>
            <a:r>
              <a:rPr lang="en-GB" baseline="0" dirty="0" smtClean="0"/>
              <a:t> history then:</a:t>
            </a:r>
          </a:p>
          <a:p>
            <a:endParaRPr lang="en-GB" baseline="0" dirty="0" smtClean="0"/>
          </a:p>
          <a:p>
            <a:r>
              <a:rPr lang="en-GB" baseline="0" dirty="0" smtClean="0"/>
              <a:t>EPrints was the first piece of repository software and resulted from the Open Access Initiative movement, of which Southampton did, and still does play a key role.</a:t>
            </a:r>
          </a:p>
          <a:p>
            <a:endParaRPr lang="en-GB" baseline="0" dirty="0" smtClean="0"/>
          </a:p>
          <a:p>
            <a:r>
              <a:rPr lang="en-GB" baseline="0" dirty="0" smtClean="0"/>
              <a:t>As a result the first release of EPrints was in April 2000 which co-</a:t>
            </a:r>
            <a:r>
              <a:rPr lang="en-GB" baseline="0" dirty="0" err="1" smtClean="0"/>
              <a:t>insided</a:t>
            </a:r>
            <a:r>
              <a:rPr lang="en-GB" baseline="0" dirty="0" smtClean="0"/>
              <a:t> with the OAI-PMH launch. Over the years we have seen a great number of changes to the functionality and power of EPrints. The development of a highly customisable architecture enables EPrints to </a:t>
            </a:r>
            <a:r>
              <a:rPr lang="en-GB" baseline="0" dirty="0" err="1" smtClean="0"/>
              <a:t>fulfill</a:t>
            </a:r>
            <a:r>
              <a:rPr lang="en-GB" baseline="0" dirty="0" smtClean="0"/>
              <a:t> the role of an object repository and not just one designed for publication data.  </a:t>
            </a:r>
          </a:p>
          <a:p>
            <a:endParaRPr lang="en-GB" baseline="0" dirty="0" smtClean="0"/>
          </a:p>
          <a:p>
            <a:r>
              <a:rPr lang="en-GB" baseline="0" dirty="0" smtClean="0"/>
              <a:t>With the more recent 3 and 3.1 releases we see a more streamlined deposit process and simpler ways to customise your repository without even having to know how to write XML.</a:t>
            </a:r>
          </a:p>
          <a:p>
            <a:endParaRPr lang="en-GB" baseline="0" dirty="0" smtClean="0"/>
          </a:p>
          <a:p>
            <a:r>
              <a:rPr lang="en-GB" baseline="0" dirty="0" smtClean="0"/>
              <a:t>As a starting point for recognising a global collection we also started the Registry of Open Access Repositories (ROAR) and this now lists around 1000 repositories running a variety of different repository </a:t>
            </a:r>
            <a:r>
              <a:rPr lang="en-GB" baseline="0" dirty="0" err="1" smtClean="0"/>
              <a:t>softwares</a:t>
            </a:r>
            <a:r>
              <a:rPr lang="en-GB" baseline="0" dirty="0" smtClean="0"/>
              <a:t>. </a:t>
            </a:r>
          </a:p>
          <a:p>
            <a:endParaRPr lang="en-GB" baseline="0" dirty="0" smtClean="0"/>
          </a:p>
          <a:p>
            <a:r>
              <a:rPr lang="en-GB" baseline="0" dirty="0" smtClean="0"/>
              <a:t>On this slide are listed the top 3 EPrints based repositories, note how the top one is not Southampton for a start and also has almost twice the number of publications. This is followed by a German aerospace company, and then Southampton.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little about the development</a:t>
            </a:r>
            <a:r>
              <a:rPr lang="en-GB" baseline="0" dirty="0" smtClean="0"/>
              <a:t> of EPrints:</a:t>
            </a:r>
          </a:p>
          <a:p>
            <a:endParaRPr lang="en-GB" baseline="0" dirty="0" smtClean="0"/>
          </a:p>
          <a:p>
            <a:r>
              <a:rPr lang="en-GB" baseline="0" dirty="0" smtClean="0"/>
              <a:t>The first point should be obvious with a project which encourages Open Access. </a:t>
            </a:r>
          </a:p>
          <a:p>
            <a:r>
              <a:rPr lang="en-GB" baseline="0" dirty="0" smtClean="0"/>
              <a:t>EPrints is open source under the GNU license.</a:t>
            </a:r>
          </a:p>
          <a:p>
            <a:endParaRPr lang="en-GB" baseline="0" dirty="0" smtClean="0"/>
          </a:p>
          <a:p>
            <a:r>
              <a:rPr lang="en-GB" baseline="0" dirty="0" smtClean="0"/>
              <a:t>EPrints consists of a small development team, currently 2 core programmers + contributors + the services team. This keeps the project very focused and makes quality management a lot easier, we have one developer who essentially writes lots of new features and a second who fixes all the old features this new feature break. </a:t>
            </a:r>
          </a:p>
          <a:p>
            <a:endParaRPr lang="en-GB" baseline="0" dirty="0" smtClean="0"/>
          </a:p>
          <a:p>
            <a:r>
              <a:rPr lang="en-GB" baseline="0" dirty="0" smtClean="0"/>
              <a:t>This aside having a centralised development model also means that we have a very strong support team who know the software inside out. </a:t>
            </a:r>
          </a:p>
          <a:p>
            <a:endParaRPr lang="en-GB" baseline="0" dirty="0" smtClean="0"/>
          </a:p>
          <a:p>
            <a:r>
              <a:rPr lang="en-GB" baseline="0" dirty="0" smtClean="0"/>
              <a:t>We also encourage users to submit their own code and add-ons back to us, allowing them to potentially be incorporated into the main software releases.</a:t>
            </a:r>
          </a:p>
          <a:p>
            <a:endParaRPr lang="en-GB" baseline="0" dirty="0" smtClean="0"/>
          </a:p>
          <a:p>
            <a:r>
              <a:rPr lang="en-GB" baseline="0" dirty="0" smtClean="0"/>
              <a:t>The Support team + a few others also double up as a services team which offer hosting, specialised development and on site training. Activities which help to sustain the development team.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I’ve already outlined that EPrints aims to</a:t>
            </a:r>
            <a:r>
              <a:rPr lang="en-GB" baseline="0" dirty="0" smtClean="0"/>
              <a:t> encourage self deposition by making this process as easy as possible whilst maintaining a high quality of metadata.</a:t>
            </a:r>
          </a:p>
          <a:p>
            <a:endParaRPr lang="en-GB" baseline="0" dirty="0" smtClean="0"/>
          </a:p>
          <a:p>
            <a:r>
              <a:rPr lang="en-GB" baseline="0" dirty="0" smtClean="0"/>
              <a:t>The key here is to understand how EPrints is put together. Locally we refer to EPrints as having a CORE and lots of plug-ins. </a:t>
            </a:r>
          </a:p>
          <a:p>
            <a:endParaRPr lang="en-GB" baseline="0" dirty="0" smtClean="0"/>
          </a:p>
          <a:p>
            <a:r>
              <a:rPr lang="en-GB" baseline="0" dirty="0" smtClean="0"/>
              <a:t>Some like to refer to these plug-ins as modules.</a:t>
            </a:r>
          </a:p>
          <a:p>
            <a:endParaRPr lang="en-GB" baseline="0" dirty="0" smtClean="0"/>
          </a:p>
          <a:p>
            <a:r>
              <a:rPr lang="en-GB" baseline="0" dirty="0" smtClean="0"/>
              <a:t>Here you can see listed some of the Import and Export plug-ins, not all are listed, but from the top 2 points we outline the key ways in which EPrints is not just a fixed repository but can also become a flexible data source for the authors, thus they can get something back.</a:t>
            </a:r>
          </a:p>
          <a:p>
            <a:endParaRPr lang="en-GB" baseline="0" dirty="0" smtClean="0"/>
          </a:p>
          <a:p>
            <a:r>
              <a:rPr lang="en-GB" baseline="0" dirty="0" smtClean="0"/>
              <a:t>For example if they list the places in which their papers have been presented, e.g. the conference, we can plot these on a </a:t>
            </a:r>
            <a:r>
              <a:rPr lang="en-GB" baseline="0" dirty="0" err="1" smtClean="0"/>
              <a:t>google</a:t>
            </a:r>
            <a:r>
              <a:rPr lang="en-GB" baseline="0" dirty="0" smtClean="0"/>
              <a:t> map, with or without the arrows to show a researchers journeys around the world. </a:t>
            </a:r>
            <a:endParaRPr lang="en-GB" dirty="0" smtClean="0"/>
          </a:p>
          <a:p>
            <a:endParaRPr lang="en-GB" dirty="0" smtClean="0"/>
          </a:p>
          <a:p>
            <a:r>
              <a:rPr lang="en-GB" dirty="0" smtClean="0"/>
              <a:t>Obviously</a:t>
            </a:r>
            <a:r>
              <a:rPr lang="en-GB" baseline="0" dirty="0" smtClean="0"/>
              <a:t> they can also get a list of their or even their friends publications, I was thinking a </a:t>
            </a:r>
            <a:r>
              <a:rPr lang="en-GB" baseline="0" dirty="0" err="1" smtClean="0"/>
              <a:t>facebook</a:t>
            </a:r>
            <a:r>
              <a:rPr lang="en-GB" baseline="0" dirty="0" smtClean="0"/>
              <a:t> application could also work here to keep track of your friends research output.</a:t>
            </a:r>
          </a:p>
          <a:p>
            <a:endParaRPr lang="en-GB" baseline="0" dirty="0" smtClean="0"/>
          </a:p>
          <a:p>
            <a:r>
              <a:rPr lang="en-GB" baseline="0" dirty="0" smtClean="0"/>
              <a:t>So that’s the History and Background mostly covered. </a:t>
            </a:r>
          </a:p>
          <a:p>
            <a:endParaRPr lang="en-GB" baseline="0" dirty="0" smtClean="0"/>
          </a:p>
          <a:p>
            <a:r>
              <a:rPr lang="en-GB" baseline="0" dirty="0" smtClean="0"/>
              <a:t>Now for some new stuff, ok not quiet but some new questions.</a:t>
            </a:r>
          </a:p>
          <a:p>
            <a:endParaRPr lang="en-GB" baseline="0" dirty="0" smtClean="0"/>
          </a:p>
          <a:p>
            <a:r>
              <a:rPr lang="en-GB" baseline="0" dirty="0" smtClean="0"/>
              <a:t>Where does preservation fit in and what about this global collection?</a:t>
            </a:r>
          </a:p>
          <a:p>
            <a:endParaRPr lang="en-GB" baseline="0" dirty="0" smtClean="0"/>
          </a:p>
          <a:p>
            <a:r>
              <a:rPr lang="en-GB" baseline="0" dirty="0" smtClean="0"/>
              <a:t> </a:t>
            </a:r>
            <a:endParaRPr lang="en-GB" dirty="0" smtClean="0"/>
          </a:p>
          <a:p>
            <a:endParaRPr lang="en-GB" dirty="0" smtClean="0"/>
          </a:p>
          <a:p>
            <a:r>
              <a:rPr lang="en-GB" dirty="0" smtClean="0"/>
              <a:t>Only a subset of the Import</a:t>
            </a:r>
            <a:r>
              <a:rPr lang="en-GB" baseline="0" dirty="0" smtClean="0"/>
              <a:t> and Export plug-ins are listed</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Firstly</a:t>
            </a:r>
            <a:r>
              <a:rPr lang="en-GB" baseline="0" dirty="0" smtClean="0"/>
              <a:t> Preservation.</a:t>
            </a:r>
          </a:p>
          <a:p>
            <a:endParaRPr lang="en-GB" baseline="0" dirty="0" smtClean="0"/>
          </a:p>
          <a:p>
            <a:r>
              <a:rPr lang="en-GB" baseline="0" dirty="0" smtClean="0"/>
              <a:t>Now I’m taking a slight detour here so bear with me. </a:t>
            </a:r>
          </a:p>
          <a:p>
            <a:endParaRPr lang="en-GB" baseline="0" dirty="0" smtClean="0"/>
          </a:p>
          <a:p>
            <a:r>
              <a:rPr lang="en-GB" baseline="0" dirty="0" smtClean="0"/>
              <a:t>I mentioned right at the beginning of the presentation that I am </a:t>
            </a:r>
            <a:r>
              <a:rPr lang="en-GB" baseline="0" dirty="0" smtClean="0"/>
              <a:t>currently tasked with the responsibility of investigation opportunities for preservation services within Digital Repositories. Thus my main focus is currently with this project.</a:t>
            </a:r>
          </a:p>
          <a:p>
            <a:endParaRPr lang="en-GB" baseline="0" dirty="0" smtClean="0"/>
          </a:p>
          <a:p>
            <a:r>
              <a:rPr lang="en-GB" baseline="0" dirty="0" err="1" smtClean="0"/>
              <a:t>Preserv</a:t>
            </a:r>
            <a:r>
              <a:rPr lang="en-GB" baseline="0" dirty="0" smtClean="0"/>
              <a:t> (</a:t>
            </a:r>
            <a:r>
              <a:rPr lang="en-GB" i="1" baseline="0" dirty="0" smtClean="0"/>
              <a:t>preserve: not pre-serve) no idea where the “</a:t>
            </a:r>
            <a:r>
              <a:rPr lang="en-GB" i="1" baseline="0" dirty="0" err="1" smtClean="0"/>
              <a:t>e</a:t>
            </a:r>
            <a:r>
              <a:rPr lang="en-GB" i="1" baseline="0" dirty="0" smtClean="0"/>
              <a:t>” went.</a:t>
            </a:r>
            <a:endParaRPr lang="en-GB" baseline="0" dirty="0" smtClean="0"/>
          </a:p>
          <a:p>
            <a:endParaRPr lang="en-GB" baseline="0" dirty="0" smtClean="0"/>
          </a:p>
          <a:p>
            <a:r>
              <a:rPr lang="en-GB" baseline="0" dirty="0" err="1" smtClean="0"/>
              <a:t>Preserv</a:t>
            </a:r>
            <a:r>
              <a:rPr lang="en-GB" baseline="0" dirty="0" smtClean="0"/>
              <a:t> is a UK based project funded by the Joint Information and Systems Committee.</a:t>
            </a:r>
          </a:p>
          <a:p>
            <a:endParaRPr lang="en-GB" baseline="0" dirty="0" smtClean="0"/>
          </a:p>
          <a:p>
            <a:r>
              <a:rPr lang="en-GB" baseline="0" dirty="0" smtClean="0"/>
              <a:t>We are looking specifically at Preservation, and Preservation Services for Digital Institutional repositories.  </a:t>
            </a:r>
            <a:r>
              <a:rPr lang="en-GB" baseline="0" dirty="0" smtClean="0"/>
              <a:t>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err="1" smtClean="0"/>
              <a:t>Preserv</a:t>
            </a:r>
            <a:r>
              <a:rPr lang="en-GB" dirty="0" smtClean="0"/>
              <a:t> has 3</a:t>
            </a:r>
            <a:r>
              <a:rPr lang="en-GB" baseline="0" dirty="0" smtClean="0"/>
              <a:t> main partners however we are growing sub-partners who are helping at various stages with integration and testing (more on this later)</a:t>
            </a:r>
          </a:p>
          <a:p>
            <a:endParaRPr lang="en-GB" baseline="0" dirty="0" smtClean="0"/>
          </a:p>
          <a:p>
            <a:r>
              <a:rPr lang="en-GB" baseline="0" dirty="0" smtClean="0"/>
              <a:t>The British library act as advisors to the project and in the world of grass cuttings they are a national library who have a responsibility for the preservation of all British publications, so they are the combine harvesters in our world of lawn mowers. </a:t>
            </a:r>
          </a:p>
          <a:p>
            <a:endParaRPr lang="en-GB" dirty="0" smtClean="0"/>
          </a:p>
          <a:p>
            <a:r>
              <a:rPr lang="en-GB" dirty="0" smtClean="0"/>
              <a:t>Among</a:t>
            </a:r>
            <a:r>
              <a:rPr lang="en-GB" baseline="0" dirty="0" smtClean="0"/>
              <a:t> the aims of the </a:t>
            </a:r>
            <a:r>
              <a:rPr lang="en-GB" baseline="0" dirty="0" err="1" smtClean="0"/>
              <a:t>preserv</a:t>
            </a:r>
            <a:r>
              <a:rPr lang="en-GB" baseline="0" dirty="0" smtClean="0"/>
              <a:t> project I have picked out these 3 on the left, each of which I will attempt to fit in within this presentation with some explanation. </a:t>
            </a:r>
          </a:p>
          <a:p>
            <a:endParaRPr lang="en-GB" baseline="0" dirty="0" smtClean="0"/>
          </a:p>
          <a:p>
            <a:r>
              <a:rPr lang="en-GB" baseline="0" dirty="0" smtClean="0"/>
              <a:t>As a brief overview:</a:t>
            </a:r>
          </a:p>
          <a:p>
            <a:endParaRPr lang="en-GB" baseline="0" dirty="0" smtClean="0"/>
          </a:p>
          <a:p>
            <a:r>
              <a:rPr lang="en-GB" baseline="0" dirty="0" smtClean="0"/>
              <a:t>Long term storage is about still having the content in years to come, not corrupted and the raw bit stream is still in tact.</a:t>
            </a:r>
          </a:p>
          <a:p>
            <a:endParaRPr lang="en-GB" baseline="0" dirty="0" smtClean="0"/>
          </a:p>
          <a:p>
            <a:r>
              <a:rPr lang="en-GB" baseline="0" dirty="0" smtClean="0"/>
              <a:t>Readability is about being able to take this bit stream and actually view it as it was intended. Maintaining the ability to render the object. </a:t>
            </a:r>
          </a:p>
          <a:p>
            <a:endParaRPr lang="en-GB" baseline="0" dirty="0" smtClean="0"/>
          </a:p>
          <a:p>
            <a:r>
              <a:rPr lang="en-GB" baseline="0" dirty="0" smtClean="0"/>
              <a:t>Finally interoperability is important to have where there is the potential for a piece of software (such as a repository software) to disappear, what happens to all the objects?</a:t>
            </a:r>
          </a:p>
          <a:p>
            <a:endParaRPr lang="en-GB" baseline="0" dirty="0" smtClean="0"/>
          </a:p>
          <a:p>
            <a:r>
              <a:rPr lang="en-GB" baseline="0" dirty="0" smtClean="0"/>
              <a:t>I’ll start with the first point. Long term storage.</a:t>
            </a:r>
          </a:p>
          <a:p>
            <a:endParaRPr lang="en-GB" baseline="0" dirty="0" smtClean="0"/>
          </a:p>
          <a:p>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1CF6D1FE-CD29-1C45-944F-7CAAC3C940E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3/27/08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30768-82CB-481A-A370-29B9B0A000F3}" type="datetimeFigureOut">
              <a:rPr lang="en-US" smtClean="0"/>
              <a:pPr/>
              <a:t>3/27/08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7A46CB-11D8-4731-AAF5-019F7233E22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GB"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GB"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GB"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GB"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GB"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3/27/08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3/27/08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B30768-82CB-481A-A370-29B9B0A000F3}" type="datetimeFigureOut">
              <a:rPr lang="en-US" smtClean="0"/>
              <a:pPr/>
              <a:t>3/27/08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7A46CB-11D8-4731-AAF5-019F7233E22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3/27/08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3/27/08</a:t>
            </a:fld>
            <a:endParaRPr lang="en-GB"/>
          </a:p>
        </p:txBody>
      </p:sp>
      <p:sp>
        <p:nvSpPr>
          <p:cNvPr id="5" name="Footer Placeholder 4"/>
          <p:cNvSpPr>
            <a:spLocks noGrp="1"/>
          </p:cNvSpPr>
          <p:nvPr>
            <p:ph type="ftr" sz="quarter" idx="11"/>
          </p:nvPr>
        </p:nvSpPr>
        <p:spPr>
          <a:xfrm>
            <a:off x="7238999" y="6356350"/>
            <a:ext cx="1446213" cy="365125"/>
          </a:xfrm>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A7A46CB-11D8-4731-AAF5-019F7233E229}" type="slidenum">
              <a:rPr lang="en-GB" smtClean="0"/>
              <a:pPr/>
              <a:t>‹#›</a:t>
            </a:fld>
            <a:endParaRPr lang="en-GB"/>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F4B30768-82CB-481A-A370-29B9B0A000F3}" type="datetimeFigureOut">
              <a:rPr lang="en-US" smtClean="0"/>
              <a:pPr/>
              <a:t>3/27/08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3/27/08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4B30768-82CB-481A-A370-29B9B0A000F3}" type="datetimeFigureOut">
              <a:rPr lang="en-US" smtClean="0"/>
              <a:pPr/>
              <a:t>3/27/08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F4B30768-82CB-481A-A370-29B9B0A000F3}" type="datetimeFigureOut">
              <a:rPr lang="en-US" smtClean="0"/>
              <a:pPr/>
              <a:t>3/27/08</a:t>
            </a:fld>
            <a:endParaRPr lang="en-GB"/>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AA7A46CB-11D8-4731-AAF5-019F7233E22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9.pd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 Id="rId5" Type="http://schemas.openxmlformats.org/officeDocument/2006/relationships/image" Target="../media/image10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40.pdf"/><Relationship Id="rId4" Type="http://schemas.openxmlformats.org/officeDocument/2006/relationships/image" Target="../media/image36.pdf"/><Relationship Id="rId10" Type="http://schemas.openxmlformats.org/officeDocument/2006/relationships/image" Target="../media/image42.png"/><Relationship Id="rId5" Type="http://schemas.openxmlformats.org/officeDocument/2006/relationships/image" Target="../media/image37.png"/><Relationship Id="rId7" Type="http://schemas.openxmlformats.org/officeDocument/2006/relationships/image" Target="../media/image39.png"/><Relationship Id="rId11" Type="http://schemas.openxmlformats.org/officeDocument/2006/relationships/image" Target="../media/image43.png"/><Relationship Id="rId1" Type="http://schemas.openxmlformats.org/officeDocument/2006/relationships/slideLayout" Target="../slideLayouts/slideLayout10.xml"/><Relationship Id="rId2" Type="http://schemas.openxmlformats.org/officeDocument/2006/relationships/notesSlide" Target="../notesSlides/notesSlide13.xml"/><Relationship Id="rId9" Type="http://schemas.openxmlformats.org/officeDocument/2006/relationships/image" Target="../media/image41.png"/><Relationship Id="rId3" Type="http://schemas.openxmlformats.org/officeDocument/2006/relationships/image" Target="../media/image15.png"/><Relationship Id="rId6" Type="http://schemas.openxmlformats.org/officeDocument/2006/relationships/image" Target="../media/image38.pdf"/></Relationships>
</file>

<file path=ppt/slides/_rels/slide14.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4.pdf"/><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image" Target="../media/image41.png"/><Relationship Id="rId5" Type="http://schemas.openxmlformats.org/officeDocument/2006/relationships/image" Target="../media/image43.png"/><Relationship Id="rId7" Type="http://schemas.openxmlformats.org/officeDocument/2006/relationships/image" Target="../media/image47.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0.pdf"/><Relationship Id="rId6" Type="http://schemas.openxmlformats.org/officeDocument/2006/relationships/image" Target="../media/image46.pd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4" Type="http://schemas.openxmlformats.org/officeDocument/2006/relationships/image" Target="../media/image28.png"/><Relationship Id="rId5" Type="http://schemas.openxmlformats.org/officeDocument/2006/relationships/image" Target="../media/image48.pdf"/><Relationship Id="rId7" Type="http://schemas.openxmlformats.org/officeDocument/2006/relationships/image" Target="../media/image50.pdf"/><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7.pdf"/><Relationship Id="rId6" Type="http://schemas.openxmlformats.org/officeDocument/2006/relationships/image" Target="../media/image49.png"/></Relationships>
</file>

<file path=ppt/slides/_rels/slide19.xml.rels><?xml version="1.0" encoding="UTF-8" standalone="yes"?>
<Relationships xmlns="http://schemas.openxmlformats.org/package/2006/relationships"><Relationship Id="rId14" Type="http://schemas.openxmlformats.org/officeDocument/2006/relationships/image" Target="../media/image63.png"/><Relationship Id="rId4" Type="http://schemas.openxmlformats.org/officeDocument/2006/relationships/image" Target="../media/image53.png"/><Relationship Id="rId7" Type="http://schemas.openxmlformats.org/officeDocument/2006/relationships/image" Target="../media/image56.pdf"/><Relationship Id="rId11" Type="http://schemas.openxmlformats.org/officeDocument/2006/relationships/image" Target="../media/image60.pdf"/><Relationship Id="rId1" Type="http://schemas.openxmlformats.org/officeDocument/2006/relationships/slideLayout" Target="../slideLayouts/slideLayout10.xml"/><Relationship Id="rId6" Type="http://schemas.openxmlformats.org/officeDocument/2006/relationships/image" Target="../media/image55.png"/><Relationship Id="rId8" Type="http://schemas.openxmlformats.org/officeDocument/2006/relationships/image" Target="../media/image57.png"/><Relationship Id="rId13" Type="http://schemas.openxmlformats.org/officeDocument/2006/relationships/image" Target="../media/image62.pdf"/><Relationship Id="rId10" Type="http://schemas.openxmlformats.org/officeDocument/2006/relationships/image" Target="../media/image59.png"/><Relationship Id="rId5" Type="http://schemas.openxmlformats.org/officeDocument/2006/relationships/image" Target="../media/image54.pdf"/><Relationship Id="rId12" Type="http://schemas.openxmlformats.org/officeDocument/2006/relationships/image" Target="../media/image61.png"/><Relationship Id="rId2" Type="http://schemas.openxmlformats.org/officeDocument/2006/relationships/notesSlide" Target="../notesSlides/notesSlide19.xml"/><Relationship Id="rId9" Type="http://schemas.openxmlformats.org/officeDocument/2006/relationships/image" Target="../media/image58.pdf"/><Relationship Id="rId3" Type="http://schemas.openxmlformats.org/officeDocument/2006/relationships/image" Target="../media/image52.pdf"/></Relationships>
</file>

<file path=ppt/slides/_rels/slide2.xml.rels><?xml version="1.0" encoding="UTF-8" standalone="yes"?>
<Relationships xmlns="http://schemas.openxmlformats.org/package/2006/relationships"><Relationship Id="rId4" Type="http://schemas.openxmlformats.org/officeDocument/2006/relationships/image" Target="../media/image11.pd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3.pdf"/><Relationship Id="rId5"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29.pdf"/><Relationship Id="rId4" Type="http://schemas.openxmlformats.org/officeDocument/2006/relationships/image" Target="../media/image23.pdf"/><Relationship Id="rId10" Type="http://schemas.openxmlformats.org/officeDocument/2006/relationships/image" Target="../media/image42.png"/><Relationship Id="rId5" Type="http://schemas.openxmlformats.org/officeDocument/2006/relationships/image" Target="../media/image24.png"/><Relationship Id="rId7" Type="http://schemas.openxmlformats.org/officeDocument/2006/relationships/image" Target="../media/image28.png"/><Relationship Id="rId1" Type="http://schemas.openxmlformats.org/officeDocument/2006/relationships/slideLayout" Target="../slideLayouts/slideLayout10.xml"/><Relationship Id="rId2" Type="http://schemas.openxmlformats.org/officeDocument/2006/relationships/notesSlide" Target="../notesSlides/notesSlide22.xml"/><Relationship Id="rId9" Type="http://schemas.openxmlformats.org/officeDocument/2006/relationships/image" Target="../media/image30.png"/><Relationship Id="rId3" Type="http://schemas.openxmlformats.org/officeDocument/2006/relationships/image" Target="../media/image8.jpeg"/><Relationship Id="rId6" Type="http://schemas.openxmlformats.org/officeDocument/2006/relationships/image" Target="../media/image27.pdf"/></Relationships>
</file>

<file path=ppt/slides/_rels/slide23.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d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4" Type="http://schemas.openxmlformats.org/officeDocument/2006/relationships/image" Target="../media/image16.png"/><Relationship Id="rId10" Type="http://schemas.openxmlformats.org/officeDocument/2006/relationships/image" Target="../media/image22.png"/><Relationship Id="rId5" Type="http://schemas.openxmlformats.org/officeDocument/2006/relationships/image" Target="../media/image17.pdf"/><Relationship Id="rId7" Type="http://schemas.openxmlformats.org/officeDocument/2006/relationships/image" Target="../media/image19.pdf"/><Relationship Id="rId1" Type="http://schemas.openxmlformats.org/officeDocument/2006/relationships/slideLayout" Target="../slideLayouts/slideLayout10.xml"/><Relationship Id="rId2" Type="http://schemas.openxmlformats.org/officeDocument/2006/relationships/notesSlide" Target="../notesSlides/notesSlide5.xml"/><Relationship Id="rId9" Type="http://schemas.openxmlformats.org/officeDocument/2006/relationships/image" Target="../media/image21.pdf"/><Relationship Id="rId3" Type="http://schemas.openxmlformats.org/officeDocument/2006/relationships/image" Target="../media/image15.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6" Type="http://schemas.openxmlformats.org/officeDocument/2006/relationships/image" Target="../media/image26.png"/><Relationship Id="rId4"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3.pdf"/><Relationship Id="rId5" Type="http://schemas.openxmlformats.org/officeDocument/2006/relationships/image" Target="../media/image25.pdf"/></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4" Type="http://schemas.openxmlformats.org/officeDocument/2006/relationships/image" Target="../media/image24.png"/><Relationship Id="rId10" Type="http://schemas.openxmlformats.org/officeDocument/2006/relationships/image" Target="../media/image32.png"/><Relationship Id="rId5" Type="http://schemas.openxmlformats.org/officeDocument/2006/relationships/image" Target="../media/image27.pdf"/><Relationship Id="rId7" Type="http://schemas.openxmlformats.org/officeDocument/2006/relationships/image" Target="../media/image29.pdf"/><Relationship Id="rId11" Type="http://schemas.openxmlformats.org/officeDocument/2006/relationships/image" Target="../media/image33.pdf"/><Relationship Id="rId12" Type="http://schemas.openxmlformats.org/officeDocument/2006/relationships/image" Target="../media/image34.png"/><Relationship Id="rId1" Type="http://schemas.openxmlformats.org/officeDocument/2006/relationships/slideLayout" Target="../slideLayouts/slideLayout10.xml"/><Relationship Id="rId2" Type="http://schemas.openxmlformats.org/officeDocument/2006/relationships/notesSlide" Target="../notesSlides/notesSlide9.xml"/><Relationship Id="rId9" Type="http://schemas.openxmlformats.org/officeDocument/2006/relationships/image" Target="../media/image31.pdf"/><Relationship Id="rId3" Type="http://schemas.openxmlformats.org/officeDocument/2006/relationships/image" Target="../media/image23.pdf"/><Relationship Id="rId6"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1470025"/>
          </a:xfrm>
        </p:spPr>
        <p:txBody>
          <a:bodyPr/>
          <a:lstStyle/>
          <a:p>
            <a:r>
              <a:rPr lang="en-GB" dirty="0" smtClean="0"/>
              <a:t>Digital Preservation for </a:t>
            </a:r>
            <a:br>
              <a:rPr lang="en-GB" dirty="0" smtClean="0"/>
            </a:br>
            <a:r>
              <a:rPr lang="en-GB" dirty="0" smtClean="0"/>
              <a:t>Digital Repositories</a:t>
            </a:r>
            <a:endParaRPr lang="en-GB" dirty="0"/>
          </a:p>
        </p:txBody>
      </p:sp>
      <p:sp>
        <p:nvSpPr>
          <p:cNvPr id="5" name="Subtitle 4"/>
          <p:cNvSpPr>
            <a:spLocks noGrp="1"/>
          </p:cNvSpPr>
          <p:nvPr>
            <p:ph type="subTitle" idx="1"/>
          </p:nvPr>
        </p:nvSpPr>
        <p:spPr>
          <a:xfrm>
            <a:off x="1371600" y="3581400"/>
            <a:ext cx="6400800" cy="1752600"/>
          </a:xfrm>
        </p:spPr>
        <p:txBody>
          <a:bodyPr>
            <a:normAutofit/>
          </a:bodyPr>
          <a:lstStyle/>
          <a:p>
            <a:r>
              <a:rPr lang="en-GB" sz="2000" dirty="0" smtClean="0">
                <a:solidFill>
                  <a:schemeClr val="tx1"/>
                </a:solidFill>
              </a:rPr>
              <a:t>David Tarrant</a:t>
            </a:r>
          </a:p>
          <a:p>
            <a:r>
              <a:rPr lang="en-GB" sz="2000" dirty="0" smtClean="0">
                <a:solidFill>
                  <a:schemeClr val="tx1"/>
                </a:solidFill>
              </a:rPr>
              <a:t>University of Southampton (UK)</a:t>
            </a:r>
          </a:p>
          <a:p>
            <a:r>
              <a:rPr lang="en-GB" sz="2000" dirty="0" smtClean="0">
                <a:solidFill>
                  <a:schemeClr val="tx1"/>
                </a:solidFill>
              </a:rPr>
              <a:t>dct05r@ecs.soton.ac.uk</a:t>
            </a:r>
            <a:endParaRPr lang="en-GB" sz="2000" dirty="0">
              <a:solidFill>
                <a:schemeClr val="tx1"/>
              </a:solidFill>
            </a:endParaRPr>
          </a:p>
        </p:txBody>
      </p:sp>
      <p:grpSp>
        <p:nvGrpSpPr>
          <p:cNvPr id="6" name="Group 2"/>
          <p:cNvGrpSpPr>
            <a:grpSpLocks/>
          </p:cNvGrpSpPr>
          <p:nvPr/>
        </p:nvGrpSpPr>
        <p:grpSpPr bwMode="auto">
          <a:xfrm>
            <a:off x="152400" y="5410200"/>
            <a:ext cx="3529012" cy="1368425"/>
            <a:chOff x="982" y="2545"/>
            <a:chExt cx="5558" cy="2154"/>
          </a:xfrm>
        </p:grpSpPr>
        <p:sp>
          <p:nvSpPr>
            <p:cNvPr id="7" name="AutoShape 3"/>
            <p:cNvSpPr>
              <a:spLocks noChangeArrowheads="1"/>
            </p:cNvSpPr>
            <p:nvPr/>
          </p:nvSpPr>
          <p:spPr bwMode="auto">
            <a:xfrm>
              <a:off x="1527" y="2759"/>
              <a:ext cx="3041" cy="194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noFill/>
            <a:ln w="47625">
              <a:solidFill>
                <a:srgbClr val="CDCF01">
                  <a:alpha val="49001"/>
                </a:srgbClr>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GB" dirty="0"/>
            </a:p>
          </p:txBody>
        </p:sp>
        <p:sp>
          <p:nvSpPr>
            <p:cNvPr id="8" name="Rectangle 4"/>
            <p:cNvSpPr>
              <a:spLocks noChangeArrowheads="1"/>
            </p:cNvSpPr>
            <p:nvPr/>
          </p:nvSpPr>
          <p:spPr bwMode="auto">
            <a:xfrm>
              <a:off x="982" y="2545"/>
              <a:ext cx="4294" cy="1520"/>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5300" b="1" i="0" u="none" strike="noStrike" cap="none" normalizeH="0" baseline="0" dirty="0" err="1">
                  <a:ln>
                    <a:noFill/>
                  </a:ln>
                  <a:solidFill>
                    <a:schemeClr val="tx1"/>
                  </a:solidFill>
                  <a:effectLst/>
                  <a:latin typeface="Cambria" pitchFamily="-65" charset="0"/>
                  <a:ea typeface="Times New Roman" pitchFamily="-65" charset="0"/>
                </a:rPr>
                <a:t>Preserv</a:t>
              </a:r>
              <a:endParaRPr kumimoji="0" lang="en-GB" sz="5300" b="1" i="0" u="none" strike="noStrike" cap="none" normalizeH="0" baseline="0" dirty="0">
                <a:ln>
                  <a:noFill/>
                </a:ln>
                <a:solidFill>
                  <a:schemeClr val="tx1"/>
                </a:solidFill>
                <a:effectLst/>
                <a:latin typeface="Cambria" pitchFamily="-65" charset="0"/>
                <a:ea typeface="Times New Roman" pitchFamily="-65" charset="0"/>
              </a:endParaRPr>
            </a:p>
          </p:txBody>
        </p:sp>
        <p:sp>
          <p:nvSpPr>
            <p:cNvPr id="9" name="Rectangle 5"/>
            <p:cNvSpPr>
              <a:spLocks noChangeArrowheads="1"/>
            </p:cNvSpPr>
            <p:nvPr/>
          </p:nvSpPr>
          <p:spPr bwMode="auto">
            <a:xfrm>
              <a:off x="1035" y="3630"/>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dirty="0">
                  <a:ln>
                    <a:noFill/>
                  </a:ln>
                  <a:solidFill>
                    <a:schemeClr val="tx1"/>
                  </a:solidFill>
                  <a:effectLst/>
                  <a:latin typeface="Cambria" pitchFamily="-65" charset="0"/>
                  <a:ea typeface="Times New Roman" pitchFamily="-65" charset="0"/>
                </a:rPr>
                <a:t>Repository Preservation and Interoperability</a:t>
              </a:r>
            </a:p>
          </p:txBody>
        </p:sp>
        <p:sp>
          <p:nvSpPr>
            <p:cNvPr id="10" name="Rectangle 6"/>
            <p:cNvSpPr>
              <a:spLocks noChangeArrowheads="1"/>
            </p:cNvSpPr>
            <p:nvPr/>
          </p:nvSpPr>
          <p:spPr bwMode="auto">
            <a:xfrm>
              <a:off x="2606" y="2742"/>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a:ln>
                    <a:noFill/>
                  </a:ln>
                  <a:solidFill>
                    <a:schemeClr val="tx1"/>
                  </a:solidFill>
                  <a:effectLst/>
                  <a:latin typeface="Cambria" pitchFamily="-65" charset="0"/>
                  <a:ea typeface="Times New Roman" pitchFamily="-65" charset="0"/>
                </a:rPr>
                <a:t>.org.uk</a:t>
              </a:r>
            </a:p>
          </p:txBody>
        </p:sp>
      </p:grpSp>
      <p:pic>
        <p:nvPicPr>
          <p:cNvPr id="11" name="Picture 10" descr="E-prints 4col.jpg"/>
          <p:cNvPicPr>
            <a:picLocks noChangeAspect="1"/>
          </p:cNvPicPr>
          <p:nvPr/>
        </p:nvPicPr>
        <p:blipFill>
          <a:blip r:embed="rId3"/>
          <a:stretch>
            <a:fillRect/>
          </a:stretch>
        </p:blipFill>
        <p:spPr>
          <a:xfrm>
            <a:off x="3352800" y="5821680"/>
            <a:ext cx="2590800" cy="1036320"/>
          </a:xfrm>
          <a:prstGeom prst="rect">
            <a:avLst/>
          </a:prstGeom>
        </p:spPr>
      </p:pic>
      <p:pic>
        <p:nvPicPr>
          <p:cNvPr id="13" name="Picture 12"/>
          <p:cNvPicPr>
            <a:picLocks noChangeAspect="1"/>
          </p:cNvPicPr>
          <p:nvPr/>
        </p:nvPicPr>
        <mc:AlternateContent xmlns:ma="http://schemas.microsoft.com/office/mac/drawingml/2008/main">
          <mc:Choice Requires="ma">
            <p:blipFill>
              <a:blip r:embed="rId4">
                <a:alphaModFix/>
              </a:blip>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alphaModFix/>
              </a:blip>
              <a:stretch>
                <a:fillRect/>
              </a:stretch>
            </p:blipFill>
          </mc:Fallback>
        </mc:AlternateContent>
        <p:spPr>
          <a:xfrm>
            <a:off x="6804000" y="5701800"/>
            <a:ext cx="2340000" cy="1080000"/>
          </a:xfrm>
          <a:prstGeom prst="rect">
            <a:avLst/>
          </a:prstGeom>
          <a:gradFill flip="none" rotWithShape="1">
            <a:gsLst>
              <a:gs pos="0">
                <a:srgbClr val="FFFFFF"/>
              </a:gs>
              <a:gs pos="100000">
                <a:schemeClr val="bg1">
                  <a:alpha val="0"/>
                </a:schemeClr>
              </a:gs>
            </a:gsLst>
            <a:lin ang="0" scaled="1"/>
            <a:tileRect/>
          </a:gra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95600" y="228600"/>
            <a:ext cx="4114800" cy="646331"/>
          </a:xfrm>
          <a:prstGeom prst="rect">
            <a:avLst/>
          </a:prstGeom>
          <a:noFill/>
        </p:spPr>
        <p:txBody>
          <a:bodyPr wrap="square" rtlCol="0">
            <a:spAutoFit/>
          </a:bodyPr>
          <a:lstStyle/>
          <a:p>
            <a:r>
              <a:rPr lang="en-GB" sz="3600" dirty="0" smtClean="0">
                <a:solidFill>
                  <a:schemeClr val="bg1"/>
                </a:solidFill>
              </a:rPr>
              <a:t>Long Term Storage</a:t>
            </a:r>
            <a:endParaRPr lang="en-GB" sz="3600" dirty="0">
              <a:solidFill>
                <a:schemeClr val="bg1"/>
              </a:solidFill>
            </a:endParaRPr>
          </a:p>
        </p:txBody>
      </p:sp>
      <p:sp>
        <p:nvSpPr>
          <p:cNvPr id="3" name="TextBox 2"/>
          <p:cNvSpPr txBox="1"/>
          <p:nvPr/>
        </p:nvSpPr>
        <p:spPr>
          <a:xfrm>
            <a:off x="381000" y="990600"/>
            <a:ext cx="8458200" cy="5909311"/>
          </a:xfrm>
          <a:prstGeom prst="rect">
            <a:avLst/>
          </a:prstGeom>
          <a:noFill/>
        </p:spPr>
        <p:txBody>
          <a:bodyPr wrap="square" rtlCol="0">
            <a:spAutoFit/>
          </a:bodyPr>
          <a:lstStyle/>
          <a:p>
            <a:pPr algn="ctr"/>
            <a:endParaRPr lang="en-US" sz="2600" dirty="0" smtClean="0"/>
          </a:p>
          <a:p>
            <a:pPr>
              <a:buFont typeface="Arial"/>
              <a:buChar char="•"/>
            </a:pPr>
            <a:r>
              <a:rPr lang="en-US" sz="2600" dirty="0" smtClean="0"/>
              <a:t> Reliable</a:t>
            </a:r>
          </a:p>
          <a:p>
            <a:pPr lvl="1">
              <a:buFont typeface="Arial"/>
              <a:buChar char="•"/>
            </a:pPr>
            <a:r>
              <a:rPr lang="en-US" sz="2000" dirty="0" smtClean="0"/>
              <a:t> Self Checking and Self Healing file System </a:t>
            </a:r>
          </a:p>
          <a:p>
            <a:pPr lvl="1">
              <a:buFont typeface="Arial"/>
              <a:buChar char="•"/>
            </a:pPr>
            <a:endParaRPr lang="en-US" sz="2600" dirty="0" smtClean="0"/>
          </a:p>
          <a:p>
            <a:pPr>
              <a:buFont typeface="Arial"/>
              <a:buChar char="•"/>
            </a:pPr>
            <a:r>
              <a:rPr lang="en-US" sz="2600" dirty="0" smtClean="0"/>
              <a:t> </a:t>
            </a:r>
            <a:r>
              <a:rPr lang="en-US" sz="2600" dirty="0" err="1" smtClean="0"/>
              <a:t>Resiliant</a:t>
            </a:r>
            <a:endParaRPr lang="en-US" sz="2600" dirty="0" smtClean="0"/>
          </a:p>
          <a:p>
            <a:pPr lvl="1">
              <a:buFont typeface="Arial"/>
              <a:buChar char="•"/>
            </a:pPr>
            <a:r>
              <a:rPr lang="en-US" sz="2600" dirty="0" smtClean="0"/>
              <a:t> </a:t>
            </a:r>
            <a:r>
              <a:rPr lang="en-US" sz="2000" dirty="0" smtClean="0"/>
              <a:t>Must have the capability to be robust in the case of part failure </a:t>
            </a:r>
          </a:p>
          <a:p>
            <a:pPr lvl="1">
              <a:buFont typeface="Arial"/>
              <a:buChar char="•"/>
            </a:pPr>
            <a:endParaRPr lang="en-US" sz="2600" dirty="0" smtClean="0"/>
          </a:p>
          <a:p>
            <a:pPr>
              <a:buFont typeface="Arial"/>
              <a:buChar char="•"/>
            </a:pPr>
            <a:r>
              <a:rPr lang="en-US" sz="2600" dirty="0" smtClean="0"/>
              <a:t> Simple &amp; Expandable</a:t>
            </a:r>
          </a:p>
          <a:p>
            <a:pPr lvl="1">
              <a:buFont typeface="Arial"/>
              <a:buChar char="•"/>
            </a:pPr>
            <a:r>
              <a:rPr lang="en-US" sz="2600" dirty="0" smtClean="0"/>
              <a:t> </a:t>
            </a:r>
            <a:r>
              <a:rPr lang="en-US" sz="2000" dirty="0" smtClean="0"/>
              <a:t>Must be made of parts which are easy to expand / upgrade way into the future. </a:t>
            </a:r>
            <a:endParaRPr lang="en-US" sz="2000" dirty="0" smtClean="0"/>
          </a:p>
          <a:p>
            <a:pPr lvl="1">
              <a:buFont typeface="Arial"/>
              <a:buChar char="•"/>
            </a:pPr>
            <a:endParaRPr lang="en-US" sz="2600" dirty="0" smtClean="0"/>
          </a:p>
          <a:p>
            <a:pPr>
              <a:buFont typeface="Arial"/>
              <a:buChar char="•"/>
            </a:pPr>
            <a:r>
              <a:rPr lang="en-US" sz="2600" dirty="0" smtClean="0"/>
              <a:t> Open</a:t>
            </a:r>
          </a:p>
          <a:p>
            <a:pPr lvl="1">
              <a:buFont typeface="Arial"/>
              <a:buChar char="•"/>
            </a:pPr>
            <a:r>
              <a:rPr lang="en-US" sz="2600" dirty="0" smtClean="0"/>
              <a:t> </a:t>
            </a:r>
            <a:r>
              <a:rPr lang="en-US" sz="2000" dirty="0" smtClean="0"/>
              <a:t>Any software developed to enable all of the above must be open, same with any hardware specifications</a:t>
            </a:r>
            <a:r>
              <a:rPr lang="en-US" sz="2600" dirty="0" smtClean="0"/>
              <a:t>.</a:t>
            </a:r>
            <a:r>
              <a:rPr lang="en-US" sz="2600" dirty="0" smtClean="0"/>
              <a:t>  </a:t>
            </a:r>
          </a:p>
          <a:p>
            <a:endParaRPr lang="en-US" sz="2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rot="1403475">
            <a:off x="6460463" y="504932"/>
            <a:ext cx="2671111" cy="615553"/>
          </a:xfrm>
          <a:prstGeom prst="rect">
            <a:avLst/>
          </a:prstGeom>
          <a:noFill/>
        </p:spPr>
        <p:txBody>
          <a:bodyPr wrap="none" rtlCol="0">
            <a:spAutoFit/>
          </a:bodyPr>
          <a:lstStyle/>
          <a:p>
            <a:r>
              <a:rPr lang="en-GB" sz="3400" dirty="0" smtClean="0">
                <a:solidFill>
                  <a:srgbClr val="FF0000"/>
                </a:solidFill>
              </a:rPr>
              <a:t>November 07</a:t>
            </a:r>
            <a:endParaRPr lang="en-GB" sz="3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4" name="Group 53"/>
          <p:cNvGrpSpPr/>
          <p:nvPr/>
        </p:nvGrpSpPr>
        <p:grpSpPr>
          <a:xfrm>
            <a:off x="6472066" y="1524000"/>
            <a:ext cx="2296014" cy="4876800"/>
            <a:chOff x="6472066" y="1524000"/>
            <a:chExt cx="2296014" cy="4876800"/>
          </a:xfrm>
        </p:grpSpPr>
        <p:sp>
          <p:nvSpPr>
            <p:cNvPr id="32" name="Oval 31"/>
            <p:cNvSpPr/>
            <p:nvPr/>
          </p:nvSpPr>
          <p:spPr>
            <a:xfrm>
              <a:off x="6477000" y="1524000"/>
              <a:ext cx="2291080" cy="2438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5" name="Oval 34"/>
            <p:cNvSpPr/>
            <p:nvPr/>
          </p:nvSpPr>
          <p:spPr>
            <a:xfrm>
              <a:off x="6477000" y="3962400"/>
              <a:ext cx="2291080" cy="2438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6" name="Oval 35"/>
            <p:cNvSpPr/>
            <p:nvPr/>
          </p:nvSpPr>
          <p:spPr>
            <a:xfrm>
              <a:off x="6477000" y="3276600"/>
              <a:ext cx="2291080" cy="1371600"/>
            </a:xfrm>
            <a:prstGeom prst="ellipse">
              <a:avLst/>
            </a:prstGeom>
            <a:solidFill>
              <a:srgbClr val="BBD7F8"/>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37" name="TextBox 36"/>
            <p:cNvSpPr txBox="1"/>
            <p:nvPr/>
          </p:nvSpPr>
          <p:spPr>
            <a:xfrm>
              <a:off x="7162800" y="1524000"/>
              <a:ext cx="877163" cy="369332"/>
            </a:xfrm>
            <a:prstGeom prst="rect">
              <a:avLst/>
            </a:prstGeom>
            <a:noFill/>
          </p:spPr>
          <p:txBody>
            <a:bodyPr wrap="none" rtlCol="0">
              <a:spAutoFit/>
            </a:bodyPr>
            <a:lstStyle/>
            <a:p>
              <a:r>
                <a:rPr lang="en-GB" dirty="0" smtClean="0">
                  <a:solidFill>
                    <a:srgbClr val="FF0000"/>
                  </a:solidFill>
                </a:rPr>
                <a:t>Import</a:t>
              </a:r>
              <a:endParaRPr lang="en-GB" dirty="0">
                <a:solidFill>
                  <a:srgbClr val="FF0000"/>
                </a:solidFill>
              </a:endParaRPr>
            </a:p>
          </p:txBody>
        </p:sp>
        <p:sp>
          <p:nvSpPr>
            <p:cNvPr id="38" name="TextBox 37"/>
            <p:cNvSpPr txBox="1"/>
            <p:nvPr/>
          </p:nvSpPr>
          <p:spPr>
            <a:xfrm>
              <a:off x="7162800" y="6019800"/>
              <a:ext cx="864339" cy="369332"/>
            </a:xfrm>
            <a:prstGeom prst="rect">
              <a:avLst/>
            </a:prstGeom>
            <a:noFill/>
          </p:spPr>
          <p:txBody>
            <a:bodyPr wrap="none" rtlCol="0">
              <a:spAutoFit/>
            </a:bodyPr>
            <a:lstStyle/>
            <a:p>
              <a:r>
                <a:rPr lang="en-GB" dirty="0" smtClean="0">
                  <a:solidFill>
                    <a:srgbClr val="FF0000"/>
                  </a:solidFill>
                </a:rPr>
                <a:t>Export</a:t>
              </a:r>
              <a:endParaRPr lang="en-GB" dirty="0">
                <a:solidFill>
                  <a:srgbClr val="FF0000"/>
                </a:solidFill>
              </a:endParaRPr>
            </a:p>
          </p:txBody>
        </p:sp>
        <p:sp>
          <p:nvSpPr>
            <p:cNvPr id="39" name="TextBox 38"/>
            <p:cNvSpPr txBox="1"/>
            <p:nvPr/>
          </p:nvSpPr>
          <p:spPr>
            <a:xfrm>
              <a:off x="6781800" y="1905000"/>
              <a:ext cx="556563" cy="276999"/>
            </a:xfrm>
            <a:prstGeom prst="rect">
              <a:avLst/>
            </a:prstGeom>
            <a:noFill/>
          </p:spPr>
          <p:txBody>
            <a:bodyPr wrap="none" rtlCol="0">
              <a:spAutoFit/>
            </a:bodyPr>
            <a:lstStyle/>
            <a:p>
              <a:r>
                <a:rPr lang="en-GB" sz="1200" dirty="0" smtClean="0"/>
                <a:t>XML</a:t>
              </a:r>
              <a:endParaRPr lang="en-GB" sz="1200" dirty="0"/>
            </a:p>
          </p:txBody>
        </p:sp>
        <p:sp>
          <p:nvSpPr>
            <p:cNvPr id="40" name="TextBox 39"/>
            <p:cNvSpPr txBox="1"/>
            <p:nvPr/>
          </p:nvSpPr>
          <p:spPr>
            <a:xfrm>
              <a:off x="6705600" y="2895600"/>
              <a:ext cx="781058" cy="276999"/>
            </a:xfrm>
            <a:prstGeom prst="rect">
              <a:avLst/>
            </a:prstGeom>
            <a:noFill/>
          </p:spPr>
          <p:txBody>
            <a:bodyPr wrap="none" rtlCol="0">
              <a:spAutoFit/>
            </a:bodyPr>
            <a:lstStyle/>
            <a:p>
              <a:r>
                <a:rPr lang="en-GB" sz="1200" dirty="0" err="1" smtClean="0"/>
                <a:t>EndNote</a:t>
              </a:r>
              <a:endParaRPr lang="en-GB" sz="1200" dirty="0" smtClean="0"/>
            </a:p>
            <a:p>
              <a:endParaRPr lang="en-GB" sz="1200" dirty="0"/>
            </a:p>
          </p:txBody>
        </p:sp>
        <p:sp>
          <p:nvSpPr>
            <p:cNvPr id="41" name="TextBox 40"/>
            <p:cNvSpPr txBox="1"/>
            <p:nvPr/>
          </p:nvSpPr>
          <p:spPr>
            <a:xfrm>
              <a:off x="7239000" y="2133600"/>
              <a:ext cx="745742" cy="276999"/>
            </a:xfrm>
            <a:prstGeom prst="rect">
              <a:avLst/>
            </a:prstGeom>
            <a:noFill/>
          </p:spPr>
          <p:txBody>
            <a:bodyPr wrap="none" rtlCol="0">
              <a:spAutoFit/>
            </a:bodyPr>
            <a:lstStyle/>
            <a:p>
              <a:r>
                <a:rPr lang="en-GB" sz="1200" dirty="0" err="1" smtClean="0"/>
                <a:t>PubMed</a:t>
              </a:r>
              <a:endParaRPr lang="en-GB" sz="1200" dirty="0" smtClean="0"/>
            </a:p>
            <a:p>
              <a:endParaRPr lang="en-GB" sz="1200" dirty="0"/>
            </a:p>
          </p:txBody>
        </p:sp>
        <p:sp>
          <p:nvSpPr>
            <p:cNvPr id="42" name="TextBox 41"/>
            <p:cNvSpPr txBox="1"/>
            <p:nvPr/>
          </p:nvSpPr>
          <p:spPr>
            <a:xfrm>
              <a:off x="7696200" y="2971800"/>
              <a:ext cx="966931" cy="276999"/>
            </a:xfrm>
            <a:prstGeom prst="rect">
              <a:avLst/>
            </a:prstGeom>
            <a:noFill/>
          </p:spPr>
          <p:txBody>
            <a:bodyPr wrap="none" rtlCol="0">
              <a:spAutoFit/>
            </a:bodyPr>
            <a:lstStyle/>
            <a:p>
              <a:r>
                <a:rPr lang="en-GB" sz="1200" dirty="0" smtClean="0"/>
                <a:t>Spreadsheet</a:t>
              </a:r>
              <a:endParaRPr lang="en-GB" sz="1200" dirty="0"/>
            </a:p>
          </p:txBody>
        </p:sp>
        <p:sp>
          <p:nvSpPr>
            <p:cNvPr id="43" name="TextBox 42"/>
            <p:cNvSpPr txBox="1"/>
            <p:nvPr/>
          </p:nvSpPr>
          <p:spPr>
            <a:xfrm>
              <a:off x="6629400" y="2438400"/>
              <a:ext cx="787395" cy="276999"/>
            </a:xfrm>
            <a:prstGeom prst="rect">
              <a:avLst/>
            </a:prstGeom>
            <a:noFill/>
          </p:spPr>
          <p:txBody>
            <a:bodyPr wrap="none" rtlCol="0">
              <a:spAutoFit/>
            </a:bodyPr>
            <a:lstStyle/>
            <a:p>
              <a:r>
                <a:rPr lang="en-GB" sz="1200" dirty="0" err="1" smtClean="0"/>
                <a:t>CrossRef</a:t>
              </a:r>
              <a:endParaRPr lang="en-GB" sz="1200" dirty="0"/>
            </a:p>
          </p:txBody>
        </p:sp>
        <p:sp>
          <p:nvSpPr>
            <p:cNvPr id="44" name="TextBox 43"/>
            <p:cNvSpPr txBox="1"/>
            <p:nvPr/>
          </p:nvSpPr>
          <p:spPr>
            <a:xfrm>
              <a:off x="7162800" y="2667000"/>
              <a:ext cx="1582484" cy="276999"/>
            </a:xfrm>
            <a:prstGeom prst="rect">
              <a:avLst/>
            </a:prstGeom>
            <a:noFill/>
          </p:spPr>
          <p:txBody>
            <a:bodyPr wrap="none" rtlCol="0">
              <a:spAutoFit/>
            </a:bodyPr>
            <a:lstStyle/>
            <a:p>
              <a:r>
                <a:rPr lang="en-GB" sz="1200" dirty="0" smtClean="0"/>
                <a:t>ACM Digital Library</a:t>
              </a:r>
              <a:endParaRPr lang="en-GB" sz="1200" dirty="0"/>
            </a:p>
          </p:txBody>
        </p:sp>
        <p:sp>
          <p:nvSpPr>
            <p:cNvPr id="45" name="TextBox 44"/>
            <p:cNvSpPr txBox="1"/>
            <p:nvPr/>
          </p:nvSpPr>
          <p:spPr>
            <a:xfrm>
              <a:off x="7848600" y="1905000"/>
              <a:ext cx="678266" cy="276999"/>
            </a:xfrm>
            <a:prstGeom prst="rect">
              <a:avLst/>
            </a:prstGeom>
            <a:noFill/>
          </p:spPr>
          <p:txBody>
            <a:bodyPr wrap="none" rtlCol="0">
              <a:spAutoFit/>
            </a:bodyPr>
            <a:lstStyle/>
            <a:p>
              <a:r>
                <a:rPr lang="en-GB" sz="1200" dirty="0" err="1" smtClean="0"/>
                <a:t>BibTeX</a:t>
              </a:r>
              <a:endParaRPr lang="en-GB" sz="1200" dirty="0"/>
            </a:p>
          </p:txBody>
        </p:sp>
        <p:sp>
          <p:nvSpPr>
            <p:cNvPr id="46" name="TextBox 45"/>
            <p:cNvSpPr txBox="1"/>
            <p:nvPr/>
          </p:nvSpPr>
          <p:spPr>
            <a:xfrm>
              <a:off x="7733437" y="2390001"/>
              <a:ext cx="877163" cy="276999"/>
            </a:xfrm>
            <a:prstGeom prst="rect">
              <a:avLst/>
            </a:prstGeom>
            <a:noFill/>
          </p:spPr>
          <p:txBody>
            <a:bodyPr wrap="none" rtlCol="0">
              <a:spAutoFit/>
            </a:bodyPr>
            <a:lstStyle/>
            <a:p>
              <a:r>
                <a:rPr lang="en-GB" sz="1200" b="1" dirty="0" smtClean="0"/>
                <a:t>OAI-ORE</a:t>
              </a:r>
              <a:endParaRPr lang="en-GB" sz="1200" b="1" dirty="0"/>
            </a:p>
          </p:txBody>
        </p:sp>
        <p:sp>
          <p:nvSpPr>
            <p:cNvPr id="47" name="TextBox 46"/>
            <p:cNvSpPr txBox="1"/>
            <p:nvPr/>
          </p:nvSpPr>
          <p:spPr>
            <a:xfrm>
              <a:off x="6472066" y="5029200"/>
              <a:ext cx="1528934" cy="276999"/>
            </a:xfrm>
            <a:prstGeom prst="rect">
              <a:avLst/>
            </a:prstGeom>
            <a:noFill/>
          </p:spPr>
          <p:txBody>
            <a:bodyPr wrap="none" rtlCol="0">
              <a:spAutoFit/>
            </a:bodyPr>
            <a:lstStyle/>
            <a:p>
              <a:r>
                <a:rPr lang="en-GB" sz="1200" b="1" dirty="0" smtClean="0"/>
                <a:t>ORE Resource Map</a:t>
              </a:r>
              <a:endParaRPr lang="en-GB" sz="1200" b="1" dirty="0"/>
            </a:p>
          </p:txBody>
        </p:sp>
        <p:sp>
          <p:nvSpPr>
            <p:cNvPr id="48" name="TextBox 47"/>
            <p:cNvSpPr txBox="1"/>
            <p:nvPr/>
          </p:nvSpPr>
          <p:spPr>
            <a:xfrm>
              <a:off x="7543800" y="4800600"/>
              <a:ext cx="1070500" cy="276999"/>
            </a:xfrm>
            <a:prstGeom prst="rect">
              <a:avLst/>
            </a:prstGeom>
            <a:noFill/>
          </p:spPr>
          <p:txBody>
            <a:bodyPr wrap="none" rtlCol="0">
              <a:spAutoFit/>
            </a:bodyPr>
            <a:lstStyle/>
            <a:p>
              <a:r>
                <a:rPr lang="en-GB" sz="1200" dirty="0" smtClean="0"/>
                <a:t>Google Maps</a:t>
              </a:r>
              <a:endParaRPr lang="en-GB" sz="1200" dirty="0"/>
            </a:p>
          </p:txBody>
        </p:sp>
        <p:sp>
          <p:nvSpPr>
            <p:cNvPr id="49" name="TextBox 48"/>
            <p:cNvSpPr txBox="1"/>
            <p:nvPr/>
          </p:nvSpPr>
          <p:spPr>
            <a:xfrm>
              <a:off x="7391400" y="5438001"/>
              <a:ext cx="1222134" cy="276999"/>
            </a:xfrm>
            <a:prstGeom prst="rect">
              <a:avLst/>
            </a:prstGeom>
            <a:noFill/>
          </p:spPr>
          <p:txBody>
            <a:bodyPr wrap="none" rtlCol="0">
              <a:spAutoFit/>
            </a:bodyPr>
            <a:lstStyle/>
            <a:p>
              <a:r>
                <a:rPr lang="en-GB" sz="1200" dirty="0" smtClean="0"/>
                <a:t>Simile Timeline</a:t>
              </a:r>
              <a:endParaRPr lang="en-GB" sz="1200" dirty="0"/>
            </a:p>
          </p:txBody>
        </p:sp>
        <p:sp>
          <p:nvSpPr>
            <p:cNvPr id="50" name="TextBox 49"/>
            <p:cNvSpPr txBox="1"/>
            <p:nvPr/>
          </p:nvSpPr>
          <p:spPr>
            <a:xfrm>
              <a:off x="6696569" y="5742801"/>
              <a:ext cx="1914031" cy="276999"/>
            </a:xfrm>
            <a:prstGeom prst="rect">
              <a:avLst/>
            </a:prstGeom>
            <a:noFill/>
          </p:spPr>
          <p:txBody>
            <a:bodyPr wrap="none" rtlCol="0">
              <a:spAutoFit/>
            </a:bodyPr>
            <a:lstStyle/>
            <a:p>
              <a:r>
                <a:rPr lang="en-GB" sz="1200" dirty="0" err="1" smtClean="0"/>
                <a:t>Bibtex</a:t>
              </a:r>
              <a:r>
                <a:rPr lang="en-GB" sz="1200" dirty="0" smtClean="0"/>
                <a:t>   Endnote  </a:t>
              </a:r>
              <a:r>
                <a:rPr lang="en-GB" sz="1200" dirty="0" err="1" smtClean="0"/>
                <a:t>PubMed</a:t>
              </a:r>
              <a:endParaRPr lang="en-GB" sz="1200" dirty="0"/>
            </a:p>
          </p:txBody>
        </p:sp>
        <p:sp>
          <p:nvSpPr>
            <p:cNvPr id="51" name="TextBox 50"/>
            <p:cNvSpPr txBox="1"/>
            <p:nvPr/>
          </p:nvSpPr>
          <p:spPr>
            <a:xfrm>
              <a:off x="6582848" y="5257800"/>
              <a:ext cx="884752" cy="276999"/>
            </a:xfrm>
            <a:prstGeom prst="rect">
              <a:avLst/>
            </a:prstGeom>
            <a:noFill/>
          </p:spPr>
          <p:txBody>
            <a:bodyPr wrap="none" rtlCol="0">
              <a:spAutoFit/>
            </a:bodyPr>
            <a:lstStyle/>
            <a:p>
              <a:r>
                <a:rPr lang="en-GB" sz="1200" dirty="0" smtClean="0"/>
                <a:t>OAI-PMH</a:t>
              </a:r>
              <a:endParaRPr lang="en-GB" sz="1200" dirty="0"/>
            </a:p>
          </p:txBody>
        </p:sp>
        <p:sp>
          <p:nvSpPr>
            <p:cNvPr id="52" name="TextBox 51"/>
            <p:cNvSpPr txBox="1"/>
            <p:nvPr/>
          </p:nvSpPr>
          <p:spPr>
            <a:xfrm>
              <a:off x="6705600" y="4724400"/>
              <a:ext cx="556563" cy="276999"/>
            </a:xfrm>
            <a:prstGeom prst="rect">
              <a:avLst/>
            </a:prstGeom>
            <a:noFill/>
          </p:spPr>
          <p:txBody>
            <a:bodyPr wrap="none" rtlCol="0">
              <a:spAutoFit/>
            </a:bodyPr>
            <a:lstStyle/>
            <a:p>
              <a:r>
                <a:rPr lang="en-GB" sz="1200" dirty="0" smtClean="0"/>
                <a:t>XML</a:t>
              </a:r>
              <a:endParaRPr lang="en-GB" sz="1200" dirty="0"/>
            </a:p>
          </p:txBody>
        </p:sp>
        <p:sp>
          <p:nvSpPr>
            <p:cNvPr id="53" name="TextBox 52"/>
            <p:cNvSpPr txBox="1"/>
            <p:nvPr/>
          </p:nvSpPr>
          <p:spPr>
            <a:xfrm>
              <a:off x="6591892" y="3465493"/>
              <a:ext cx="2018708" cy="954107"/>
            </a:xfrm>
            <a:prstGeom prst="rect">
              <a:avLst/>
            </a:prstGeom>
            <a:noFill/>
          </p:spPr>
          <p:txBody>
            <a:bodyPr wrap="none" rtlCol="0">
              <a:spAutoFit/>
            </a:bodyPr>
            <a:lstStyle/>
            <a:p>
              <a:pPr algn="ctr"/>
              <a:r>
                <a:rPr lang="en-GB" sz="1700" b="1" dirty="0" smtClean="0"/>
                <a:t>EPrints</a:t>
              </a:r>
            </a:p>
            <a:p>
              <a:pPr algn="ctr"/>
              <a:r>
                <a:rPr lang="en-GB" sz="1700" dirty="0" smtClean="0"/>
                <a:t>OBJECT STORE</a:t>
              </a:r>
            </a:p>
            <a:p>
              <a:pPr algn="ctr"/>
              <a:r>
                <a:rPr lang="en-GB" sz="1100" dirty="0" smtClean="0"/>
                <a:t>m</a:t>
              </a:r>
              <a:r>
                <a:rPr lang="en-GB" sz="1100" dirty="0" smtClean="0"/>
                <a:t>etadata + data</a:t>
              </a:r>
            </a:p>
            <a:p>
              <a:pPr algn="ctr"/>
              <a:r>
                <a:rPr lang="en-GB" sz="1100" dirty="0" smtClean="0"/>
                <a:t>Fully searchable and scriptable</a:t>
              </a:r>
              <a:endParaRPr lang="en-GB" sz="1100" dirty="0"/>
            </a:p>
          </p:txBody>
        </p:sp>
      </p:grpSp>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6200"/>
            <a:ext cx="4572000" cy="646331"/>
          </a:xfrm>
          <a:prstGeom prst="rect">
            <a:avLst/>
          </a:prstGeom>
          <a:noFill/>
        </p:spPr>
        <p:txBody>
          <a:bodyPr wrap="square" rtlCol="0">
            <a:spAutoFit/>
          </a:bodyPr>
          <a:lstStyle/>
          <a:p>
            <a:r>
              <a:rPr lang="en-GB" sz="3500" b="1" dirty="0" smtClean="0">
                <a:solidFill>
                  <a:schemeClr val="bg1"/>
                </a:solidFill>
                <a:latin typeface="+mj-lt"/>
                <a:cs typeface="Apple Symbols"/>
              </a:rPr>
              <a:t>: Core Objectives</a:t>
            </a:r>
            <a:endParaRPr lang="en-GB" sz="3500" b="1" dirty="0">
              <a:solidFill>
                <a:schemeClr val="bg1"/>
              </a:solidFill>
              <a:latin typeface="+mj-lt"/>
              <a:cs typeface="Apple Symbols"/>
            </a:endParaRPr>
          </a:p>
        </p:txBody>
      </p:sp>
      <p:sp>
        <p:nvSpPr>
          <p:cNvPr id="18" name="TextBox 17"/>
          <p:cNvSpPr txBox="1"/>
          <p:nvPr/>
        </p:nvSpPr>
        <p:spPr>
          <a:xfrm>
            <a:off x="152400" y="1524000"/>
            <a:ext cx="6324600" cy="4785926"/>
          </a:xfrm>
          <a:prstGeom prst="rect">
            <a:avLst/>
          </a:prstGeom>
          <a:noFill/>
        </p:spPr>
        <p:txBody>
          <a:bodyPr wrap="square" rtlCol="0">
            <a:spAutoFit/>
          </a:bodyPr>
          <a:lstStyle/>
          <a:p>
            <a:pPr>
              <a:buFont typeface="Arial"/>
              <a:buChar char="•"/>
            </a:pPr>
            <a:r>
              <a:rPr lang="en-US" sz="2000" dirty="0" smtClean="0"/>
              <a:t>Lower the barrier for depositors while improving metadata quality and ultimate collection value</a:t>
            </a:r>
          </a:p>
          <a:p>
            <a:pPr lvl="1">
              <a:buFont typeface="Arial"/>
              <a:buChar char="•"/>
            </a:pPr>
            <a:r>
              <a:rPr lang="en-US" sz="1400" dirty="0" smtClean="0"/>
              <a:t> </a:t>
            </a:r>
            <a:r>
              <a:rPr lang="en-US" sz="1500" dirty="0" smtClean="0"/>
              <a:t>Time saving deposits </a:t>
            </a:r>
          </a:p>
          <a:p>
            <a:pPr lvl="1">
              <a:buFont typeface="Arial"/>
              <a:buChar char="•"/>
            </a:pPr>
            <a:r>
              <a:rPr lang="en-US" sz="1500" dirty="0" smtClean="0"/>
              <a:t> Import data from other repositories and services</a:t>
            </a:r>
          </a:p>
          <a:p>
            <a:pPr lvl="1">
              <a:buFont typeface="Arial"/>
              <a:buChar char="•"/>
            </a:pPr>
            <a:r>
              <a:rPr lang="en-US" sz="1500" dirty="0" smtClean="0"/>
              <a:t> </a:t>
            </a:r>
            <a:r>
              <a:rPr lang="en-US" sz="1500" dirty="0" err="1" smtClean="0"/>
              <a:t>Autocomplete</a:t>
            </a:r>
            <a:r>
              <a:rPr lang="en-US" sz="1500" dirty="0" smtClean="0"/>
              <a:t>-as-you-type for fast data entry </a:t>
            </a:r>
          </a:p>
          <a:p>
            <a:pPr lvl="1">
              <a:buFont typeface="Arial"/>
              <a:buChar char="•"/>
            </a:pPr>
            <a:r>
              <a:rPr lang="en-US" sz="1500" dirty="0" smtClean="0"/>
              <a:t> Name authorities</a:t>
            </a:r>
          </a:p>
          <a:p>
            <a:pPr lvl="1"/>
            <a:r>
              <a:rPr lang="en-US" dirty="0" smtClean="0"/>
              <a:t> </a:t>
            </a:r>
          </a:p>
          <a:p>
            <a:pPr>
              <a:buFont typeface="Arial"/>
              <a:buChar char="•"/>
            </a:pPr>
            <a:r>
              <a:rPr lang="en-US" sz="2200" dirty="0" smtClean="0"/>
              <a:t> </a:t>
            </a:r>
            <a:r>
              <a:rPr lang="en-US" sz="2000" dirty="0" smtClean="0"/>
              <a:t>Enter once, reuse often</a:t>
            </a:r>
          </a:p>
          <a:p>
            <a:pPr lvl="1">
              <a:buFont typeface="Arial"/>
              <a:buChar char="•"/>
            </a:pPr>
            <a:r>
              <a:rPr lang="en-US" sz="1500" dirty="0" smtClean="0"/>
              <a:t>Works with bibliography managers,  desktop applications and new Web 2.0 </a:t>
            </a:r>
            <a:r>
              <a:rPr lang="en-US" sz="1500" dirty="0" err="1" smtClean="0"/>
              <a:t>mashups</a:t>
            </a:r>
            <a:r>
              <a:rPr lang="en-US" sz="1500" dirty="0" smtClean="0"/>
              <a:t> </a:t>
            </a:r>
          </a:p>
          <a:p>
            <a:pPr lvl="1">
              <a:buFont typeface="Arial"/>
              <a:buChar char="•"/>
            </a:pPr>
            <a:r>
              <a:rPr lang="en-US" sz="1500" dirty="0" smtClean="0"/>
              <a:t>RSS feeds and email alerts keep you up to date</a:t>
            </a:r>
          </a:p>
          <a:p>
            <a:pPr lvl="1">
              <a:buFont typeface="Arial"/>
              <a:buChar char="•"/>
            </a:pPr>
            <a:r>
              <a:rPr lang="en-US" sz="1500" dirty="0" smtClean="0"/>
              <a:t> Easily integrate reports, bibliographic listings, author CVs and RSS feeds into your corporate web presence</a:t>
            </a:r>
          </a:p>
          <a:p>
            <a:pPr lvl="1">
              <a:buFont typeface="Arial"/>
              <a:buChar char="•"/>
            </a:pPr>
            <a:r>
              <a:rPr lang="en-US" sz="1500" dirty="0" smtClean="0"/>
              <a:t> Used for corporate reporting and national Research Assessment</a:t>
            </a:r>
          </a:p>
          <a:p>
            <a:pPr lvl="1"/>
            <a:r>
              <a:rPr lang="en-US" dirty="0" smtClean="0"/>
              <a:t> </a:t>
            </a:r>
          </a:p>
          <a:p>
            <a:r>
              <a:rPr lang="en-US" dirty="0" smtClean="0"/>
              <a:t>• </a:t>
            </a:r>
            <a:r>
              <a:rPr lang="en-US" sz="2200" dirty="0" smtClean="0"/>
              <a:t>Simple platform for open source contributions</a:t>
            </a:r>
          </a:p>
          <a:p>
            <a:pPr lvl="1">
              <a:buFont typeface="Arial"/>
              <a:buChar char="•"/>
            </a:pPr>
            <a:r>
              <a:rPr lang="en-US" dirty="0" smtClean="0"/>
              <a:t> </a:t>
            </a:r>
            <a:r>
              <a:rPr lang="en-US" sz="1500" dirty="0" smtClean="0"/>
              <a:t>Tightly-managed, quality-controlled code framework </a:t>
            </a:r>
          </a:p>
          <a:p>
            <a:pPr lvl="1">
              <a:buFont typeface="Arial"/>
              <a:buChar char="•"/>
            </a:pPr>
            <a:r>
              <a:rPr lang="en-US" sz="1500" dirty="0" smtClean="0"/>
              <a:t>  </a:t>
            </a:r>
            <a:r>
              <a:rPr lang="en-US" b="1" dirty="0" smtClean="0">
                <a:solidFill>
                  <a:srgbClr val="FF0000"/>
                </a:solidFill>
              </a:rPr>
              <a:t>Flexible </a:t>
            </a:r>
            <a:r>
              <a:rPr lang="en-US" b="1" dirty="0" smtClean="0">
                <a:solidFill>
                  <a:srgbClr val="FF0000"/>
                </a:solidFill>
              </a:rPr>
              <a:t>plug-in </a:t>
            </a:r>
            <a:r>
              <a:rPr lang="en-US" b="1" dirty="0" smtClean="0">
                <a:solidFill>
                  <a:srgbClr val="FF0000"/>
                </a:solidFill>
              </a:rPr>
              <a:t>architecture for developing extensions</a:t>
            </a:r>
            <a:endParaRPr lang="en-GB" b="1" dirty="0">
              <a:solidFill>
                <a:srgbClr val="FF0000"/>
              </a:solidFill>
            </a:endParaRPr>
          </a:p>
        </p:txBody>
      </p:sp>
      <p:sp>
        <p:nvSpPr>
          <p:cNvPr id="31" name="TextBox 30"/>
          <p:cNvSpPr txBox="1"/>
          <p:nvPr/>
        </p:nvSpPr>
        <p:spPr>
          <a:xfrm>
            <a:off x="838200" y="3200400"/>
            <a:ext cx="6934200" cy="1261884"/>
          </a:xfrm>
          <a:prstGeom prst="rect">
            <a:avLst/>
          </a:prstGeom>
          <a:solidFill>
            <a:schemeClr val="bg1"/>
          </a:solidFill>
          <a:ln>
            <a:solidFill>
              <a:srgbClr val="000000"/>
            </a:solidFill>
          </a:ln>
        </p:spPr>
        <p:txBody>
          <a:bodyPr wrap="square" rtlCol="0">
            <a:spAutoFit/>
          </a:bodyPr>
          <a:lstStyle/>
          <a:p>
            <a:pPr algn="ctr"/>
            <a:r>
              <a:rPr lang="en-US" sz="3800" dirty="0" smtClean="0">
                <a:solidFill>
                  <a:srgbClr val="FF0000"/>
                </a:solidFill>
              </a:rPr>
              <a:t>Flexible </a:t>
            </a:r>
            <a:r>
              <a:rPr lang="en-US" sz="3800" dirty="0" smtClean="0">
                <a:solidFill>
                  <a:srgbClr val="FF0000"/>
                </a:solidFill>
              </a:rPr>
              <a:t>plug-in </a:t>
            </a:r>
            <a:r>
              <a:rPr lang="en-US" sz="3800" dirty="0" smtClean="0">
                <a:solidFill>
                  <a:srgbClr val="FF0000"/>
                </a:solidFill>
              </a:rPr>
              <a:t>architecture for developing extensions</a:t>
            </a:r>
            <a:endParaRPr lang="en-GB" sz="3800" dirty="0">
              <a:solidFill>
                <a:srgbClr val="FF0000"/>
              </a:solidFill>
            </a:endParaRPr>
          </a:p>
        </p:txBody>
      </p:sp>
      <p:cxnSp>
        <p:nvCxnSpPr>
          <p:cNvPr id="33" name="Straight Connector 32"/>
          <p:cNvCxnSpPr/>
          <p:nvPr/>
        </p:nvCxnSpPr>
        <p:spPr>
          <a:xfrm rot="5400000" flipH="1" flipV="1">
            <a:off x="-794" y="5257800"/>
            <a:ext cx="1677194" cy="794"/>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6248399" y="4572001"/>
            <a:ext cx="1676400" cy="1371599"/>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ounded Rectangle 42"/>
          <p:cNvSpPr/>
          <p:nvPr/>
        </p:nvSpPr>
        <p:spPr>
          <a:xfrm>
            <a:off x="5867400" y="2357860"/>
            <a:ext cx="2291080" cy="1604540"/>
          </a:xfrm>
          <a:prstGeom prst="roundRect">
            <a:avLst/>
          </a:prstGeom>
          <a:solidFill>
            <a:srgbClr val="3366FF"/>
          </a:solidFill>
          <a:ln>
            <a:solidFill>
              <a:srgbClr val="000000"/>
            </a:solidFill>
          </a:ln>
          <a:effectLst>
            <a:outerShdw blurRad="88900" dist="50800" dir="11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r>
              <a:rPr lang="en-GB" dirty="0" smtClean="0"/>
              <a:t>Export Plug-ins</a:t>
            </a:r>
            <a:endParaRPr lang="en-GB" dirty="0"/>
          </a:p>
        </p:txBody>
      </p:sp>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6200"/>
            <a:ext cx="4572000" cy="707886"/>
          </a:xfrm>
          <a:prstGeom prst="rect">
            <a:avLst/>
          </a:prstGeom>
          <a:noFill/>
        </p:spPr>
        <p:txBody>
          <a:bodyPr wrap="square" rtlCol="0">
            <a:spAutoFit/>
          </a:bodyPr>
          <a:lstStyle/>
          <a:p>
            <a:r>
              <a:rPr lang="en-GB" sz="4000" b="1" dirty="0" smtClean="0">
                <a:solidFill>
                  <a:schemeClr val="bg1"/>
                </a:solidFill>
                <a:latin typeface="+mj-lt"/>
                <a:cs typeface="Apple Symbols"/>
              </a:rPr>
              <a:t>: Architecture</a:t>
            </a:r>
            <a:endParaRPr lang="en-GB" sz="4000" b="1" dirty="0">
              <a:solidFill>
                <a:schemeClr val="bg1"/>
              </a:solidFill>
              <a:latin typeface="+mj-lt"/>
              <a:cs typeface="Apple Symbols"/>
            </a:endParaRPr>
          </a:p>
        </p:txBody>
      </p:sp>
      <p:sp>
        <p:nvSpPr>
          <p:cNvPr id="32" name="TextBox 31"/>
          <p:cNvSpPr txBox="1"/>
          <p:nvPr/>
        </p:nvSpPr>
        <p:spPr>
          <a:xfrm>
            <a:off x="381000" y="1524000"/>
            <a:ext cx="8610600" cy="415498"/>
          </a:xfrm>
          <a:prstGeom prst="rect">
            <a:avLst/>
          </a:prstGeom>
          <a:noFill/>
        </p:spPr>
        <p:txBody>
          <a:bodyPr wrap="square" rtlCol="0">
            <a:spAutoFit/>
          </a:bodyPr>
          <a:lstStyle/>
          <a:p>
            <a:pPr>
              <a:buFont typeface="Arial"/>
              <a:buChar char="•"/>
            </a:pPr>
            <a:r>
              <a:rPr lang="en-GB" sz="2100" dirty="0" smtClean="0"/>
              <a:t> EPrints is expanding the number places in which plug-ins can be utilised. </a:t>
            </a:r>
            <a:endParaRPr lang="en-GB" sz="2100" dirty="0"/>
          </a:p>
        </p:txBody>
      </p:sp>
      <p:sp>
        <p:nvSpPr>
          <p:cNvPr id="35" name="TextBox 34"/>
          <p:cNvSpPr txBox="1"/>
          <p:nvPr/>
        </p:nvSpPr>
        <p:spPr>
          <a:xfrm>
            <a:off x="3571403" y="6488668"/>
            <a:ext cx="5572597" cy="369332"/>
          </a:xfrm>
          <a:prstGeom prst="rect">
            <a:avLst/>
          </a:prstGeom>
          <a:noFill/>
        </p:spPr>
        <p:txBody>
          <a:bodyPr wrap="none" rtlCol="0">
            <a:spAutoFit/>
          </a:bodyPr>
          <a:lstStyle/>
          <a:p>
            <a:r>
              <a:rPr lang="en-GB" dirty="0" smtClean="0"/>
              <a:t>Diagram Represents Proposed EPrints 3.2 Architecture</a:t>
            </a:r>
            <a:endParaRPr lang="en-GB" dirty="0"/>
          </a:p>
        </p:txBody>
      </p:sp>
      <p:sp>
        <p:nvSpPr>
          <p:cNvPr id="38" name="Rounded Rectangle 37"/>
          <p:cNvSpPr/>
          <p:nvPr/>
        </p:nvSpPr>
        <p:spPr>
          <a:xfrm>
            <a:off x="1143000" y="2362200"/>
            <a:ext cx="2291080" cy="1604540"/>
          </a:xfrm>
          <a:prstGeom prst="roundRect">
            <a:avLst/>
          </a:prstGeom>
          <a:solidFill>
            <a:srgbClr val="3366FF"/>
          </a:solidFill>
          <a:ln>
            <a:solidFill>
              <a:srgbClr val="000000"/>
            </a:solidFill>
          </a:ln>
          <a:effectLst>
            <a:outerShdw blurRad="88900" dist="50800" dir="11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r>
              <a:rPr lang="en-GB" dirty="0" smtClean="0"/>
              <a:t>Import Plug-ins</a:t>
            </a:r>
            <a:endParaRPr lang="en-GB" dirty="0"/>
          </a:p>
        </p:txBody>
      </p:sp>
      <p:sp>
        <p:nvSpPr>
          <p:cNvPr id="37" name="Round Same Side Corner Rectangle 36"/>
          <p:cNvSpPr/>
          <p:nvPr/>
        </p:nvSpPr>
        <p:spPr>
          <a:xfrm>
            <a:off x="2268220" y="3220720"/>
            <a:ext cx="4818380" cy="970280"/>
          </a:xfrm>
          <a:prstGeom prst="round2Same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EPrints Core</a:t>
            </a:r>
          </a:p>
          <a:p>
            <a:pPr algn="ctr"/>
            <a:r>
              <a:rPr lang="en-GB" dirty="0" smtClean="0"/>
              <a:t>Interfaces, Submission Manager</a:t>
            </a:r>
            <a:endParaRPr lang="en-GB" dirty="0"/>
          </a:p>
        </p:txBody>
      </p:sp>
      <p:sp>
        <p:nvSpPr>
          <p:cNvPr id="40" name="Rectangle 39"/>
          <p:cNvSpPr/>
          <p:nvPr/>
        </p:nvSpPr>
        <p:spPr>
          <a:xfrm>
            <a:off x="2286000" y="4191000"/>
            <a:ext cx="2362200" cy="685800"/>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Database Controller</a:t>
            </a:r>
            <a:endParaRPr lang="en-GB" dirty="0"/>
          </a:p>
        </p:txBody>
      </p:sp>
      <p:sp>
        <p:nvSpPr>
          <p:cNvPr id="42" name="Rectangle 41"/>
          <p:cNvSpPr/>
          <p:nvPr/>
        </p:nvSpPr>
        <p:spPr>
          <a:xfrm>
            <a:off x="4648200" y="4191000"/>
            <a:ext cx="2438400" cy="685800"/>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Storage Controller</a:t>
            </a:r>
            <a:endParaRPr lang="en-GB" dirty="0"/>
          </a:p>
        </p:txBody>
      </p:sp>
      <p:pic>
        <p:nvPicPr>
          <p:cNvPr id="44" name="Picture 43"/>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38200" y="5315408"/>
            <a:ext cx="1494422" cy="780592"/>
          </a:xfrm>
          <a:prstGeom prst="rect">
            <a:avLst/>
          </a:prstGeom>
        </p:spPr>
      </p:pic>
      <p:pic>
        <p:nvPicPr>
          <p:cNvPr id="45" name="Picture 44"/>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438400" y="5410200"/>
            <a:ext cx="2159000" cy="1016000"/>
          </a:xfrm>
          <a:prstGeom prst="rect">
            <a:avLst/>
          </a:prstGeom>
        </p:spPr>
      </p:pic>
      <p:pic>
        <p:nvPicPr>
          <p:cNvPr id="46" name="Picture 45"/>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876800" y="5410200"/>
            <a:ext cx="838200" cy="838200"/>
          </a:xfrm>
          <a:prstGeom prst="rect">
            <a:avLst/>
          </a:prstGeom>
        </p:spPr>
      </p:pic>
      <p:pic>
        <p:nvPicPr>
          <p:cNvPr id="16" name="Picture 15" descr="logo_horizontal_transparent_1600_311.png"/>
          <p:cNvPicPr>
            <a:picLocks noChangeAspect="1"/>
          </p:cNvPicPr>
          <p:nvPr/>
        </p:nvPicPr>
        <p:blipFill>
          <a:blip r:embed="rId10"/>
          <a:stretch>
            <a:fillRect/>
          </a:stretch>
        </p:blipFill>
        <p:spPr>
          <a:xfrm>
            <a:off x="5943600" y="5867400"/>
            <a:ext cx="2812090" cy="546600"/>
          </a:xfrm>
          <a:prstGeom prst="rect">
            <a:avLst/>
          </a:prstGeom>
        </p:spPr>
      </p:pic>
      <p:pic>
        <p:nvPicPr>
          <p:cNvPr id="17" name="Picture 16"/>
          <p:cNvPicPr>
            <a:picLocks noChangeAspect="1"/>
          </p:cNvPicPr>
          <p:nvPr/>
        </p:nvPicPr>
        <p:blipFill>
          <a:blip r:embed="rId11"/>
          <a:stretch>
            <a:fillRect/>
          </a:stretch>
        </p:blipFill>
        <p:spPr>
          <a:xfrm>
            <a:off x="6858000" y="4953000"/>
            <a:ext cx="1663700" cy="759724"/>
          </a:xfrm>
          <a:prstGeom prst="rect">
            <a:avLst/>
          </a:prstGeom>
        </p:spPr>
      </p:pic>
      <p:sp>
        <p:nvSpPr>
          <p:cNvPr id="18" name="TextBox 17"/>
          <p:cNvSpPr txBox="1"/>
          <p:nvPr/>
        </p:nvSpPr>
        <p:spPr>
          <a:xfrm>
            <a:off x="7010400" y="5257800"/>
            <a:ext cx="1380080" cy="369332"/>
          </a:xfrm>
          <a:prstGeom prst="rect">
            <a:avLst/>
          </a:prstGeom>
          <a:noFill/>
        </p:spPr>
        <p:txBody>
          <a:bodyPr wrap="none" rtlCol="0">
            <a:spAutoFit/>
          </a:bodyPr>
          <a:lstStyle/>
          <a:p>
            <a:r>
              <a:rPr lang="en-GB" b="1" dirty="0" smtClean="0"/>
              <a:t>Honeycomb</a:t>
            </a:r>
            <a:endParaRPr lang="en-GB" b="1" dirty="0"/>
          </a:p>
        </p:txBody>
      </p:sp>
      <p:cxnSp>
        <p:nvCxnSpPr>
          <p:cNvPr id="20" name="Straight Arrow Connector 19"/>
          <p:cNvCxnSpPr/>
          <p:nvPr/>
        </p:nvCxnSpPr>
        <p:spPr>
          <a:xfrm rot="5400000">
            <a:off x="2019300" y="4914900"/>
            <a:ext cx="4572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3009900" y="5143500"/>
            <a:ext cx="7620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5104606" y="51054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5676900" y="5143501"/>
            <a:ext cx="7620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7" idx="0"/>
          </p:cNvCxnSpPr>
          <p:nvPr/>
        </p:nvCxnSpPr>
        <p:spPr>
          <a:xfrm>
            <a:off x="7086600" y="4419600"/>
            <a:ext cx="60325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Title 34"/>
          <p:cNvSpPr>
            <a:spLocks noGrp="1"/>
          </p:cNvSpPr>
          <p:nvPr>
            <p:ph type="title" idx="4294967295"/>
          </p:nvPr>
        </p:nvSpPr>
        <p:spPr>
          <a:xfrm>
            <a:off x="1600200" y="76200"/>
            <a:ext cx="6400800" cy="685800"/>
          </a:xfrm>
        </p:spPr>
        <p:txBody>
          <a:bodyPr>
            <a:noAutofit/>
          </a:bodyPr>
          <a:lstStyle/>
          <a:p>
            <a:pPr algn="l"/>
            <a:r>
              <a:rPr lang="en-US" sz="2900" dirty="0" smtClean="0"/>
              <a:t>The</a:t>
            </a:r>
            <a:r>
              <a:rPr lang="en-US" sz="2900" dirty="0" smtClean="0"/>
              <a:t> </a:t>
            </a:r>
            <a:r>
              <a:rPr lang="en-US" sz="2900" dirty="0" smtClean="0"/>
              <a:t>                  </a:t>
            </a:r>
            <a:r>
              <a:rPr lang="en-US" sz="2900" dirty="0" smtClean="0"/>
              <a:t> </a:t>
            </a:r>
            <a:r>
              <a:rPr lang="en-US" sz="2900" dirty="0" smtClean="0"/>
              <a:t>Storage Controller</a:t>
            </a:r>
            <a:endParaRPr lang="en-US" sz="2900" dirty="0"/>
          </a:p>
        </p:txBody>
      </p:sp>
      <p:sp>
        <p:nvSpPr>
          <p:cNvPr id="5" name="Content Placeholder 4"/>
          <p:cNvSpPr>
            <a:spLocks noGrp="1"/>
          </p:cNvSpPr>
          <p:nvPr>
            <p:ph idx="4294967295"/>
          </p:nvPr>
        </p:nvSpPr>
        <p:spPr>
          <a:xfrm>
            <a:off x="228600" y="1447800"/>
            <a:ext cx="8458200" cy="5257800"/>
          </a:xfrm>
        </p:spPr>
        <p:txBody>
          <a:bodyPr>
            <a:normAutofit fontScale="92500"/>
          </a:bodyPr>
          <a:lstStyle/>
          <a:p>
            <a:pPr>
              <a:buClr>
                <a:schemeClr val="tx1"/>
              </a:buClr>
              <a:buFont typeface="Arial"/>
              <a:buChar char="•"/>
            </a:pPr>
            <a:r>
              <a:rPr lang="en-US" dirty="0" smtClean="0">
                <a:solidFill>
                  <a:srgbClr val="000000"/>
                </a:solidFill>
              </a:rPr>
              <a:t>Each item can be stored using a different storage plug-in (hence in a different place) dependant on file or metadata properties and values. </a:t>
            </a:r>
          </a:p>
          <a:p>
            <a:pPr lvl="1">
              <a:buClr>
                <a:schemeClr val="tx1"/>
              </a:buClr>
              <a:buFont typeface="Arial"/>
              <a:buChar char="•"/>
            </a:pPr>
            <a:r>
              <a:rPr lang="en-US" dirty="0" smtClean="0">
                <a:solidFill>
                  <a:srgbClr val="000000"/>
                </a:solidFill>
              </a:rPr>
              <a:t>e.g. Large </a:t>
            </a:r>
            <a:r>
              <a:rPr lang="en-US" dirty="0" smtClean="0">
                <a:solidFill>
                  <a:srgbClr val="000000"/>
                </a:solidFill>
              </a:rPr>
              <a:t>b</a:t>
            </a:r>
            <a:r>
              <a:rPr lang="en-US" dirty="0" smtClean="0">
                <a:solidFill>
                  <a:srgbClr val="000000"/>
                </a:solidFill>
              </a:rPr>
              <a:t>inary files of scientific data (raw machine result data) can be stored in a large disk (slower access) system and sent to a tape company for long term storage. </a:t>
            </a:r>
          </a:p>
          <a:p>
            <a:pPr lvl="1">
              <a:buClr>
                <a:schemeClr val="tx1"/>
              </a:buClr>
              <a:buFont typeface="Arial"/>
              <a:buChar char="•"/>
            </a:pPr>
            <a:r>
              <a:rPr lang="en-US" dirty="0" smtClean="0">
                <a:solidFill>
                  <a:srgbClr val="000000"/>
                </a:solidFill>
              </a:rPr>
              <a:t>Processed results can be stored locally and on a honeycomb server where they are preserved.</a:t>
            </a:r>
          </a:p>
          <a:p>
            <a:pPr lvl="1">
              <a:buClr>
                <a:schemeClr val="tx1"/>
              </a:buClr>
              <a:buNone/>
            </a:pPr>
            <a:r>
              <a:rPr lang="en-US" dirty="0" smtClean="0">
                <a:solidFill>
                  <a:srgbClr val="000000"/>
                </a:solidFill>
              </a:rPr>
              <a:t>  </a:t>
            </a:r>
          </a:p>
          <a:p>
            <a:pPr>
              <a:buClr>
                <a:schemeClr val="tx1"/>
              </a:buClr>
              <a:buFont typeface="Arial"/>
              <a:buChar char="•"/>
            </a:pPr>
            <a:r>
              <a:rPr lang="en-US" dirty="0" smtClean="0">
                <a:solidFill>
                  <a:srgbClr val="000000"/>
                </a:solidFill>
              </a:rPr>
              <a:t>Allows a </a:t>
            </a:r>
            <a:r>
              <a:rPr lang="en-US" dirty="0" smtClean="0">
                <a:solidFill>
                  <a:srgbClr val="000000"/>
                </a:solidFill>
              </a:rPr>
              <a:t>repository </a:t>
            </a:r>
            <a:r>
              <a:rPr lang="en-US" dirty="0" smtClean="0">
                <a:solidFill>
                  <a:srgbClr val="000000"/>
                </a:solidFill>
              </a:rPr>
              <a:t>to use a 3</a:t>
            </a:r>
            <a:r>
              <a:rPr lang="en-US" baseline="30000" dirty="0" smtClean="0">
                <a:solidFill>
                  <a:srgbClr val="000000"/>
                </a:solidFill>
              </a:rPr>
              <a:t>rd</a:t>
            </a:r>
            <a:r>
              <a:rPr lang="en-US" dirty="0" smtClean="0">
                <a:solidFill>
                  <a:srgbClr val="000000"/>
                </a:solidFill>
              </a:rPr>
              <a:t> party storage platform</a:t>
            </a:r>
          </a:p>
          <a:p>
            <a:pPr lvl="1">
              <a:buClr>
                <a:schemeClr val="tx1"/>
              </a:buClr>
              <a:buFont typeface="Arial"/>
              <a:buChar char="•"/>
            </a:pPr>
            <a:r>
              <a:rPr lang="en-US" dirty="0" smtClean="0">
                <a:solidFill>
                  <a:srgbClr val="000000"/>
                </a:solidFill>
              </a:rPr>
              <a:t>Direct deposition into a honeycomb etc</a:t>
            </a:r>
          </a:p>
          <a:p>
            <a:pPr>
              <a:buClr>
                <a:schemeClr val="tx1"/>
              </a:buClr>
              <a:buFont typeface="Arial"/>
              <a:buChar char="•"/>
            </a:pPr>
            <a:r>
              <a:rPr lang="en-US" dirty="0" smtClean="0">
                <a:solidFill>
                  <a:srgbClr val="000000"/>
                </a:solidFill>
              </a:rPr>
              <a:t>Great enabler for preservation</a:t>
            </a:r>
          </a:p>
          <a:p>
            <a:pPr lvl="1">
              <a:buClr>
                <a:schemeClr val="tx1"/>
              </a:buClr>
              <a:buFont typeface="Arial"/>
              <a:buChar char="•"/>
            </a:pPr>
            <a:r>
              <a:rPr lang="en-US" dirty="0" smtClean="0">
                <a:solidFill>
                  <a:srgbClr val="000000"/>
                </a:solidFill>
              </a:rPr>
              <a:t>Let the repository control the deposit process.</a:t>
            </a:r>
          </a:p>
          <a:p>
            <a:pPr lvl="1">
              <a:buClr>
                <a:schemeClr val="tx1"/>
              </a:buClr>
              <a:buFont typeface="Arial"/>
              <a:buChar char="•"/>
            </a:pPr>
            <a:r>
              <a:rPr lang="en-US" dirty="0" smtClean="0">
                <a:solidFill>
                  <a:srgbClr val="000000"/>
                </a:solidFill>
              </a:rPr>
              <a:t>Ensures that the complete object is preserved and not just the “harvested” bits</a:t>
            </a:r>
          </a:p>
          <a:p>
            <a:pPr>
              <a:buClr>
                <a:schemeClr val="tx1"/>
              </a:buClr>
            </a:pPr>
            <a:endParaRPr lang="en-US" dirty="0" smtClean="0">
              <a:solidFill>
                <a:srgbClr val="000000"/>
              </a:solidFill>
            </a:endParaRPr>
          </a:p>
        </p:txBody>
      </p:sp>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629400" y="3581400"/>
            <a:ext cx="1803400" cy="698500"/>
          </a:xfrm>
          <a:prstGeom prst="rect">
            <a:avLst/>
          </a:prstGeom>
        </p:spPr>
      </p:pic>
      <p:pic>
        <p:nvPicPr>
          <p:cNvPr id="12" name="Content Placeholder 3" descr="ep_neg.png"/>
          <p:cNvPicPr>
            <a:picLocks noChangeAspect="1"/>
          </p:cNvPicPr>
          <p:nvPr/>
        </p:nvPicPr>
        <p:blipFill>
          <a:blip r:embed="rId5"/>
          <a:stretch>
            <a:fillRect/>
          </a:stretch>
        </p:blipFill>
        <p:spPr>
          <a:xfrm>
            <a:off x="2286000" y="0"/>
            <a:ext cx="1949979" cy="9274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1676400" y="152400"/>
            <a:ext cx="6324600" cy="646331"/>
          </a:xfrm>
          <a:prstGeom prst="rect">
            <a:avLst/>
          </a:prstGeom>
          <a:noFill/>
        </p:spPr>
        <p:txBody>
          <a:bodyPr wrap="square" rtlCol="0">
            <a:spAutoFit/>
          </a:bodyPr>
          <a:lstStyle/>
          <a:p>
            <a:r>
              <a:rPr lang="en-GB" sz="3600" dirty="0" smtClean="0">
                <a:solidFill>
                  <a:schemeClr val="bg1"/>
                </a:solidFill>
              </a:rPr>
              <a:t>Open Storage for Repositories</a:t>
            </a:r>
            <a:endParaRPr lang="en-GB" sz="3600" dirty="0">
              <a:solidFill>
                <a:schemeClr val="bg1"/>
              </a:solidFill>
            </a:endParaRPr>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324600" y="1562100"/>
            <a:ext cx="838200" cy="838200"/>
          </a:xfrm>
          <a:prstGeom prst="rect">
            <a:avLst/>
          </a:prstGeom>
        </p:spPr>
      </p:pic>
      <p:grpSp>
        <p:nvGrpSpPr>
          <p:cNvPr id="21" name="Group 20"/>
          <p:cNvGrpSpPr/>
          <p:nvPr/>
        </p:nvGrpSpPr>
        <p:grpSpPr>
          <a:xfrm>
            <a:off x="5105400" y="4343400"/>
            <a:ext cx="3337368" cy="1588532"/>
            <a:chOff x="5181600" y="3326368"/>
            <a:chExt cx="3337368" cy="1588532"/>
          </a:xfrm>
        </p:grpSpPr>
        <p:pic>
          <p:nvPicPr>
            <p:cNvPr id="10" name="Picture 9"/>
            <p:cNvPicPr>
              <a:picLocks noChangeAspect="1"/>
            </p:cNvPicPr>
            <p:nvPr/>
          </p:nvPicPr>
          <p:blipFill>
            <a:blip r:embed="rId5"/>
            <a:stretch>
              <a:fillRect/>
            </a:stretch>
          </p:blipFill>
          <p:spPr>
            <a:xfrm>
              <a:off x="5181600" y="3390900"/>
              <a:ext cx="3337368" cy="1524000"/>
            </a:xfrm>
            <a:prstGeom prst="rect">
              <a:avLst/>
            </a:prstGeom>
          </p:spPr>
        </p:pic>
        <p:sp>
          <p:nvSpPr>
            <p:cNvPr id="11" name="TextBox 10"/>
            <p:cNvSpPr txBox="1"/>
            <p:nvPr/>
          </p:nvSpPr>
          <p:spPr>
            <a:xfrm>
              <a:off x="7086600" y="3326368"/>
              <a:ext cx="1380080" cy="369332"/>
            </a:xfrm>
            <a:prstGeom prst="rect">
              <a:avLst/>
            </a:prstGeom>
            <a:noFill/>
          </p:spPr>
          <p:txBody>
            <a:bodyPr wrap="none" rtlCol="0">
              <a:spAutoFit/>
            </a:bodyPr>
            <a:lstStyle/>
            <a:p>
              <a:r>
                <a:rPr lang="en-GB" b="1" dirty="0" smtClean="0"/>
                <a:t>Honeycomb</a:t>
              </a:r>
              <a:endParaRPr lang="en-GB" b="1" dirty="0"/>
            </a:p>
          </p:txBody>
        </p:sp>
      </p:grpSp>
      <p:sp>
        <p:nvSpPr>
          <p:cNvPr id="13" name="TextBox 12"/>
          <p:cNvSpPr txBox="1"/>
          <p:nvPr/>
        </p:nvSpPr>
        <p:spPr>
          <a:xfrm>
            <a:off x="609600" y="1411099"/>
            <a:ext cx="7239000" cy="5370701"/>
          </a:xfrm>
          <a:prstGeom prst="rect">
            <a:avLst/>
          </a:prstGeom>
          <a:noFill/>
        </p:spPr>
        <p:txBody>
          <a:bodyPr wrap="square" rtlCol="0">
            <a:spAutoFit/>
          </a:bodyPr>
          <a:lstStyle/>
          <a:p>
            <a:pPr>
              <a:buFont typeface="Arial"/>
              <a:buChar char="•"/>
            </a:pPr>
            <a:r>
              <a:rPr lang="en-US" sz="2600" dirty="0" smtClean="0"/>
              <a:t> </a:t>
            </a:r>
            <a:r>
              <a:rPr lang="en-US" sz="2500" dirty="0" smtClean="0"/>
              <a:t>Simple, open, managed storage.</a:t>
            </a:r>
          </a:p>
          <a:p>
            <a:pPr>
              <a:buFont typeface="Arial"/>
              <a:buChar char="•"/>
            </a:pPr>
            <a:endParaRPr lang="en-US" sz="2500" dirty="0" smtClean="0"/>
          </a:p>
          <a:p>
            <a:pPr>
              <a:buFont typeface="Arial"/>
              <a:buChar char="•"/>
            </a:pPr>
            <a:r>
              <a:rPr lang="en-US" sz="2500" dirty="0" smtClean="0"/>
              <a:t> Advanced features built in:</a:t>
            </a:r>
          </a:p>
          <a:p>
            <a:pPr lvl="1">
              <a:buFont typeface="Arial"/>
              <a:buChar char="•"/>
            </a:pPr>
            <a:r>
              <a:rPr lang="en-US" sz="2500" dirty="0" smtClean="0"/>
              <a:t> ZFS</a:t>
            </a:r>
          </a:p>
          <a:p>
            <a:pPr lvl="1">
              <a:buFont typeface="Arial"/>
              <a:buChar char="•"/>
            </a:pPr>
            <a:r>
              <a:rPr lang="en-US" sz="2500" dirty="0" smtClean="0"/>
              <a:t> Error and Bit Shift Correction</a:t>
            </a:r>
          </a:p>
          <a:p>
            <a:pPr lvl="1">
              <a:buFont typeface="Arial"/>
              <a:buChar char="•"/>
            </a:pPr>
            <a:r>
              <a:rPr lang="en-US" sz="2500" dirty="0" smtClean="0"/>
              <a:t> Metadata Layer</a:t>
            </a:r>
            <a:endParaRPr lang="en-US" sz="2500" dirty="0" smtClean="0"/>
          </a:p>
          <a:p>
            <a:pPr lvl="1">
              <a:buFont typeface="Arial"/>
              <a:buChar char="•"/>
            </a:pPr>
            <a:endParaRPr lang="en-US" sz="2500" dirty="0" smtClean="0"/>
          </a:p>
          <a:p>
            <a:pPr>
              <a:buFont typeface="Arial"/>
              <a:buChar char="•"/>
            </a:pPr>
            <a:r>
              <a:rPr lang="en-US" sz="2500" dirty="0" smtClean="0"/>
              <a:t> Simple API</a:t>
            </a:r>
          </a:p>
          <a:p>
            <a:pPr lvl="1">
              <a:buFont typeface="Arial"/>
              <a:buChar char="•"/>
            </a:pPr>
            <a:r>
              <a:rPr lang="en-US" sz="2500" dirty="0" smtClean="0"/>
              <a:t> Store  </a:t>
            </a:r>
          </a:p>
          <a:p>
            <a:pPr lvl="1">
              <a:buFont typeface="Arial"/>
              <a:buChar char="•"/>
            </a:pPr>
            <a:r>
              <a:rPr lang="en-US" sz="2500" dirty="0" smtClean="0"/>
              <a:t> Retrieve</a:t>
            </a:r>
          </a:p>
          <a:p>
            <a:pPr lvl="1">
              <a:buFont typeface="Arial"/>
              <a:buChar char="•"/>
            </a:pPr>
            <a:r>
              <a:rPr lang="en-US" sz="2500" dirty="0" smtClean="0"/>
              <a:t> Delete</a:t>
            </a:r>
          </a:p>
          <a:p>
            <a:pPr lvl="1">
              <a:buFont typeface="Arial"/>
              <a:buChar char="•"/>
            </a:pPr>
            <a:endParaRPr lang="en-US" sz="2500" dirty="0" smtClean="0"/>
          </a:p>
          <a:p>
            <a:pPr>
              <a:buFont typeface="Arial"/>
              <a:buChar char="•"/>
            </a:pPr>
            <a:r>
              <a:rPr lang="en-US" sz="2500" dirty="0" smtClean="0"/>
              <a:t> Simple to interface with Repository Software</a:t>
            </a:r>
          </a:p>
          <a:p>
            <a:endParaRPr lang="en-US" dirty="0" smtClean="0"/>
          </a:p>
          <a:p>
            <a:endParaRPr lang="en-US" dirty="0" smtClean="0"/>
          </a:p>
        </p:txBody>
      </p:sp>
      <p:pic>
        <p:nvPicPr>
          <p:cNvPr id="14" name="Picture 1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477000" y="1714500"/>
            <a:ext cx="838200" cy="838200"/>
          </a:xfrm>
          <a:prstGeom prst="rect">
            <a:avLst/>
          </a:prstGeom>
        </p:spPr>
      </p:pic>
      <p:pic>
        <p:nvPicPr>
          <p:cNvPr id="15" name="Picture 1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629400" y="1866900"/>
            <a:ext cx="838200" cy="838200"/>
          </a:xfrm>
          <a:prstGeom prst="rect">
            <a:avLst/>
          </a:prstGeom>
        </p:spPr>
      </p:pic>
      <p:pic>
        <p:nvPicPr>
          <p:cNvPr id="16" name="Picture 1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800" y="2019300"/>
            <a:ext cx="838200" cy="838200"/>
          </a:xfrm>
          <a:prstGeom prst="rect">
            <a:avLst/>
          </a:prstGeom>
        </p:spPr>
      </p:pic>
      <p:pic>
        <p:nvPicPr>
          <p:cNvPr id="17" name="Picture 1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934200" y="2171700"/>
            <a:ext cx="838200" cy="838200"/>
          </a:xfrm>
          <a:prstGeom prst="rect">
            <a:avLst/>
          </a:prstGeom>
        </p:spPr>
      </p:pic>
      <p:sp>
        <p:nvSpPr>
          <p:cNvPr id="19" name="TextBox 18"/>
          <p:cNvSpPr txBox="1"/>
          <p:nvPr/>
        </p:nvSpPr>
        <p:spPr>
          <a:xfrm>
            <a:off x="7315200" y="1562100"/>
            <a:ext cx="988522" cy="369332"/>
          </a:xfrm>
          <a:prstGeom prst="rect">
            <a:avLst/>
          </a:prstGeom>
          <a:noFill/>
        </p:spPr>
        <p:txBody>
          <a:bodyPr wrap="none" rtlCol="0">
            <a:spAutoFit/>
          </a:bodyPr>
          <a:lstStyle/>
          <a:p>
            <a:r>
              <a:rPr lang="en-GB" b="1" dirty="0" smtClean="0"/>
              <a:t>RAID 6</a:t>
            </a:r>
            <a:endParaRPr lang="en-GB" b="1" dirty="0"/>
          </a:p>
        </p:txBody>
      </p:sp>
      <p:pic>
        <p:nvPicPr>
          <p:cNvPr id="20" name="Picture 19"/>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172200" y="3276600"/>
            <a:ext cx="2159000" cy="8763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00034" y="1371600"/>
            <a:ext cx="4500594" cy="1643074"/>
          </a:xfrm>
          <a:prstGeom prst="rect">
            <a:avLst/>
          </a:prstGeom>
          <a:solidFill>
            <a:schemeClr val="bg1">
              <a:lumMod val="85000"/>
            </a:schemeClr>
          </a:solidFill>
          <a:ln w="349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Repository Software</a:t>
            </a:r>
            <a:endParaRPr lang="en-GB" dirty="0">
              <a:solidFill>
                <a:schemeClr val="tx1"/>
              </a:solidFill>
            </a:endParaRPr>
          </a:p>
        </p:txBody>
      </p:sp>
      <p:sp>
        <p:nvSpPr>
          <p:cNvPr id="5" name="Rectangle 4"/>
          <p:cNvSpPr/>
          <p:nvPr/>
        </p:nvSpPr>
        <p:spPr>
          <a:xfrm>
            <a:off x="500034" y="3248020"/>
            <a:ext cx="4500594" cy="714380"/>
          </a:xfrm>
          <a:prstGeom prst="rect">
            <a:avLst/>
          </a:prstGeom>
          <a:solidFill>
            <a:srgbClr val="D9D9D9"/>
          </a:solidFill>
          <a:ln w="349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Storage Controller</a:t>
            </a:r>
            <a:endParaRPr lang="en-GB" dirty="0">
              <a:solidFill>
                <a:schemeClr val="tx1"/>
              </a:solidFill>
            </a:endParaRPr>
          </a:p>
        </p:txBody>
      </p:sp>
      <p:sp>
        <p:nvSpPr>
          <p:cNvPr id="6" name="Rectangle 5"/>
          <p:cNvSpPr/>
          <p:nvPr/>
        </p:nvSpPr>
        <p:spPr>
          <a:xfrm>
            <a:off x="500034" y="4286256"/>
            <a:ext cx="4500594" cy="1714512"/>
          </a:xfrm>
          <a:prstGeom prst="rect">
            <a:avLst/>
          </a:prstGeom>
          <a:solidFill>
            <a:srgbClr val="D9D9D9"/>
          </a:solidFill>
          <a:ln w="34925"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Physical Storage</a:t>
            </a:r>
          </a:p>
        </p:txBody>
      </p:sp>
      <p:sp>
        <p:nvSpPr>
          <p:cNvPr id="7" name="TextBox 6"/>
          <p:cNvSpPr txBox="1"/>
          <p:nvPr/>
        </p:nvSpPr>
        <p:spPr>
          <a:xfrm>
            <a:off x="642910" y="3362980"/>
            <a:ext cx="928694" cy="523220"/>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EPrints</a:t>
            </a:r>
          </a:p>
          <a:p>
            <a:r>
              <a:rPr lang="en-GB" sz="1400" dirty="0" smtClean="0"/>
              <a:t>Fedora</a:t>
            </a:r>
          </a:p>
        </p:txBody>
      </p:sp>
      <p:sp>
        <p:nvSpPr>
          <p:cNvPr id="8" name="TextBox 7"/>
          <p:cNvSpPr txBox="1"/>
          <p:nvPr/>
        </p:nvSpPr>
        <p:spPr>
          <a:xfrm>
            <a:off x="642910" y="1771648"/>
            <a:ext cx="928694" cy="738664"/>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EPrints</a:t>
            </a:r>
          </a:p>
          <a:p>
            <a:r>
              <a:rPr lang="en-GB" sz="1400" dirty="0" smtClean="0"/>
              <a:t>Fedora</a:t>
            </a:r>
          </a:p>
          <a:p>
            <a:r>
              <a:rPr lang="en-GB" sz="1400" dirty="0" err="1" smtClean="0"/>
              <a:t>DSpace</a:t>
            </a:r>
            <a:endParaRPr lang="en-GB" sz="1400" dirty="0"/>
          </a:p>
        </p:txBody>
      </p:sp>
      <p:sp>
        <p:nvSpPr>
          <p:cNvPr id="10" name="TextBox 9"/>
          <p:cNvSpPr txBox="1"/>
          <p:nvPr/>
        </p:nvSpPr>
        <p:spPr>
          <a:xfrm>
            <a:off x="571472" y="4401459"/>
            <a:ext cx="1357322" cy="1384995"/>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Local Disk</a:t>
            </a:r>
          </a:p>
          <a:p>
            <a:r>
              <a:rPr lang="en-GB" sz="1400" dirty="0" smtClean="0"/>
              <a:t>Remote Server</a:t>
            </a:r>
          </a:p>
          <a:p>
            <a:r>
              <a:rPr lang="en-GB" sz="1400" dirty="0" smtClean="0"/>
              <a:t>Cloud Service</a:t>
            </a:r>
          </a:p>
          <a:p>
            <a:r>
              <a:rPr lang="en-GB" sz="1400" dirty="0" smtClean="0"/>
              <a:t>Honeycomb</a:t>
            </a:r>
          </a:p>
          <a:p>
            <a:r>
              <a:rPr lang="en-GB" sz="1400" dirty="0" smtClean="0"/>
              <a:t>EPrints</a:t>
            </a:r>
          </a:p>
          <a:p>
            <a:r>
              <a:rPr lang="en-GB" sz="1400" dirty="0" smtClean="0"/>
              <a:t>Fedora</a:t>
            </a:r>
          </a:p>
        </p:txBody>
      </p:sp>
      <p:cxnSp>
        <p:nvCxnSpPr>
          <p:cNvPr id="12" name="Straight Arrow Connector 11"/>
          <p:cNvCxnSpPr>
            <a:stCxn id="4" idx="2"/>
            <a:endCxn id="5" idx="0"/>
          </p:cNvCxnSpPr>
          <p:nvPr/>
        </p:nvCxnSpPr>
        <p:spPr>
          <a:xfrm rot="5400000">
            <a:off x="2633658" y="3131347"/>
            <a:ext cx="233346" cy="1588"/>
          </a:xfrm>
          <a:prstGeom prst="straightConnector1">
            <a:avLst/>
          </a:prstGeom>
          <a:ln>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rot="5400000">
            <a:off x="2588403" y="4124328"/>
            <a:ext cx="323856" cy="1588"/>
          </a:xfrm>
          <a:prstGeom prst="straightConnector1">
            <a:avLst/>
          </a:prstGeom>
          <a:ln>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p:cNvCxnSpPr>
          <p:nvPr/>
        </p:nvCxnSpPr>
        <p:spPr>
          <a:xfrm rot="16200000" flipH="1">
            <a:off x="2670565" y="4042165"/>
            <a:ext cx="304802" cy="14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p:cNvCxnSpPr>
          <p:nvPr/>
        </p:nvCxnSpPr>
        <p:spPr>
          <a:xfrm rot="5400000">
            <a:off x="2518165" y="4035036"/>
            <a:ext cx="304802" cy="159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14942" y="2033574"/>
            <a:ext cx="571504" cy="33004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dirty="0" smtClean="0">
                <a:solidFill>
                  <a:srgbClr val="D9D9D9"/>
                </a:solidFill>
              </a:rPr>
              <a:t>Services Registry</a:t>
            </a:r>
          </a:p>
          <a:p>
            <a:pPr algn="ctr"/>
            <a:endParaRPr lang="en-GB" dirty="0" smtClean="0">
              <a:solidFill>
                <a:schemeClr val="tx1"/>
              </a:solidFill>
            </a:endParaRPr>
          </a:p>
          <a:p>
            <a:pPr algn="ctr"/>
            <a:endParaRPr lang="en-GB" dirty="0">
              <a:solidFill>
                <a:schemeClr val="tx1"/>
              </a:solidFill>
            </a:endParaRPr>
          </a:p>
        </p:txBody>
      </p:sp>
      <p:sp>
        <p:nvSpPr>
          <p:cNvPr id="28" name="Rectangle 27"/>
          <p:cNvSpPr/>
          <p:nvPr/>
        </p:nvSpPr>
        <p:spPr>
          <a:xfrm>
            <a:off x="6000760" y="1371600"/>
            <a:ext cx="2786082" cy="4495800"/>
          </a:xfrm>
          <a:prstGeom prst="rect">
            <a:avLst/>
          </a:prstGeom>
          <a:solidFill>
            <a:schemeClr val="bg1"/>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bg1">
                    <a:lumMod val="85000"/>
                  </a:schemeClr>
                </a:solidFill>
              </a:rPr>
              <a:t>Services</a:t>
            </a:r>
            <a:endParaRPr lang="en-GB" dirty="0">
              <a:solidFill>
                <a:schemeClr val="bg1">
                  <a:lumMod val="85000"/>
                </a:schemeClr>
              </a:solidFill>
            </a:endParaRPr>
          </a:p>
        </p:txBody>
      </p:sp>
      <p:sp>
        <p:nvSpPr>
          <p:cNvPr id="29" name="TextBox 28"/>
          <p:cNvSpPr txBox="1"/>
          <p:nvPr/>
        </p:nvSpPr>
        <p:spPr>
          <a:xfrm>
            <a:off x="6286512" y="1810324"/>
            <a:ext cx="2214578" cy="1077218"/>
          </a:xfrm>
          <a:prstGeom prst="rect">
            <a:avLst/>
          </a:prstGeom>
          <a:noFill/>
          <a:ln>
            <a:solidFill>
              <a:schemeClr val="tx1"/>
            </a:solidFill>
          </a:ln>
        </p:spPr>
        <p:txBody>
          <a:bodyPr wrap="square" rtlCol="0">
            <a:spAutoFit/>
          </a:bodyPr>
          <a:lstStyle/>
          <a:p>
            <a:pPr algn="ctr"/>
            <a:r>
              <a:rPr lang="en-GB" sz="1600" u="sng" dirty="0" smtClean="0">
                <a:solidFill>
                  <a:srgbClr val="D9D9D9"/>
                </a:solidFill>
              </a:rPr>
              <a:t>TNA  API - PRONOM</a:t>
            </a:r>
          </a:p>
          <a:p>
            <a:pPr>
              <a:buFont typeface="Arial" pitchFamily="34" charset="0"/>
              <a:buChar char="•"/>
            </a:pPr>
            <a:r>
              <a:rPr lang="en-GB" sz="1200" dirty="0" smtClean="0">
                <a:solidFill>
                  <a:srgbClr val="D9D9D9"/>
                </a:solidFill>
              </a:rPr>
              <a:t> File Format Identification</a:t>
            </a:r>
          </a:p>
          <a:p>
            <a:pPr>
              <a:buFont typeface="Arial" pitchFamily="34" charset="0"/>
              <a:buChar char="•"/>
            </a:pPr>
            <a:r>
              <a:rPr lang="en-GB" sz="1200" dirty="0" smtClean="0">
                <a:solidFill>
                  <a:srgbClr val="D9D9D9"/>
                </a:solidFill>
              </a:rPr>
              <a:t> Significant Properties</a:t>
            </a:r>
          </a:p>
          <a:p>
            <a:pPr>
              <a:buFont typeface="Arial" pitchFamily="34" charset="0"/>
              <a:buChar char="•"/>
            </a:pPr>
            <a:r>
              <a:rPr lang="en-GB" sz="1200" dirty="0">
                <a:solidFill>
                  <a:srgbClr val="D9D9D9"/>
                </a:solidFill>
              </a:rPr>
              <a:t> </a:t>
            </a:r>
            <a:r>
              <a:rPr lang="en-GB" sz="1200" dirty="0" smtClean="0">
                <a:solidFill>
                  <a:srgbClr val="D9D9D9"/>
                </a:solidFill>
              </a:rPr>
              <a:t>Migration Tools</a:t>
            </a:r>
          </a:p>
          <a:p>
            <a:pPr>
              <a:buFont typeface="Arial" pitchFamily="34" charset="0"/>
              <a:buChar char="•"/>
            </a:pPr>
            <a:r>
              <a:rPr lang="en-GB" sz="1200" dirty="0" smtClean="0">
                <a:solidFill>
                  <a:srgbClr val="D9D9D9"/>
                </a:solidFill>
              </a:rPr>
              <a:t> (Performance Metrics)</a:t>
            </a:r>
            <a:endParaRPr lang="en-GB" sz="1200" dirty="0">
              <a:solidFill>
                <a:srgbClr val="D9D9D9"/>
              </a:solidFill>
            </a:endParaRPr>
          </a:p>
        </p:txBody>
      </p:sp>
      <p:sp>
        <p:nvSpPr>
          <p:cNvPr id="31" name="TextBox 30"/>
          <p:cNvSpPr txBox="1"/>
          <p:nvPr/>
        </p:nvSpPr>
        <p:spPr>
          <a:xfrm>
            <a:off x="6286512" y="3055052"/>
            <a:ext cx="2214578" cy="523220"/>
          </a:xfrm>
          <a:prstGeom prst="rect">
            <a:avLst/>
          </a:prstGeom>
          <a:noFill/>
          <a:ln>
            <a:solidFill>
              <a:schemeClr val="tx1"/>
            </a:solidFill>
          </a:ln>
        </p:spPr>
        <p:txBody>
          <a:bodyPr wrap="square" rtlCol="0">
            <a:spAutoFit/>
          </a:bodyPr>
          <a:lstStyle/>
          <a:p>
            <a:pPr algn="ctr"/>
            <a:r>
              <a:rPr lang="en-GB" sz="1600" u="sng" dirty="0" smtClean="0">
                <a:solidFill>
                  <a:srgbClr val="D9D9D9"/>
                </a:solidFill>
              </a:rPr>
              <a:t>Scheduler (Oxford)</a:t>
            </a:r>
          </a:p>
          <a:p>
            <a:pPr>
              <a:buFont typeface="Arial" pitchFamily="34" charset="0"/>
              <a:buChar char="•"/>
            </a:pPr>
            <a:r>
              <a:rPr lang="en-GB" sz="1200" dirty="0" smtClean="0">
                <a:solidFill>
                  <a:srgbClr val="D9D9D9"/>
                </a:solidFill>
              </a:rPr>
              <a:t> Services &amp; Invocation API</a:t>
            </a:r>
            <a:endParaRPr lang="en-GB" sz="1200" dirty="0">
              <a:solidFill>
                <a:srgbClr val="D9D9D9"/>
              </a:solidFill>
            </a:endParaRPr>
          </a:p>
        </p:txBody>
      </p:sp>
      <p:sp>
        <p:nvSpPr>
          <p:cNvPr id="34" name="TextBox 33"/>
          <p:cNvSpPr txBox="1"/>
          <p:nvPr/>
        </p:nvSpPr>
        <p:spPr>
          <a:xfrm>
            <a:off x="6286512" y="3711714"/>
            <a:ext cx="2214578" cy="707886"/>
          </a:xfrm>
          <a:prstGeom prst="rect">
            <a:avLst/>
          </a:prstGeom>
          <a:noFill/>
          <a:ln>
            <a:solidFill>
              <a:schemeClr val="tx1"/>
            </a:solidFill>
          </a:ln>
        </p:spPr>
        <p:txBody>
          <a:bodyPr wrap="square" rtlCol="0">
            <a:spAutoFit/>
          </a:bodyPr>
          <a:lstStyle/>
          <a:p>
            <a:pPr algn="ctr"/>
            <a:r>
              <a:rPr lang="en-GB" sz="1600" u="sng" dirty="0" smtClean="0">
                <a:solidFill>
                  <a:srgbClr val="D9D9D9"/>
                </a:solidFill>
              </a:rPr>
              <a:t>Interoperability</a:t>
            </a:r>
          </a:p>
          <a:p>
            <a:pPr>
              <a:buFont typeface="Arial" pitchFamily="34" charset="0"/>
              <a:buChar char="•"/>
            </a:pPr>
            <a:r>
              <a:rPr lang="en-GB" sz="1200" dirty="0" smtClean="0">
                <a:solidFill>
                  <a:srgbClr val="D9D9D9"/>
                </a:solidFill>
              </a:rPr>
              <a:t> OAI-ORE Specification &amp; Mapping</a:t>
            </a:r>
            <a:endParaRPr lang="en-GB" sz="1200" dirty="0">
              <a:solidFill>
                <a:srgbClr val="D9D9D9"/>
              </a:solidFill>
            </a:endParaRPr>
          </a:p>
        </p:txBody>
      </p:sp>
      <p:cxnSp>
        <p:nvCxnSpPr>
          <p:cNvPr id="36" name="Straight Arrow Connector 35"/>
          <p:cNvCxnSpPr/>
          <p:nvPr/>
        </p:nvCxnSpPr>
        <p:spPr>
          <a:xfrm>
            <a:off x="5000628" y="1751012"/>
            <a:ext cx="1000132"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000628" y="5643578"/>
            <a:ext cx="1000132"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00628" y="2428868"/>
            <a:ext cx="214314"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00628" y="4714884"/>
            <a:ext cx="214314"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1"/>
            <a:endCxn id="26" idx="3"/>
          </p:cNvCxnSpPr>
          <p:nvPr/>
        </p:nvCxnSpPr>
        <p:spPr>
          <a:xfrm rot="10800000" flipV="1">
            <a:off x="5786446" y="3619499"/>
            <a:ext cx="214314" cy="64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438253" y="6243657"/>
            <a:ext cx="500066"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00166" y="6500834"/>
            <a:ext cx="427040" cy="24"/>
          </a:xfrm>
          <a:prstGeom prst="straightConnector1">
            <a:avLst/>
          </a:prstGeom>
          <a:ln>
            <a:headEnd type="diamon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41570" y="6060064"/>
            <a:ext cx="4121641" cy="646331"/>
          </a:xfrm>
          <a:prstGeom prst="rect">
            <a:avLst/>
          </a:prstGeom>
          <a:noFill/>
        </p:spPr>
        <p:txBody>
          <a:bodyPr wrap="none" rtlCol="0">
            <a:spAutoFit/>
          </a:bodyPr>
          <a:lstStyle/>
          <a:p>
            <a:r>
              <a:rPr lang="en-GB" dirty="0" smtClean="0">
                <a:solidFill>
                  <a:srgbClr val="D9D9D9"/>
                </a:solidFill>
              </a:rPr>
              <a:t>Application Program Interface (API) + XML</a:t>
            </a:r>
          </a:p>
          <a:p>
            <a:r>
              <a:rPr lang="en-GB" dirty="0" smtClean="0"/>
              <a:t>Relation Exclusivity (1 to 1, 1 to Many)</a:t>
            </a:r>
            <a:endParaRPr lang="en-GB" dirty="0"/>
          </a:p>
        </p:txBody>
      </p:sp>
      <p:sp>
        <p:nvSpPr>
          <p:cNvPr id="46" name="TextBox 45"/>
          <p:cNvSpPr txBox="1"/>
          <p:nvPr/>
        </p:nvSpPr>
        <p:spPr>
          <a:xfrm>
            <a:off x="533400" y="838200"/>
            <a:ext cx="2133600" cy="381000"/>
          </a:xfrm>
          <a:prstGeom prst="rect">
            <a:avLst/>
          </a:prstGeom>
          <a:solidFill>
            <a:schemeClr val="bg1"/>
          </a:solidFill>
          <a:ln>
            <a:solidFill>
              <a:srgbClr val="000000"/>
            </a:solidFill>
          </a:ln>
        </p:spPr>
        <p:txBody>
          <a:bodyPr wrap="square" rtlCol="0">
            <a:spAutoFit/>
          </a:bodyPr>
          <a:lstStyle/>
          <a:p>
            <a:pPr algn="ctr"/>
            <a:r>
              <a:rPr lang="en-US" dirty="0" smtClean="0">
                <a:solidFill>
                  <a:srgbClr val="D9D9D9"/>
                </a:solidFill>
              </a:rPr>
              <a:t>Content</a:t>
            </a:r>
            <a:endParaRPr lang="en-US" dirty="0">
              <a:solidFill>
                <a:srgbClr val="D9D9D9"/>
              </a:solidFill>
            </a:endParaRPr>
          </a:p>
        </p:txBody>
      </p:sp>
      <p:sp>
        <p:nvSpPr>
          <p:cNvPr id="48" name="TextBox 47"/>
          <p:cNvSpPr txBox="1"/>
          <p:nvPr/>
        </p:nvSpPr>
        <p:spPr>
          <a:xfrm>
            <a:off x="2819400" y="838200"/>
            <a:ext cx="2133600" cy="381000"/>
          </a:xfrm>
          <a:prstGeom prst="rect">
            <a:avLst/>
          </a:prstGeom>
          <a:solidFill>
            <a:srgbClr val="FFFFFF"/>
          </a:solidFill>
          <a:ln>
            <a:solidFill>
              <a:srgbClr val="000000"/>
            </a:solidFill>
          </a:ln>
        </p:spPr>
        <p:txBody>
          <a:bodyPr wrap="square" rtlCol="0">
            <a:spAutoFit/>
          </a:bodyPr>
          <a:lstStyle/>
          <a:p>
            <a:pPr algn="ctr"/>
            <a:r>
              <a:rPr lang="en-US" dirty="0" smtClean="0">
                <a:solidFill>
                  <a:srgbClr val="D9D9D9"/>
                </a:solidFill>
              </a:rPr>
              <a:t>Policy</a:t>
            </a:r>
            <a:endParaRPr lang="en-US" dirty="0">
              <a:solidFill>
                <a:srgbClr val="D9D9D9"/>
              </a:solidFill>
            </a:endParaRPr>
          </a:p>
        </p:txBody>
      </p:sp>
      <p:cxnSp>
        <p:nvCxnSpPr>
          <p:cNvPr id="50" name="Straight Arrow Connector 49"/>
          <p:cNvCxnSpPr>
            <a:stCxn id="48" idx="2"/>
          </p:cNvCxnSpPr>
          <p:nvPr/>
        </p:nvCxnSpPr>
        <p:spPr>
          <a:xfrm rot="5400000">
            <a:off x="3810000" y="1295400"/>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6" idx="2"/>
          </p:cNvCxnSpPr>
          <p:nvPr/>
        </p:nvCxnSpPr>
        <p:spPr>
          <a:xfrm rot="5400000">
            <a:off x="1524000" y="1295400"/>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00" y="152400"/>
            <a:ext cx="6338918" cy="553998"/>
          </a:xfrm>
          <a:prstGeom prst="rect">
            <a:avLst/>
          </a:prstGeom>
          <a:noFill/>
        </p:spPr>
        <p:txBody>
          <a:bodyPr wrap="square" rtlCol="0">
            <a:spAutoFit/>
          </a:bodyPr>
          <a:lstStyle/>
          <a:p>
            <a:r>
              <a:rPr lang="en-GB" sz="3000" b="1" dirty="0" err="1" smtClean="0">
                <a:solidFill>
                  <a:srgbClr val="FFFFFF"/>
                </a:solidFill>
              </a:rPr>
              <a:t>Preserv</a:t>
            </a:r>
            <a:r>
              <a:rPr lang="en-GB" sz="3000" b="1" dirty="0" smtClean="0">
                <a:solidFill>
                  <a:srgbClr val="FFFFFF"/>
                </a:solidFill>
              </a:rPr>
              <a:t> Project Structure (May 2008)</a:t>
            </a:r>
            <a:endParaRPr lang="en-GB" sz="3000" b="1" dirty="0">
              <a:solidFill>
                <a:srgbClr val="FFFFFF"/>
              </a:solidFill>
            </a:endParaRPr>
          </a:p>
        </p:txBody>
      </p:sp>
      <p:grpSp>
        <p:nvGrpSpPr>
          <p:cNvPr id="41" name="Group 2"/>
          <p:cNvGrpSpPr>
            <a:grpSpLocks/>
          </p:cNvGrpSpPr>
          <p:nvPr/>
        </p:nvGrpSpPr>
        <p:grpSpPr bwMode="auto">
          <a:xfrm>
            <a:off x="6605588" y="-73025"/>
            <a:ext cx="3529012" cy="1368425"/>
            <a:chOff x="982" y="2545"/>
            <a:chExt cx="5558" cy="2154"/>
          </a:xfrm>
        </p:grpSpPr>
        <p:sp>
          <p:nvSpPr>
            <p:cNvPr id="43" name="AutoShape 3"/>
            <p:cNvSpPr>
              <a:spLocks noChangeArrowheads="1"/>
            </p:cNvSpPr>
            <p:nvPr/>
          </p:nvSpPr>
          <p:spPr bwMode="auto">
            <a:xfrm>
              <a:off x="1527" y="2759"/>
              <a:ext cx="3041" cy="194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noFill/>
            <a:ln w="47625">
              <a:solidFill>
                <a:srgbClr val="CDCF01">
                  <a:alpha val="49001"/>
                </a:srgbClr>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GB"/>
            </a:p>
          </p:txBody>
        </p:sp>
        <p:sp>
          <p:nvSpPr>
            <p:cNvPr id="51" name="Rectangle 4"/>
            <p:cNvSpPr>
              <a:spLocks noChangeArrowheads="1"/>
            </p:cNvSpPr>
            <p:nvPr/>
          </p:nvSpPr>
          <p:spPr bwMode="auto">
            <a:xfrm>
              <a:off x="982" y="2545"/>
              <a:ext cx="4294" cy="1520"/>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5300" b="1" i="0" u="none" strike="noStrike" cap="none" normalizeH="0" baseline="0">
                  <a:ln>
                    <a:noFill/>
                  </a:ln>
                  <a:solidFill>
                    <a:schemeClr val="tx1"/>
                  </a:solidFill>
                  <a:effectLst/>
                  <a:latin typeface="Cambria" pitchFamily="-65" charset="0"/>
                  <a:ea typeface="Times New Roman" pitchFamily="-65" charset="0"/>
                </a:rPr>
                <a:t>Preserv</a:t>
              </a:r>
            </a:p>
          </p:txBody>
        </p:sp>
        <p:sp>
          <p:nvSpPr>
            <p:cNvPr id="52" name="Rectangle 5"/>
            <p:cNvSpPr>
              <a:spLocks noChangeArrowheads="1"/>
            </p:cNvSpPr>
            <p:nvPr/>
          </p:nvSpPr>
          <p:spPr bwMode="auto">
            <a:xfrm>
              <a:off x="1035" y="3630"/>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a:ln>
                    <a:noFill/>
                  </a:ln>
                  <a:solidFill>
                    <a:schemeClr val="tx1"/>
                  </a:solidFill>
                  <a:effectLst/>
                  <a:latin typeface="Cambria" pitchFamily="-65" charset="0"/>
                  <a:ea typeface="Times New Roman" pitchFamily="-65" charset="0"/>
                </a:rPr>
                <a:t>Repository Preservation and Interoperability</a:t>
              </a:r>
            </a:p>
          </p:txBody>
        </p:sp>
        <p:sp>
          <p:nvSpPr>
            <p:cNvPr id="54" name="Rectangle 6"/>
            <p:cNvSpPr>
              <a:spLocks noChangeArrowheads="1"/>
            </p:cNvSpPr>
            <p:nvPr/>
          </p:nvSpPr>
          <p:spPr bwMode="auto">
            <a:xfrm>
              <a:off x="2606" y="2742"/>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a:ln>
                    <a:noFill/>
                  </a:ln>
                  <a:solidFill>
                    <a:schemeClr val="tx1"/>
                  </a:solidFill>
                  <a:effectLst/>
                  <a:latin typeface="Cambria" pitchFamily="-65" charset="0"/>
                  <a:ea typeface="Times New Roman" pitchFamily="-65" charset="0"/>
                </a:rPr>
                <a:t>.org.uk</a:t>
              </a:r>
            </a:p>
          </p:txBody>
        </p:sp>
      </p:grpSp>
      <p:sp>
        <p:nvSpPr>
          <p:cNvPr id="57" name="Rectangle 56"/>
          <p:cNvSpPr/>
          <p:nvPr/>
        </p:nvSpPr>
        <p:spPr>
          <a:xfrm>
            <a:off x="381000" y="1295400"/>
            <a:ext cx="4729480" cy="4800600"/>
          </a:xfrm>
          <a:prstGeom prst="rect">
            <a:avLst/>
          </a:prstGeom>
          <a:noFill/>
          <a:ln w="603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00034" y="1371600"/>
            <a:ext cx="4500594" cy="16430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Repository Software</a:t>
            </a:r>
            <a:endParaRPr lang="en-GB" dirty="0">
              <a:solidFill>
                <a:schemeClr val="tx1"/>
              </a:solidFill>
            </a:endParaRPr>
          </a:p>
        </p:txBody>
      </p:sp>
      <p:sp>
        <p:nvSpPr>
          <p:cNvPr id="5" name="Rectangle 4"/>
          <p:cNvSpPr/>
          <p:nvPr/>
        </p:nvSpPr>
        <p:spPr>
          <a:xfrm>
            <a:off x="500034" y="3248020"/>
            <a:ext cx="4500594" cy="7143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Storage Controller</a:t>
            </a:r>
            <a:endParaRPr lang="en-GB" dirty="0">
              <a:solidFill>
                <a:schemeClr val="tx1"/>
              </a:solidFill>
            </a:endParaRPr>
          </a:p>
        </p:txBody>
      </p:sp>
      <p:sp>
        <p:nvSpPr>
          <p:cNvPr id="6" name="Rectangle 5"/>
          <p:cNvSpPr/>
          <p:nvPr/>
        </p:nvSpPr>
        <p:spPr>
          <a:xfrm>
            <a:off x="500034" y="4286256"/>
            <a:ext cx="4500594" cy="17145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Physical Storage</a:t>
            </a:r>
          </a:p>
        </p:txBody>
      </p:sp>
      <p:sp>
        <p:nvSpPr>
          <p:cNvPr id="7" name="TextBox 6"/>
          <p:cNvSpPr txBox="1"/>
          <p:nvPr/>
        </p:nvSpPr>
        <p:spPr>
          <a:xfrm>
            <a:off x="642910" y="3362980"/>
            <a:ext cx="928694" cy="523220"/>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EPrints</a:t>
            </a:r>
          </a:p>
          <a:p>
            <a:r>
              <a:rPr lang="en-GB" sz="1400" dirty="0" smtClean="0"/>
              <a:t>Fedora</a:t>
            </a:r>
          </a:p>
        </p:txBody>
      </p:sp>
      <p:sp>
        <p:nvSpPr>
          <p:cNvPr id="8" name="TextBox 7"/>
          <p:cNvSpPr txBox="1"/>
          <p:nvPr/>
        </p:nvSpPr>
        <p:spPr>
          <a:xfrm>
            <a:off x="642910" y="1771648"/>
            <a:ext cx="928694" cy="738664"/>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EPrints</a:t>
            </a:r>
          </a:p>
          <a:p>
            <a:r>
              <a:rPr lang="en-GB" sz="1400" dirty="0" smtClean="0"/>
              <a:t>Fedora</a:t>
            </a:r>
          </a:p>
          <a:p>
            <a:r>
              <a:rPr lang="en-GB" sz="1400" dirty="0" err="1" smtClean="0"/>
              <a:t>DSpace</a:t>
            </a:r>
            <a:endParaRPr lang="en-GB" sz="1400" dirty="0"/>
          </a:p>
        </p:txBody>
      </p:sp>
      <p:sp>
        <p:nvSpPr>
          <p:cNvPr id="10" name="TextBox 9"/>
          <p:cNvSpPr txBox="1"/>
          <p:nvPr/>
        </p:nvSpPr>
        <p:spPr>
          <a:xfrm>
            <a:off x="571472" y="4401459"/>
            <a:ext cx="1357322" cy="1384995"/>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Local Disk</a:t>
            </a:r>
          </a:p>
          <a:p>
            <a:r>
              <a:rPr lang="en-GB" sz="1400" dirty="0" smtClean="0"/>
              <a:t>Remote Server</a:t>
            </a:r>
          </a:p>
          <a:p>
            <a:r>
              <a:rPr lang="en-GB" sz="1400" dirty="0" smtClean="0"/>
              <a:t>Cloud Service</a:t>
            </a:r>
          </a:p>
          <a:p>
            <a:r>
              <a:rPr lang="en-GB" sz="1400" dirty="0" smtClean="0"/>
              <a:t>Honeycomb</a:t>
            </a:r>
          </a:p>
          <a:p>
            <a:r>
              <a:rPr lang="en-GB" sz="1400" dirty="0" smtClean="0"/>
              <a:t>EPrints</a:t>
            </a:r>
          </a:p>
          <a:p>
            <a:r>
              <a:rPr lang="en-GB" sz="1400" dirty="0" smtClean="0"/>
              <a:t>Fedora</a:t>
            </a:r>
          </a:p>
        </p:txBody>
      </p:sp>
      <p:cxnSp>
        <p:nvCxnSpPr>
          <p:cNvPr id="12" name="Straight Arrow Connector 11"/>
          <p:cNvCxnSpPr>
            <a:stCxn id="4" idx="2"/>
            <a:endCxn id="5" idx="0"/>
          </p:cNvCxnSpPr>
          <p:nvPr/>
        </p:nvCxnSpPr>
        <p:spPr>
          <a:xfrm rot="5400000">
            <a:off x="2633658" y="3131347"/>
            <a:ext cx="233346" cy="1588"/>
          </a:xfrm>
          <a:prstGeom prst="straightConnector1">
            <a:avLst/>
          </a:prstGeom>
          <a:ln>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rot="5400000">
            <a:off x="2588403" y="4124328"/>
            <a:ext cx="323856" cy="1588"/>
          </a:xfrm>
          <a:prstGeom prst="straightConnector1">
            <a:avLst/>
          </a:prstGeom>
          <a:ln>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p:cNvCxnSpPr>
          <p:nvPr/>
        </p:nvCxnSpPr>
        <p:spPr>
          <a:xfrm rot="16200000" flipH="1">
            <a:off x="2670565" y="4042165"/>
            <a:ext cx="304802" cy="14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p:cNvCxnSpPr>
          <p:nvPr/>
        </p:nvCxnSpPr>
        <p:spPr>
          <a:xfrm rot="5400000">
            <a:off x="2518165" y="4035036"/>
            <a:ext cx="304802" cy="159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14942" y="2033574"/>
            <a:ext cx="571504" cy="33004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dirty="0" smtClean="0">
                <a:solidFill>
                  <a:schemeClr val="tx1"/>
                </a:solidFill>
              </a:rPr>
              <a:t>Services Registry</a:t>
            </a:r>
          </a:p>
          <a:p>
            <a:pPr algn="ctr"/>
            <a:endParaRPr lang="en-GB" dirty="0" smtClean="0">
              <a:solidFill>
                <a:schemeClr val="tx1"/>
              </a:solidFill>
            </a:endParaRPr>
          </a:p>
          <a:p>
            <a:pPr algn="ctr"/>
            <a:endParaRPr lang="en-GB" dirty="0">
              <a:solidFill>
                <a:schemeClr val="tx1"/>
              </a:solidFill>
            </a:endParaRPr>
          </a:p>
        </p:txBody>
      </p:sp>
      <p:sp>
        <p:nvSpPr>
          <p:cNvPr id="28" name="Rectangle 27"/>
          <p:cNvSpPr/>
          <p:nvPr/>
        </p:nvSpPr>
        <p:spPr>
          <a:xfrm>
            <a:off x="6000760" y="1371600"/>
            <a:ext cx="2786082" cy="4629168"/>
          </a:xfrm>
          <a:prstGeom prst="rect">
            <a:avLst/>
          </a:prstGeom>
          <a:solidFill>
            <a:schemeClr val="bg1"/>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Services</a:t>
            </a:r>
            <a:endParaRPr lang="en-GB" dirty="0">
              <a:solidFill>
                <a:schemeClr val="tx1"/>
              </a:solidFill>
            </a:endParaRPr>
          </a:p>
        </p:txBody>
      </p:sp>
      <p:sp>
        <p:nvSpPr>
          <p:cNvPr id="29" name="TextBox 28"/>
          <p:cNvSpPr txBox="1"/>
          <p:nvPr/>
        </p:nvSpPr>
        <p:spPr>
          <a:xfrm>
            <a:off x="6286512" y="1810324"/>
            <a:ext cx="2214578" cy="1077218"/>
          </a:xfrm>
          <a:prstGeom prst="rect">
            <a:avLst/>
          </a:prstGeom>
          <a:noFill/>
          <a:ln>
            <a:solidFill>
              <a:schemeClr val="tx1"/>
            </a:solidFill>
          </a:ln>
        </p:spPr>
        <p:txBody>
          <a:bodyPr wrap="square" rtlCol="0">
            <a:spAutoFit/>
          </a:bodyPr>
          <a:lstStyle/>
          <a:p>
            <a:pPr algn="ctr"/>
            <a:r>
              <a:rPr lang="en-GB" sz="1600" u="sng" dirty="0" smtClean="0"/>
              <a:t>TNA  API - PRONOM</a:t>
            </a:r>
          </a:p>
          <a:p>
            <a:pPr>
              <a:buFont typeface="Arial" pitchFamily="34" charset="0"/>
              <a:buChar char="•"/>
            </a:pPr>
            <a:r>
              <a:rPr lang="en-GB" sz="1200" dirty="0" smtClean="0"/>
              <a:t> File Format Identification</a:t>
            </a:r>
          </a:p>
          <a:p>
            <a:pPr>
              <a:buFont typeface="Arial" pitchFamily="34" charset="0"/>
              <a:buChar char="•"/>
            </a:pPr>
            <a:r>
              <a:rPr lang="en-GB" sz="1200" dirty="0" smtClean="0"/>
              <a:t> Significant Properties</a:t>
            </a:r>
          </a:p>
          <a:p>
            <a:pPr>
              <a:buFont typeface="Arial" pitchFamily="34" charset="0"/>
              <a:buChar char="•"/>
            </a:pPr>
            <a:r>
              <a:rPr lang="en-GB" sz="1200" dirty="0"/>
              <a:t> </a:t>
            </a:r>
            <a:r>
              <a:rPr lang="en-GB" sz="1200" dirty="0" smtClean="0"/>
              <a:t>Migration Tools</a:t>
            </a:r>
            <a:endParaRPr lang="en-GB" sz="1200" dirty="0" smtClean="0"/>
          </a:p>
          <a:p>
            <a:r>
              <a:rPr lang="en-GB" sz="1200" dirty="0" smtClean="0"/>
              <a:t>  </a:t>
            </a:r>
            <a:r>
              <a:rPr lang="en-GB" sz="1200" dirty="0" smtClean="0"/>
              <a:t>(</a:t>
            </a:r>
            <a:r>
              <a:rPr lang="en-GB" sz="1200" dirty="0" smtClean="0"/>
              <a:t>Performance Metrics)</a:t>
            </a:r>
            <a:endParaRPr lang="en-GB" sz="1200" dirty="0"/>
          </a:p>
        </p:txBody>
      </p:sp>
      <p:sp>
        <p:nvSpPr>
          <p:cNvPr id="31" name="TextBox 30"/>
          <p:cNvSpPr txBox="1"/>
          <p:nvPr/>
        </p:nvSpPr>
        <p:spPr>
          <a:xfrm>
            <a:off x="6286512" y="3055052"/>
            <a:ext cx="2214578" cy="523220"/>
          </a:xfrm>
          <a:prstGeom prst="rect">
            <a:avLst/>
          </a:prstGeom>
          <a:noFill/>
          <a:ln>
            <a:solidFill>
              <a:schemeClr val="tx1"/>
            </a:solidFill>
          </a:ln>
        </p:spPr>
        <p:txBody>
          <a:bodyPr wrap="square" rtlCol="0">
            <a:spAutoFit/>
          </a:bodyPr>
          <a:lstStyle/>
          <a:p>
            <a:pPr algn="ctr"/>
            <a:r>
              <a:rPr lang="en-GB" sz="1600" u="sng" dirty="0" smtClean="0"/>
              <a:t>Scheduler (Oxford)</a:t>
            </a:r>
          </a:p>
          <a:p>
            <a:pPr>
              <a:buFont typeface="Arial" pitchFamily="34" charset="0"/>
              <a:buChar char="•"/>
            </a:pPr>
            <a:r>
              <a:rPr lang="en-GB" sz="1200" dirty="0" smtClean="0"/>
              <a:t> Services &amp; Invocation API</a:t>
            </a:r>
            <a:endParaRPr lang="en-GB" sz="1200" dirty="0"/>
          </a:p>
        </p:txBody>
      </p:sp>
      <p:sp>
        <p:nvSpPr>
          <p:cNvPr id="33" name="TextBox 32"/>
          <p:cNvSpPr txBox="1"/>
          <p:nvPr/>
        </p:nvSpPr>
        <p:spPr>
          <a:xfrm>
            <a:off x="76200" y="152400"/>
            <a:ext cx="6338918" cy="553998"/>
          </a:xfrm>
          <a:prstGeom prst="rect">
            <a:avLst/>
          </a:prstGeom>
          <a:noFill/>
        </p:spPr>
        <p:txBody>
          <a:bodyPr wrap="square" rtlCol="0">
            <a:spAutoFit/>
          </a:bodyPr>
          <a:lstStyle/>
          <a:p>
            <a:r>
              <a:rPr lang="en-GB" sz="3000" b="1" dirty="0" err="1" smtClean="0">
                <a:solidFill>
                  <a:srgbClr val="FFFFFF"/>
                </a:solidFill>
              </a:rPr>
              <a:t>Preserv</a:t>
            </a:r>
            <a:r>
              <a:rPr lang="en-GB" sz="3000" b="1" dirty="0" smtClean="0">
                <a:solidFill>
                  <a:srgbClr val="FFFFFF"/>
                </a:solidFill>
              </a:rPr>
              <a:t> Project Structure (May 2008)</a:t>
            </a:r>
            <a:endParaRPr lang="en-GB" sz="3000" b="1" dirty="0">
              <a:solidFill>
                <a:srgbClr val="FFFFFF"/>
              </a:solidFill>
            </a:endParaRPr>
          </a:p>
        </p:txBody>
      </p:sp>
      <p:sp>
        <p:nvSpPr>
          <p:cNvPr id="34" name="TextBox 33"/>
          <p:cNvSpPr txBox="1"/>
          <p:nvPr/>
        </p:nvSpPr>
        <p:spPr>
          <a:xfrm>
            <a:off x="6286512" y="3711714"/>
            <a:ext cx="2214578" cy="707886"/>
          </a:xfrm>
          <a:prstGeom prst="rect">
            <a:avLst/>
          </a:prstGeom>
          <a:noFill/>
          <a:ln>
            <a:solidFill>
              <a:schemeClr val="tx1"/>
            </a:solidFill>
          </a:ln>
        </p:spPr>
        <p:txBody>
          <a:bodyPr wrap="square" rtlCol="0">
            <a:spAutoFit/>
          </a:bodyPr>
          <a:lstStyle/>
          <a:p>
            <a:pPr algn="ctr"/>
            <a:r>
              <a:rPr lang="en-GB" sz="1600" u="sng" dirty="0" smtClean="0"/>
              <a:t>Interoperability</a:t>
            </a:r>
          </a:p>
          <a:p>
            <a:pPr>
              <a:buFont typeface="Arial" pitchFamily="34" charset="0"/>
              <a:buChar char="•"/>
            </a:pPr>
            <a:r>
              <a:rPr lang="en-GB" sz="1200" dirty="0" smtClean="0"/>
              <a:t> OAI-ORE Specification &amp; Mapping</a:t>
            </a:r>
            <a:endParaRPr lang="en-GB" sz="1200" dirty="0"/>
          </a:p>
        </p:txBody>
      </p:sp>
      <p:cxnSp>
        <p:nvCxnSpPr>
          <p:cNvPr id="36" name="Straight Arrow Connector 35"/>
          <p:cNvCxnSpPr/>
          <p:nvPr/>
        </p:nvCxnSpPr>
        <p:spPr>
          <a:xfrm>
            <a:off x="5000628" y="1751012"/>
            <a:ext cx="1000132"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000628" y="5643578"/>
            <a:ext cx="1000132"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00628" y="2428868"/>
            <a:ext cx="214314"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00628" y="4714884"/>
            <a:ext cx="214314"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1"/>
            <a:endCxn id="26" idx="3"/>
          </p:cNvCxnSpPr>
          <p:nvPr/>
        </p:nvCxnSpPr>
        <p:spPr>
          <a:xfrm rot="10800000">
            <a:off x="5786446" y="3683788"/>
            <a:ext cx="214314" cy="2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438253" y="6243657"/>
            <a:ext cx="500066" cy="1588"/>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00166" y="6500834"/>
            <a:ext cx="427040" cy="24"/>
          </a:xfrm>
          <a:prstGeom prst="straightConnector1">
            <a:avLst/>
          </a:prstGeom>
          <a:ln>
            <a:headEnd type="diamon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41570" y="6060064"/>
            <a:ext cx="4121641" cy="646331"/>
          </a:xfrm>
          <a:prstGeom prst="rect">
            <a:avLst/>
          </a:prstGeom>
          <a:noFill/>
        </p:spPr>
        <p:txBody>
          <a:bodyPr wrap="none" rtlCol="0">
            <a:spAutoFit/>
          </a:bodyPr>
          <a:lstStyle/>
          <a:p>
            <a:r>
              <a:rPr lang="en-GB" dirty="0" smtClean="0"/>
              <a:t>Application Program Interface (API) + XML</a:t>
            </a:r>
          </a:p>
          <a:p>
            <a:r>
              <a:rPr lang="en-GB" dirty="0" smtClean="0"/>
              <a:t>Relation Exclusivity (1 to 1, 1 to Many)</a:t>
            </a:r>
            <a:endParaRPr lang="en-GB" dirty="0"/>
          </a:p>
        </p:txBody>
      </p:sp>
      <p:sp>
        <p:nvSpPr>
          <p:cNvPr id="46" name="TextBox 45"/>
          <p:cNvSpPr txBox="1"/>
          <p:nvPr/>
        </p:nvSpPr>
        <p:spPr>
          <a:xfrm>
            <a:off x="533400" y="838200"/>
            <a:ext cx="2133600" cy="381000"/>
          </a:xfrm>
          <a:prstGeom prst="rect">
            <a:avLst/>
          </a:prstGeom>
          <a:solidFill>
            <a:schemeClr val="bg1"/>
          </a:solidFill>
          <a:ln>
            <a:solidFill>
              <a:srgbClr val="000000"/>
            </a:solidFill>
          </a:ln>
        </p:spPr>
        <p:txBody>
          <a:bodyPr wrap="square" rtlCol="0">
            <a:spAutoFit/>
          </a:bodyPr>
          <a:lstStyle/>
          <a:p>
            <a:pPr algn="ctr"/>
            <a:r>
              <a:rPr lang="en-US" dirty="0" smtClean="0"/>
              <a:t>Content</a:t>
            </a:r>
            <a:endParaRPr lang="en-US" dirty="0"/>
          </a:p>
        </p:txBody>
      </p:sp>
      <p:sp>
        <p:nvSpPr>
          <p:cNvPr id="48" name="TextBox 47"/>
          <p:cNvSpPr txBox="1"/>
          <p:nvPr/>
        </p:nvSpPr>
        <p:spPr>
          <a:xfrm>
            <a:off x="2819400" y="838200"/>
            <a:ext cx="2133600" cy="381000"/>
          </a:xfrm>
          <a:prstGeom prst="rect">
            <a:avLst/>
          </a:prstGeom>
          <a:solidFill>
            <a:srgbClr val="FFFFFF"/>
          </a:solidFill>
          <a:ln>
            <a:solidFill>
              <a:srgbClr val="000000"/>
            </a:solidFill>
          </a:ln>
        </p:spPr>
        <p:txBody>
          <a:bodyPr wrap="square" rtlCol="0">
            <a:spAutoFit/>
          </a:bodyPr>
          <a:lstStyle/>
          <a:p>
            <a:pPr algn="ctr"/>
            <a:r>
              <a:rPr lang="en-US" dirty="0" smtClean="0"/>
              <a:t>Policy</a:t>
            </a:r>
            <a:endParaRPr lang="en-US" dirty="0"/>
          </a:p>
        </p:txBody>
      </p:sp>
      <p:cxnSp>
        <p:nvCxnSpPr>
          <p:cNvPr id="50" name="Straight Arrow Connector 49"/>
          <p:cNvCxnSpPr>
            <a:stCxn id="48" idx="2"/>
          </p:cNvCxnSpPr>
          <p:nvPr/>
        </p:nvCxnSpPr>
        <p:spPr>
          <a:xfrm rot="5400000">
            <a:off x="3810000" y="1295400"/>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6" idx="2"/>
          </p:cNvCxnSpPr>
          <p:nvPr/>
        </p:nvCxnSpPr>
        <p:spPr>
          <a:xfrm rot="5400000">
            <a:off x="1524000" y="1295400"/>
            <a:ext cx="152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2"/>
          <p:cNvGrpSpPr>
            <a:grpSpLocks/>
          </p:cNvGrpSpPr>
          <p:nvPr/>
        </p:nvGrpSpPr>
        <p:grpSpPr bwMode="auto">
          <a:xfrm>
            <a:off x="6605588" y="-73025"/>
            <a:ext cx="3529012" cy="1368425"/>
            <a:chOff x="982" y="2545"/>
            <a:chExt cx="5558" cy="2154"/>
          </a:xfrm>
        </p:grpSpPr>
        <p:sp>
          <p:nvSpPr>
            <p:cNvPr id="39" name="AutoShape 3"/>
            <p:cNvSpPr>
              <a:spLocks noChangeArrowheads="1"/>
            </p:cNvSpPr>
            <p:nvPr/>
          </p:nvSpPr>
          <p:spPr bwMode="auto">
            <a:xfrm>
              <a:off x="1527" y="2759"/>
              <a:ext cx="3041" cy="194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noFill/>
            <a:ln w="47625">
              <a:solidFill>
                <a:srgbClr val="CDCF01">
                  <a:alpha val="49001"/>
                </a:srgbClr>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GB"/>
            </a:p>
          </p:txBody>
        </p:sp>
        <p:sp>
          <p:nvSpPr>
            <p:cNvPr id="41" name="Rectangle 4"/>
            <p:cNvSpPr>
              <a:spLocks noChangeArrowheads="1"/>
            </p:cNvSpPr>
            <p:nvPr/>
          </p:nvSpPr>
          <p:spPr bwMode="auto">
            <a:xfrm>
              <a:off x="982" y="2545"/>
              <a:ext cx="4294" cy="1520"/>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5300" b="1" i="0" u="none" strike="noStrike" cap="none" normalizeH="0" baseline="0" dirty="0" err="1">
                  <a:ln>
                    <a:noFill/>
                  </a:ln>
                  <a:solidFill>
                    <a:schemeClr val="tx1"/>
                  </a:solidFill>
                  <a:effectLst/>
                  <a:latin typeface="Cambria" pitchFamily="-65" charset="0"/>
                  <a:ea typeface="Times New Roman" pitchFamily="-65" charset="0"/>
                </a:rPr>
                <a:t>Preserv</a:t>
              </a:r>
              <a:endParaRPr kumimoji="0" lang="en-GB" sz="5300" b="1" i="0" u="none" strike="noStrike" cap="none" normalizeH="0" baseline="0" dirty="0">
                <a:ln>
                  <a:noFill/>
                </a:ln>
                <a:solidFill>
                  <a:schemeClr val="tx1"/>
                </a:solidFill>
                <a:effectLst/>
                <a:latin typeface="Cambria" pitchFamily="-65" charset="0"/>
                <a:ea typeface="Times New Roman" pitchFamily="-65" charset="0"/>
              </a:endParaRPr>
            </a:p>
          </p:txBody>
        </p:sp>
        <p:sp>
          <p:nvSpPr>
            <p:cNvPr id="43" name="Rectangle 5"/>
            <p:cNvSpPr>
              <a:spLocks noChangeArrowheads="1"/>
            </p:cNvSpPr>
            <p:nvPr/>
          </p:nvSpPr>
          <p:spPr bwMode="auto">
            <a:xfrm>
              <a:off x="1035" y="3630"/>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dirty="0">
                  <a:ln>
                    <a:noFill/>
                  </a:ln>
                  <a:solidFill>
                    <a:schemeClr val="tx1"/>
                  </a:solidFill>
                  <a:effectLst/>
                  <a:latin typeface="Cambria" pitchFamily="-65" charset="0"/>
                  <a:ea typeface="Times New Roman" pitchFamily="-65" charset="0"/>
                </a:rPr>
                <a:t>Repository Preservation and Interoperability</a:t>
              </a:r>
            </a:p>
          </p:txBody>
        </p:sp>
        <p:sp>
          <p:nvSpPr>
            <p:cNvPr id="51" name="Rectangle 6"/>
            <p:cNvSpPr>
              <a:spLocks noChangeArrowheads="1"/>
            </p:cNvSpPr>
            <p:nvPr/>
          </p:nvSpPr>
          <p:spPr bwMode="auto">
            <a:xfrm>
              <a:off x="2606" y="2742"/>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a:ln>
                    <a:noFill/>
                  </a:ln>
                  <a:solidFill>
                    <a:schemeClr val="tx1"/>
                  </a:solidFill>
                  <a:effectLst/>
                  <a:latin typeface="Cambria" pitchFamily="-65" charset="0"/>
                  <a:ea typeface="Times New Roman" pitchFamily="-65" charset="0"/>
                </a:rPr>
                <a:t>.org.uk</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1219200" y="191869"/>
            <a:ext cx="8305800" cy="569387"/>
          </a:xfrm>
          <a:prstGeom prst="rect">
            <a:avLst/>
          </a:prstGeom>
          <a:noFill/>
        </p:spPr>
        <p:txBody>
          <a:bodyPr wrap="square" rtlCol="0">
            <a:spAutoFit/>
          </a:bodyPr>
          <a:lstStyle/>
          <a:p>
            <a:r>
              <a:rPr lang="en-GB" sz="3100" dirty="0" smtClean="0">
                <a:solidFill>
                  <a:schemeClr val="bg1"/>
                </a:solidFill>
              </a:rPr>
              <a:t>Characterisation &amp; Migration Services</a:t>
            </a:r>
            <a:endParaRPr lang="en-GB" sz="3100" dirty="0">
              <a:solidFill>
                <a:schemeClr val="bg1"/>
              </a:solidFill>
            </a:endParaRPr>
          </a:p>
        </p:txBody>
      </p:sp>
      <p:sp>
        <p:nvSpPr>
          <p:cNvPr id="33" name="TextBox 32"/>
          <p:cNvSpPr txBox="1"/>
          <p:nvPr/>
        </p:nvSpPr>
        <p:spPr>
          <a:xfrm>
            <a:off x="381000" y="1219200"/>
            <a:ext cx="8458200" cy="4708982"/>
          </a:xfrm>
          <a:prstGeom prst="rect">
            <a:avLst/>
          </a:prstGeom>
          <a:noFill/>
        </p:spPr>
        <p:txBody>
          <a:bodyPr wrap="square" rtlCol="0">
            <a:spAutoFit/>
          </a:bodyPr>
          <a:lstStyle/>
          <a:p>
            <a:pPr algn="ctr"/>
            <a:endParaRPr lang="en-US" sz="2600" dirty="0" smtClean="0"/>
          </a:p>
          <a:p>
            <a:endParaRPr lang="en-US" sz="2900" dirty="0" smtClean="0"/>
          </a:p>
          <a:p>
            <a:pPr lvl="1">
              <a:buFont typeface="Arial"/>
              <a:buChar char="•"/>
            </a:pPr>
            <a:endParaRPr lang="en-US" sz="2900" dirty="0" smtClean="0"/>
          </a:p>
          <a:p>
            <a:endParaRPr lang="en-US" dirty="0" smtClean="0"/>
          </a:p>
          <a:p>
            <a:r>
              <a:rPr lang="en-US" dirty="0" smtClean="0"/>
              <a:t>The </a:t>
            </a:r>
            <a:r>
              <a:rPr lang="en-US" dirty="0" smtClean="0"/>
              <a:t>online registry of technical information. PRONOM is a resource for anyone requiring impartial and definitive information about the file formats, software products and other technical components required to support long-term access to electronic records and other digital objects of cultural, historical or business value</a:t>
            </a:r>
            <a:r>
              <a:rPr lang="en-US" dirty="0" smtClean="0"/>
              <a:t>.</a:t>
            </a:r>
          </a:p>
          <a:p>
            <a:endParaRPr lang="en-US" dirty="0" smtClean="0"/>
          </a:p>
          <a:p>
            <a:r>
              <a:rPr lang="en-US" dirty="0" smtClean="0"/>
              <a:t>Free PRONOM tools and services to support digital preservation, including DROID, the automatic file format identification tool, together with links to relevant external tools and services</a:t>
            </a:r>
            <a:r>
              <a:rPr lang="en-US" dirty="0" smtClean="0"/>
              <a:t>.</a:t>
            </a:r>
          </a:p>
          <a:p>
            <a:endParaRPr lang="en-US" dirty="0" smtClean="0"/>
          </a:p>
          <a:p>
            <a:r>
              <a:rPr lang="en-US" dirty="0" smtClean="0"/>
              <a:t>Under Investigation: Significant Properties Registry, Migration Tools Registry, Risk Analysis and Feedback.</a:t>
            </a:r>
            <a:endParaRPr lang="en-US" dirty="0" smtClean="0"/>
          </a:p>
        </p:txBody>
      </p:sp>
      <p:pic>
        <p:nvPicPr>
          <p:cNvPr id="35" name="Picture 3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657584" y="1447800"/>
            <a:ext cx="1724416" cy="1066800"/>
          </a:xfrm>
          <a:prstGeom prst="rect">
            <a:avLst/>
          </a:prstGeom>
        </p:spPr>
      </p:pic>
      <p:pic>
        <p:nvPicPr>
          <p:cNvPr id="9" name="Picture 8"/>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09600" y="1828800"/>
            <a:ext cx="3162300" cy="571500"/>
          </a:xfrm>
          <a:prstGeom prst="rect">
            <a:avLst/>
          </a:prstGeom>
        </p:spPr>
      </p:pic>
      <p:pic>
        <p:nvPicPr>
          <p:cNvPr id="10" name="Picture 9"/>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553200" y="5867400"/>
            <a:ext cx="1752600" cy="75380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0" y="1117543"/>
            <a:ext cx="3124200" cy="2083975"/>
          </a:xfrm>
          <a:prstGeom prst="rect">
            <a:avLst/>
          </a:prstGeom>
          <a:solidFill>
            <a:srgbClr val="E29F1D"/>
          </a:solidFill>
          <a:ln>
            <a:solidFill>
              <a:srgbClr val="7F7F7F"/>
            </a:solidFill>
          </a:ln>
        </p:spPr>
      </p:pic>
      <p:sp>
        <p:nvSpPr>
          <p:cNvPr id="18" name="TextBox 17"/>
          <p:cNvSpPr txBox="1"/>
          <p:nvPr/>
        </p:nvSpPr>
        <p:spPr>
          <a:xfrm>
            <a:off x="2133600" y="191869"/>
            <a:ext cx="5257800" cy="646331"/>
          </a:xfrm>
          <a:prstGeom prst="rect">
            <a:avLst/>
          </a:prstGeom>
          <a:noFill/>
        </p:spPr>
        <p:txBody>
          <a:bodyPr wrap="square" rtlCol="0">
            <a:spAutoFit/>
          </a:bodyPr>
          <a:lstStyle/>
          <a:p>
            <a:r>
              <a:rPr lang="en-GB" sz="3600" dirty="0" smtClean="0">
                <a:solidFill>
                  <a:schemeClr val="bg1"/>
                </a:solidFill>
              </a:rPr>
              <a:t>Interoperability in Action</a:t>
            </a:r>
            <a:endParaRPr lang="en-GB" sz="3600" dirty="0">
              <a:solidFill>
                <a:schemeClr val="bg1"/>
              </a:solidFill>
            </a:endParaRPr>
          </a:p>
        </p:txBody>
      </p:sp>
      <p:pic>
        <p:nvPicPr>
          <p:cNvPr id="15" name="Picture 1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2743200"/>
            <a:ext cx="3581400" cy="2295760"/>
          </a:xfrm>
          <a:prstGeom prst="rect">
            <a:avLst/>
          </a:prstGeom>
          <a:ln>
            <a:solidFill>
              <a:schemeClr val="tx1">
                <a:lumMod val="50000"/>
                <a:lumOff val="50000"/>
              </a:schemeClr>
            </a:solidFill>
          </a:ln>
        </p:spPr>
      </p:pic>
      <p:pic>
        <p:nvPicPr>
          <p:cNvPr id="19" name="Picture 18"/>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743200" y="4603608"/>
            <a:ext cx="3594100" cy="2101992"/>
          </a:xfrm>
          <a:prstGeom prst="rect">
            <a:avLst/>
          </a:prstGeom>
          <a:ln>
            <a:solidFill>
              <a:srgbClr val="7F7F7F"/>
            </a:solidFill>
          </a:ln>
        </p:spPr>
      </p:pic>
      <p:pic>
        <p:nvPicPr>
          <p:cNvPr id="16" name="Picture 15"/>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715000" y="2743200"/>
            <a:ext cx="3429000" cy="2302753"/>
          </a:xfrm>
          <a:prstGeom prst="rect">
            <a:avLst/>
          </a:prstGeom>
          <a:ln>
            <a:solidFill>
              <a:srgbClr val="7F7F7F"/>
            </a:solidFill>
          </a:ln>
        </p:spPr>
      </p:pic>
      <p:grpSp>
        <p:nvGrpSpPr>
          <p:cNvPr id="10" name="Group 2"/>
          <p:cNvGrpSpPr>
            <a:grpSpLocks/>
          </p:cNvGrpSpPr>
          <p:nvPr/>
        </p:nvGrpSpPr>
        <p:grpSpPr bwMode="auto">
          <a:xfrm>
            <a:off x="3328988" y="3048000"/>
            <a:ext cx="3529012" cy="1368425"/>
            <a:chOff x="982" y="2545"/>
            <a:chExt cx="5558" cy="2154"/>
          </a:xfrm>
        </p:grpSpPr>
        <p:sp>
          <p:nvSpPr>
            <p:cNvPr id="11" name="AutoShape 3"/>
            <p:cNvSpPr>
              <a:spLocks noChangeArrowheads="1"/>
            </p:cNvSpPr>
            <p:nvPr/>
          </p:nvSpPr>
          <p:spPr bwMode="auto">
            <a:xfrm>
              <a:off x="1527" y="2759"/>
              <a:ext cx="3041" cy="194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noFill/>
            <a:ln w="47625">
              <a:solidFill>
                <a:srgbClr val="CDCF01">
                  <a:alpha val="49001"/>
                </a:srgbClr>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GB" dirty="0"/>
            </a:p>
          </p:txBody>
        </p:sp>
        <p:sp>
          <p:nvSpPr>
            <p:cNvPr id="12" name="Rectangle 4"/>
            <p:cNvSpPr>
              <a:spLocks noChangeArrowheads="1"/>
            </p:cNvSpPr>
            <p:nvPr/>
          </p:nvSpPr>
          <p:spPr bwMode="auto">
            <a:xfrm>
              <a:off x="982" y="2545"/>
              <a:ext cx="4294" cy="1520"/>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5300" b="1" i="0" u="none" strike="noStrike" cap="none" normalizeH="0" baseline="0" dirty="0" err="1">
                  <a:ln>
                    <a:noFill/>
                  </a:ln>
                  <a:solidFill>
                    <a:schemeClr val="tx1"/>
                  </a:solidFill>
                  <a:effectLst/>
                  <a:latin typeface="Cambria" pitchFamily="-65" charset="0"/>
                  <a:ea typeface="Times New Roman" pitchFamily="-65" charset="0"/>
                </a:rPr>
                <a:t>Preserv</a:t>
              </a:r>
              <a:endParaRPr kumimoji="0" lang="en-GB" sz="5300" b="1" i="0" u="none" strike="noStrike" cap="none" normalizeH="0" baseline="0" dirty="0">
                <a:ln>
                  <a:noFill/>
                </a:ln>
                <a:solidFill>
                  <a:schemeClr val="tx1"/>
                </a:solidFill>
                <a:effectLst/>
                <a:latin typeface="Cambria" pitchFamily="-65" charset="0"/>
                <a:ea typeface="Times New Roman" pitchFamily="-65" charset="0"/>
              </a:endParaRPr>
            </a:p>
          </p:txBody>
        </p:sp>
        <p:sp>
          <p:nvSpPr>
            <p:cNvPr id="13" name="Rectangle 5"/>
            <p:cNvSpPr>
              <a:spLocks noChangeArrowheads="1"/>
            </p:cNvSpPr>
            <p:nvPr/>
          </p:nvSpPr>
          <p:spPr bwMode="auto">
            <a:xfrm>
              <a:off x="1035" y="3630"/>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dirty="0">
                  <a:ln>
                    <a:noFill/>
                  </a:ln>
                  <a:solidFill>
                    <a:schemeClr val="tx1"/>
                  </a:solidFill>
                  <a:effectLst/>
                  <a:latin typeface="Cambria" pitchFamily="-65" charset="0"/>
                  <a:ea typeface="Times New Roman" pitchFamily="-65" charset="0"/>
                </a:rPr>
                <a:t>Repository Preservation and Interoperability</a:t>
              </a:r>
            </a:p>
          </p:txBody>
        </p:sp>
        <p:sp>
          <p:nvSpPr>
            <p:cNvPr id="14" name="Rectangle 6"/>
            <p:cNvSpPr>
              <a:spLocks noChangeArrowheads="1"/>
            </p:cNvSpPr>
            <p:nvPr/>
          </p:nvSpPr>
          <p:spPr bwMode="auto">
            <a:xfrm>
              <a:off x="2606" y="2742"/>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a:ln>
                    <a:noFill/>
                  </a:ln>
                  <a:solidFill>
                    <a:schemeClr val="tx1"/>
                  </a:solidFill>
                  <a:effectLst/>
                  <a:latin typeface="Cambria" pitchFamily="-65" charset="0"/>
                  <a:ea typeface="Times New Roman" pitchFamily="-65" charset="0"/>
                </a:rPr>
                <a:t>.org.uk</a:t>
              </a:r>
            </a:p>
          </p:txBody>
        </p:sp>
      </p:grpSp>
      <p:pic>
        <p:nvPicPr>
          <p:cNvPr id="20" name="Picture 19"/>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838200" y="1371600"/>
            <a:ext cx="1016000" cy="1016000"/>
          </a:xfrm>
          <a:prstGeom prst="rect">
            <a:avLst/>
          </a:prstGeom>
        </p:spPr>
      </p:pic>
      <p:sp>
        <p:nvSpPr>
          <p:cNvPr id="21" name="TextBox 20"/>
          <p:cNvSpPr txBox="1"/>
          <p:nvPr/>
        </p:nvSpPr>
        <p:spPr>
          <a:xfrm>
            <a:off x="6248400" y="1469648"/>
            <a:ext cx="2659702" cy="892552"/>
          </a:xfrm>
          <a:prstGeom prst="rect">
            <a:avLst/>
          </a:prstGeom>
          <a:noFill/>
        </p:spPr>
        <p:txBody>
          <a:bodyPr wrap="none" rtlCol="0">
            <a:spAutoFit/>
          </a:bodyPr>
          <a:lstStyle/>
          <a:p>
            <a:pPr algn="ctr"/>
            <a:r>
              <a:rPr lang="en-GB" sz="2500" dirty="0" smtClean="0"/>
              <a:t>OAI-ORE</a:t>
            </a:r>
          </a:p>
          <a:p>
            <a:pPr algn="ctr"/>
            <a:r>
              <a:rPr lang="en-GB" sz="2500" dirty="0" smtClean="0"/>
              <a:t>EPrints &amp; Fedora</a:t>
            </a:r>
            <a:endParaRPr lang="en-GB" sz="2500" dirty="0"/>
          </a:p>
        </p:txBody>
      </p:sp>
      <p:sp>
        <p:nvSpPr>
          <p:cNvPr id="22" name="TextBox 21"/>
          <p:cNvSpPr txBox="1"/>
          <p:nvPr/>
        </p:nvSpPr>
        <p:spPr>
          <a:xfrm>
            <a:off x="6705600" y="5715000"/>
            <a:ext cx="1806692" cy="369332"/>
          </a:xfrm>
          <a:prstGeom prst="rect">
            <a:avLst/>
          </a:prstGeom>
          <a:noFill/>
        </p:spPr>
        <p:txBody>
          <a:bodyPr wrap="none" rtlCol="0">
            <a:spAutoFit/>
          </a:bodyPr>
          <a:lstStyle/>
          <a:p>
            <a:r>
              <a:rPr lang="en-GB" dirty="0" smtClean="0"/>
              <a:t>Which is which?</a:t>
            </a:r>
            <a:endParaRPr lang="en-GB" dirty="0"/>
          </a:p>
        </p:txBody>
      </p:sp>
      <p:pic>
        <p:nvPicPr>
          <p:cNvPr id="23" name="Picture 22"/>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838200" y="5105400"/>
            <a:ext cx="1066800" cy="16115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324600" y="1219200"/>
            <a:ext cx="2267857" cy="1714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2667000" y="191869"/>
            <a:ext cx="4495800" cy="646331"/>
          </a:xfrm>
          <a:prstGeom prst="rect">
            <a:avLst/>
          </a:prstGeom>
          <a:noFill/>
        </p:spPr>
        <p:txBody>
          <a:bodyPr wrap="square" rtlCol="0">
            <a:spAutoFit/>
          </a:bodyPr>
          <a:lstStyle/>
          <a:p>
            <a:r>
              <a:rPr lang="en-GB" sz="3600" dirty="0" smtClean="0">
                <a:solidFill>
                  <a:schemeClr val="bg1"/>
                </a:solidFill>
              </a:rPr>
              <a:t>Digital Preservation</a:t>
            </a:r>
            <a:endParaRPr lang="en-GB" sz="3600" dirty="0">
              <a:solidFill>
                <a:schemeClr val="bg1"/>
              </a:solidFill>
            </a:endParaRPr>
          </a:p>
        </p:txBody>
      </p:sp>
      <p:sp>
        <p:nvSpPr>
          <p:cNvPr id="33" name="TextBox 32"/>
          <p:cNvSpPr txBox="1"/>
          <p:nvPr/>
        </p:nvSpPr>
        <p:spPr>
          <a:xfrm>
            <a:off x="914400" y="4114800"/>
            <a:ext cx="7543800" cy="1692771"/>
          </a:xfrm>
          <a:prstGeom prst="rect">
            <a:avLst/>
          </a:prstGeom>
          <a:noFill/>
        </p:spPr>
        <p:txBody>
          <a:bodyPr wrap="square" rtlCol="0">
            <a:spAutoFit/>
          </a:bodyPr>
          <a:lstStyle/>
          <a:p>
            <a:pPr algn="ctr"/>
            <a:r>
              <a:rPr lang="en-US" sz="2600" dirty="0" smtClean="0"/>
              <a:t>EPrints will provide one of the first platforms for the development of preservation services where direct interaction takes place between the </a:t>
            </a:r>
            <a:r>
              <a:rPr lang="en-US" sz="2600" i="1" dirty="0" smtClean="0"/>
              <a:t>Repository Software</a:t>
            </a:r>
            <a:r>
              <a:rPr lang="en-US" sz="2600" dirty="0" smtClean="0"/>
              <a:t> and </a:t>
            </a:r>
            <a:r>
              <a:rPr lang="en-US" sz="2600" i="1" dirty="0" smtClean="0"/>
              <a:t>Preservation Services</a:t>
            </a:r>
            <a:r>
              <a:rPr lang="en-US" sz="2600" dirty="0" smtClean="0"/>
              <a:t>.   </a:t>
            </a:r>
            <a:endParaRPr lang="en-US" sz="2600" dirty="0" smtClean="0"/>
          </a:p>
        </p:txBody>
      </p:sp>
      <p:pic>
        <p:nvPicPr>
          <p:cNvPr id="34" name="Picture 3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2000" y="2057400"/>
            <a:ext cx="2907518" cy="1600200"/>
          </a:xfrm>
          <a:prstGeom prst="rect">
            <a:avLst/>
          </a:prstGeom>
        </p:spPr>
      </p:pic>
      <p:pic>
        <p:nvPicPr>
          <p:cNvPr id="9" name="Picture 8" descr="E-prints 4col.jpg"/>
          <p:cNvPicPr>
            <a:picLocks noChangeAspect="1"/>
          </p:cNvPicPr>
          <p:nvPr/>
        </p:nvPicPr>
        <p:blipFill>
          <a:blip r:embed="rId5"/>
          <a:stretch>
            <a:fillRect/>
          </a:stretch>
        </p:blipFill>
        <p:spPr>
          <a:xfrm>
            <a:off x="4724400" y="1981200"/>
            <a:ext cx="3662482" cy="1502664"/>
          </a:xfrm>
          <a:prstGeom prst="rect">
            <a:avLst/>
          </a:prstGeom>
        </p:spPr>
      </p:pic>
      <p:sp>
        <p:nvSpPr>
          <p:cNvPr id="10" name="TextBox 9"/>
          <p:cNvSpPr txBox="1"/>
          <p:nvPr/>
        </p:nvSpPr>
        <p:spPr>
          <a:xfrm>
            <a:off x="3886200" y="2200126"/>
            <a:ext cx="689324" cy="1000274"/>
          </a:xfrm>
          <a:prstGeom prst="rect">
            <a:avLst/>
          </a:prstGeom>
          <a:noFill/>
        </p:spPr>
        <p:txBody>
          <a:bodyPr wrap="none" rtlCol="0">
            <a:spAutoFit/>
          </a:bodyPr>
          <a:lstStyle/>
          <a:p>
            <a:r>
              <a:rPr lang="en-GB" sz="5900" b="1" dirty="0" smtClean="0"/>
              <a:t>+</a:t>
            </a:r>
            <a:endParaRPr lang="en-GB" sz="59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500034" y="4838688"/>
            <a:ext cx="4500594" cy="17145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Physical Storage</a:t>
            </a:r>
          </a:p>
        </p:txBody>
      </p:sp>
      <p:sp>
        <p:nvSpPr>
          <p:cNvPr id="3" name="TextBox 2"/>
          <p:cNvSpPr txBox="1"/>
          <p:nvPr/>
        </p:nvSpPr>
        <p:spPr>
          <a:xfrm>
            <a:off x="609600" y="5496580"/>
            <a:ext cx="1357322" cy="523220"/>
          </a:xfrm>
          <a:prstGeom prst="rect">
            <a:avLst/>
          </a:prstGeom>
          <a:noFill/>
          <a:ln w="9525" cap="flat" cmpd="sng" algn="ctr">
            <a:solidFill>
              <a:schemeClr val="tx1"/>
            </a:solidFill>
            <a:prstDash val="dash"/>
            <a:round/>
            <a:headEnd type="none" w="med" len="med"/>
            <a:tailEnd type="none" w="med" len="med"/>
          </a:ln>
        </p:spPr>
        <p:txBody>
          <a:bodyPr wrap="square" rtlCol="0">
            <a:spAutoFit/>
          </a:bodyPr>
          <a:lstStyle/>
          <a:p>
            <a:r>
              <a:rPr lang="en-GB" sz="1400" dirty="0" smtClean="0"/>
              <a:t>Honeycomb</a:t>
            </a:r>
          </a:p>
          <a:p>
            <a:r>
              <a:rPr lang="en-GB" sz="1400" dirty="0" smtClean="0"/>
              <a:t>…</a:t>
            </a:r>
            <a:endParaRPr lang="en-GB" sz="1400" dirty="0" smtClean="0"/>
          </a:p>
        </p:txBody>
      </p:sp>
      <p:sp>
        <p:nvSpPr>
          <p:cNvPr id="4" name="Rectangle 3"/>
          <p:cNvSpPr/>
          <p:nvPr/>
        </p:nvSpPr>
        <p:spPr>
          <a:xfrm>
            <a:off x="6000760" y="3505200"/>
            <a:ext cx="2786082" cy="3048000"/>
          </a:xfrm>
          <a:prstGeom prst="rect">
            <a:avLst/>
          </a:prstGeom>
          <a:solidFill>
            <a:schemeClr val="bg1"/>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Services</a:t>
            </a:r>
            <a:endParaRPr lang="en-GB" dirty="0">
              <a:solidFill>
                <a:schemeClr val="tx1"/>
              </a:solidFill>
            </a:endParaRPr>
          </a:p>
        </p:txBody>
      </p:sp>
      <p:sp>
        <p:nvSpPr>
          <p:cNvPr id="5" name="TextBox 4"/>
          <p:cNvSpPr txBox="1"/>
          <p:nvPr/>
        </p:nvSpPr>
        <p:spPr>
          <a:xfrm>
            <a:off x="6286512" y="3867724"/>
            <a:ext cx="2214578" cy="1077218"/>
          </a:xfrm>
          <a:prstGeom prst="rect">
            <a:avLst/>
          </a:prstGeom>
          <a:noFill/>
          <a:ln>
            <a:solidFill>
              <a:schemeClr val="tx1"/>
            </a:solidFill>
          </a:ln>
        </p:spPr>
        <p:txBody>
          <a:bodyPr wrap="square" rtlCol="0">
            <a:spAutoFit/>
          </a:bodyPr>
          <a:lstStyle/>
          <a:p>
            <a:pPr algn="ctr"/>
            <a:r>
              <a:rPr lang="en-GB" sz="1600" u="sng" dirty="0" smtClean="0"/>
              <a:t>TNA  API - PRONOM</a:t>
            </a:r>
          </a:p>
          <a:p>
            <a:pPr>
              <a:buFont typeface="Arial" pitchFamily="34" charset="0"/>
              <a:buChar char="•"/>
            </a:pPr>
            <a:r>
              <a:rPr lang="en-GB" sz="1200" dirty="0" smtClean="0"/>
              <a:t> File Format Identification</a:t>
            </a:r>
          </a:p>
          <a:p>
            <a:pPr>
              <a:buFont typeface="Arial" pitchFamily="34" charset="0"/>
              <a:buChar char="•"/>
            </a:pPr>
            <a:r>
              <a:rPr lang="en-GB" sz="1200" dirty="0" smtClean="0"/>
              <a:t> Significant Properties</a:t>
            </a:r>
          </a:p>
          <a:p>
            <a:pPr>
              <a:buFont typeface="Arial" pitchFamily="34" charset="0"/>
              <a:buChar char="•"/>
            </a:pPr>
            <a:r>
              <a:rPr lang="en-GB" sz="1200" dirty="0"/>
              <a:t> </a:t>
            </a:r>
            <a:r>
              <a:rPr lang="en-GB" sz="1200" dirty="0" smtClean="0"/>
              <a:t>Migration Tools</a:t>
            </a:r>
            <a:endParaRPr lang="en-GB" sz="1200" dirty="0" smtClean="0"/>
          </a:p>
          <a:p>
            <a:r>
              <a:rPr lang="en-GB" sz="1200" dirty="0" smtClean="0"/>
              <a:t>  </a:t>
            </a:r>
            <a:r>
              <a:rPr lang="en-GB" sz="1200" dirty="0" smtClean="0"/>
              <a:t>(</a:t>
            </a:r>
            <a:r>
              <a:rPr lang="en-GB" sz="1200" dirty="0" smtClean="0"/>
              <a:t>Performance Metrics)</a:t>
            </a:r>
            <a:endParaRPr lang="en-GB" sz="1200" dirty="0"/>
          </a:p>
        </p:txBody>
      </p:sp>
      <p:sp>
        <p:nvSpPr>
          <p:cNvPr id="6" name="TextBox 5"/>
          <p:cNvSpPr txBox="1"/>
          <p:nvPr/>
        </p:nvSpPr>
        <p:spPr>
          <a:xfrm>
            <a:off x="6286512" y="5112452"/>
            <a:ext cx="2214578" cy="523220"/>
          </a:xfrm>
          <a:prstGeom prst="rect">
            <a:avLst/>
          </a:prstGeom>
          <a:noFill/>
          <a:ln>
            <a:solidFill>
              <a:schemeClr val="tx1"/>
            </a:solidFill>
          </a:ln>
        </p:spPr>
        <p:txBody>
          <a:bodyPr wrap="square" rtlCol="0">
            <a:spAutoFit/>
          </a:bodyPr>
          <a:lstStyle/>
          <a:p>
            <a:pPr algn="ctr"/>
            <a:r>
              <a:rPr lang="en-GB" sz="1600" u="sng" dirty="0" smtClean="0"/>
              <a:t>Scheduler (Oxford)</a:t>
            </a:r>
          </a:p>
          <a:p>
            <a:pPr>
              <a:buFont typeface="Arial" pitchFamily="34" charset="0"/>
              <a:buChar char="•"/>
            </a:pPr>
            <a:r>
              <a:rPr lang="en-GB" sz="1200" dirty="0" smtClean="0"/>
              <a:t> Services &amp; Invocation API</a:t>
            </a:r>
            <a:endParaRPr lang="en-GB" sz="1200" dirty="0"/>
          </a:p>
        </p:txBody>
      </p:sp>
      <p:sp>
        <p:nvSpPr>
          <p:cNvPr id="7" name="TextBox 6"/>
          <p:cNvSpPr txBox="1"/>
          <p:nvPr/>
        </p:nvSpPr>
        <p:spPr>
          <a:xfrm>
            <a:off x="6286512" y="5769114"/>
            <a:ext cx="2214578" cy="707886"/>
          </a:xfrm>
          <a:prstGeom prst="rect">
            <a:avLst/>
          </a:prstGeom>
          <a:noFill/>
          <a:ln>
            <a:solidFill>
              <a:schemeClr val="tx1"/>
            </a:solidFill>
          </a:ln>
        </p:spPr>
        <p:txBody>
          <a:bodyPr wrap="square" rtlCol="0">
            <a:spAutoFit/>
          </a:bodyPr>
          <a:lstStyle/>
          <a:p>
            <a:pPr algn="ctr"/>
            <a:r>
              <a:rPr lang="en-GB" sz="1600" u="sng" dirty="0" smtClean="0"/>
              <a:t>Interoperability</a:t>
            </a:r>
          </a:p>
          <a:p>
            <a:pPr>
              <a:buFont typeface="Arial" pitchFamily="34" charset="0"/>
              <a:buChar char="•"/>
            </a:pPr>
            <a:r>
              <a:rPr lang="en-GB" sz="1200" dirty="0" smtClean="0"/>
              <a:t> OAI-ORE Specification &amp; Mapping</a:t>
            </a:r>
            <a:endParaRPr lang="en-GB" sz="1200" dirty="0"/>
          </a:p>
        </p:txBody>
      </p:sp>
      <p:cxnSp>
        <p:nvCxnSpPr>
          <p:cNvPr id="8" name="Straight Arrow Connector 7"/>
          <p:cNvCxnSpPr/>
          <p:nvPr/>
        </p:nvCxnSpPr>
        <p:spPr>
          <a:xfrm>
            <a:off x="5105400" y="5713412"/>
            <a:ext cx="762000" cy="1588"/>
          </a:xfrm>
          <a:prstGeom prst="straightConnector1">
            <a:avLst/>
          </a:prstGeom>
          <a:ln w="127000" cap="flat" cmpd="sng" algn="ctr">
            <a:solidFill>
              <a:srgbClr val="FF0000"/>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191869"/>
            <a:ext cx="4495800" cy="646331"/>
          </a:xfrm>
          <a:prstGeom prst="rect">
            <a:avLst/>
          </a:prstGeom>
          <a:noFill/>
        </p:spPr>
        <p:txBody>
          <a:bodyPr wrap="square" rtlCol="0">
            <a:spAutoFit/>
          </a:bodyPr>
          <a:lstStyle/>
          <a:p>
            <a:r>
              <a:rPr lang="en-GB" sz="3600" dirty="0" smtClean="0">
                <a:solidFill>
                  <a:schemeClr val="bg1"/>
                </a:solidFill>
              </a:rPr>
              <a:t>One More Thing…</a:t>
            </a:r>
            <a:endParaRPr lang="en-GB" sz="3600" dirty="0">
              <a:solidFill>
                <a:schemeClr val="bg1"/>
              </a:solidFill>
            </a:endParaRPr>
          </a:p>
        </p:txBody>
      </p:sp>
      <p:sp>
        <p:nvSpPr>
          <p:cNvPr id="13" name="TextBox 12"/>
          <p:cNvSpPr txBox="1"/>
          <p:nvPr/>
        </p:nvSpPr>
        <p:spPr>
          <a:xfrm>
            <a:off x="1905000" y="1164848"/>
            <a:ext cx="5029200" cy="892552"/>
          </a:xfrm>
          <a:prstGeom prst="rect">
            <a:avLst/>
          </a:prstGeom>
          <a:noFill/>
        </p:spPr>
        <p:txBody>
          <a:bodyPr wrap="square" rtlCol="0">
            <a:spAutoFit/>
          </a:bodyPr>
          <a:lstStyle/>
          <a:p>
            <a:pPr algn="ctr"/>
            <a:r>
              <a:rPr lang="en-US" sz="5200" i="1" dirty="0" smtClean="0"/>
              <a:t>Smart Storage </a:t>
            </a:r>
          </a:p>
          <a:p>
            <a:pPr algn="ctr"/>
            <a:endParaRPr lang="en-US" sz="5200" i="1" dirty="0" smtClean="0"/>
          </a:p>
        </p:txBody>
      </p:sp>
      <p:sp>
        <p:nvSpPr>
          <p:cNvPr id="14" name="TextBox 13"/>
          <p:cNvSpPr txBox="1"/>
          <p:nvPr/>
        </p:nvSpPr>
        <p:spPr>
          <a:xfrm>
            <a:off x="457200" y="2057400"/>
            <a:ext cx="8229599" cy="2462212"/>
          </a:xfrm>
          <a:prstGeom prst="rect">
            <a:avLst/>
          </a:prstGeom>
          <a:noFill/>
        </p:spPr>
        <p:txBody>
          <a:bodyPr wrap="square" rtlCol="0">
            <a:spAutoFit/>
          </a:bodyPr>
          <a:lstStyle/>
          <a:p>
            <a:r>
              <a:rPr lang="en-GB" sz="2200" dirty="0" smtClean="0"/>
              <a:t>Storage which has the capability to perform actions directly upon the objects stored within it.</a:t>
            </a:r>
          </a:p>
          <a:p>
            <a:endParaRPr lang="en-GB" sz="2200" dirty="0" smtClean="0"/>
          </a:p>
          <a:p>
            <a:r>
              <a:rPr lang="en-GB" sz="2200" dirty="0" smtClean="0"/>
              <a:t>Autonomous classification and migration of objects</a:t>
            </a:r>
          </a:p>
          <a:p>
            <a:endParaRPr lang="en-GB" sz="2200" dirty="0" smtClean="0"/>
          </a:p>
          <a:p>
            <a:r>
              <a:rPr lang="en-GB" sz="2200" dirty="0" smtClean="0"/>
              <a:t>No reliance on repository software for </a:t>
            </a:r>
          </a:p>
          <a:p>
            <a:r>
              <a:rPr lang="en-GB" sz="2200" dirty="0" smtClean="0"/>
              <a:t>processor time, yet same results.</a:t>
            </a:r>
          </a:p>
          <a:p>
            <a:endParaRPr lang="en-GB" sz="2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3124200" y="191869"/>
            <a:ext cx="4495800" cy="646331"/>
          </a:xfrm>
          <a:prstGeom prst="rect">
            <a:avLst/>
          </a:prstGeom>
          <a:noFill/>
        </p:spPr>
        <p:txBody>
          <a:bodyPr wrap="square" rtlCol="0">
            <a:spAutoFit/>
          </a:bodyPr>
          <a:lstStyle/>
          <a:p>
            <a:r>
              <a:rPr lang="en-GB" sz="3600" dirty="0" smtClean="0">
                <a:solidFill>
                  <a:schemeClr val="bg1"/>
                </a:solidFill>
              </a:rPr>
              <a:t>Many Thanks!</a:t>
            </a:r>
            <a:endParaRPr lang="en-GB" sz="3600" dirty="0">
              <a:solidFill>
                <a:schemeClr val="bg1"/>
              </a:solidFill>
            </a:endParaRPr>
          </a:p>
        </p:txBody>
      </p:sp>
      <p:sp>
        <p:nvSpPr>
          <p:cNvPr id="14" name="TextBox 13"/>
          <p:cNvSpPr txBox="1"/>
          <p:nvPr/>
        </p:nvSpPr>
        <p:spPr>
          <a:xfrm>
            <a:off x="990601" y="1676400"/>
            <a:ext cx="3733800" cy="5509199"/>
          </a:xfrm>
          <a:prstGeom prst="rect">
            <a:avLst/>
          </a:prstGeom>
          <a:noFill/>
        </p:spPr>
        <p:txBody>
          <a:bodyPr wrap="square" rtlCol="0">
            <a:spAutoFit/>
          </a:bodyPr>
          <a:lstStyle/>
          <a:p>
            <a:pPr algn="r"/>
            <a:r>
              <a:rPr lang="en-GB" sz="2200" dirty="0" smtClean="0"/>
              <a:t>Christopher </a:t>
            </a:r>
            <a:r>
              <a:rPr lang="en-GB" sz="2200" dirty="0" err="1" smtClean="0"/>
              <a:t>Gutteridge</a:t>
            </a:r>
            <a:endParaRPr lang="en-GB" sz="2200" dirty="0" smtClean="0"/>
          </a:p>
          <a:p>
            <a:pPr algn="r"/>
            <a:r>
              <a:rPr lang="en-GB" sz="2200" dirty="0" smtClean="0"/>
              <a:t>Tim Brody</a:t>
            </a:r>
          </a:p>
          <a:p>
            <a:pPr algn="r">
              <a:buFont typeface="Arial"/>
              <a:buChar char="•"/>
            </a:pPr>
            <a:endParaRPr lang="en-GB" sz="2200" dirty="0" smtClean="0"/>
          </a:p>
          <a:p>
            <a:pPr algn="r">
              <a:buFont typeface="Arial"/>
              <a:buChar char="•"/>
            </a:pPr>
            <a:endParaRPr lang="en-GB" sz="2200" dirty="0" smtClean="0"/>
          </a:p>
          <a:p>
            <a:pPr algn="r"/>
            <a:endParaRPr lang="en-GB" sz="2200" dirty="0" smtClean="0"/>
          </a:p>
          <a:p>
            <a:pPr algn="r"/>
            <a:r>
              <a:rPr lang="en-GB" sz="2200" dirty="0" smtClean="0"/>
              <a:t>Steve Hitchcock</a:t>
            </a:r>
          </a:p>
          <a:p>
            <a:pPr algn="r"/>
            <a:endParaRPr lang="en-GB" sz="2200" dirty="0" smtClean="0"/>
          </a:p>
          <a:p>
            <a:pPr algn="r"/>
            <a:endParaRPr lang="en-GB" sz="2200" dirty="0" smtClean="0"/>
          </a:p>
          <a:p>
            <a:pPr algn="r"/>
            <a:endParaRPr lang="en-GB" sz="2200" dirty="0" smtClean="0"/>
          </a:p>
          <a:p>
            <a:pPr algn="r"/>
            <a:r>
              <a:rPr lang="en-GB" sz="2200" dirty="0" smtClean="0"/>
              <a:t>Neil Jeffries</a:t>
            </a:r>
          </a:p>
          <a:p>
            <a:pPr algn="r"/>
            <a:r>
              <a:rPr lang="en-GB" sz="2200" dirty="0" smtClean="0"/>
              <a:t>Ben </a:t>
            </a:r>
            <a:r>
              <a:rPr lang="en-GB" sz="2200" dirty="0" err="1" smtClean="0"/>
              <a:t>O’Steen</a:t>
            </a:r>
            <a:endParaRPr lang="en-GB" sz="2200" dirty="0" smtClean="0"/>
          </a:p>
          <a:p>
            <a:pPr algn="r"/>
            <a:endParaRPr lang="en-GB" sz="2200" dirty="0" smtClean="0"/>
          </a:p>
          <a:p>
            <a:pPr algn="r"/>
            <a:endParaRPr lang="en-GB" sz="2200" dirty="0" smtClean="0"/>
          </a:p>
          <a:p>
            <a:pPr algn="r"/>
            <a:endParaRPr lang="en-GB" sz="2200" dirty="0" smtClean="0"/>
          </a:p>
          <a:p>
            <a:pPr algn="r"/>
            <a:r>
              <a:rPr lang="en-GB" sz="2200" dirty="0" smtClean="0"/>
              <a:t>Adrian Brown</a:t>
            </a:r>
          </a:p>
          <a:p>
            <a:pPr algn="r">
              <a:buFont typeface="Arial"/>
              <a:buChar char="•"/>
            </a:pPr>
            <a:endParaRPr lang="en-GB" sz="2200" dirty="0" smtClean="0"/>
          </a:p>
          <a:p>
            <a:pPr algn="r"/>
            <a:r>
              <a:rPr lang="en-GB" sz="2200" dirty="0" smtClean="0"/>
              <a:t> </a:t>
            </a:r>
          </a:p>
        </p:txBody>
      </p:sp>
      <p:pic>
        <p:nvPicPr>
          <p:cNvPr id="15" name="Picture 14" descr="E-prints 4col.jpg"/>
          <p:cNvPicPr>
            <a:picLocks noChangeAspect="1"/>
          </p:cNvPicPr>
          <p:nvPr/>
        </p:nvPicPr>
        <p:blipFill>
          <a:blip r:embed="rId3"/>
          <a:stretch>
            <a:fillRect/>
          </a:stretch>
        </p:blipFill>
        <p:spPr>
          <a:xfrm>
            <a:off x="4800600" y="1447800"/>
            <a:ext cx="3129082" cy="1283818"/>
          </a:xfrm>
          <a:prstGeom prst="rect">
            <a:avLst/>
          </a:prstGeom>
        </p:spPr>
      </p:pic>
      <p:pic>
        <p:nvPicPr>
          <p:cNvPr id="16" name="Picture 15"/>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76800" y="2895600"/>
            <a:ext cx="2907518" cy="1600200"/>
          </a:xfrm>
          <a:prstGeom prst="rect">
            <a:avLst/>
          </a:prstGeom>
        </p:spPr>
      </p:pic>
      <p:pic>
        <p:nvPicPr>
          <p:cNvPr id="17" name="Picture 16"/>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029200" y="5715000"/>
            <a:ext cx="1498600" cy="927100"/>
          </a:xfrm>
          <a:prstGeom prst="rect">
            <a:avLst/>
          </a:prstGeom>
        </p:spPr>
      </p:pic>
      <p:pic>
        <p:nvPicPr>
          <p:cNvPr id="18" name="Picture 17"/>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041900" y="4521200"/>
            <a:ext cx="1206500" cy="1193800"/>
          </a:xfrm>
          <a:prstGeom prst="rect">
            <a:avLst/>
          </a:prstGeom>
        </p:spPr>
      </p:pic>
      <p:pic>
        <p:nvPicPr>
          <p:cNvPr id="19" name="Picture 18" descr="logo_horizontal_transparent_1600_311.png"/>
          <p:cNvPicPr>
            <a:picLocks noChangeAspect="1"/>
          </p:cNvPicPr>
          <p:nvPr/>
        </p:nvPicPr>
        <p:blipFill>
          <a:blip r:embed="rId10"/>
          <a:stretch>
            <a:fillRect/>
          </a:stretch>
        </p:blipFill>
        <p:spPr>
          <a:xfrm>
            <a:off x="6172200" y="4863600"/>
            <a:ext cx="2812090" cy="546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3124200" y="191869"/>
            <a:ext cx="4495800" cy="646331"/>
          </a:xfrm>
          <a:prstGeom prst="rect">
            <a:avLst/>
          </a:prstGeom>
          <a:noFill/>
        </p:spPr>
        <p:txBody>
          <a:bodyPr wrap="square" rtlCol="0">
            <a:spAutoFit/>
          </a:bodyPr>
          <a:lstStyle/>
          <a:p>
            <a:r>
              <a:rPr lang="en-GB" sz="3600" dirty="0" smtClean="0">
                <a:solidFill>
                  <a:schemeClr val="bg1"/>
                </a:solidFill>
              </a:rPr>
              <a:t>Questions…?</a:t>
            </a:r>
            <a:endParaRPr lang="en-GB" sz="3600" dirty="0">
              <a:solidFill>
                <a:schemeClr val="bg1"/>
              </a:solidFill>
            </a:endParaRPr>
          </a:p>
        </p:txBody>
      </p:sp>
      <p:sp>
        <p:nvSpPr>
          <p:cNvPr id="4" name="TextBox 3"/>
          <p:cNvSpPr txBox="1"/>
          <p:nvPr/>
        </p:nvSpPr>
        <p:spPr>
          <a:xfrm flipH="1">
            <a:off x="3855719" y="1066800"/>
            <a:ext cx="2087881" cy="3939540"/>
          </a:xfrm>
          <a:prstGeom prst="rect">
            <a:avLst/>
          </a:prstGeom>
          <a:noFill/>
        </p:spPr>
        <p:txBody>
          <a:bodyPr wrap="square" rtlCol="0">
            <a:spAutoFit/>
          </a:bodyPr>
          <a:lstStyle/>
          <a:p>
            <a:r>
              <a:rPr lang="en-GB" sz="25000" dirty="0" smtClean="0"/>
              <a:t>?</a:t>
            </a:r>
            <a:endParaRPr lang="en-GB" sz="25000" dirty="0"/>
          </a:p>
        </p:txBody>
      </p:sp>
      <p:sp>
        <p:nvSpPr>
          <p:cNvPr id="7" name="Subtitle 4"/>
          <p:cNvSpPr txBox="1">
            <a:spLocks/>
          </p:cNvSpPr>
          <p:nvPr/>
        </p:nvSpPr>
        <p:spPr>
          <a:xfrm>
            <a:off x="1295400" y="4876800"/>
            <a:ext cx="6400800" cy="1752600"/>
          </a:xfrm>
          <a:prstGeom prst="rect">
            <a:avLst/>
          </a:prstGeom>
        </p:spPr>
        <p:txBody>
          <a:bodyPr vert="horz" lIns="91440" tIns="0" rIns="91440" bIns="0" rtlCol="0">
            <a:normAutofit/>
          </a:bodyPr>
          <a:lstStyle/>
          <a:p>
            <a:pPr marL="0" marR="0" lvl="0" indent="0" algn="ctr"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en-GB" sz="2000" b="0" i="0" u="none" strike="noStrike" kern="1200" cap="none" spc="0" normalizeH="0" baseline="0" noProof="0" smtClean="0">
                <a:ln>
                  <a:noFill/>
                </a:ln>
                <a:solidFill>
                  <a:schemeClr val="tx1"/>
                </a:solidFill>
                <a:effectLst/>
                <a:uLnTx/>
                <a:uFillTx/>
                <a:latin typeface="+mj-lt"/>
                <a:ea typeface="+mn-ea"/>
                <a:cs typeface="+mn-cs"/>
              </a:rPr>
              <a:t>David Tarrant</a:t>
            </a:r>
          </a:p>
          <a:p>
            <a:pPr marL="0" marR="0" lvl="0" indent="0" algn="ctr"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j-lt"/>
                <a:ea typeface="+mn-ea"/>
                <a:cs typeface="+mn-cs"/>
              </a:rPr>
              <a:t>University of Southampton (UK)</a:t>
            </a:r>
          </a:p>
          <a:p>
            <a:pPr marL="0" marR="0" lvl="0" indent="0" algn="ctr"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j-lt"/>
                <a:ea typeface="+mn-ea"/>
                <a:cs typeface="+mn-cs"/>
              </a:rPr>
              <a:t>dct05r@ecs.soton.ac.uk</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867400" y="2590800"/>
            <a:ext cx="2907518" cy="1600200"/>
          </a:xfrm>
          <a:prstGeom prst="rect">
            <a:avLst/>
          </a:prstGeom>
        </p:spPr>
      </p:pic>
      <p:sp>
        <p:nvSpPr>
          <p:cNvPr id="10" name="TextBox 9"/>
          <p:cNvSpPr txBox="1"/>
          <p:nvPr/>
        </p:nvSpPr>
        <p:spPr>
          <a:xfrm>
            <a:off x="5943600" y="4191000"/>
            <a:ext cx="2813591" cy="369332"/>
          </a:xfrm>
          <a:prstGeom prst="rect">
            <a:avLst/>
          </a:prstGeom>
          <a:noFill/>
        </p:spPr>
        <p:txBody>
          <a:bodyPr wrap="none" rtlCol="0">
            <a:spAutoFit/>
          </a:bodyPr>
          <a:lstStyle/>
          <a:p>
            <a:r>
              <a:rPr lang="en-GB" dirty="0" smtClean="0"/>
              <a:t>http://</a:t>
            </a:r>
            <a:r>
              <a:rPr lang="en-GB" dirty="0" err="1" smtClean="0"/>
              <a:t>www.preserv.org.uk</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grass_close-up.png"/>
          <p:cNvPicPr>
            <a:picLocks noGrp="1" noChangeAspect="1"/>
          </p:cNvPicPr>
          <p:nvPr>
            <p:ph idx="4294967295"/>
          </p:nvPr>
        </p:nvPicPr>
        <p:blipFill>
          <a:blip r:embed="rId3">
            <a:alphaModFix amt="55000"/>
          </a:blip>
          <a:stretch>
            <a:fillRect/>
          </a:stretch>
        </p:blipFill>
        <p:spPr>
          <a:xfrm>
            <a:off x="0" y="1371600"/>
            <a:ext cx="9144000" cy="5486400"/>
          </a:xfrm>
        </p:spPr>
      </p:pic>
      <p:sp>
        <p:nvSpPr>
          <p:cNvPr id="2" name="Title 1"/>
          <p:cNvSpPr>
            <a:spLocks noGrp="1"/>
          </p:cNvSpPr>
          <p:nvPr>
            <p:ph type="title" idx="4294967295"/>
          </p:nvPr>
        </p:nvSpPr>
        <p:spPr>
          <a:xfrm>
            <a:off x="457200" y="-152400"/>
            <a:ext cx="8229600" cy="1143000"/>
          </a:xfrm>
        </p:spPr>
        <p:txBody>
          <a:bodyPr/>
          <a:lstStyle/>
          <a:p>
            <a:r>
              <a:rPr lang="en-GB" dirty="0" smtClean="0"/>
              <a:t>Grassroots Preservation</a:t>
            </a:r>
            <a:endParaRPr lang="en-GB" dirty="0"/>
          </a:p>
        </p:txBody>
      </p:sp>
      <p:sp>
        <p:nvSpPr>
          <p:cNvPr id="9" name="TextBox 8"/>
          <p:cNvSpPr txBox="1"/>
          <p:nvPr/>
        </p:nvSpPr>
        <p:spPr>
          <a:xfrm>
            <a:off x="228600" y="1371600"/>
            <a:ext cx="8763000" cy="5678478"/>
          </a:xfrm>
          <a:prstGeom prst="rect">
            <a:avLst/>
          </a:prstGeom>
          <a:noFill/>
        </p:spPr>
        <p:txBody>
          <a:bodyPr wrap="square" rtlCol="0">
            <a:spAutoFit/>
          </a:bodyPr>
          <a:lstStyle/>
          <a:p>
            <a:pPr algn="ctr"/>
            <a:r>
              <a:rPr lang="en-US" sz="3600" dirty="0" smtClean="0"/>
              <a:t>Small</a:t>
            </a:r>
            <a:r>
              <a:rPr lang="en-US" sz="3600" dirty="0" smtClean="0"/>
              <a:t> Science </a:t>
            </a:r>
            <a:r>
              <a:rPr lang="en-US" sz="3600" dirty="0" smtClean="0"/>
              <a:t>&gt;</a:t>
            </a:r>
            <a:r>
              <a:rPr lang="en-US" sz="3600" dirty="0" smtClean="0"/>
              <a:t> Big Science</a:t>
            </a:r>
            <a:endParaRPr lang="en-US" sz="3600" dirty="0" smtClean="0"/>
          </a:p>
          <a:p>
            <a:pPr algn="ctr"/>
            <a:r>
              <a:rPr lang="en-US" sz="3600" dirty="0" smtClean="0"/>
              <a:t>“</a:t>
            </a:r>
            <a:r>
              <a:rPr lang="en-US" sz="3600" dirty="0" smtClean="0"/>
              <a:t>The sum </a:t>
            </a:r>
            <a:r>
              <a:rPr lang="en-US" sz="3600" dirty="0" smtClean="0"/>
              <a:t>of </a:t>
            </a:r>
            <a:r>
              <a:rPr lang="en-US" sz="3600" dirty="0" smtClean="0"/>
              <a:t>the smaller parts adds up to a greater number than that of the bigger parts combined”</a:t>
            </a:r>
          </a:p>
          <a:p>
            <a:pPr algn="ctr"/>
            <a:endParaRPr lang="en-US" sz="2600" dirty="0" smtClean="0"/>
          </a:p>
          <a:p>
            <a:pPr>
              <a:buFont typeface="Arial"/>
              <a:buChar char="•"/>
            </a:pPr>
            <a:r>
              <a:rPr lang="en-US" sz="2500" dirty="0" smtClean="0"/>
              <a:t>“Grassroots” preservation for Institutional and Small Business Outputs</a:t>
            </a:r>
          </a:p>
          <a:p>
            <a:pPr>
              <a:buFont typeface="Arial"/>
              <a:buChar char="•"/>
            </a:pPr>
            <a:endParaRPr lang="en-US" sz="2500" dirty="0" smtClean="0"/>
          </a:p>
          <a:p>
            <a:pPr>
              <a:buFont typeface="Arial"/>
              <a:buChar char="•"/>
            </a:pPr>
            <a:r>
              <a:rPr lang="en-US" sz="2500" dirty="0" smtClean="0"/>
              <a:t> Until now EPrints has mainly been focused on encouraging acquisition of Data.</a:t>
            </a:r>
          </a:p>
          <a:p>
            <a:pPr>
              <a:buFont typeface="Arial"/>
              <a:buChar char="•"/>
            </a:pPr>
            <a:endParaRPr lang="en-US" sz="2500" dirty="0" smtClean="0"/>
          </a:p>
          <a:p>
            <a:pPr>
              <a:buFont typeface="Arial"/>
              <a:buChar char="•"/>
            </a:pPr>
            <a:r>
              <a:rPr lang="en-US" sz="2500" dirty="0" smtClean="0"/>
              <a:t>How do we create our </a:t>
            </a:r>
            <a:r>
              <a:rPr lang="en-US" sz="2500" b="1" dirty="0" smtClean="0"/>
              <a:t>Global Collection</a:t>
            </a:r>
            <a:r>
              <a:rPr lang="en-US" sz="2500" dirty="0" smtClean="0"/>
              <a: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441"/>
            <a:ext cx="4572000" cy="769441"/>
          </a:xfrm>
          <a:prstGeom prst="rect">
            <a:avLst/>
          </a:prstGeom>
          <a:noFill/>
        </p:spPr>
        <p:txBody>
          <a:bodyPr wrap="square" rtlCol="0">
            <a:spAutoFit/>
          </a:bodyPr>
          <a:lstStyle/>
          <a:p>
            <a:r>
              <a:rPr lang="en-GB" sz="4400" b="1" dirty="0" smtClean="0">
                <a:solidFill>
                  <a:schemeClr val="bg1"/>
                </a:solidFill>
                <a:latin typeface="+mj-lt"/>
                <a:cs typeface="Apple Symbols"/>
              </a:rPr>
              <a:t>: History of…</a:t>
            </a:r>
            <a:endParaRPr lang="en-GB" sz="4400" b="1" dirty="0">
              <a:solidFill>
                <a:schemeClr val="bg1"/>
              </a:solidFill>
              <a:latin typeface="+mj-lt"/>
              <a:cs typeface="Apple Symbols"/>
            </a:endParaRPr>
          </a:p>
        </p:txBody>
      </p:sp>
      <p:sp>
        <p:nvSpPr>
          <p:cNvPr id="6" name="TextBox 5"/>
          <p:cNvSpPr txBox="1"/>
          <p:nvPr/>
        </p:nvSpPr>
        <p:spPr>
          <a:xfrm>
            <a:off x="304800" y="1295400"/>
            <a:ext cx="8839200" cy="3031599"/>
          </a:xfrm>
          <a:prstGeom prst="rect">
            <a:avLst/>
          </a:prstGeom>
          <a:noFill/>
        </p:spPr>
        <p:txBody>
          <a:bodyPr wrap="square" rtlCol="0">
            <a:spAutoFit/>
          </a:bodyPr>
          <a:lstStyle/>
          <a:p>
            <a:pPr>
              <a:buFont typeface="Arial"/>
              <a:buChar char="•"/>
            </a:pPr>
            <a:r>
              <a:rPr lang="en-US" sz="1900" dirty="0" smtClean="0"/>
              <a:t> Proposed as a ‘build your own repository’</a:t>
            </a:r>
            <a:r>
              <a:rPr lang="en-US" sz="1900" dirty="0" smtClean="0"/>
              <a:t> </a:t>
            </a:r>
            <a:endParaRPr lang="en-US" sz="1900" dirty="0" smtClean="0"/>
          </a:p>
          <a:p>
            <a:r>
              <a:rPr lang="en-US" sz="1900" dirty="0" smtClean="0"/>
              <a:t>   </a:t>
            </a:r>
            <a:r>
              <a:rPr lang="en-US" sz="1900" dirty="0" smtClean="0"/>
              <a:t>solution </a:t>
            </a:r>
            <a:endParaRPr lang="en-US" sz="1900" dirty="0" smtClean="0"/>
          </a:p>
          <a:p>
            <a:r>
              <a:rPr lang="en-US" sz="1900" dirty="0" smtClean="0"/>
              <a:t> </a:t>
            </a:r>
          </a:p>
          <a:p>
            <a:pPr>
              <a:buFont typeface="Arial"/>
              <a:buChar char="•"/>
            </a:pPr>
            <a:r>
              <a:rPr lang="en-US" sz="1900" dirty="0" smtClean="0"/>
              <a:t>Enable institutions and groups to participate in </a:t>
            </a:r>
          </a:p>
          <a:p>
            <a:r>
              <a:rPr lang="en-US" sz="1900" dirty="0" smtClean="0"/>
              <a:t>  OAI metadata sharing initiative.</a:t>
            </a:r>
          </a:p>
          <a:p>
            <a:pPr>
              <a:buFont typeface="Arial"/>
              <a:buChar char="•"/>
            </a:pPr>
            <a:endParaRPr lang="en-US" sz="1900" dirty="0" smtClean="0"/>
          </a:p>
          <a:p>
            <a:pPr>
              <a:buFont typeface="Arial"/>
              <a:buChar char="•"/>
            </a:pPr>
            <a:r>
              <a:rPr lang="en-US" sz="1900" dirty="0" smtClean="0"/>
              <a:t> First released April 2000 </a:t>
            </a:r>
            <a:r>
              <a:rPr lang="en-US" sz="1400" dirty="0" smtClean="0"/>
              <a:t>(to co-</a:t>
            </a:r>
            <a:r>
              <a:rPr lang="en-US" sz="1400" dirty="0" smtClean="0"/>
              <a:t>inside </a:t>
            </a:r>
            <a:r>
              <a:rPr lang="en-US" sz="1400" dirty="0" smtClean="0"/>
              <a:t>with OAI-PMH)</a:t>
            </a:r>
          </a:p>
          <a:p>
            <a:pPr>
              <a:buFont typeface="Arial"/>
              <a:buChar char="•"/>
            </a:pPr>
            <a:r>
              <a:rPr lang="en-US" sz="1900" dirty="0" smtClean="0"/>
              <a:t> Version 3.1 release at recent Open Repositories Conference 2008</a:t>
            </a:r>
          </a:p>
          <a:p>
            <a:pPr>
              <a:buFont typeface="Arial"/>
              <a:buChar char="•"/>
            </a:pPr>
            <a:endParaRPr lang="en-US" sz="1900" dirty="0" smtClean="0"/>
          </a:p>
          <a:p>
            <a:pPr>
              <a:buFont typeface="Arial"/>
              <a:buChar char="•"/>
            </a:pPr>
            <a:r>
              <a:rPr lang="en-US" sz="2000" dirty="0" smtClean="0"/>
              <a:t> Used by over 240 registered repositories</a:t>
            </a:r>
            <a:r>
              <a:rPr lang="en-US" sz="1900" dirty="0" smtClean="0"/>
              <a:t>  </a:t>
            </a:r>
            <a:endParaRPr lang="en-GB" sz="1900" dirty="0"/>
          </a:p>
        </p:txBody>
      </p:sp>
      <p:pic>
        <p:nvPicPr>
          <p:cNvPr id="7" name="Picture 6"/>
          <p:cNvPicPr>
            <a:picLocks noChangeAspect="1"/>
          </p:cNvPicPr>
          <p:nvPr/>
        </p:nvPicPr>
        <p:blipFill>
          <a:blip r:embed="rId4"/>
          <a:stretch>
            <a:fillRect/>
          </a:stretch>
        </p:blipFill>
        <p:spPr>
          <a:xfrm>
            <a:off x="5486400" y="1295400"/>
            <a:ext cx="3657600" cy="1915064"/>
          </a:xfrm>
          <a:prstGeom prst="rect">
            <a:avLst/>
          </a:prstGeom>
        </p:spPr>
      </p:pic>
      <p:pic>
        <p:nvPicPr>
          <p:cNvPr id="10" name="Picture 9"/>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04800" y="4343400"/>
            <a:ext cx="2822417" cy="1080000"/>
          </a:xfrm>
          <a:prstGeom prst="rect">
            <a:avLst/>
          </a:prstGeom>
        </p:spPr>
      </p:pic>
      <p:sp>
        <p:nvSpPr>
          <p:cNvPr id="11" name="TextBox 10"/>
          <p:cNvSpPr txBox="1"/>
          <p:nvPr/>
        </p:nvSpPr>
        <p:spPr>
          <a:xfrm>
            <a:off x="1143000" y="5486400"/>
            <a:ext cx="1258296" cy="292388"/>
          </a:xfrm>
          <a:prstGeom prst="rect">
            <a:avLst/>
          </a:prstGeom>
          <a:noFill/>
        </p:spPr>
        <p:txBody>
          <a:bodyPr wrap="none" rtlCol="0">
            <a:spAutoFit/>
          </a:bodyPr>
          <a:lstStyle/>
          <a:p>
            <a:r>
              <a:rPr lang="en-GB" sz="1300" i="1" dirty="0" smtClean="0">
                <a:solidFill>
                  <a:srgbClr val="000000"/>
                </a:solidFill>
              </a:rPr>
              <a:t>(58130 Records)</a:t>
            </a:r>
            <a:endParaRPr lang="en-GB" sz="1300" i="1" dirty="0">
              <a:solidFill>
                <a:srgbClr val="000000"/>
              </a:solidFill>
            </a:endParaRPr>
          </a:p>
        </p:txBody>
      </p:sp>
      <p:pic>
        <p:nvPicPr>
          <p:cNvPr id="12" name="Picture 11"/>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657600" y="4267200"/>
            <a:ext cx="1752600" cy="1308100"/>
          </a:xfrm>
          <a:prstGeom prst="rect">
            <a:avLst/>
          </a:prstGeom>
        </p:spPr>
      </p:pic>
      <p:sp>
        <p:nvSpPr>
          <p:cNvPr id="13" name="TextBox 12"/>
          <p:cNvSpPr txBox="1"/>
          <p:nvPr/>
        </p:nvSpPr>
        <p:spPr>
          <a:xfrm>
            <a:off x="3923304" y="5498812"/>
            <a:ext cx="1258296" cy="292388"/>
          </a:xfrm>
          <a:prstGeom prst="rect">
            <a:avLst/>
          </a:prstGeom>
          <a:noFill/>
        </p:spPr>
        <p:txBody>
          <a:bodyPr wrap="none" rtlCol="0">
            <a:spAutoFit/>
          </a:bodyPr>
          <a:lstStyle/>
          <a:p>
            <a:r>
              <a:rPr lang="en-GB" sz="1300" i="1" dirty="0" smtClean="0">
                <a:solidFill>
                  <a:srgbClr val="000000"/>
                </a:solidFill>
              </a:rPr>
              <a:t>(49132 Records)</a:t>
            </a:r>
            <a:endParaRPr lang="en-GB" sz="1300" i="1" dirty="0">
              <a:solidFill>
                <a:srgbClr val="000000"/>
              </a:solidFill>
            </a:endParaRPr>
          </a:p>
        </p:txBody>
      </p:sp>
      <p:pic>
        <p:nvPicPr>
          <p:cNvPr id="14" name="Picture 13"/>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943600" y="4267200"/>
            <a:ext cx="3086100" cy="1092200"/>
          </a:xfrm>
          <a:prstGeom prst="rect">
            <a:avLst/>
          </a:prstGeom>
        </p:spPr>
      </p:pic>
      <p:sp>
        <p:nvSpPr>
          <p:cNvPr id="15" name="TextBox 14"/>
          <p:cNvSpPr txBox="1"/>
          <p:nvPr/>
        </p:nvSpPr>
        <p:spPr>
          <a:xfrm>
            <a:off x="6934200" y="5181600"/>
            <a:ext cx="1258296" cy="292388"/>
          </a:xfrm>
          <a:prstGeom prst="rect">
            <a:avLst/>
          </a:prstGeom>
          <a:noFill/>
        </p:spPr>
        <p:txBody>
          <a:bodyPr wrap="none" rtlCol="0">
            <a:spAutoFit/>
          </a:bodyPr>
          <a:lstStyle/>
          <a:p>
            <a:r>
              <a:rPr lang="en-GB" sz="1300" i="1" dirty="0" smtClean="0">
                <a:solidFill>
                  <a:srgbClr val="000000"/>
                </a:solidFill>
              </a:rPr>
              <a:t>(</a:t>
            </a:r>
            <a:r>
              <a:rPr lang="en-GB" sz="1300" i="1" dirty="0" smtClean="0">
                <a:solidFill>
                  <a:srgbClr val="000000"/>
                </a:solidFill>
              </a:rPr>
              <a:t>32169</a:t>
            </a:r>
            <a:r>
              <a:rPr lang="en-GB" sz="1300" i="1" dirty="0" smtClean="0">
                <a:solidFill>
                  <a:srgbClr val="000000"/>
                </a:solidFill>
              </a:rPr>
              <a:t> </a:t>
            </a:r>
            <a:r>
              <a:rPr lang="en-GB" sz="1300" i="1" dirty="0" smtClean="0">
                <a:solidFill>
                  <a:srgbClr val="000000"/>
                </a:solidFill>
              </a:rPr>
              <a:t>Records)</a:t>
            </a:r>
            <a:endParaRPr lang="en-GB" sz="1300" i="1" dirty="0">
              <a:solidFill>
                <a:srgbClr val="000000"/>
              </a:solidFill>
            </a:endParaRPr>
          </a:p>
        </p:txBody>
      </p:sp>
      <p:sp>
        <p:nvSpPr>
          <p:cNvPr id="16" name="TextBox 15"/>
          <p:cNvSpPr txBox="1"/>
          <p:nvPr/>
        </p:nvSpPr>
        <p:spPr>
          <a:xfrm>
            <a:off x="1371600" y="6019800"/>
            <a:ext cx="6629400" cy="523220"/>
          </a:xfrm>
          <a:prstGeom prst="rect">
            <a:avLst/>
          </a:prstGeom>
          <a:noFill/>
        </p:spPr>
        <p:txBody>
          <a:bodyPr wrap="square" rtlCol="0">
            <a:spAutoFit/>
          </a:bodyPr>
          <a:lstStyle/>
          <a:p>
            <a:pPr algn="ctr"/>
            <a:r>
              <a:rPr lang="en-GB" sz="1400" dirty="0" smtClean="0"/>
              <a:t>Number of Records captured from the Registry of Open Access Repositories (ROAR) http://</a:t>
            </a:r>
            <a:r>
              <a:rPr lang="en-GB" sz="1400" dirty="0" err="1" smtClean="0"/>
              <a:t>roar</a:t>
            </a:r>
            <a:r>
              <a:rPr lang="en-GB" sz="1400" dirty="0" err="1" smtClean="0"/>
              <a:t>.EPrints.</a:t>
            </a:r>
            <a:r>
              <a:rPr lang="en-GB" sz="1400" dirty="0" err="1" smtClean="0"/>
              <a:t>org</a:t>
            </a:r>
            <a:endParaRPr lang="en-GB"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441"/>
            <a:ext cx="4572000" cy="738664"/>
          </a:xfrm>
          <a:prstGeom prst="rect">
            <a:avLst/>
          </a:prstGeom>
          <a:noFill/>
        </p:spPr>
        <p:txBody>
          <a:bodyPr wrap="square" rtlCol="0">
            <a:spAutoFit/>
          </a:bodyPr>
          <a:lstStyle/>
          <a:p>
            <a:r>
              <a:rPr lang="en-GB" sz="4200" b="1" dirty="0" smtClean="0">
                <a:solidFill>
                  <a:schemeClr val="bg1"/>
                </a:solidFill>
                <a:latin typeface="+mj-lt"/>
                <a:cs typeface="Apple Symbols"/>
              </a:rPr>
              <a:t>: Management</a:t>
            </a:r>
            <a:endParaRPr lang="en-GB" sz="4200" b="1" dirty="0">
              <a:solidFill>
                <a:schemeClr val="bg1"/>
              </a:solidFill>
              <a:latin typeface="+mj-lt"/>
              <a:cs typeface="Apple Symbols"/>
            </a:endParaRPr>
          </a:p>
        </p:txBody>
      </p:sp>
      <p:sp>
        <p:nvSpPr>
          <p:cNvPr id="18" name="TextBox 17"/>
          <p:cNvSpPr txBox="1"/>
          <p:nvPr/>
        </p:nvSpPr>
        <p:spPr>
          <a:xfrm>
            <a:off x="381000" y="1676400"/>
            <a:ext cx="8382000" cy="5078313"/>
          </a:xfrm>
          <a:prstGeom prst="rect">
            <a:avLst/>
          </a:prstGeom>
          <a:noFill/>
        </p:spPr>
        <p:txBody>
          <a:bodyPr wrap="square" rtlCol="0">
            <a:spAutoFit/>
          </a:bodyPr>
          <a:lstStyle/>
          <a:p>
            <a:pPr>
              <a:buFont typeface="Arial"/>
              <a:buChar char="•"/>
            </a:pPr>
            <a:r>
              <a:rPr lang="en-GB" sz="2400" dirty="0" smtClean="0"/>
              <a:t> </a:t>
            </a:r>
            <a:r>
              <a:rPr lang="en-US" sz="2400" dirty="0" smtClean="0"/>
              <a:t>Open source (GNU license)</a:t>
            </a:r>
            <a:endParaRPr lang="en-GB" sz="2400" dirty="0" smtClean="0"/>
          </a:p>
          <a:p>
            <a:pPr>
              <a:buFont typeface="Arial"/>
              <a:buChar char="•"/>
            </a:pPr>
            <a:endParaRPr lang="en-GB" sz="2400" dirty="0" smtClean="0"/>
          </a:p>
          <a:p>
            <a:pPr>
              <a:buFont typeface="Arial"/>
              <a:buChar char="•"/>
            </a:pPr>
            <a:r>
              <a:rPr lang="en-US" sz="2400" dirty="0" smtClean="0"/>
              <a:t>EPrints development model is more </a:t>
            </a:r>
            <a:r>
              <a:rPr lang="en-US" sz="2400" dirty="0" err="1" smtClean="0"/>
              <a:t>centralised</a:t>
            </a:r>
            <a:r>
              <a:rPr lang="en-US" sz="2400" dirty="0" smtClean="0"/>
              <a:t> than </a:t>
            </a:r>
            <a:r>
              <a:rPr lang="en-US" sz="2400" dirty="0" err="1" smtClean="0"/>
              <a:t>DSpace</a:t>
            </a:r>
            <a:r>
              <a:rPr lang="en-US" sz="2400" dirty="0" smtClean="0"/>
              <a:t> / Fedora</a:t>
            </a:r>
          </a:p>
          <a:p>
            <a:pPr lvl="1">
              <a:buFont typeface="Arial"/>
              <a:buChar char="•"/>
            </a:pPr>
            <a:r>
              <a:rPr lang="en-US" sz="2400" dirty="0" smtClean="0"/>
              <a:t>Faster turnaround on development cycles </a:t>
            </a:r>
          </a:p>
          <a:p>
            <a:pPr lvl="1">
              <a:buFont typeface="Arial"/>
              <a:buChar char="•"/>
            </a:pPr>
            <a:r>
              <a:rPr lang="en-US" sz="2400" dirty="0" smtClean="0"/>
              <a:t>More focused</a:t>
            </a:r>
          </a:p>
          <a:p>
            <a:pPr lvl="1">
              <a:buFont typeface="Arial"/>
              <a:buChar char="•"/>
            </a:pPr>
            <a:r>
              <a:rPr lang="en-US" sz="2400" dirty="0" smtClean="0"/>
              <a:t>Easier quality management</a:t>
            </a:r>
          </a:p>
          <a:p>
            <a:pPr lvl="1">
              <a:buFont typeface="Arial"/>
              <a:buChar char="•"/>
            </a:pPr>
            <a:r>
              <a:rPr lang="en-US" sz="2400" dirty="0" smtClean="0"/>
              <a:t>Better for Support Model </a:t>
            </a:r>
            <a:endParaRPr lang="en-GB" sz="2400" dirty="0" smtClean="0"/>
          </a:p>
          <a:p>
            <a:pPr>
              <a:buFont typeface="Arial"/>
              <a:buChar char="•"/>
            </a:pPr>
            <a:endParaRPr lang="en-GB" sz="2400" dirty="0" smtClean="0"/>
          </a:p>
          <a:p>
            <a:pPr>
              <a:buFont typeface="Arial"/>
              <a:buChar char="•"/>
            </a:pPr>
            <a:r>
              <a:rPr lang="en-GB" sz="2400" dirty="0" smtClean="0"/>
              <a:t>EPrints </a:t>
            </a:r>
            <a:r>
              <a:rPr lang="en-GB" sz="2400" dirty="0" smtClean="0"/>
              <a:t>Services:</a:t>
            </a:r>
          </a:p>
          <a:p>
            <a:pPr lvl="1">
              <a:buFont typeface="Arial"/>
              <a:buChar char="•"/>
            </a:pPr>
            <a:r>
              <a:rPr lang="en-US" sz="2400" dirty="0" smtClean="0"/>
              <a:t> Repository hosting, bespoke development &amp; training </a:t>
            </a:r>
          </a:p>
          <a:p>
            <a:pPr lvl="1">
              <a:buFont typeface="Arial"/>
              <a:buChar char="•"/>
            </a:pPr>
            <a:r>
              <a:rPr lang="en-US" sz="2400" dirty="0" smtClean="0"/>
              <a:t> Sustain the development team</a:t>
            </a:r>
            <a:endParaRPr lang="en-GB" sz="2400" dirty="0" smtClean="0"/>
          </a:p>
          <a:p>
            <a:pPr>
              <a:buFont typeface="Arial"/>
              <a:buChar char="•"/>
            </a:pPr>
            <a:endParaRPr lang="en-GB" dirty="0" smtClean="0"/>
          </a:p>
          <a:p>
            <a:pPr>
              <a:buFont typeface="Arial"/>
              <a:buChar cha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6200"/>
            <a:ext cx="4572000" cy="646331"/>
          </a:xfrm>
          <a:prstGeom prst="rect">
            <a:avLst/>
          </a:prstGeom>
          <a:noFill/>
        </p:spPr>
        <p:txBody>
          <a:bodyPr wrap="square" rtlCol="0">
            <a:spAutoFit/>
          </a:bodyPr>
          <a:lstStyle/>
          <a:p>
            <a:r>
              <a:rPr lang="en-GB" sz="3500" b="1" dirty="0" smtClean="0">
                <a:solidFill>
                  <a:schemeClr val="bg1"/>
                </a:solidFill>
                <a:latin typeface="+mj-lt"/>
                <a:cs typeface="Apple Symbols"/>
              </a:rPr>
              <a:t>: Core Objectives</a:t>
            </a:r>
            <a:endParaRPr lang="en-GB" sz="3500" b="1" dirty="0">
              <a:solidFill>
                <a:schemeClr val="bg1"/>
              </a:solidFill>
              <a:latin typeface="+mj-lt"/>
              <a:cs typeface="Apple Symbols"/>
            </a:endParaRPr>
          </a:p>
        </p:txBody>
      </p:sp>
      <p:sp>
        <p:nvSpPr>
          <p:cNvPr id="18" name="TextBox 17"/>
          <p:cNvSpPr txBox="1"/>
          <p:nvPr/>
        </p:nvSpPr>
        <p:spPr>
          <a:xfrm>
            <a:off x="152400" y="1524000"/>
            <a:ext cx="6324600" cy="4801314"/>
          </a:xfrm>
          <a:prstGeom prst="rect">
            <a:avLst/>
          </a:prstGeom>
          <a:noFill/>
        </p:spPr>
        <p:txBody>
          <a:bodyPr wrap="square" rtlCol="0">
            <a:spAutoFit/>
          </a:bodyPr>
          <a:lstStyle/>
          <a:p>
            <a:pPr>
              <a:buFont typeface="Arial"/>
              <a:buChar char="•"/>
            </a:pPr>
            <a:r>
              <a:rPr lang="en-US" sz="2000" dirty="0" smtClean="0"/>
              <a:t>Lower the barrier for depositors while improving metadata quality and ultimate collection value</a:t>
            </a:r>
          </a:p>
          <a:p>
            <a:pPr lvl="1">
              <a:buFont typeface="Arial"/>
              <a:buChar char="•"/>
            </a:pPr>
            <a:r>
              <a:rPr lang="en-US" sz="1400" dirty="0" smtClean="0"/>
              <a:t> </a:t>
            </a:r>
            <a:r>
              <a:rPr lang="en-US" sz="1500" dirty="0" smtClean="0"/>
              <a:t>Time saving deposits </a:t>
            </a:r>
          </a:p>
          <a:p>
            <a:pPr lvl="1">
              <a:buFont typeface="Arial"/>
              <a:buChar char="•"/>
            </a:pPr>
            <a:r>
              <a:rPr lang="en-US" sz="1500" dirty="0" smtClean="0"/>
              <a:t> Import data from other repositories and services</a:t>
            </a:r>
          </a:p>
          <a:p>
            <a:pPr lvl="1">
              <a:buFont typeface="Arial"/>
              <a:buChar char="•"/>
            </a:pPr>
            <a:r>
              <a:rPr lang="en-US" sz="1500" dirty="0" smtClean="0"/>
              <a:t> </a:t>
            </a:r>
            <a:r>
              <a:rPr lang="en-US" sz="1500" dirty="0" err="1" smtClean="0"/>
              <a:t>Autocomplete</a:t>
            </a:r>
            <a:r>
              <a:rPr lang="en-US" sz="1500" dirty="0" smtClean="0"/>
              <a:t>-as-you-type for fast data entry </a:t>
            </a:r>
          </a:p>
          <a:p>
            <a:pPr lvl="1">
              <a:buFont typeface="Arial"/>
              <a:buChar char="•"/>
            </a:pPr>
            <a:r>
              <a:rPr lang="en-US" sz="1500" dirty="0" smtClean="0"/>
              <a:t> Name authorities</a:t>
            </a:r>
          </a:p>
          <a:p>
            <a:pPr lvl="1"/>
            <a:r>
              <a:rPr lang="en-US" dirty="0" smtClean="0"/>
              <a:t> </a:t>
            </a:r>
          </a:p>
          <a:p>
            <a:pPr>
              <a:buFont typeface="Arial"/>
              <a:buChar char="•"/>
            </a:pPr>
            <a:r>
              <a:rPr lang="en-US" sz="2200" dirty="0" smtClean="0"/>
              <a:t> </a:t>
            </a:r>
            <a:r>
              <a:rPr lang="en-US" sz="2000" dirty="0" smtClean="0"/>
              <a:t>Enter once, reuse often</a:t>
            </a:r>
          </a:p>
          <a:p>
            <a:pPr lvl="1">
              <a:buFont typeface="Arial"/>
              <a:buChar char="•"/>
            </a:pPr>
            <a:r>
              <a:rPr lang="en-US" sz="1500" dirty="0" smtClean="0"/>
              <a:t>Works with bibliography managers,  desktop applications and new Web 2.0 </a:t>
            </a:r>
            <a:r>
              <a:rPr lang="en-US" sz="1500" dirty="0" err="1" smtClean="0"/>
              <a:t>mashups</a:t>
            </a:r>
            <a:r>
              <a:rPr lang="en-US" sz="1500" dirty="0" smtClean="0"/>
              <a:t> </a:t>
            </a:r>
          </a:p>
          <a:p>
            <a:pPr lvl="1">
              <a:buFont typeface="Arial"/>
              <a:buChar char="•"/>
            </a:pPr>
            <a:r>
              <a:rPr lang="en-US" sz="1500" dirty="0" smtClean="0"/>
              <a:t>RSS feeds and email alerts keep you up to date</a:t>
            </a:r>
          </a:p>
          <a:p>
            <a:pPr lvl="1">
              <a:buFont typeface="Arial"/>
              <a:buChar char="•"/>
            </a:pPr>
            <a:r>
              <a:rPr lang="en-US" sz="1500" dirty="0" smtClean="0"/>
              <a:t> Easily integrate reports, bibliographic listings, author CVs and RSS feeds into your corporate web presence</a:t>
            </a:r>
          </a:p>
          <a:p>
            <a:pPr lvl="1">
              <a:buFont typeface="Arial"/>
              <a:buChar char="•"/>
            </a:pPr>
            <a:r>
              <a:rPr lang="en-US" sz="1500" dirty="0" smtClean="0"/>
              <a:t> Used for corporate reporting and national Research Assessment</a:t>
            </a:r>
          </a:p>
          <a:p>
            <a:pPr lvl="1"/>
            <a:r>
              <a:rPr lang="en-US" dirty="0" smtClean="0"/>
              <a:t> </a:t>
            </a:r>
          </a:p>
          <a:p>
            <a:r>
              <a:rPr lang="en-US" dirty="0" smtClean="0"/>
              <a:t>• </a:t>
            </a:r>
            <a:r>
              <a:rPr lang="en-US" sz="2200" dirty="0" smtClean="0"/>
              <a:t>Simple platform for open source contributions</a:t>
            </a:r>
          </a:p>
          <a:p>
            <a:pPr lvl="1">
              <a:buFont typeface="Arial"/>
              <a:buChar char="•"/>
            </a:pPr>
            <a:r>
              <a:rPr lang="en-US" dirty="0" smtClean="0"/>
              <a:t> </a:t>
            </a:r>
            <a:r>
              <a:rPr lang="en-US" sz="1500" dirty="0" smtClean="0"/>
              <a:t>Tightly-managed, quality-controlled code framework </a:t>
            </a:r>
          </a:p>
          <a:p>
            <a:pPr lvl="1">
              <a:buFont typeface="Arial"/>
              <a:buChar char="•"/>
            </a:pPr>
            <a:r>
              <a:rPr lang="en-US" sz="1500" dirty="0" smtClean="0"/>
              <a:t>  Flexible </a:t>
            </a:r>
            <a:r>
              <a:rPr lang="en-US" sz="1500" dirty="0" smtClean="0"/>
              <a:t>plug-in </a:t>
            </a:r>
            <a:r>
              <a:rPr lang="en-US" sz="1500" dirty="0" smtClean="0"/>
              <a:t>architecture for developing extensions</a:t>
            </a:r>
            <a:endParaRPr lang="en-GB" sz="1500" dirty="0"/>
          </a:p>
        </p:txBody>
      </p:sp>
      <p:sp>
        <p:nvSpPr>
          <p:cNvPr id="6" name="Oval 5"/>
          <p:cNvSpPr/>
          <p:nvPr/>
        </p:nvSpPr>
        <p:spPr>
          <a:xfrm>
            <a:off x="6477000" y="1524000"/>
            <a:ext cx="2291080" cy="2438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477000" y="3962400"/>
            <a:ext cx="2291080" cy="2438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477000" y="3276600"/>
            <a:ext cx="2291080" cy="1371600"/>
          </a:xfrm>
          <a:prstGeom prst="ellipse">
            <a:avLst/>
          </a:prstGeom>
          <a:solidFill>
            <a:srgbClr val="BBD7F8"/>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7162800" y="1524000"/>
            <a:ext cx="877163" cy="369332"/>
          </a:xfrm>
          <a:prstGeom prst="rect">
            <a:avLst/>
          </a:prstGeom>
          <a:noFill/>
        </p:spPr>
        <p:txBody>
          <a:bodyPr wrap="none" rtlCol="0">
            <a:spAutoFit/>
          </a:bodyPr>
          <a:lstStyle/>
          <a:p>
            <a:r>
              <a:rPr lang="en-GB" dirty="0" smtClean="0">
                <a:solidFill>
                  <a:srgbClr val="FF0000"/>
                </a:solidFill>
              </a:rPr>
              <a:t>Import</a:t>
            </a:r>
            <a:endParaRPr lang="en-GB" dirty="0">
              <a:solidFill>
                <a:srgbClr val="FF0000"/>
              </a:solidFill>
            </a:endParaRPr>
          </a:p>
        </p:txBody>
      </p:sp>
      <p:sp>
        <p:nvSpPr>
          <p:cNvPr id="10" name="TextBox 9"/>
          <p:cNvSpPr txBox="1"/>
          <p:nvPr/>
        </p:nvSpPr>
        <p:spPr>
          <a:xfrm>
            <a:off x="7162800" y="6019800"/>
            <a:ext cx="864339" cy="369332"/>
          </a:xfrm>
          <a:prstGeom prst="rect">
            <a:avLst/>
          </a:prstGeom>
          <a:noFill/>
        </p:spPr>
        <p:txBody>
          <a:bodyPr wrap="none" rtlCol="0">
            <a:spAutoFit/>
          </a:bodyPr>
          <a:lstStyle/>
          <a:p>
            <a:r>
              <a:rPr lang="en-GB" dirty="0" smtClean="0">
                <a:solidFill>
                  <a:srgbClr val="FF0000"/>
                </a:solidFill>
              </a:rPr>
              <a:t>Export</a:t>
            </a:r>
            <a:endParaRPr lang="en-GB" dirty="0">
              <a:solidFill>
                <a:srgbClr val="FF0000"/>
              </a:solidFill>
            </a:endParaRPr>
          </a:p>
        </p:txBody>
      </p:sp>
      <p:sp>
        <p:nvSpPr>
          <p:cNvPr id="11" name="TextBox 10"/>
          <p:cNvSpPr txBox="1"/>
          <p:nvPr/>
        </p:nvSpPr>
        <p:spPr>
          <a:xfrm>
            <a:off x="6781800" y="1905000"/>
            <a:ext cx="556563" cy="276999"/>
          </a:xfrm>
          <a:prstGeom prst="rect">
            <a:avLst/>
          </a:prstGeom>
          <a:noFill/>
        </p:spPr>
        <p:txBody>
          <a:bodyPr wrap="none" rtlCol="0">
            <a:spAutoFit/>
          </a:bodyPr>
          <a:lstStyle/>
          <a:p>
            <a:r>
              <a:rPr lang="en-GB" sz="1200" dirty="0" smtClean="0"/>
              <a:t>XML</a:t>
            </a:r>
            <a:endParaRPr lang="en-GB" sz="1200" dirty="0"/>
          </a:p>
        </p:txBody>
      </p:sp>
      <p:sp>
        <p:nvSpPr>
          <p:cNvPr id="12" name="TextBox 11"/>
          <p:cNvSpPr txBox="1"/>
          <p:nvPr/>
        </p:nvSpPr>
        <p:spPr>
          <a:xfrm>
            <a:off x="6705600" y="2895600"/>
            <a:ext cx="781058" cy="276999"/>
          </a:xfrm>
          <a:prstGeom prst="rect">
            <a:avLst/>
          </a:prstGeom>
          <a:noFill/>
        </p:spPr>
        <p:txBody>
          <a:bodyPr wrap="none" rtlCol="0">
            <a:spAutoFit/>
          </a:bodyPr>
          <a:lstStyle/>
          <a:p>
            <a:r>
              <a:rPr lang="en-GB" sz="1200" dirty="0" err="1" smtClean="0"/>
              <a:t>EndNote</a:t>
            </a:r>
            <a:endParaRPr lang="en-GB" sz="1200" dirty="0" smtClean="0"/>
          </a:p>
          <a:p>
            <a:endParaRPr lang="en-GB" sz="1200" dirty="0"/>
          </a:p>
        </p:txBody>
      </p:sp>
      <p:sp>
        <p:nvSpPr>
          <p:cNvPr id="13" name="TextBox 12"/>
          <p:cNvSpPr txBox="1"/>
          <p:nvPr/>
        </p:nvSpPr>
        <p:spPr>
          <a:xfrm>
            <a:off x="7239000" y="2133600"/>
            <a:ext cx="745742" cy="276999"/>
          </a:xfrm>
          <a:prstGeom prst="rect">
            <a:avLst/>
          </a:prstGeom>
          <a:noFill/>
        </p:spPr>
        <p:txBody>
          <a:bodyPr wrap="none" rtlCol="0">
            <a:spAutoFit/>
          </a:bodyPr>
          <a:lstStyle/>
          <a:p>
            <a:r>
              <a:rPr lang="en-GB" sz="1200" dirty="0" err="1" smtClean="0"/>
              <a:t>PubMed</a:t>
            </a:r>
            <a:endParaRPr lang="en-GB" sz="1200" dirty="0" smtClean="0"/>
          </a:p>
          <a:p>
            <a:endParaRPr lang="en-GB" sz="1200" dirty="0"/>
          </a:p>
        </p:txBody>
      </p:sp>
      <p:sp>
        <p:nvSpPr>
          <p:cNvPr id="14" name="TextBox 13"/>
          <p:cNvSpPr txBox="1"/>
          <p:nvPr/>
        </p:nvSpPr>
        <p:spPr>
          <a:xfrm>
            <a:off x="7696200" y="2971800"/>
            <a:ext cx="966931" cy="276999"/>
          </a:xfrm>
          <a:prstGeom prst="rect">
            <a:avLst/>
          </a:prstGeom>
          <a:noFill/>
        </p:spPr>
        <p:txBody>
          <a:bodyPr wrap="none" rtlCol="0">
            <a:spAutoFit/>
          </a:bodyPr>
          <a:lstStyle/>
          <a:p>
            <a:r>
              <a:rPr lang="en-GB" sz="1200" dirty="0" smtClean="0"/>
              <a:t>Spreadsheet</a:t>
            </a:r>
            <a:endParaRPr lang="en-GB" sz="1200" dirty="0"/>
          </a:p>
        </p:txBody>
      </p:sp>
      <p:sp>
        <p:nvSpPr>
          <p:cNvPr id="15" name="TextBox 14"/>
          <p:cNvSpPr txBox="1"/>
          <p:nvPr/>
        </p:nvSpPr>
        <p:spPr>
          <a:xfrm>
            <a:off x="6629400" y="2438400"/>
            <a:ext cx="787395" cy="276999"/>
          </a:xfrm>
          <a:prstGeom prst="rect">
            <a:avLst/>
          </a:prstGeom>
          <a:noFill/>
        </p:spPr>
        <p:txBody>
          <a:bodyPr wrap="none" rtlCol="0">
            <a:spAutoFit/>
          </a:bodyPr>
          <a:lstStyle/>
          <a:p>
            <a:r>
              <a:rPr lang="en-GB" sz="1200" dirty="0" err="1" smtClean="0"/>
              <a:t>CrossRef</a:t>
            </a:r>
            <a:endParaRPr lang="en-GB" sz="1200" dirty="0"/>
          </a:p>
        </p:txBody>
      </p:sp>
      <p:sp>
        <p:nvSpPr>
          <p:cNvPr id="16" name="TextBox 15"/>
          <p:cNvSpPr txBox="1"/>
          <p:nvPr/>
        </p:nvSpPr>
        <p:spPr>
          <a:xfrm>
            <a:off x="7162800" y="2667000"/>
            <a:ext cx="1582484" cy="276999"/>
          </a:xfrm>
          <a:prstGeom prst="rect">
            <a:avLst/>
          </a:prstGeom>
          <a:noFill/>
        </p:spPr>
        <p:txBody>
          <a:bodyPr wrap="none" rtlCol="0">
            <a:spAutoFit/>
          </a:bodyPr>
          <a:lstStyle/>
          <a:p>
            <a:r>
              <a:rPr lang="en-GB" sz="1200" dirty="0" smtClean="0"/>
              <a:t>ACM Digital Library</a:t>
            </a:r>
            <a:endParaRPr lang="en-GB" sz="1200" dirty="0"/>
          </a:p>
        </p:txBody>
      </p:sp>
      <p:sp>
        <p:nvSpPr>
          <p:cNvPr id="17" name="TextBox 16"/>
          <p:cNvSpPr txBox="1"/>
          <p:nvPr/>
        </p:nvSpPr>
        <p:spPr>
          <a:xfrm>
            <a:off x="7848600" y="1905000"/>
            <a:ext cx="678266" cy="276999"/>
          </a:xfrm>
          <a:prstGeom prst="rect">
            <a:avLst/>
          </a:prstGeom>
          <a:noFill/>
        </p:spPr>
        <p:txBody>
          <a:bodyPr wrap="none" rtlCol="0">
            <a:spAutoFit/>
          </a:bodyPr>
          <a:lstStyle/>
          <a:p>
            <a:r>
              <a:rPr lang="en-GB" sz="1200" dirty="0" err="1" smtClean="0"/>
              <a:t>BibTeX</a:t>
            </a:r>
            <a:endParaRPr lang="en-GB" sz="1200" dirty="0"/>
          </a:p>
        </p:txBody>
      </p:sp>
      <p:sp>
        <p:nvSpPr>
          <p:cNvPr id="19" name="TextBox 18"/>
          <p:cNvSpPr txBox="1"/>
          <p:nvPr/>
        </p:nvSpPr>
        <p:spPr>
          <a:xfrm>
            <a:off x="7733437" y="2390001"/>
            <a:ext cx="877163" cy="276999"/>
          </a:xfrm>
          <a:prstGeom prst="rect">
            <a:avLst/>
          </a:prstGeom>
          <a:noFill/>
        </p:spPr>
        <p:txBody>
          <a:bodyPr wrap="none" rtlCol="0">
            <a:spAutoFit/>
          </a:bodyPr>
          <a:lstStyle/>
          <a:p>
            <a:r>
              <a:rPr lang="en-GB" sz="1200" b="1" dirty="0" smtClean="0"/>
              <a:t>OAI-ORE</a:t>
            </a:r>
            <a:endParaRPr lang="en-GB" sz="1200" b="1" dirty="0"/>
          </a:p>
        </p:txBody>
      </p:sp>
      <p:sp>
        <p:nvSpPr>
          <p:cNvPr id="21" name="TextBox 20"/>
          <p:cNvSpPr txBox="1"/>
          <p:nvPr/>
        </p:nvSpPr>
        <p:spPr>
          <a:xfrm>
            <a:off x="6472066" y="5029200"/>
            <a:ext cx="1528934" cy="276999"/>
          </a:xfrm>
          <a:prstGeom prst="rect">
            <a:avLst/>
          </a:prstGeom>
          <a:noFill/>
        </p:spPr>
        <p:txBody>
          <a:bodyPr wrap="none" rtlCol="0">
            <a:spAutoFit/>
          </a:bodyPr>
          <a:lstStyle/>
          <a:p>
            <a:r>
              <a:rPr lang="en-GB" sz="1200" b="1" dirty="0" smtClean="0"/>
              <a:t>ORE Resource Map</a:t>
            </a:r>
            <a:endParaRPr lang="en-GB" sz="1200" b="1" dirty="0"/>
          </a:p>
        </p:txBody>
      </p:sp>
      <p:sp>
        <p:nvSpPr>
          <p:cNvPr id="22" name="TextBox 21"/>
          <p:cNvSpPr txBox="1"/>
          <p:nvPr/>
        </p:nvSpPr>
        <p:spPr>
          <a:xfrm>
            <a:off x="7543800" y="4800600"/>
            <a:ext cx="1070500" cy="276999"/>
          </a:xfrm>
          <a:prstGeom prst="rect">
            <a:avLst/>
          </a:prstGeom>
          <a:noFill/>
        </p:spPr>
        <p:txBody>
          <a:bodyPr wrap="none" rtlCol="0">
            <a:spAutoFit/>
          </a:bodyPr>
          <a:lstStyle/>
          <a:p>
            <a:r>
              <a:rPr lang="en-GB" sz="1200" dirty="0" smtClean="0"/>
              <a:t>Google Maps</a:t>
            </a:r>
            <a:endParaRPr lang="en-GB" sz="1200" dirty="0"/>
          </a:p>
        </p:txBody>
      </p:sp>
      <p:sp>
        <p:nvSpPr>
          <p:cNvPr id="25" name="TextBox 24"/>
          <p:cNvSpPr txBox="1"/>
          <p:nvPr/>
        </p:nvSpPr>
        <p:spPr>
          <a:xfrm>
            <a:off x="7391400" y="5438001"/>
            <a:ext cx="1222134" cy="276999"/>
          </a:xfrm>
          <a:prstGeom prst="rect">
            <a:avLst/>
          </a:prstGeom>
          <a:noFill/>
        </p:spPr>
        <p:txBody>
          <a:bodyPr wrap="none" rtlCol="0">
            <a:spAutoFit/>
          </a:bodyPr>
          <a:lstStyle/>
          <a:p>
            <a:r>
              <a:rPr lang="en-GB" sz="1200" dirty="0" smtClean="0"/>
              <a:t>Simile Timeline</a:t>
            </a:r>
            <a:endParaRPr lang="en-GB" sz="1200" dirty="0"/>
          </a:p>
        </p:txBody>
      </p:sp>
      <p:sp>
        <p:nvSpPr>
          <p:cNvPr id="26" name="TextBox 25"/>
          <p:cNvSpPr txBox="1"/>
          <p:nvPr/>
        </p:nvSpPr>
        <p:spPr>
          <a:xfrm>
            <a:off x="6696569" y="5742801"/>
            <a:ext cx="1914031" cy="276999"/>
          </a:xfrm>
          <a:prstGeom prst="rect">
            <a:avLst/>
          </a:prstGeom>
          <a:noFill/>
        </p:spPr>
        <p:txBody>
          <a:bodyPr wrap="none" rtlCol="0">
            <a:spAutoFit/>
          </a:bodyPr>
          <a:lstStyle/>
          <a:p>
            <a:r>
              <a:rPr lang="en-GB" sz="1200" dirty="0" err="1" smtClean="0"/>
              <a:t>Bibtex</a:t>
            </a:r>
            <a:r>
              <a:rPr lang="en-GB" sz="1200" dirty="0" smtClean="0"/>
              <a:t>   Endnote  </a:t>
            </a:r>
            <a:r>
              <a:rPr lang="en-GB" sz="1200" dirty="0" err="1" smtClean="0"/>
              <a:t>PubMed</a:t>
            </a:r>
            <a:endParaRPr lang="en-GB" sz="1200" dirty="0"/>
          </a:p>
        </p:txBody>
      </p:sp>
      <p:sp>
        <p:nvSpPr>
          <p:cNvPr id="28" name="TextBox 27"/>
          <p:cNvSpPr txBox="1"/>
          <p:nvPr/>
        </p:nvSpPr>
        <p:spPr>
          <a:xfrm>
            <a:off x="6582848" y="5257800"/>
            <a:ext cx="884752" cy="276999"/>
          </a:xfrm>
          <a:prstGeom prst="rect">
            <a:avLst/>
          </a:prstGeom>
          <a:noFill/>
        </p:spPr>
        <p:txBody>
          <a:bodyPr wrap="none" rtlCol="0">
            <a:spAutoFit/>
          </a:bodyPr>
          <a:lstStyle/>
          <a:p>
            <a:r>
              <a:rPr lang="en-GB" sz="1200" dirty="0" smtClean="0"/>
              <a:t>OAI-PMH</a:t>
            </a:r>
            <a:endParaRPr lang="en-GB" sz="1200" dirty="0"/>
          </a:p>
        </p:txBody>
      </p:sp>
      <p:sp>
        <p:nvSpPr>
          <p:cNvPr id="30" name="TextBox 29"/>
          <p:cNvSpPr txBox="1"/>
          <p:nvPr/>
        </p:nvSpPr>
        <p:spPr>
          <a:xfrm>
            <a:off x="6705600" y="4724400"/>
            <a:ext cx="556563" cy="276999"/>
          </a:xfrm>
          <a:prstGeom prst="rect">
            <a:avLst/>
          </a:prstGeom>
          <a:noFill/>
        </p:spPr>
        <p:txBody>
          <a:bodyPr wrap="none" rtlCol="0">
            <a:spAutoFit/>
          </a:bodyPr>
          <a:lstStyle/>
          <a:p>
            <a:r>
              <a:rPr lang="en-GB" sz="1200" dirty="0" smtClean="0"/>
              <a:t>XML</a:t>
            </a:r>
            <a:endParaRPr lang="en-GB" sz="1200" dirty="0"/>
          </a:p>
        </p:txBody>
      </p:sp>
      <p:sp>
        <p:nvSpPr>
          <p:cNvPr id="31" name="TextBox 30"/>
          <p:cNvSpPr txBox="1"/>
          <p:nvPr/>
        </p:nvSpPr>
        <p:spPr>
          <a:xfrm>
            <a:off x="6591892" y="3465493"/>
            <a:ext cx="2018708" cy="954107"/>
          </a:xfrm>
          <a:prstGeom prst="rect">
            <a:avLst/>
          </a:prstGeom>
          <a:noFill/>
        </p:spPr>
        <p:txBody>
          <a:bodyPr wrap="none" rtlCol="0">
            <a:spAutoFit/>
          </a:bodyPr>
          <a:lstStyle/>
          <a:p>
            <a:pPr algn="ctr"/>
            <a:r>
              <a:rPr lang="en-GB" sz="1700" b="1" dirty="0" smtClean="0"/>
              <a:t>EPrints</a:t>
            </a:r>
          </a:p>
          <a:p>
            <a:pPr algn="ctr"/>
            <a:r>
              <a:rPr lang="en-GB" sz="1700" dirty="0" smtClean="0"/>
              <a:t>OBJECT STORE</a:t>
            </a:r>
          </a:p>
          <a:p>
            <a:pPr algn="ctr"/>
            <a:r>
              <a:rPr lang="en-GB" sz="1100" dirty="0" smtClean="0"/>
              <a:t>m</a:t>
            </a:r>
            <a:r>
              <a:rPr lang="en-GB" sz="1100" dirty="0" smtClean="0"/>
              <a:t>etadata + data</a:t>
            </a:r>
          </a:p>
          <a:p>
            <a:pPr algn="ctr"/>
            <a:r>
              <a:rPr lang="en-GB" sz="1100" dirty="0" smtClean="0"/>
              <a:t>Fully searchable and scriptable</a:t>
            </a:r>
            <a:endParaRPr lang="en-GB"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2667000" y="191869"/>
            <a:ext cx="4495800" cy="646331"/>
          </a:xfrm>
          <a:prstGeom prst="rect">
            <a:avLst/>
          </a:prstGeom>
          <a:noFill/>
        </p:spPr>
        <p:txBody>
          <a:bodyPr wrap="square" rtlCol="0">
            <a:spAutoFit/>
          </a:bodyPr>
          <a:lstStyle/>
          <a:p>
            <a:r>
              <a:rPr lang="en-GB" sz="3600" dirty="0" smtClean="0">
                <a:solidFill>
                  <a:schemeClr val="bg1"/>
                </a:solidFill>
              </a:rPr>
              <a:t>Digital Preservation</a:t>
            </a:r>
            <a:endParaRPr lang="en-GB" sz="3600" dirty="0">
              <a:solidFill>
                <a:schemeClr val="bg1"/>
              </a:solidFill>
            </a:endParaRPr>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895600" y="1907442"/>
            <a:ext cx="3733800" cy="2054958"/>
          </a:xfrm>
          <a:prstGeom prst="rect">
            <a:avLst/>
          </a:prstGeom>
        </p:spPr>
      </p:pic>
      <p:pic>
        <p:nvPicPr>
          <p:cNvPr id="9" name="Picture 8"/>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581400" y="1983642"/>
            <a:ext cx="646258" cy="337734"/>
          </a:xfrm>
          <a:prstGeom prst="rect">
            <a:avLst/>
          </a:prstGeom>
        </p:spPr>
      </p:pic>
      <p:sp>
        <p:nvSpPr>
          <p:cNvPr id="10" name="TextBox 9"/>
          <p:cNvSpPr txBox="1"/>
          <p:nvPr/>
        </p:nvSpPr>
        <p:spPr>
          <a:xfrm>
            <a:off x="228600" y="4218563"/>
            <a:ext cx="8534400" cy="1877437"/>
          </a:xfrm>
          <a:prstGeom prst="rect">
            <a:avLst/>
          </a:prstGeom>
          <a:noFill/>
        </p:spPr>
        <p:txBody>
          <a:bodyPr wrap="square" rtlCol="0">
            <a:spAutoFit/>
          </a:bodyPr>
          <a:lstStyle/>
          <a:p>
            <a:pPr algn="ctr"/>
            <a:r>
              <a:rPr lang="en-GB" sz="2900" b="1" dirty="0" smtClean="0"/>
              <a:t>"It is important to build the concept of preservation from the </a:t>
            </a:r>
            <a:r>
              <a:rPr lang="en-GB" sz="2900" b="1" dirty="0" smtClean="0"/>
              <a:t>outset. </a:t>
            </a:r>
            <a:r>
              <a:rPr lang="en-GB" sz="2900" b="1" dirty="0" smtClean="0"/>
              <a:t>In the digital era, the 'outset' for most new research and educational materials will be the institutional repository."</a:t>
            </a:r>
            <a:endParaRPr lang="en-GB" sz="29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2667000" y="191869"/>
            <a:ext cx="4495800" cy="646331"/>
          </a:xfrm>
          <a:prstGeom prst="rect">
            <a:avLst/>
          </a:prstGeom>
          <a:noFill/>
        </p:spPr>
        <p:txBody>
          <a:bodyPr wrap="square" rtlCol="0">
            <a:spAutoFit/>
          </a:bodyPr>
          <a:lstStyle/>
          <a:p>
            <a:r>
              <a:rPr lang="en-GB" sz="3600" dirty="0" smtClean="0">
                <a:solidFill>
                  <a:schemeClr val="bg1"/>
                </a:solidFill>
              </a:rPr>
              <a:t>Digital Preservation</a:t>
            </a:r>
            <a:endParaRPr lang="en-GB" sz="3600" dirty="0">
              <a:solidFill>
                <a:schemeClr val="bg1"/>
              </a:solidFill>
            </a:endParaRPr>
          </a:p>
        </p:txBody>
      </p:sp>
      <p:sp>
        <p:nvSpPr>
          <p:cNvPr id="33" name="TextBox 32"/>
          <p:cNvSpPr txBox="1"/>
          <p:nvPr/>
        </p:nvSpPr>
        <p:spPr>
          <a:xfrm>
            <a:off x="381000" y="1219200"/>
            <a:ext cx="5029200" cy="5940088"/>
          </a:xfrm>
          <a:prstGeom prst="rect">
            <a:avLst/>
          </a:prstGeom>
          <a:noFill/>
        </p:spPr>
        <p:txBody>
          <a:bodyPr wrap="square" rtlCol="0">
            <a:spAutoFit/>
          </a:bodyPr>
          <a:lstStyle/>
          <a:p>
            <a:pPr algn="ctr"/>
            <a:endParaRPr lang="en-US" sz="2600" dirty="0" smtClean="0"/>
          </a:p>
          <a:p>
            <a:pPr>
              <a:buFont typeface="Arial"/>
              <a:buChar char="•"/>
            </a:pPr>
            <a:r>
              <a:rPr lang="en-US" sz="2500" dirty="0" smtClean="0"/>
              <a:t> </a:t>
            </a:r>
            <a:r>
              <a:rPr lang="en-US" sz="2900" dirty="0" smtClean="0"/>
              <a:t>Long term reliable storage</a:t>
            </a:r>
          </a:p>
          <a:p>
            <a:pPr lvl="1">
              <a:buFont typeface="Arial"/>
              <a:buChar char="•"/>
            </a:pPr>
            <a:r>
              <a:rPr lang="en-US" sz="2900" dirty="0" smtClean="0"/>
              <a:t> Open Storage</a:t>
            </a:r>
            <a:endParaRPr lang="en-US" sz="2900" dirty="0" smtClean="0"/>
          </a:p>
          <a:p>
            <a:endParaRPr lang="en-US" sz="2900" dirty="0" smtClean="0"/>
          </a:p>
          <a:p>
            <a:pPr>
              <a:buFont typeface="Arial"/>
              <a:buChar char="•"/>
            </a:pPr>
            <a:endParaRPr lang="en-US" sz="2900" dirty="0" smtClean="0"/>
          </a:p>
          <a:p>
            <a:pPr>
              <a:buFont typeface="Arial"/>
              <a:buChar char="•"/>
            </a:pPr>
            <a:r>
              <a:rPr lang="en-US" sz="2900" dirty="0" smtClean="0"/>
              <a:t> Maintaining readability</a:t>
            </a:r>
          </a:p>
          <a:p>
            <a:pPr lvl="1">
              <a:buFont typeface="Arial"/>
              <a:buChar char="•"/>
            </a:pPr>
            <a:r>
              <a:rPr lang="en-US" sz="2900" dirty="0" smtClean="0"/>
              <a:t> Migration / Emulation</a:t>
            </a:r>
          </a:p>
          <a:p>
            <a:pPr lvl="1">
              <a:buFont typeface="Arial"/>
              <a:buChar char="•"/>
            </a:pPr>
            <a:endParaRPr lang="en-US" sz="2900" dirty="0" smtClean="0"/>
          </a:p>
          <a:p>
            <a:pPr lvl="1">
              <a:buFont typeface="Arial"/>
              <a:buChar char="•"/>
            </a:pPr>
            <a:endParaRPr lang="en-US" sz="2900" dirty="0" smtClean="0"/>
          </a:p>
          <a:p>
            <a:pPr>
              <a:buFont typeface="Arial"/>
              <a:buChar char="•"/>
            </a:pPr>
            <a:r>
              <a:rPr lang="en-US" sz="2900" dirty="0" smtClean="0"/>
              <a:t> Interoperability for multiple usage scenarios</a:t>
            </a:r>
          </a:p>
          <a:p>
            <a:pPr>
              <a:buFont typeface="Arial"/>
              <a:buChar char="•"/>
            </a:pPr>
            <a:endParaRPr lang="en-US" sz="2500" dirty="0" smtClean="0"/>
          </a:p>
          <a:p>
            <a:r>
              <a:rPr lang="en-US" sz="2500" dirty="0" smtClean="0"/>
              <a:t>  </a:t>
            </a:r>
            <a:endParaRPr lang="en-US" dirty="0" smtClean="0"/>
          </a:p>
          <a:p>
            <a:endParaRPr lang="en-US" dirty="0" smtClean="0"/>
          </a:p>
        </p:txBody>
      </p:sp>
      <p:pic>
        <p:nvPicPr>
          <p:cNvPr id="34" name="Picture 3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715000" y="2006600"/>
            <a:ext cx="2907518" cy="1600200"/>
          </a:xfrm>
          <a:prstGeom prst="rect">
            <a:avLst/>
          </a:prstGeom>
        </p:spPr>
      </p:pic>
      <p:pic>
        <p:nvPicPr>
          <p:cNvPr id="35" name="Picture 3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098518" y="3606800"/>
            <a:ext cx="1498600" cy="927100"/>
          </a:xfrm>
          <a:prstGeom prst="rect">
            <a:avLst/>
          </a:prstGeom>
        </p:spPr>
      </p:pic>
      <p:pic>
        <p:nvPicPr>
          <p:cNvPr id="36" name="Picture 35"/>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87218" y="3556000"/>
            <a:ext cx="1206500" cy="1193800"/>
          </a:xfrm>
          <a:prstGeom prst="rect">
            <a:avLst/>
          </a:prstGeom>
        </p:spPr>
      </p:pic>
      <p:pic>
        <p:nvPicPr>
          <p:cNvPr id="38" name="Picture 37"/>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650718" y="5054600"/>
            <a:ext cx="1981200" cy="794442"/>
          </a:xfrm>
          <a:prstGeom prst="rect">
            <a:avLst/>
          </a:prstGeom>
        </p:spPr>
      </p:pic>
      <p:pic>
        <p:nvPicPr>
          <p:cNvPr id="39" name="Picture 38"/>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8012918" y="4749800"/>
            <a:ext cx="660400" cy="1270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163110</TotalTime>
  <Words>4659</Words>
  <Application>Microsoft Office PowerPoint</Application>
  <PresentationFormat>On-screen Show (4:3)</PresentationFormat>
  <Paragraphs>554</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Genesis</vt:lpstr>
      <vt:lpstr>Digital Preservation for  Digital Repositories</vt:lpstr>
      <vt:lpstr>Slide 2</vt:lpstr>
      <vt:lpstr>Slide 3</vt:lpstr>
      <vt:lpstr>Grassroots Preservation</vt:lpstr>
      <vt:lpstr>Slide 5</vt:lpstr>
      <vt:lpstr>Slide 6</vt:lpstr>
      <vt:lpstr>Slide 7</vt:lpstr>
      <vt:lpstr>Slide 8</vt:lpstr>
      <vt:lpstr>Slide 9</vt:lpstr>
      <vt:lpstr>Slide 10</vt:lpstr>
      <vt:lpstr>Slide 11</vt:lpstr>
      <vt:lpstr>Slide 12</vt:lpstr>
      <vt:lpstr>Slide 13</vt:lpstr>
      <vt:lpstr>The                    Storage Controller</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davetaz</dc:creator>
  <cp:lastModifiedBy>Les Carr</cp:lastModifiedBy>
  <cp:revision>358</cp:revision>
  <dcterms:created xsi:type="dcterms:W3CDTF">2008-03-27T11:03:47Z</dcterms:created>
  <dcterms:modified xsi:type="dcterms:W3CDTF">2008-05-28T17:53:51Z</dcterms:modified>
</cp:coreProperties>
</file>