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6"/>
  </p:notesMasterIdLst>
  <p:sldIdLst>
    <p:sldId id="256" r:id="rId2"/>
    <p:sldId id="260" r:id="rId3"/>
    <p:sldId id="294" r:id="rId4"/>
    <p:sldId id="295" r:id="rId5"/>
    <p:sldId id="261" r:id="rId6"/>
    <p:sldId id="263" r:id="rId7"/>
    <p:sldId id="327" r:id="rId8"/>
    <p:sldId id="328" r:id="rId9"/>
    <p:sldId id="329" r:id="rId10"/>
    <p:sldId id="269" r:id="rId11"/>
    <p:sldId id="270" r:id="rId12"/>
    <p:sldId id="293" r:id="rId13"/>
    <p:sldId id="297" r:id="rId14"/>
    <p:sldId id="298" r:id="rId15"/>
    <p:sldId id="266" r:id="rId16"/>
    <p:sldId id="300" r:id="rId17"/>
    <p:sldId id="299" r:id="rId18"/>
    <p:sldId id="274" r:id="rId19"/>
    <p:sldId id="319" r:id="rId20"/>
    <p:sldId id="303" r:id="rId21"/>
    <p:sldId id="305" r:id="rId22"/>
    <p:sldId id="306" r:id="rId23"/>
    <p:sldId id="324" r:id="rId24"/>
    <p:sldId id="286" r:id="rId25"/>
    <p:sldId id="277" r:id="rId26"/>
    <p:sldId id="307" r:id="rId27"/>
    <p:sldId id="309" r:id="rId28"/>
    <p:sldId id="325" r:id="rId29"/>
    <p:sldId id="311" r:id="rId30"/>
    <p:sldId id="302" r:id="rId31"/>
    <p:sldId id="316" r:id="rId32"/>
    <p:sldId id="313" r:id="rId33"/>
    <p:sldId id="314" r:id="rId34"/>
    <p:sldId id="315" r:id="rId35"/>
    <p:sldId id="330" r:id="rId36"/>
    <p:sldId id="312" r:id="rId37"/>
    <p:sldId id="318" r:id="rId38"/>
    <p:sldId id="323" r:id="rId39"/>
    <p:sldId id="332" r:id="rId40"/>
    <p:sldId id="322" r:id="rId41"/>
    <p:sldId id="331" r:id="rId42"/>
    <p:sldId id="291" r:id="rId43"/>
    <p:sldId id="310" r:id="rId44"/>
    <p:sldId id="29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viewProps" Target="viewProp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notesMaster" Target="notesMasters/notesMaster1.xml"/><Relationship Id="rId35" Type="http://schemas.openxmlformats.org/officeDocument/2006/relationships/slide" Target="slides/slide34.xml"/><Relationship Id="rId51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CCEA1-A94F-CA4D-BC85-D4C0E9A42D1B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123B2-4B18-1547-A348-8AC21E21C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4E455-9426-4F40-80E0-E079F5AAE28A}" type="slidenum">
              <a:rPr lang="en-GB"/>
              <a:pPr/>
              <a:t>13</a:t>
            </a:fld>
            <a:endParaRPr lang="en-GB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01D505B-C737-7549-8F97-8CE176ABBC97}" type="slidenum">
              <a:rPr lang="en-GB" sz="1200">
                <a:latin typeface="Arial Narrow" pitchFamily="-110" charset="0"/>
              </a:rPr>
              <a:pPr algn="r"/>
              <a:t>19</a:t>
            </a:fld>
            <a:endParaRPr lang="en-GB" sz="1200">
              <a:latin typeface="Arial Narrow" pitchFamily="-110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33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34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D8A787-DFFF-D84B-A913-5FCE5DAAFE79}" type="datetimeFigureOut">
              <a:rPr lang="en-US" smtClean="0"/>
              <a:pPr/>
              <a:t>9/24/08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2B1407-2297-7D4F-BDC4-B8CA908C4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3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1447800"/>
            <a:ext cx="8105336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Open Access: </a:t>
            </a:r>
            <a:br>
              <a:rPr lang="en-US" dirty="0" smtClean="0"/>
            </a:br>
            <a:r>
              <a:rPr lang="en-US" dirty="0" smtClean="0"/>
              <a:t> The NEXT FIVE YEARS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450" y="4876800"/>
            <a:ext cx="8101350" cy="1752600"/>
          </a:xfrm>
        </p:spPr>
        <p:txBody>
          <a:bodyPr/>
          <a:lstStyle/>
          <a:p>
            <a:r>
              <a:rPr lang="en-US" sz="2800" dirty="0" smtClean="0"/>
              <a:t>Alma Swan </a:t>
            </a:r>
          </a:p>
          <a:p>
            <a:r>
              <a:rPr lang="en-US" dirty="0" smtClean="0"/>
              <a:t>Key Perspectives Ltd, Truro, UK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064" y="304800"/>
            <a:ext cx="825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Access and Research Conference, </a:t>
            </a:r>
            <a:r>
              <a:rPr lang="en-US" dirty="0"/>
              <a:t>B</a:t>
            </a:r>
            <a:r>
              <a:rPr lang="en-US" dirty="0" smtClean="0"/>
              <a:t>risbane, 24-26 September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Copyright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7688" indent="-547688"/>
            <a:r>
              <a:rPr lang="en-US" sz="3200" dirty="0" smtClean="0"/>
              <a:t>Is a completely resolvable issue…</a:t>
            </a:r>
          </a:p>
          <a:p>
            <a:pPr marL="547688" indent="-547688"/>
            <a:r>
              <a:rPr lang="en-US" sz="3200" dirty="0" smtClean="0"/>
              <a:t>… yet it is the major barrier to simple acceptance and practice of OA by researchers</a:t>
            </a:r>
          </a:p>
          <a:p>
            <a:pPr marL="547688" indent="-547688"/>
            <a:r>
              <a:rPr lang="en-US" sz="3200" dirty="0" smtClean="0"/>
              <a:t>Oh, how many times we have seen this issue raise its head, and ..</a:t>
            </a:r>
          </a:p>
          <a:p>
            <a:pPr marL="547688" indent="-547688"/>
            <a:r>
              <a:rPr lang="en-US" sz="3200" dirty="0" smtClean="0"/>
              <a:t>Oh, how many times does it obfuscate institutional mandates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Copyright futures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9160"/>
          </a:xfrm>
        </p:spPr>
        <p:txBody>
          <a:bodyPr>
            <a:normAutofit/>
          </a:bodyPr>
          <a:lstStyle/>
          <a:p>
            <a:pPr marL="547688" indent="-547688"/>
            <a:r>
              <a:rPr lang="en-US" dirty="0" smtClean="0"/>
              <a:t>Actually a tendency towards the legal strengthening of copyright in general</a:t>
            </a:r>
          </a:p>
          <a:p>
            <a:pPr marL="547688" indent="-547688"/>
            <a:r>
              <a:rPr lang="en-US" dirty="0" smtClean="0"/>
              <a:t>Research community practices will demonstrate that the way copyright is applied to scholarly articles is out-of-time</a:t>
            </a:r>
          </a:p>
          <a:p>
            <a:pPr marL="547688" lvl="1" indent="-547688"/>
            <a:r>
              <a:rPr lang="en-US" sz="2800" dirty="0" smtClean="0"/>
              <a:t>Author agreements that retain copyright (</a:t>
            </a:r>
            <a:r>
              <a:rPr lang="en-US" sz="2800" dirty="0" err="1" smtClean="0"/>
              <a:t>LTPs</a:t>
            </a:r>
            <a:r>
              <a:rPr lang="en-US" sz="2800" dirty="0" smtClean="0"/>
              <a:t>)</a:t>
            </a:r>
          </a:p>
          <a:p>
            <a:pPr marL="547688" lvl="1" indent="-547688"/>
            <a:r>
              <a:rPr lang="en-US" sz="2800" dirty="0" smtClean="0"/>
              <a:t>New, ‘liberal’ practices with respect to publishing findings</a:t>
            </a:r>
          </a:p>
          <a:p>
            <a:pPr marL="547688" indent="-547688"/>
            <a:r>
              <a:rPr lang="en-US" dirty="0" smtClean="0"/>
              <a:t>Anyway, Open Access is </a:t>
            </a:r>
            <a:r>
              <a:rPr lang="en-US" dirty="0" smtClean="0">
                <a:solidFill>
                  <a:srgbClr val="95B3D7"/>
                </a:solidFill>
              </a:rPr>
              <a:t>completely compatible with copyright   </a:t>
            </a:r>
            <a:endParaRPr lang="en-US" dirty="0">
              <a:solidFill>
                <a:srgbClr val="95B3D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New, ill-defined issue:</a:t>
            </a:r>
            <a:br>
              <a:rPr lang="en-US" sz="4800" dirty="0" smtClean="0"/>
            </a:br>
            <a:r>
              <a:rPr lang="en-US" sz="4800" dirty="0" smtClean="0"/>
              <a:t>research data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marL="547688" indent="-547688"/>
            <a:r>
              <a:rPr lang="en-US" dirty="0" smtClean="0"/>
              <a:t>Increasingly the primary output in some fields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82638"/>
            <a:ext cx="8637588" cy="701675"/>
          </a:xfrm>
        </p:spPr>
        <p:txBody>
          <a:bodyPr>
            <a:noAutofit/>
          </a:bodyPr>
          <a:lstStyle/>
          <a:p>
            <a:r>
              <a:rPr lang="en-GB" sz="4800" dirty="0"/>
              <a:t>‘Atkins’ </a:t>
            </a:r>
            <a:r>
              <a:rPr lang="en-GB" sz="4800" dirty="0" smtClean="0"/>
              <a:t>Report </a:t>
            </a:r>
            <a:r>
              <a:rPr lang="en-GB" sz="3600" dirty="0" smtClean="0"/>
              <a:t>(NSF, 2005)</a:t>
            </a:r>
            <a:endParaRPr lang="en-US" sz="36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27513"/>
          </a:xfrm>
        </p:spPr>
        <p:txBody>
          <a:bodyPr/>
          <a:lstStyle/>
          <a:p>
            <a:pPr marL="0" indent="0">
              <a:buFont typeface="Wingdings" pitchFamily="-110" charset="2"/>
              <a:buNone/>
            </a:pPr>
            <a:r>
              <a:rPr lang="en-GB" sz="4000" dirty="0" smtClean="0"/>
              <a:t>“The </a:t>
            </a:r>
            <a:r>
              <a:rPr lang="en-GB" sz="4000" dirty="0"/>
              <a:t>primary access to the latest findings in a growing number of fields is through the Web, then through classic preprints and conferences, and lastly through refereed archival </a:t>
            </a:r>
            <a:r>
              <a:rPr lang="en-GB" sz="4000" dirty="0" smtClean="0"/>
              <a:t>papers”.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New, ill-defined issue:</a:t>
            </a:r>
            <a:br>
              <a:rPr lang="en-US" sz="4800" dirty="0" smtClean="0"/>
            </a:br>
            <a:r>
              <a:rPr lang="en-US" sz="4800" dirty="0" smtClean="0"/>
              <a:t>research data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404360"/>
          </a:xfrm>
        </p:spPr>
        <p:txBody>
          <a:bodyPr>
            <a:noAutofit/>
          </a:bodyPr>
          <a:lstStyle/>
          <a:p>
            <a:pPr marL="547688" indent="-547688"/>
            <a:r>
              <a:rPr lang="en-US" sz="3600" dirty="0" smtClean="0"/>
              <a:t>Increasingly the primary output in some fields</a:t>
            </a:r>
          </a:p>
          <a:p>
            <a:pPr marL="547688" indent="-547688"/>
            <a:r>
              <a:rPr lang="en-US" sz="3600" dirty="0" smtClean="0"/>
              <a:t>Data have yet to be properly </a:t>
            </a:r>
            <a:r>
              <a:rPr lang="en-US" sz="3600" dirty="0" err="1" smtClean="0"/>
              <a:t>recognised</a:t>
            </a:r>
            <a:r>
              <a:rPr lang="en-US" sz="3600" dirty="0" smtClean="0"/>
              <a:t> as a research output</a:t>
            </a:r>
          </a:p>
          <a:p>
            <a:pPr marL="547688" indent="-547688"/>
            <a:r>
              <a:rPr lang="en-US" sz="3600" dirty="0" smtClean="0"/>
              <a:t>Are copyright-free </a:t>
            </a:r>
          </a:p>
          <a:p>
            <a:pPr marL="547688" indent="-547688"/>
            <a:r>
              <a:rPr lang="en-US" sz="3600" dirty="0" smtClean="0"/>
              <a:t>Increasingly the subject of mandates, too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New research approaches…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0238" indent="-630238"/>
            <a:r>
              <a:rPr lang="en-US" sz="3600" dirty="0" smtClean="0"/>
              <a:t>…. depend upon OA</a:t>
            </a:r>
          </a:p>
          <a:p>
            <a:pPr marL="630238" indent="-630238"/>
            <a:r>
              <a:rPr lang="en-US" sz="3600" dirty="0" err="1"/>
              <a:t>e</a:t>
            </a:r>
            <a:r>
              <a:rPr lang="en-US" sz="3600" dirty="0" smtClean="0"/>
              <a:t>-research (‘big’ research)</a:t>
            </a:r>
          </a:p>
          <a:p>
            <a:pPr marL="630238" indent="-630238"/>
            <a:r>
              <a:rPr lang="en-US" sz="3600" dirty="0" smtClean="0"/>
              <a:t>Collaborative ‘small’ research</a:t>
            </a:r>
          </a:p>
          <a:p>
            <a:pPr marL="630238" indent="-630238"/>
            <a:r>
              <a:rPr lang="en-US" sz="3600" dirty="0" smtClean="0"/>
              <a:t>Interdisciplinary research</a:t>
            </a:r>
          </a:p>
          <a:p>
            <a:pPr marL="630238" indent="-630238"/>
            <a:r>
              <a:rPr lang="en-US" sz="3600" dirty="0" smtClean="0"/>
              <a:t>Web 2.0 outputs becoming a norm</a:t>
            </a:r>
          </a:p>
          <a:p>
            <a:pPr marL="630238" indent="-630238"/>
            <a:r>
              <a:rPr lang="en-US" sz="3600" dirty="0" smtClean="0"/>
              <a:t>Early examples of institutional 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VO detail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854" r="-20854"/>
          <a:stretch>
            <a:fillRect/>
          </a:stretch>
        </p:blipFill>
        <p:spPr>
          <a:xfrm>
            <a:off x="-685800" y="248497"/>
            <a:ext cx="10591800" cy="6060863"/>
          </a:xfrm>
        </p:spPr>
      </p:pic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VO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8140" r="-18140" b="2973"/>
          <a:stretch>
            <a:fillRect/>
          </a:stretch>
        </p:blipFill>
        <p:spPr>
          <a:xfrm>
            <a:off x="-609600" y="274638"/>
            <a:ext cx="10665781" cy="5921703"/>
          </a:xfrm>
        </p:spPr>
      </p:pic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EBDD9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7EBDD9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Pragmatic solutions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7688" indent="-547688"/>
            <a:r>
              <a:rPr lang="en-US" sz="3200" dirty="0" smtClean="0"/>
              <a:t>Joining articles, data and other related outputs in better ways</a:t>
            </a:r>
          </a:p>
          <a:p>
            <a:pPr marL="547688" indent="-547688"/>
            <a:r>
              <a:rPr lang="en-US" sz="3200" dirty="0" smtClean="0"/>
              <a:t>More (and more) work on standards</a:t>
            </a:r>
          </a:p>
          <a:p>
            <a:pPr marL="547688" indent="-547688"/>
            <a:r>
              <a:rPr lang="en-US" sz="3200" dirty="0" smtClean="0"/>
              <a:t>‘Surfacing’ Web content</a:t>
            </a:r>
          </a:p>
          <a:p>
            <a:pPr marL="547688" indent="-547688"/>
            <a:r>
              <a:rPr lang="en-US" sz="3200" dirty="0" smtClean="0"/>
              <a:t>Better ways to ‘show off’ Open Access content</a:t>
            </a:r>
          </a:p>
          <a:p>
            <a:pPr marL="547688" indent="-547688"/>
            <a:r>
              <a:rPr lang="en-US" sz="3200" dirty="0" smtClean="0"/>
              <a:t>New services built across repository networks</a:t>
            </a:r>
          </a:p>
          <a:p>
            <a:pPr marL="547688" indent="-547688"/>
            <a:r>
              <a:rPr lang="en-US" sz="3200" dirty="0" smtClean="0"/>
              <a:t>Clearer vision of how to reach a repository-based scholarly communication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3850" y="3357562"/>
            <a:ext cx="8569325" cy="18240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GB" sz="800" b="1" dirty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4800" b="1" dirty="0"/>
              <a:t>REPOSITORIES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4800" b="1" dirty="0"/>
              <a:t>and other open content</a:t>
            </a:r>
            <a:endParaRPr lang="en-GB" sz="3600" b="1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692275" y="5373688"/>
            <a:ext cx="5832475" cy="79057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Ingest layer services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H="1" flipV="1">
            <a:off x="4526281" y="5181597"/>
            <a:ext cx="45719" cy="192090"/>
          </a:xfrm>
          <a:prstGeom prst="line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H="1" flipV="1">
            <a:off x="2510156" y="5181598"/>
            <a:ext cx="45719" cy="192089"/>
          </a:xfrm>
          <a:prstGeom prst="line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 flipV="1">
            <a:off x="6542406" y="5181598"/>
            <a:ext cx="45719" cy="192089"/>
          </a:xfrm>
          <a:prstGeom prst="line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3960813" cy="711200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dirty="0">
                <a:solidFill>
                  <a:srgbClr val="CCECFF"/>
                </a:solidFill>
              </a:rPr>
              <a:t>Search / retrieve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11188" y="1196975"/>
            <a:ext cx="4608512" cy="7112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dirty="0">
                <a:solidFill>
                  <a:srgbClr val="99CCFF"/>
                </a:solidFill>
              </a:rPr>
              <a:t>Aggregate / display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042988" y="2060575"/>
            <a:ext cx="3600450" cy="711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dirty="0">
                <a:solidFill>
                  <a:srgbClr val="00B0F0"/>
                </a:solidFill>
              </a:rPr>
              <a:t>Count / assess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772025" y="2414587"/>
            <a:ext cx="2952750" cy="714375"/>
          </a:xfrm>
          <a:prstGeom prst="rect">
            <a:avLst/>
          </a:prstGeom>
          <a:noFill/>
          <a:ln w="12700">
            <a:solidFill>
              <a:srgbClr val="66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solidFill>
                  <a:srgbClr val="66FFFF"/>
                </a:solidFill>
              </a:rPr>
              <a:t>Peer review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427538" y="119757"/>
            <a:ext cx="4537075" cy="1138773"/>
          </a:xfrm>
          <a:prstGeom prst="rect">
            <a:avLst/>
          </a:prstGeom>
          <a:noFill/>
          <a:ln w="9525">
            <a:solidFill>
              <a:srgbClr val="00FF99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400" dirty="0" smtClean="0">
                <a:solidFill>
                  <a:srgbClr val="00FF99"/>
                </a:solidFill>
              </a:rPr>
              <a:t>Semantic / exploitative technologies</a:t>
            </a:r>
            <a:endParaRPr lang="en-GB" sz="3400" dirty="0">
              <a:solidFill>
                <a:srgbClr val="00FF99"/>
              </a:solidFill>
            </a:endParaRP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68313" y="1052513"/>
            <a:ext cx="0" cy="2305050"/>
          </a:xfrm>
          <a:prstGeom prst="line">
            <a:avLst/>
          </a:prstGeom>
          <a:noFill/>
          <a:ln w="63500">
            <a:solidFill>
              <a:srgbClr val="CCEC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827088" y="1916113"/>
            <a:ext cx="0" cy="1441450"/>
          </a:xfrm>
          <a:prstGeom prst="line">
            <a:avLst/>
          </a:prstGeom>
          <a:noFill/>
          <a:ln w="63500">
            <a:solidFill>
              <a:srgbClr val="99CC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1258888" y="2781300"/>
            <a:ext cx="0" cy="576263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724525" y="1552575"/>
            <a:ext cx="2592388" cy="711200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>
                <a:solidFill>
                  <a:srgbClr val="00FFCC"/>
                </a:solidFill>
              </a:rPr>
              <a:t>Editorial</a:t>
            </a: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7047229" y="3128962"/>
            <a:ext cx="45719" cy="228601"/>
          </a:xfrm>
          <a:prstGeom prst="line">
            <a:avLst/>
          </a:prstGeom>
          <a:noFill/>
          <a:ln w="63500">
            <a:solidFill>
              <a:srgbClr val="66FFFF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7982266" y="2263775"/>
            <a:ext cx="45719" cy="1093788"/>
          </a:xfrm>
          <a:prstGeom prst="line">
            <a:avLst/>
          </a:prstGeom>
          <a:noFill/>
          <a:ln w="63500">
            <a:solidFill>
              <a:srgbClr val="00FFCC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8604248" y="1258529"/>
            <a:ext cx="45719" cy="2099033"/>
          </a:xfrm>
          <a:prstGeom prst="line">
            <a:avLst/>
          </a:prstGeom>
          <a:noFill/>
          <a:ln w="63500">
            <a:solidFill>
              <a:srgbClr val="00FF99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 autoUpdateAnimBg="0"/>
      <p:bldP spid="41987" grpId="0" animBg="1" autoUpdateAnimBg="0"/>
      <p:bldP spid="41988" grpId="0" animBg="1"/>
      <p:bldP spid="41989" grpId="0" animBg="1"/>
      <p:bldP spid="41990" grpId="0" animBg="1"/>
      <p:bldP spid="41991" grpId="0" animBg="1" autoUpdateAnimBg="0"/>
      <p:bldP spid="41992" grpId="0" animBg="1" autoUpdateAnimBg="0"/>
      <p:bldP spid="41993" grpId="0" animBg="1" autoUpdateAnimBg="0"/>
      <p:bldP spid="41994" grpId="0" animBg="1" autoUpdateAnimBg="0"/>
      <p:bldP spid="41995" grpId="0" animBg="1" autoUpdateAnimBg="0"/>
      <p:bldP spid="41996" grpId="0" animBg="1"/>
      <p:bldP spid="41997" grpId="0" animBg="1"/>
      <p:bldP spid="41998" grpId="0" animBg="1"/>
      <p:bldP spid="41999" grpId="0" animBg="1" autoUpdateAnimBg="0"/>
      <p:bldP spid="42000" grpId="0" animBg="1"/>
      <p:bldP spid="42001" grpId="0" animBg="1"/>
      <p:bldP spid="420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Where we are now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pPr marL="630238" indent="-630238">
              <a:tabLst>
                <a:tab pos="715963" algn="l"/>
              </a:tabLst>
            </a:pPr>
            <a:r>
              <a:rPr lang="en-US" sz="4000" dirty="0" smtClean="0"/>
              <a:t>Focus = research articles</a:t>
            </a:r>
          </a:p>
          <a:p>
            <a:pPr marL="630238" indent="-630238">
              <a:tabLst>
                <a:tab pos="715963" algn="l"/>
              </a:tabLst>
            </a:pPr>
            <a:r>
              <a:rPr lang="en-US" sz="4000" dirty="0" smtClean="0"/>
              <a:t>Latest estimates show level of OA for research articles is still &lt;20% (c11% in repositories or elsewhere on the Web)</a:t>
            </a:r>
          </a:p>
          <a:p>
            <a:pPr marL="630238" indent="-630238">
              <a:tabLst>
                <a:tab pos="715963" algn="l"/>
              </a:tabLst>
            </a:pPr>
            <a:r>
              <a:rPr lang="en-US" sz="4000" dirty="0" smtClean="0"/>
              <a:t>Patchy: ‘OA quotient’ for different subject areas varies hugely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Wrong solutions: </a:t>
            </a:r>
            <a:br>
              <a:rPr lang="en-US" sz="4800" dirty="0" smtClean="0"/>
            </a:br>
            <a:r>
              <a:rPr lang="en-US" sz="4800" dirty="0" smtClean="0"/>
              <a:t>Impact and assessment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7688" indent="-547688"/>
            <a:r>
              <a:rPr lang="en-US" sz="3600" dirty="0" smtClean="0"/>
              <a:t>For too long we’ve used a proxy measure</a:t>
            </a:r>
          </a:p>
          <a:p>
            <a:pPr marL="547688" indent="-547688"/>
            <a:r>
              <a:rPr lang="en-US" sz="3600" dirty="0" smtClean="0"/>
              <a:t>With an OA corpus, multiple metrics and indicators are possible</a:t>
            </a:r>
          </a:p>
          <a:p>
            <a:pPr marL="547688" indent="-547688"/>
            <a:r>
              <a:rPr lang="en-US" sz="3600" dirty="0" smtClean="0"/>
              <a:t>The more, the better, and the more meaningful overall</a:t>
            </a:r>
          </a:p>
          <a:p>
            <a:pPr marL="547688" indent="-547688"/>
            <a:r>
              <a:rPr lang="en-US" sz="3600" dirty="0" smtClean="0"/>
              <a:t>We can be adventurous and free-thinking on this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scientific article</a:t>
            </a:r>
            <a:endParaRPr lang="en-US" sz="4800" dirty="0"/>
          </a:p>
        </p:txBody>
      </p:sp>
      <p:pic>
        <p:nvPicPr>
          <p:cNvPr id="4" name="Content Placeholder 3" descr="Higgs paper 1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62930" r="-62930"/>
          <a:stretch>
            <a:fillRect/>
          </a:stretch>
        </p:blipFill>
        <p:spPr>
          <a:xfrm>
            <a:off x="-1524000" y="1417638"/>
            <a:ext cx="8229600" cy="4709160"/>
          </a:xfrm>
        </p:spPr>
      </p:pic>
      <p:pic>
        <p:nvPicPr>
          <p:cNvPr id="5" name="Picture 4" descr="Higgs paper 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17638"/>
            <a:ext cx="3629676" cy="4709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ggs close-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5824" b="-15824"/>
          <a:stretch>
            <a:fillRect/>
          </a:stretch>
        </p:blipFill>
        <p:spPr>
          <a:xfrm>
            <a:off x="457200" y="1143000"/>
            <a:ext cx="8229600" cy="4709160"/>
          </a:xfrm>
        </p:spPr>
      </p:pic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impact of that article 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5087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AUS$ 9 billion of spending</a:t>
            </a:r>
          </a:p>
          <a:p>
            <a:r>
              <a:rPr lang="en-US" sz="3200" dirty="0" smtClean="0"/>
              <a:t>Will tell us the secrets of the Universe!</a:t>
            </a:r>
            <a:endParaRPr lang="en-US" sz="3200" dirty="0"/>
          </a:p>
        </p:txBody>
      </p:sp>
      <p:pic>
        <p:nvPicPr>
          <p:cNvPr id="4" name="Content Placeholder 3" descr="LHC.tiff"/>
          <p:cNvPicPr>
            <a:picLocks noChangeAspect="1"/>
          </p:cNvPicPr>
          <p:nvPr/>
        </p:nvPicPr>
        <p:blipFill>
          <a:blip r:embed="rId2"/>
          <a:srcRect l="-8436" r="-8436"/>
          <a:stretch>
            <a:fillRect/>
          </a:stretch>
        </p:blipFill>
        <p:spPr>
          <a:xfrm>
            <a:off x="1447800" y="1295400"/>
            <a:ext cx="5939716" cy="3398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New indicators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7688" indent="-547688"/>
            <a:r>
              <a:rPr lang="en-US" sz="3600" dirty="0" smtClean="0"/>
              <a:t>UK: RAE  becomes the REF and ‘metrics-based’</a:t>
            </a:r>
          </a:p>
          <a:p>
            <a:pPr marL="547688" indent="-547688"/>
            <a:r>
              <a:rPr lang="en-US" sz="3600" dirty="0" smtClean="0"/>
              <a:t>Australia: IDG - new quality indicators</a:t>
            </a:r>
          </a:p>
          <a:p>
            <a:pPr marL="547688" indent="-547688"/>
            <a:r>
              <a:rPr lang="en-US" sz="3600" dirty="0" smtClean="0"/>
              <a:t>European project: EERQI</a:t>
            </a:r>
          </a:p>
          <a:p>
            <a:pPr marL="547688" indent="-547688"/>
            <a:r>
              <a:rPr lang="en-US" sz="3600" dirty="0" smtClean="0"/>
              <a:t>COIMBRA: </a:t>
            </a:r>
            <a:r>
              <a:rPr lang="en-US" sz="3600" dirty="0" err="1" smtClean="0"/>
              <a:t>QIs</a:t>
            </a:r>
            <a:r>
              <a:rPr lang="en-US" sz="3600" dirty="0" smtClean="0"/>
              <a:t> in the arts &amp; humanities </a:t>
            </a:r>
          </a:p>
          <a:p>
            <a:pPr marL="547688" indent="-547688"/>
            <a:r>
              <a:rPr lang="en-US" sz="3600" dirty="0" smtClean="0"/>
              <a:t>Usage</a:t>
            </a:r>
          </a:p>
          <a:p>
            <a:pPr marL="547688" indent="-547688"/>
            <a:r>
              <a:rPr lang="en-US" sz="3600" dirty="0" smtClean="0"/>
              <a:t>‘Quality’</a:t>
            </a:r>
          </a:p>
          <a:p>
            <a:pPr marL="547688" indent="-547688"/>
            <a:r>
              <a:rPr lang="en-US" sz="3600" dirty="0" smtClean="0"/>
              <a:t>More complex metrics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Mahatma Gandhi</a:t>
            </a:r>
            <a:endParaRPr lang="en-US" dirty="0"/>
          </a:p>
        </p:txBody>
      </p:sp>
      <p:pic>
        <p:nvPicPr>
          <p:cNvPr id="4" name="Content Placeholder 3" descr="Ghandi 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099" r="-12099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Everything ‘open’ started as a big joke…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41910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Open Source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00400"/>
            <a:ext cx="40386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Access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229100"/>
            <a:ext cx="50292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Education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3200400"/>
            <a:ext cx="41910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Science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171700"/>
            <a:ext cx="43434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Society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8200" y="4229100"/>
            <a:ext cx="43434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Innovation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5257800"/>
            <a:ext cx="50292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Data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48200" y="5219700"/>
            <a:ext cx="50292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Licensing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6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9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6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12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9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tipping point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556760"/>
          </a:xfrm>
        </p:spPr>
        <p:txBody>
          <a:bodyPr/>
          <a:lstStyle/>
          <a:p>
            <a:pPr marL="180975" indent="-44450">
              <a:buNone/>
            </a:pPr>
            <a:r>
              <a:rPr lang="en-US" sz="3600" dirty="0" smtClean="0"/>
              <a:t>“I think the tipping point will come when scientists look at someone next to them using the open system and getting more discoveries and saying, ‘I want that’.” </a:t>
            </a:r>
          </a:p>
          <a:p>
            <a:pPr marL="180975" indent="-4445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John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Wilbanks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   Executive Director, Science Commons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Faculty action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Harvard Faculty of Arts and Sciences</a:t>
            </a:r>
          </a:p>
          <a:p>
            <a:pPr marL="715963" indent="-579438"/>
            <a:r>
              <a:rPr lang="en-US" sz="3200" dirty="0" smtClean="0"/>
              <a:t>Harvard Law School</a:t>
            </a:r>
          </a:p>
          <a:p>
            <a:pPr marL="715963" indent="-579438"/>
            <a:r>
              <a:rPr lang="en-US" sz="3200" dirty="0" smtClean="0"/>
              <a:t>Stanford School of Education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been too easy to dismiss the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>
            <a:normAutofit/>
          </a:bodyPr>
          <a:lstStyle/>
          <a:p>
            <a:pPr marL="547688" indent="-547688"/>
            <a:r>
              <a:rPr lang="en-US" sz="3200" dirty="0" smtClean="0"/>
              <a:t>Institutions have been notably disengaged</a:t>
            </a:r>
          </a:p>
          <a:p>
            <a:pPr marL="547688" indent="-547688"/>
            <a:r>
              <a:rPr lang="en-US" sz="3200" dirty="0" smtClean="0"/>
              <a:t>Scholarly communication has been low on the agenda</a:t>
            </a:r>
          </a:p>
          <a:p>
            <a:pPr marL="547688" indent="-547688"/>
            <a:r>
              <a:rPr lang="en-US" sz="3200" dirty="0" smtClean="0"/>
              <a:t>Yet is is central to the core mission of a university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Focus: journal articles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547688"/>
            <a:r>
              <a:rPr lang="en-US" dirty="0" smtClean="0"/>
              <a:t>Expect even more attempts by (some) publishers at obstruction:</a:t>
            </a:r>
          </a:p>
          <a:p>
            <a:pPr marL="547688" indent="-547688"/>
            <a:r>
              <a:rPr lang="en-US" dirty="0" smtClean="0"/>
              <a:t>Arguments often fallacious</a:t>
            </a:r>
          </a:p>
          <a:p>
            <a:pPr marL="547688" indent="-547688"/>
            <a:r>
              <a:rPr lang="en-US" dirty="0" smtClean="0"/>
              <a:t>Arguments sometimes dishonest</a:t>
            </a:r>
          </a:p>
          <a:p>
            <a:pPr marL="547688" indent="-547688"/>
            <a:r>
              <a:rPr lang="en-US" dirty="0" smtClean="0"/>
              <a:t>The argument always wrong</a:t>
            </a:r>
          </a:p>
          <a:p>
            <a:pPr marL="547688" indent="-547688"/>
            <a:r>
              <a:rPr lang="en-US" dirty="0" smtClean="0"/>
              <a:t>Weapon: copyright</a:t>
            </a:r>
          </a:p>
          <a:p>
            <a:pPr marL="547688" indent="-547688"/>
            <a:r>
              <a:rPr lang="en-US" dirty="0" smtClean="0"/>
              <a:t>Wield it, now, against the interests of academia and the paying public</a:t>
            </a:r>
          </a:p>
          <a:p>
            <a:pPr marL="547688" indent="-547688"/>
            <a:r>
              <a:rPr lang="en-US" dirty="0" smtClean="0"/>
              <a:t>Reason for the panic: OA mandates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Daniel </a:t>
            </a:r>
            <a:r>
              <a:rPr lang="en-US" dirty="0" err="1" smtClean="0"/>
              <a:t>Coit</a:t>
            </a:r>
            <a:r>
              <a:rPr lang="en-US" dirty="0" smtClean="0"/>
              <a:t> Gilman</a:t>
            </a:r>
            <a:br>
              <a:rPr lang="en-US" dirty="0" smtClean="0"/>
            </a:br>
            <a:r>
              <a:rPr lang="en-US" sz="2667" dirty="0" smtClean="0"/>
              <a:t>First President, Johns Hopkins University</a:t>
            </a:r>
            <a:endParaRPr lang="en-US" sz="2667" dirty="0"/>
          </a:p>
        </p:txBody>
      </p:sp>
      <p:pic>
        <p:nvPicPr>
          <p:cNvPr id="4" name="Content Placeholder 3" descr="Gilman 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63" t="1353" r="-7263" b="1353"/>
          <a:stretch>
            <a:fillRect/>
          </a:stretch>
        </p:blipFill>
        <p:spPr>
          <a:xfrm>
            <a:off x="152400" y="1417638"/>
            <a:ext cx="8814971" cy="4907575"/>
          </a:xfrm>
        </p:spPr>
      </p:pic>
      <p:sp>
        <p:nvSpPr>
          <p:cNvPr id="6" name="TextBox 5"/>
          <p:cNvSpPr txBox="1"/>
          <p:nvPr/>
        </p:nvSpPr>
        <p:spPr>
          <a:xfrm>
            <a:off x="6248400" y="632521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“The mission of our University is the creation, dissemination and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of knowledge.”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Questions universities will be addressing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>
            <a:noAutofit/>
          </a:bodyPr>
          <a:lstStyle/>
          <a:p>
            <a:pPr marL="547688" indent="-547688"/>
            <a:r>
              <a:rPr lang="en-US" sz="3000" dirty="0" smtClean="0"/>
              <a:t>What are we here for?</a:t>
            </a:r>
          </a:p>
          <a:p>
            <a:pPr marL="547688" indent="-547688"/>
            <a:r>
              <a:rPr lang="en-US" sz="3000" dirty="0" smtClean="0"/>
              <a:t>What measures of ROI work for us?</a:t>
            </a:r>
          </a:p>
          <a:p>
            <a:pPr marL="547688" indent="-547688"/>
            <a:r>
              <a:rPr lang="en-US" sz="3000" dirty="0" smtClean="0"/>
              <a:t>What do we want to measure?</a:t>
            </a:r>
          </a:p>
          <a:p>
            <a:pPr marL="547688" indent="-547688"/>
            <a:r>
              <a:rPr lang="en-US" sz="3000" dirty="0" smtClean="0"/>
              <a:t>How can this be done?</a:t>
            </a:r>
          </a:p>
          <a:p>
            <a:pPr marL="547688" indent="-547688"/>
            <a:r>
              <a:rPr lang="en-US" sz="3000" dirty="0" smtClean="0"/>
              <a:t>What new reward systems can </a:t>
            </a:r>
            <a:r>
              <a:rPr lang="en-US" sz="3000" smtClean="0"/>
              <a:t>we build?</a:t>
            </a:r>
          </a:p>
          <a:p>
            <a:pPr marL="547688" indent="-547688"/>
            <a:r>
              <a:rPr lang="en-US" sz="3000" dirty="0" smtClean="0"/>
              <a:t>What can we do with the Web?</a:t>
            </a:r>
          </a:p>
          <a:p>
            <a:pPr marL="547688" indent="-547688"/>
            <a:r>
              <a:rPr lang="en-US" sz="3000" dirty="0" smtClean="0"/>
              <a:t>How important is Web impact going to be?</a:t>
            </a:r>
          </a:p>
          <a:p>
            <a:pPr marL="547688" indent="-547688"/>
            <a:r>
              <a:rPr lang="en-US" sz="3000" dirty="0" smtClean="0"/>
              <a:t>How do we </a:t>
            </a:r>
            <a:r>
              <a:rPr lang="en-US" sz="3000" dirty="0" err="1" smtClean="0"/>
              <a:t>maximise</a:t>
            </a:r>
            <a:r>
              <a:rPr lang="en-US" sz="3000" dirty="0" smtClean="0"/>
              <a:t> ours?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5B3D7"/>
                </a:solidFill>
              </a:rPr>
              <a:t>The </a:t>
            </a:r>
            <a:r>
              <a:rPr lang="en-GB" dirty="0" err="1">
                <a:solidFill>
                  <a:srgbClr val="95B3D7"/>
                </a:solidFill>
              </a:rPr>
              <a:t>U.Southampton</a:t>
            </a:r>
            <a:r>
              <a:rPr lang="en-GB" dirty="0">
                <a:solidFill>
                  <a:srgbClr val="95B3D7"/>
                </a:solidFill>
              </a:rPr>
              <a:t> </a:t>
            </a:r>
            <a:r>
              <a:rPr lang="en-GB" sz="4100" dirty="0">
                <a:solidFill>
                  <a:srgbClr val="95B3D7"/>
                </a:solidFill>
              </a:rPr>
              <a:t>conundrum</a:t>
            </a:r>
            <a:endParaRPr lang="en-GB" dirty="0">
              <a:solidFill>
                <a:srgbClr val="95B3D7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6541" b="72424"/>
          <a:stretch>
            <a:fillRect/>
          </a:stretch>
        </p:blipFill>
        <p:spPr bwMode="auto">
          <a:xfrm>
            <a:off x="142875" y="2060575"/>
            <a:ext cx="882458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a typeface="+mj-ea"/>
                <a:cs typeface="+mj-cs"/>
              </a:rPr>
              <a:t>Joining up the institutional dots</a:t>
            </a:r>
            <a:endParaRPr lang="en-US" sz="4800" dirty="0">
              <a:ea typeface="+mj-ea"/>
              <a:cs typeface="+mj-cs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547688"/>
            <a:r>
              <a:rPr lang="en-US" dirty="0" smtClean="0"/>
              <a:t>Link the repository to the CRIS and other institutional databases</a:t>
            </a:r>
          </a:p>
          <a:p>
            <a:pPr indent="-547688"/>
            <a:r>
              <a:rPr lang="en-US" dirty="0" smtClean="0"/>
              <a:t>Enables a complete picture of institutional research-related activity</a:t>
            </a:r>
          </a:p>
          <a:p>
            <a:pPr indent="-547688"/>
            <a:r>
              <a:rPr lang="en-US" dirty="0" smtClean="0"/>
              <a:t>Research workforce, its characteristics, dynamics and effectiveness</a:t>
            </a:r>
          </a:p>
          <a:p>
            <a:pPr indent="-547688"/>
            <a:r>
              <a:rPr lang="en-US" dirty="0" smtClean="0"/>
              <a:t>How variables interact or play out</a:t>
            </a:r>
          </a:p>
          <a:p>
            <a:pPr indent="-547688"/>
            <a:r>
              <a:rPr lang="en-US" dirty="0" smtClean="0"/>
              <a:t>New return on investment measures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Managing innovative environments: “Rhetoric of rationality”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547688"/>
            <a:r>
              <a:rPr lang="en-US" dirty="0" smtClean="0"/>
              <a:t>Where do institutional responsibilities start and end, with respect to scholarly communication?</a:t>
            </a:r>
          </a:p>
          <a:p>
            <a:pPr marL="547688" indent="-547688"/>
            <a:r>
              <a:rPr lang="en-US" dirty="0" smtClean="0"/>
              <a:t>Scholarly communication adhocracy is developing</a:t>
            </a:r>
          </a:p>
          <a:p>
            <a:pPr marL="547688" indent="-547688"/>
            <a:r>
              <a:rPr lang="en-US" dirty="0" smtClean="0"/>
              <a:t>Universities should be taking control (back)</a:t>
            </a:r>
          </a:p>
          <a:p>
            <a:pPr marL="547688" indent="-547688"/>
            <a:r>
              <a:rPr lang="en-US" dirty="0" smtClean="0"/>
              <a:t>Offices of Scholarly Communication</a:t>
            </a:r>
          </a:p>
          <a:p>
            <a:pPr marL="547688" indent="-547688"/>
            <a:r>
              <a:rPr lang="en-US" dirty="0" smtClean="0"/>
              <a:t>University Presses are waxing again</a:t>
            </a:r>
          </a:p>
          <a:p>
            <a:pPr marL="547688" indent="-547688"/>
            <a:r>
              <a:rPr lang="en-US" dirty="0" smtClean="0"/>
              <a:t>Enabling infrastructures (e.g. VIVO)</a:t>
            </a:r>
          </a:p>
          <a:p>
            <a:pPr marL="547688" indent="-547688"/>
            <a:r>
              <a:rPr lang="en-US" dirty="0" smtClean="0"/>
              <a:t>Enabling innovation </a:t>
            </a:r>
          </a:p>
          <a:p>
            <a:pPr marL="547688" indent="-547688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85" y="188913"/>
            <a:ext cx="8236915" cy="59832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981075"/>
            <a:ext cx="8075612" cy="4886325"/>
          </a:xfrm>
        </p:spPr>
        <p:txBody>
          <a:bodyPr>
            <a:normAutofit/>
          </a:bodyPr>
          <a:lstStyle/>
          <a:p>
            <a:pPr>
              <a:buFont typeface="Wingdings 2" pitchFamily="-110" charset="2"/>
              <a:buNone/>
            </a:pPr>
            <a:r>
              <a:rPr lang="en-GB" sz="4800" dirty="0" smtClean="0"/>
              <a:t>  “Innovative </a:t>
            </a:r>
            <a:r>
              <a:rPr lang="en-GB" sz="4800" dirty="0"/>
              <a:t>enterprises find cooperation partners more easily among suppliers or customers than in universities or public research institutes.”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637588" cy="762000"/>
          </a:xfrm>
        </p:spPr>
        <p:txBody>
          <a:bodyPr/>
          <a:lstStyle/>
          <a:p>
            <a:r>
              <a:rPr lang="en-GB" dirty="0">
                <a:solidFill>
                  <a:srgbClr val="8EB4E3"/>
                </a:solidFill>
              </a:rPr>
              <a:t>Terence </a:t>
            </a:r>
            <a:r>
              <a:rPr lang="en-GB" dirty="0" err="1">
                <a:solidFill>
                  <a:srgbClr val="8EB4E3"/>
                </a:solidFill>
              </a:rPr>
              <a:t>Dolak</a:t>
            </a:r>
            <a:r>
              <a:rPr lang="en-GB" dirty="0">
                <a:solidFill>
                  <a:srgbClr val="8EB4E3"/>
                </a:solidFill>
              </a:rPr>
              <a:t> </a:t>
            </a:r>
            <a:r>
              <a:rPr lang="en-GB" sz="2900" dirty="0">
                <a:solidFill>
                  <a:srgbClr val="8EB4E3"/>
                </a:solidFill>
              </a:rPr>
              <a:t>(SDR Pharmaceuticals)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341438"/>
            <a:ext cx="8458200" cy="48244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 2" pitchFamily="-109" charset="2"/>
              <a:buNone/>
            </a:pPr>
            <a:r>
              <a:rPr lang="en-GB" sz="2600" dirty="0"/>
              <a:t>“With a small oncology company … it is imperative that I have access to the literature. </a:t>
            </a:r>
            <a:br>
              <a:rPr lang="en-GB" sz="2600" dirty="0"/>
            </a:br>
            <a:endParaRPr lang="en-GB" sz="2600" dirty="0"/>
          </a:p>
          <a:p>
            <a:pPr marL="0" indent="0">
              <a:lnSpc>
                <a:spcPct val="80000"/>
              </a:lnSpc>
              <a:buFont typeface="Wingdings 2" pitchFamily="-109" charset="2"/>
              <a:buNone/>
            </a:pPr>
            <a:r>
              <a:rPr lang="en-GB" sz="2600" dirty="0">
                <a:solidFill>
                  <a:srgbClr val="8EB4E3"/>
                </a:solidFill>
              </a:rPr>
              <a:t>But small companies do not have the "deep pockets" necessary... The for-profit journal publishers have effectively barred access to key scientific information except to those who can afford their outrageous fees. </a:t>
            </a:r>
          </a:p>
          <a:p>
            <a:pPr marL="0" indent="0">
              <a:lnSpc>
                <a:spcPct val="80000"/>
              </a:lnSpc>
              <a:buFont typeface="Wingdings 2" pitchFamily="-109" charset="2"/>
              <a:buNone/>
            </a:pPr>
            <a:r>
              <a:rPr lang="en-GB" sz="2600" dirty="0"/>
              <a:t/>
            </a:r>
            <a:br>
              <a:rPr lang="en-GB" sz="2600" dirty="0"/>
            </a:br>
            <a:r>
              <a:rPr lang="en-GB" sz="3600" dirty="0"/>
              <a:t>Much of the most innovative work is being done at companies like mine that cannot afford to pay $30+ per paper or pay per-search charges in abstracts or journal collections.” </a:t>
            </a:r>
            <a:r>
              <a:rPr lang="en-GB" sz="2600" dirty="0"/>
              <a:t/>
            </a:r>
            <a:br>
              <a:rPr lang="en-GB" sz="2600" dirty="0"/>
            </a:br>
            <a:endParaRPr lang="en-GB" sz="2600" dirty="0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940425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8EB4E3"/>
                </a:solidFill>
                <a:latin typeface="Lucida Handwriting" pitchFamily="-109" charset="0"/>
              </a:rPr>
              <a:t>Key Perspectives Ltd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 policies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/>
          </a:bodyPr>
          <a:lstStyle/>
          <a:p>
            <a:pPr marL="715963" indent="-715963"/>
            <a:r>
              <a:rPr lang="en-US" sz="4000" dirty="0" smtClean="0"/>
              <a:t>A lot of almost-there, well-meaning policies</a:t>
            </a:r>
          </a:p>
          <a:p>
            <a:pPr marL="715963" indent="-715963"/>
            <a:r>
              <a:rPr lang="en-US" sz="4000" dirty="0" smtClean="0"/>
              <a:t>Come in various </a:t>
            </a:r>
            <a:r>
              <a:rPr lang="en-US" sz="4000" dirty="0" err="1" smtClean="0"/>
              <a:t>flavours</a:t>
            </a:r>
            <a:endParaRPr lang="en-US" sz="4000" dirty="0" smtClean="0"/>
          </a:p>
          <a:p>
            <a:pPr marL="715963" indent="-715963"/>
            <a:r>
              <a:rPr lang="en-US" sz="4000" dirty="0" smtClean="0"/>
              <a:t>Not all taste good</a:t>
            </a:r>
          </a:p>
          <a:p>
            <a:pPr marL="715963" indent="-715963"/>
            <a:r>
              <a:rPr lang="en-US" sz="4000" dirty="0" smtClean="0"/>
              <a:t>NIH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60350"/>
            <a:ext cx="8637588" cy="865188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OECD’s conclusions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4582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/>
              <a:t>“Governments would boost innovation and get a better return on their investment in publicly funded research by making research findings more widely available …. and by doing so they would maximise social returns on public investments.”</a:t>
            </a: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OECD Report on Scientific Publishing, 2005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public good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688" indent="-547688"/>
            <a:r>
              <a:rPr lang="en-US" sz="3600" dirty="0" smtClean="0"/>
              <a:t>Universities: the drivers: Are they changing? And should they?</a:t>
            </a:r>
          </a:p>
          <a:p>
            <a:pPr marL="547688" indent="-547688"/>
            <a:r>
              <a:rPr lang="en-US" sz="3600" dirty="0" smtClean="0"/>
              <a:t>Whatever the drivers, the system is not optimal</a:t>
            </a:r>
          </a:p>
          <a:p>
            <a:pPr marL="547688" indent="-547688"/>
            <a:r>
              <a:rPr lang="en-US" sz="3600" dirty="0" smtClean="0"/>
              <a:t>More effective embedding of publicly-funded research, for the public good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459" dirty="0" smtClean="0"/>
              <a:t>“The arguments for stepping out first on open access are the same as the arguments for stepping out first on emissions trading – the more willing we are to show leadership on this, we more chance we have of persuading other countries to reciprocate.”</a:t>
            </a:r>
          </a:p>
          <a:p>
            <a:pPr>
              <a:buNone/>
            </a:pPr>
            <a:endParaRPr lang="en-US" dirty="0" smtClean="0">
              <a:solidFill>
                <a:srgbClr val="95B3D7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95B3D7"/>
                </a:solidFill>
              </a:rPr>
              <a:t>Kim Carr </a:t>
            </a:r>
          </a:p>
          <a:p>
            <a:pPr marL="180975" indent="-44450">
              <a:buNone/>
            </a:pPr>
            <a:r>
              <a:rPr lang="en-US" sz="2400" dirty="0" smtClean="0">
                <a:solidFill>
                  <a:srgbClr val="95B3D7"/>
                </a:solidFill>
              </a:rPr>
              <a:t>Minister for Industry, Innovation, Science and Research, Australia</a:t>
            </a:r>
            <a:endParaRPr lang="en-US" sz="2400" dirty="0">
              <a:solidFill>
                <a:srgbClr val="95B3D7"/>
              </a:solidFill>
            </a:endParaRPr>
          </a:p>
        </p:txBody>
      </p:sp>
      <p:pic>
        <p:nvPicPr>
          <p:cNvPr id="4" name="Picture 3" descr="Musical border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638"/>
            <a:ext cx="8520545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0693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59" dirty="0" smtClean="0"/>
              <a:t>   “We’re a generation who expects all information is a Google search away. Not only is it a Google search away, but it is also released immediately.”</a:t>
            </a:r>
          </a:p>
          <a:p>
            <a:pPr>
              <a:buNone/>
            </a:pPr>
            <a:endParaRPr lang="en-US" dirty="0" smtClean="0">
              <a:solidFill>
                <a:srgbClr val="95B3D7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95B3D7"/>
                </a:solidFill>
              </a:rPr>
              <a:t>	Barry Canton</a:t>
            </a:r>
          </a:p>
          <a:p>
            <a:pPr marL="180975" indent="-44450">
              <a:buNone/>
            </a:pPr>
            <a:r>
              <a:rPr lang="en-US" sz="2400" dirty="0" smtClean="0">
                <a:solidFill>
                  <a:srgbClr val="95B3D7"/>
                </a:solidFill>
              </a:rPr>
              <a:t>	    Bioengineer, MIT</a:t>
            </a:r>
            <a:endParaRPr lang="en-US" sz="2400" dirty="0">
              <a:solidFill>
                <a:srgbClr val="95B3D7"/>
              </a:solidFill>
            </a:endParaRPr>
          </a:p>
        </p:txBody>
      </p:sp>
      <p:pic>
        <p:nvPicPr>
          <p:cNvPr id="4" name="Picture 3" descr="Musical border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76800"/>
            <a:ext cx="8520545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800" dirty="0">
                <a:hlinkClick r:id="rId2"/>
              </a:rPr>
              <a:t>a</a:t>
            </a:r>
            <a:r>
              <a:rPr lang="en-US" sz="4800" dirty="0" smtClean="0">
                <a:hlinkClick r:id="rId2"/>
              </a:rPr>
              <a:t>swan@keyperspectives.co.uk</a:t>
            </a: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hlinkClick r:id="rId3"/>
              </a:rPr>
              <a:t>www.keyperspectives.co.uk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hlinkClick r:id="rId4"/>
              </a:rPr>
              <a:t>www.keyperspectives.com</a:t>
            </a:r>
            <a:endParaRPr lang="en-US" sz="4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 policies</a:t>
            </a:r>
            <a:endParaRPr lang="en-US" sz="4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711"/>
                <a:gridCol w="1738489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Policies</a:t>
                      </a:r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Mandates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Current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Proposed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Institutional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Departmental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Multi-institutional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Funder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Totals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OA policies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/>
            <a:r>
              <a:rPr lang="en-US" sz="3200" dirty="0" smtClean="0"/>
              <a:t>A growing number of mandates</a:t>
            </a:r>
          </a:p>
          <a:p>
            <a:pPr marL="715963" indent="-715963"/>
            <a:r>
              <a:rPr lang="en-US" sz="3200" dirty="0" smtClean="0"/>
              <a:t>Because they work</a:t>
            </a:r>
          </a:p>
          <a:p>
            <a:pPr marL="715963" indent="-715963"/>
            <a:r>
              <a:rPr lang="en-US" sz="3200" dirty="0" smtClean="0"/>
              <a:t>Because the outcome makes glorious sense for research institutions and funders</a:t>
            </a:r>
          </a:p>
          <a:p>
            <a:pPr marL="715963" indent="-715963"/>
            <a:r>
              <a:rPr lang="en-US" sz="3200" dirty="0" smtClean="0"/>
              <a:t>Management tool</a:t>
            </a:r>
          </a:p>
          <a:p>
            <a:pPr marL="715963" indent="-715963"/>
            <a:r>
              <a:rPr lang="en-US" sz="3200" dirty="0" smtClean="0"/>
              <a:t>Marketing tool</a:t>
            </a:r>
          </a:p>
          <a:p>
            <a:pPr marL="715963" indent="-715963"/>
            <a:r>
              <a:rPr lang="en-US" sz="3200" dirty="0" smtClean="0"/>
              <a:t>Makes the best use of the Web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Repositories: state of play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138" indent="-538163"/>
            <a:r>
              <a:rPr lang="en-US" sz="3200" smtClean="0"/>
              <a:t>Around 1200 worldwide</a:t>
            </a:r>
          </a:p>
          <a:p>
            <a:pPr marL="719138" indent="-538163"/>
            <a:r>
              <a:rPr lang="en-US" sz="3200" smtClean="0"/>
              <a:t>Growing at a rate of around 1 per day</a:t>
            </a:r>
          </a:p>
          <a:p>
            <a:pPr marL="719138" indent="-538163"/>
            <a:r>
              <a:rPr lang="en-US" sz="3200" smtClean="0"/>
              <a:t>Institutional, mostly</a:t>
            </a:r>
          </a:p>
          <a:p>
            <a:pPr marL="719138" indent="-538163"/>
            <a:r>
              <a:rPr lang="en-US" sz="3200" smtClean="0"/>
              <a:t>Sometimes ‘centralised’ (subject-based)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Where they are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6387" name="Content Placeholder 3" descr="Repositories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7024" b="-7024"/>
          <a:stretch>
            <a:fillRect/>
          </a:stretch>
        </p:blipFill>
        <p:spPr>
          <a:xfrm>
            <a:off x="457200" y="1417638"/>
            <a:ext cx="8229600" cy="470852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Growth in numbers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7411" name="Content Placeholder 3" descr="Repository growth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95" r="-795"/>
          <a:stretch>
            <a:fillRect/>
          </a:stretch>
        </p:blipFill>
        <p:spPr>
          <a:xfrm>
            <a:off x="457200" y="1417638"/>
            <a:ext cx="8229600" cy="470852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CF9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8451</TotalTime>
  <Words>1483</Words>
  <Application>Microsoft Macintosh PowerPoint</Application>
  <PresentationFormat>On-screen Show (4:3)</PresentationFormat>
  <Paragraphs>240</Paragraphs>
  <Slides>44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Apex</vt:lpstr>
      <vt:lpstr>OVERVIEW OF Open Access:   The NEXT FIVE YEARS</vt:lpstr>
      <vt:lpstr>Where we are now</vt:lpstr>
      <vt:lpstr>Focus: journal articles</vt:lpstr>
      <vt:lpstr>Open Access policies</vt:lpstr>
      <vt:lpstr>Open Access policies</vt:lpstr>
      <vt:lpstr>OA policies</vt:lpstr>
      <vt:lpstr>Repositories: state of play</vt:lpstr>
      <vt:lpstr>Where they are</vt:lpstr>
      <vt:lpstr>Growth in numbers</vt:lpstr>
      <vt:lpstr>Copyright</vt:lpstr>
      <vt:lpstr>Copyright futures</vt:lpstr>
      <vt:lpstr>New, ill-defined issue: research data</vt:lpstr>
      <vt:lpstr>‘Atkins’ Report (NSF, 2005)</vt:lpstr>
      <vt:lpstr>New, ill-defined issue: research data</vt:lpstr>
      <vt:lpstr>New research approaches…</vt:lpstr>
      <vt:lpstr>Slide 16</vt:lpstr>
      <vt:lpstr>Slide 17</vt:lpstr>
      <vt:lpstr>Pragmatic solutions</vt:lpstr>
      <vt:lpstr>Slide 19</vt:lpstr>
      <vt:lpstr>Wrong solutions:  Impact and assessment</vt:lpstr>
      <vt:lpstr>A scientific article</vt:lpstr>
      <vt:lpstr>Slide 22</vt:lpstr>
      <vt:lpstr>The impact of that article …</vt:lpstr>
      <vt:lpstr>New indicators</vt:lpstr>
      <vt:lpstr>Mahatma Gandhi</vt:lpstr>
      <vt:lpstr>Everything ‘open’ started as a big joke…</vt:lpstr>
      <vt:lpstr>The tipping point</vt:lpstr>
      <vt:lpstr>Faculty action</vt:lpstr>
      <vt:lpstr>It’s been too easy to dismiss the issue</vt:lpstr>
      <vt:lpstr>Daniel Coit Gilman First President, Johns Hopkins University</vt:lpstr>
      <vt:lpstr> University of Edinburgh Strategic Plan 2008-12 </vt:lpstr>
      <vt:lpstr>Questions universities will be addressing</vt:lpstr>
      <vt:lpstr>The U.Southampton conundrum</vt:lpstr>
      <vt:lpstr>Slide 34</vt:lpstr>
      <vt:lpstr>Joining up the institutional dots</vt:lpstr>
      <vt:lpstr>Managing innovative environments: “Rhetoric of rationality”</vt:lpstr>
      <vt:lpstr>Slide 37</vt:lpstr>
      <vt:lpstr>Slide 38</vt:lpstr>
      <vt:lpstr>Terence Dolak (SDR Pharmaceuticals)</vt:lpstr>
      <vt:lpstr>OECD’s conclusions</vt:lpstr>
      <vt:lpstr>The public good </vt:lpstr>
      <vt:lpstr>Slide 42</vt:lpstr>
      <vt:lpstr>Slide 43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Open Access - Where is it Going?</dc:title>
  <dc:creator>ALMA SWAN</dc:creator>
  <cp:lastModifiedBy>Alma Swan</cp:lastModifiedBy>
  <cp:revision>44</cp:revision>
  <dcterms:created xsi:type="dcterms:W3CDTF">2008-09-24T08:12:37Z</dcterms:created>
  <dcterms:modified xsi:type="dcterms:W3CDTF">2008-09-24T08:14:55Z</dcterms:modified>
</cp:coreProperties>
</file>