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s/slide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6"/>
  </p:notesMasterIdLst>
  <p:sldIdLst>
    <p:sldId id="266" r:id="rId2"/>
    <p:sldId id="267" r:id="rId3"/>
    <p:sldId id="271" r:id="rId4"/>
    <p:sldId id="272" r:id="rId5"/>
    <p:sldId id="260" r:id="rId6"/>
    <p:sldId id="273" r:id="rId7"/>
    <p:sldId id="274" r:id="rId8"/>
    <p:sldId id="282" r:id="rId9"/>
    <p:sldId id="283" r:id="rId10"/>
    <p:sldId id="284" r:id="rId11"/>
    <p:sldId id="285" r:id="rId12"/>
    <p:sldId id="286" r:id="rId13"/>
    <p:sldId id="287"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59898" autoAdjust="0"/>
  </p:normalViewPr>
  <p:slideViewPr>
    <p:cSldViewPr>
      <p:cViewPr>
        <p:scale>
          <a:sx n="100" d="100"/>
          <a:sy n="100" d="100"/>
        </p:scale>
        <p:origin x="-584" y="15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BB6A0-1B30-7C47-A2AA-FB0900391DFE}" type="datetimeFigureOut">
              <a:rPr lang="en-US" smtClean="0"/>
              <a:pPr/>
              <a:t>12/12/08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6D1FE-CD29-1C45-944F-7CAAC3C940E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In</a:t>
            </a:r>
            <a:r>
              <a:rPr lang="en-GB" baseline="0" dirty="0" smtClean="0"/>
              <a:t> this talk I’ve been asked to provide an update on the EPrints repository software</a:t>
            </a:r>
          </a:p>
          <a:p>
            <a:r>
              <a:rPr lang="en-GB" baseline="0" dirty="0" smtClean="0"/>
              <a:t>and thus I will start out will a bit of background on the aims of EPrints, how the software is developed, and what the overall aims of the development team are. </a:t>
            </a:r>
          </a:p>
          <a:p>
            <a:endParaRPr lang="en-GB" baseline="0" dirty="0" smtClean="0"/>
          </a:p>
          <a:p>
            <a:r>
              <a:rPr lang="en-GB" baseline="0" dirty="0" smtClean="0"/>
              <a:t>For those of you who don’t know me:</a:t>
            </a:r>
          </a:p>
          <a:p>
            <a:r>
              <a:rPr lang="en-GB" baseline="0" dirty="0" smtClean="0"/>
              <a:t>	I’m currently a </a:t>
            </a:r>
            <a:r>
              <a:rPr lang="en-GB" baseline="0" dirty="0" err="1" smtClean="0"/>
              <a:t>researche</a:t>
            </a:r>
            <a:r>
              <a:rPr lang="en-GB" baseline="0" dirty="0" smtClean="0"/>
              <a:t> working </a:t>
            </a:r>
            <a:r>
              <a:rPr lang="en-GB" baseline="0" dirty="0" smtClean="0"/>
              <a:t>on the Preserv2 project, about which I talk a little later in this presentation.</a:t>
            </a:r>
          </a:p>
          <a:p>
            <a:endParaRPr lang="en-GB" baseline="0" dirty="0" smtClean="0"/>
          </a:p>
          <a:p>
            <a:r>
              <a:rPr lang="en-GB" baseline="0" dirty="0" smtClean="0"/>
              <a:t>	I work directly with the leader of the EPrints and Preserv2 projects, Les Carr  and am currently tasked with the responsibility of investigation opportunities for preservation services within Digital Repositories</a:t>
            </a:r>
            <a:r>
              <a:rPr lang="en-GB" baseline="0" dirty="0" smtClean="0"/>
              <a:t>. Working directly with the department which develops EPrints has led to an easy way to integrate the preservation services I have been developing directly into an already popular piece of repository management software.</a:t>
            </a:r>
          </a:p>
          <a:p>
            <a:endParaRPr lang="en-GB" baseline="0" dirty="0" smtClean="0"/>
          </a:p>
          <a:p>
            <a:r>
              <a:rPr lang="en-GB" baseline="0" dirty="0" smtClean="0"/>
              <a:t>Before we get to all of that I thought I’d recap why we are all talking about </a:t>
            </a:r>
            <a:r>
              <a:rPr lang="en-GB" baseline="0" dirty="0" smtClean="0"/>
              <a:t>preservation how </a:t>
            </a:r>
            <a:r>
              <a:rPr lang="en-GB" baseline="0" dirty="0" smtClean="0"/>
              <a:t>repositories already provide some basic form of preservation.</a:t>
            </a:r>
          </a:p>
          <a:p>
            <a:r>
              <a:rPr lang="en-GB" baseline="0" dirty="0" smtClean="0"/>
              <a:t>and what the EPrints repository software in trying to achieve</a:t>
            </a:r>
            <a:r>
              <a:rPr lang="en-GB" baseline="0" dirty="0" smtClean="0"/>
              <a:t>.</a:t>
            </a:r>
          </a:p>
          <a:p>
            <a:endParaRPr lang="en-GB" baseline="0" dirty="0" smtClean="0"/>
          </a:p>
          <a:p>
            <a:r>
              <a:rPr lang="en-GB" baseline="0" dirty="0" smtClean="0"/>
              <a:t>Firstly why do we need a repository?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a:t>
            </a:r>
            <a:r>
              <a:rPr lang="en-GB" baseline="0" dirty="0" smtClean="0"/>
              <a:t> little more on the risk analysis service which is soon going to be available via the PRONOM registry. </a:t>
            </a:r>
          </a:p>
          <a:p>
            <a:endParaRPr lang="en-GB" baseline="0" dirty="0" smtClean="0"/>
          </a:p>
          <a:p>
            <a:r>
              <a:rPr lang="en-GB" baseline="0" dirty="0" smtClean="0"/>
              <a:t>PRONOM is a web service you invoke with SOAP calls. For the purposes of risk analysis there is soon to be a service available which will provide you a risk score for each format as identified by DROID. This risk score is calculated from many factors using a formula as derived by The National Archives (TNA – UK) which provides a single figure between 0 and 3000. It is hoped that when this service is deployed publically that the breakdown of the risk score will also be available such that each repository will be able to apply their own formula dependant on their preservation policy.</a:t>
            </a:r>
          </a:p>
          <a:p>
            <a:endParaRPr lang="en-GB" baseline="0" dirty="0" smtClean="0"/>
          </a:p>
          <a:p>
            <a:r>
              <a:rPr lang="en-GB" baseline="0" dirty="0" smtClean="0"/>
              <a:t>Due to this functionality not being publically available yet, the preserv2 project has put together a piece of stub code which emulates this functionality. This is used here for the purposes of coding future interfaces against. At a later data the pointer in the interface can be changed to reference the actual distribution.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slide shows the same screen in EPrints as a couple of slides before except this time we have switched on the risk analysis service. </a:t>
            </a:r>
          </a:p>
          <a:p>
            <a:r>
              <a:rPr lang="en-GB" baseline="0" dirty="0" smtClean="0"/>
              <a:t>This screen enables the repository administrators to view the risks related to the content within their repository in a simple traffic light based manner.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Expanding</a:t>
            </a:r>
            <a:r>
              <a:rPr lang="en-GB" baseline="0" dirty="0" smtClean="0"/>
              <a:t> one of the boxes allows us to view the EPrints and files related to these EPrints which have been identified as at risk. </a:t>
            </a:r>
          </a:p>
          <a:p>
            <a:r>
              <a:rPr lang="en-GB" baseline="0" dirty="0" smtClean="0"/>
              <a:t>Managing file risks from within the repository has some advantages over this being an external process. Firstly if a new low risk file has already been generated we can use the internal metadata structure of the repository to state that a higher risk file has a safer copy, allowing us to keep the original and remove it from the high risk display. Secondly we can identify other patterns affecting the risks to files in the repository such as the depositing user, if a single user or machine in providing all of the high risk files this maybe more successfully dealt with externally to the repository preservation process.  </a:t>
            </a:r>
          </a:p>
        </p:txBody>
      </p:sp>
      <p:sp>
        <p:nvSpPr>
          <p:cNvPr id="4" name="Slide Number Placeholder 3"/>
          <p:cNvSpPr>
            <a:spLocks noGrp="1"/>
          </p:cNvSpPr>
          <p:nvPr>
            <p:ph type="sldNum" sz="quarter" idx="10"/>
          </p:nvPr>
        </p:nvSpPr>
        <p:spPr/>
        <p:txBody>
          <a:bodyPr/>
          <a:lstStyle/>
          <a:p>
            <a:fld id="{1CF6D1FE-CD29-1C45-944F-7CAAC3C940E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a:t>
            </a:r>
            <a:r>
              <a:rPr lang="en-GB" dirty="0" smtClean="0"/>
              <a:t>shows the final part</a:t>
            </a:r>
            <a:r>
              <a:rPr lang="en-GB" baseline="0" dirty="0" smtClean="0"/>
              <a:t> of development relating to this admin service. </a:t>
            </a:r>
          </a:p>
          <a:p>
            <a:endParaRPr lang="en-GB" baseline="0" dirty="0" smtClean="0"/>
          </a:p>
          <a:p>
            <a:r>
              <a:rPr lang="en-GB" baseline="0" dirty="0" smtClean="0"/>
              <a:t>Here I have mocked up a possible display of migration or transformation tool available for the at risk formats and their effectiveness or preservation level. The preservation level relates to the loss level of the new format compared to the old, so if all abilities and significant properties are preserved then we can say that this transformation is 100% effective.</a:t>
            </a:r>
          </a:p>
          <a:p>
            <a:endParaRPr lang="en-GB" baseline="0" dirty="0" smtClean="0"/>
          </a:p>
          <a:p>
            <a:r>
              <a:rPr lang="en-GB" baseline="0" dirty="0" smtClean="0"/>
              <a:t>For this functionality to be available we would look to develop a registry of tools and profile these tools such that these scores can be generated and displayed. These profiles could related directly to the risk scores stored within PRONOM and thus the same local profiling could be used to rate tools differently depending on the requirement of the individual repository. The Planets project (specifically in the context of the PLATO tool) is looking into how to enable this functionality and push the results into the PRONOM registry. </a:t>
            </a:r>
          </a:p>
          <a:p>
            <a:endParaRPr lang="en-GB" baseline="0" dirty="0" smtClean="0"/>
          </a:p>
          <a:p>
            <a:r>
              <a:rPr lang="en-GB" baseline="0" dirty="0" smtClean="0"/>
              <a:t>There is still more work to be done but this interface shows what can be done with the current tools as well as those which are in development.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By grassroots preservation we are talking</a:t>
            </a:r>
            <a:r>
              <a:rPr lang="en-US" baseline="0" dirty="0" smtClean="0"/>
              <a:t> metaphorically about viewing output from small science being as important as that of Big Science.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example in a big company, such as a media company or national library, preservation often gets large amounts of funding and is seen as a core activity for the future. This can be seen as a combine harvester type approach, where a single controlled process model for preservation is created.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even if you add the output of the larger scientific institutions together you still fall way short of the number of records produced by all the smaller guys put together. These grass cuttings is what EPrints is aimed at collecting and ingesting into an institutional repository,  about which policies can be made regarding preservation activities.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EPrints</a:t>
            </a:r>
            <a:r>
              <a:rPr lang="en-US" baseline="0" dirty="0" smtClean="0"/>
              <a:t> was thus initially designed to be simple and clear to use such that researchers would willingly submit their “important” outputs into a repository.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focus was to also not just collect the documents but also their related metadata, such as authors, publication location, publication type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grass cuttings starting to be collected, at the end of the last meeting we asked the question about bringing these grass cuttings together to form a global collection, this idea I will come back to later, if in a slightly different manor. </a:t>
            </a:r>
          </a:p>
        </p:txBody>
      </p:sp>
      <p:sp>
        <p:nvSpPr>
          <p:cNvPr id="4" name="Slide Number Placeholder 3"/>
          <p:cNvSpPr>
            <a:spLocks noGrp="1"/>
          </p:cNvSpPr>
          <p:nvPr>
            <p:ph type="sldNum" sz="quarter" idx="10"/>
          </p:nvPr>
        </p:nvSpPr>
        <p:spPr/>
        <p:txBody>
          <a:bodyPr/>
          <a:lstStyle/>
          <a:p>
            <a:fld id="{1CF6D1FE-CD29-1C45-944F-7CAAC3C940E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So a little about the structure and roots of EPrints. </a:t>
            </a:r>
          </a:p>
          <a:p>
            <a:endParaRPr lang="en-GB" baseline="0" dirty="0" smtClean="0"/>
          </a:p>
          <a:p>
            <a:r>
              <a:rPr lang="en-GB" baseline="0" dirty="0" smtClean="0"/>
              <a:t>This slide outlines a lot of the history and core concepts in EPrints which led to the software being developed in a </a:t>
            </a:r>
            <a:r>
              <a:rPr lang="en-GB" baseline="0" dirty="0" err="1" smtClean="0"/>
              <a:t>plugin</a:t>
            </a:r>
            <a:r>
              <a:rPr lang="en-GB" baseline="0" dirty="0" smtClean="0"/>
              <a:t> based fashion. </a:t>
            </a:r>
          </a:p>
          <a:p>
            <a:endParaRPr lang="en-GB" baseline="0" dirty="0" smtClean="0"/>
          </a:p>
          <a:p>
            <a:r>
              <a:rPr lang="en-GB" baseline="0" dirty="0" smtClean="0"/>
              <a:t>At the outset EPrints had the idea of Import and Export </a:t>
            </a:r>
            <a:r>
              <a:rPr lang="en-GB" baseline="0" dirty="0" err="1" smtClean="0"/>
              <a:t>plugins</a:t>
            </a:r>
            <a:r>
              <a:rPr lang="en-GB" baseline="0" dirty="0" smtClean="0"/>
              <a:t> which could be managed and controlled from the EPrints core. </a:t>
            </a:r>
          </a:p>
          <a:p>
            <a:endParaRPr lang="en-GB" baseline="0" dirty="0" smtClean="0"/>
          </a:p>
          <a:p>
            <a:r>
              <a:rPr lang="en-GB" baseline="0" dirty="0" smtClean="0"/>
              <a:t>This is the key concept which has now been taken much further in version 3.0,3.1 and on into 3.2.</a:t>
            </a:r>
          </a:p>
          <a:p>
            <a:endParaRPr lang="en-GB" baseline="0" dirty="0" smtClean="0"/>
          </a:p>
        </p:txBody>
      </p:sp>
      <p:sp>
        <p:nvSpPr>
          <p:cNvPr id="4" name="Slide Number Placeholder 3"/>
          <p:cNvSpPr>
            <a:spLocks noGrp="1"/>
          </p:cNvSpPr>
          <p:nvPr>
            <p:ph type="sldNum" sz="quarter" idx="10"/>
          </p:nvPr>
        </p:nvSpPr>
        <p:spPr/>
        <p:txBody>
          <a:bodyPr/>
          <a:lstStyle/>
          <a:p>
            <a:fld id="{1CF6D1FE-CD29-1C45-944F-7CAAC3C940EE}"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this slide</a:t>
            </a:r>
            <a:r>
              <a:rPr lang="en-GB" baseline="0" dirty="0" smtClean="0"/>
              <a:t> shows the new </a:t>
            </a:r>
            <a:r>
              <a:rPr lang="en-GB" baseline="0" dirty="0" err="1" smtClean="0"/>
              <a:t>plugin</a:t>
            </a:r>
            <a:r>
              <a:rPr lang="en-GB" baseline="0" dirty="0" smtClean="0"/>
              <a:t> layer to handle multiple database storage engines which is incorporated in EPrints 3.0 as well as the new Storage Controller </a:t>
            </a:r>
            <a:r>
              <a:rPr lang="en-GB" baseline="0" dirty="0" err="1" smtClean="0"/>
              <a:t>plugin</a:t>
            </a:r>
            <a:r>
              <a:rPr lang="en-GB" baseline="0" dirty="0" smtClean="0"/>
              <a:t> layer which is being developed at part of EPrints 3.2. </a:t>
            </a:r>
          </a:p>
          <a:p>
            <a:endParaRPr lang="en-GB" baseline="0" dirty="0" smtClean="0"/>
          </a:p>
          <a:p>
            <a:r>
              <a:rPr lang="en-GB" baseline="0" dirty="0" smtClean="0"/>
              <a:t>The  Storage Controller abstracts the storage layer into a set of simplistic API calls against which storage </a:t>
            </a:r>
            <a:r>
              <a:rPr lang="en-GB" baseline="0" dirty="0" err="1" smtClean="0"/>
              <a:t>plugins</a:t>
            </a:r>
            <a:r>
              <a:rPr lang="en-GB" baseline="0" dirty="0" smtClean="0"/>
              <a:t> can be developed to store the contents of your repository on storage platforms other than local disk, e.g. cloud storage and preservation specific storage solutions. </a:t>
            </a:r>
          </a:p>
          <a:p>
            <a:endParaRPr lang="en-GB" baseline="0" dirty="0" smtClean="0"/>
          </a:p>
          <a:p>
            <a:r>
              <a:rPr lang="en-GB" baseline="0" dirty="0" smtClean="0"/>
              <a:t>The Storage Controller also has a built in rules language which allows you to store objects in different or multiple places depending on a set of conditions such as file type or size. </a:t>
            </a:r>
            <a:endParaRPr lang="en-GB" dirty="0" smtClean="0"/>
          </a:p>
        </p:txBody>
      </p:sp>
      <p:sp>
        <p:nvSpPr>
          <p:cNvPr id="4" name="Slide Number Placeholder 3"/>
          <p:cNvSpPr>
            <a:spLocks noGrp="1"/>
          </p:cNvSpPr>
          <p:nvPr>
            <p:ph type="sldNum" sz="quarter" idx="10"/>
          </p:nvPr>
        </p:nvSpPr>
        <p:spPr/>
        <p:txBody>
          <a:bodyPr/>
          <a:lstStyle/>
          <a:p>
            <a:fld id="{1CF6D1FE-CD29-1C45-944F-7CAAC3C940E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We are quiet excited about the storage controller as we have tried to give as much power and flexibility to the users as possible.</a:t>
            </a:r>
          </a:p>
          <a:p>
            <a:endParaRPr lang="en-GB" baseline="0" dirty="0" smtClean="0"/>
          </a:p>
          <a:p>
            <a:r>
              <a:rPr lang="en-GB" baseline="0" dirty="0" smtClean="0"/>
              <a:t>For this reason the storage controller does not just allow a single storage plug-in to be used, you can use as many as you want </a:t>
            </a:r>
            <a:r>
              <a:rPr lang="en-GB" baseline="0" dirty="0" err="1" smtClean="0"/>
              <a:t>simultaniously</a:t>
            </a:r>
            <a:r>
              <a:rPr lang="en-GB" baseline="0" dirty="0" smtClean="0"/>
              <a:t>!</a:t>
            </a:r>
          </a:p>
          <a:p>
            <a:r>
              <a:rPr lang="en-GB" baseline="0" dirty="0" smtClean="0"/>
              <a:t>EPrints stores several files alongside the users deposited item, such as a full text index and thumbnail. These can also be stored in various different locations. </a:t>
            </a:r>
          </a:p>
          <a:p>
            <a:r>
              <a:rPr lang="en-GB" baseline="0" dirty="0" smtClean="0"/>
              <a:t>You can also separate you files depending on type and size, so large non changing binary files could go to be archived. The example I give here is relating to that of the </a:t>
            </a:r>
            <a:r>
              <a:rPr lang="en-GB" baseline="0" dirty="0" err="1" smtClean="0"/>
              <a:t>eCrystals</a:t>
            </a:r>
            <a:r>
              <a:rPr lang="en-GB" baseline="0" dirty="0" smtClean="0"/>
              <a:t> project where they collect gigabytes of raw results from scientific machines but they only store the small processed results in their repository. </a:t>
            </a:r>
          </a:p>
          <a:p>
            <a:endParaRPr lang="en-GB" baseline="0" dirty="0" smtClean="0"/>
          </a:p>
          <a:p>
            <a:r>
              <a:rPr lang="en-GB" baseline="0" dirty="0" smtClean="0"/>
              <a:t>The storage layer provides them with a mechanism of being able to store these large binary files by passing them out to a larger long term server or archive and still be able to reference them and locate them within their repository. </a:t>
            </a:r>
          </a:p>
          <a:p>
            <a:endParaRPr lang="en-GB" baseline="0" dirty="0" smtClean="0"/>
          </a:p>
          <a:p>
            <a:r>
              <a:rPr lang="en-GB" baseline="0" dirty="0" smtClean="0"/>
              <a:t>Preservation capabilities are also enhanced with the storage layer. We see harvesting as a secondary ideal when it comes to accurate preservation. If the repository is handling direct deposition into a preservation services provider the data that service receives is likely to be much more accurate than that output by a harvester.</a:t>
            </a:r>
          </a:p>
          <a:p>
            <a:endParaRPr lang="en-GB" baseline="0" dirty="0" smtClean="0"/>
          </a:p>
          <a:p>
            <a:r>
              <a:rPr lang="en-GB" baseline="0" dirty="0" smtClean="0"/>
              <a:t>To store an object in a preservation service or server the repository could just store it twice using 2 different storage plug-ins.</a:t>
            </a:r>
          </a:p>
          <a:p>
            <a:r>
              <a:rPr lang="en-GB" baseline="0" dirty="0" smtClean="0"/>
              <a:t> </a:t>
            </a:r>
          </a:p>
          <a:p>
            <a:endParaRPr lang="en-GB" baseline="0" dirty="0" smtClean="0"/>
          </a:p>
          <a:p>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Preservation 101 – Why would you want to use a better storage service to store your objects on? A: Long term storage, reliable, distributed, resilient.</a:t>
            </a:r>
          </a:p>
          <a:p>
            <a:endParaRPr lang="en-GB" baseline="0" dirty="0" smtClean="0"/>
          </a:p>
          <a:p>
            <a:r>
              <a:rPr lang="en-GB" baseline="0" dirty="0" smtClean="0"/>
              <a:t>Not that Amazon S3 is promised to be long time, but it is distributed and reliable. </a:t>
            </a:r>
          </a:p>
          <a:p>
            <a:endParaRPr lang="en-GB" baseline="0" dirty="0" smtClean="0"/>
          </a:p>
          <a:p>
            <a:r>
              <a:rPr lang="en-GB" baseline="0" dirty="0" smtClean="0"/>
              <a:t>This slide basically outlines what Open Storage for Repositories should consist of, these aims align nicely with the Honeycomb ideas of which Sun Microsystems was working towards and still is to some extent.  </a:t>
            </a:r>
            <a:endParaRPr lang="en-GB" baseline="0" dirty="0" smtClean="0"/>
          </a:p>
        </p:txBody>
      </p:sp>
      <p:sp>
        <p:nvSpPr>
          <p:cNvPr id="4" name="Slide Number Placeholder 3"/>
          <p:cNvSpPr>
            <a:spLocks noGrp="1"/>
          </p:cNvSpPr>
          <p:nvPr>
            <p:ph type="sldNum" sz="quarter" idx="10"/>
          </p:nvPr>
        </p:nvSpPr>
        <p:spPr/>
        <p:txBody>
          <a:bodyPr/>
          <a:lstStyle/>
          <a:p>
            <a:fld id="{1CF6D1FE-CD29-1C45-944F-7CAAC3C940E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is </a:t>
            </a:r>
            <a:r>
              <a:rPr lang="en-GB" dirty="0" err="1" smtClean="0"/>
              <a:t>preserv</a:t>
            </a:r>
            <a:r>
              <a:rPr lang="en-GB" dirty="0" smtClean="0"/>
              <a:t> doing</a:t>
            </a:r>
            <a:r>
              <a:rPr lang="en-GB" baseline="0" dirty="0" smtClean="0"/>
              <a:t> now.</a:t>
            </a:r>
          </a:p>
          <a:p>
            <a:endParaRPr lang="en-GB" baseline="0" dirty="0" smtClean="0"/>
          </a:p>
          <a:p>
            <a:r>
              <a:rPr lang="en-GB" baseline="0" dirty="0" smtClean="0"/>
              <a:t>Lets look at the Preservation process. </a:t>
            </a:r>
          </a:p>
          <a:p>
            <a:endParaRPr lang="en-GB" baseline="0" dirty="0" smtClean="0"/>
          </a:p>
          <a:p>
            <a:r>
              <a:rPr lang="en-GB" baseline="0" dirty="0" smtClean="0"/>
              <a:t>This slide gives a breakdown from my point of view of the preservation process. Each stage of which I’m going to address in the course of this talk</a:t>
            </a:r>
            <a:r>
              <a:rPr lang="en-GB" baseline="0" dirty="0" smtClean="0"/>
              <a:t>.</a:t>
            </a:r>
          </a:p>
          <a:p>
            <a:endParaRPr lang="en-GB" baseline="0" dirty="0" smtClean="0"/>
          </a:p>
          <a:p>
            <a:r>
              <a:rPr lang="en-GB" baseline="0" dirty="0" smtClean="0"/>
              <a:t>We have already covered the first section on checking which should be managed by your storage platform.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Quick</a:t>
            </a:r>
            <a:r>
              <a:rPr lang="en-GB" baseline="0" dirty="0" smtClean="0"/>
              <a:t> overview of some analysis and recommendation services and service providers.</a:t>
            </a:r>
          </a:p>
          <a:p>
            <a:endParaRPr lang="en-GB" baseline="0" dirty="0" smtClean="0"/>
          </a:p>
          <a:p>
            <a:r>
              <a:rPr lang="en-GB" baseline="0" dirty="0" smtClean="0"/>
              <a:t>Many people already know about the DROID tool from The National Archives (UK) which uses file signatures to classify your files by looking at their content.</a:t>
            </a:r>
          </a:p>
          <a:p>
            <a:r>
              <a:rPr lang="en-GB" baseline="0" dirty="0" smtClean="0"/>
              <a:t>Alongside DROID exists PRONOM which is the </a:t>
            </a:r>
            <a:r>
              <a:rPr lang="en-GB" baseline="0" dirty="0" err="1" smtClean="0"/>
              <a:t>TNA’s</a:t>
            </a:r>
            <a:r>
              <a:rPr lang="en-GB" baseline="0" dirty="0" smtClean="0"/>
              <a:t> registry of file formats and metadata relating to these files. This is soon going to be expanded with a risk analysis service which can provide you with a risk score for your files (as classified by DROID).</a:t>
            </a:r>
          </a:p>
          <a:p>
            <a:endParaRPr lang="en-GB" baseline="0" dirty="0" smtClean="0"/>
          </a:p>
          <a:p>
            <a:r>
              <a:rPr lang="en-GB" baseline="0" dirty="0" smtClean="0"/>
              <a:t>Lastly in the analysis stage exists the still evident need for a registry of tools which can be utilised to aid the preservation process, weather this be to perform further classification or identification of attributes such as significant properties, or to locate tools which can enable you to migrate/transform files which have been identified as at risk.</a:t>
            </a:r>
          </a:p>
          <a:p>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 available yet in any EPrints</a:t>
            </a:r>
            <a:r>
              <a:rPr lang="en-GB" baseline="0" dirty="0" smtClean="0"/>
              <a:t> distribution)</a:t>
            </a:r>
            <a:endParaRPr lang="en-GB" dirty="0" smtClean="0"/>
          </a:p>
          <a:p>
            <a:endParaRPr lang="en-GB" dirty="0" smtClean="0"/>
          </a:p>
          <a:p>
            <a:r>
              <a:rPr lang="en-GB" dirty="0" smtClean="0"/>
              <a:t>This slide shows</a:t>
            </a:r>
            <a:r>
              <a:rPr lang="en-GB" baseline="0" dirty="0" smtClean="0"/>
              <a:t> the </a:t>
            </a:r>
            <a:r>
              <a:rPr lang="en-GB" dirty="0" smtClean="0"/>
              <a:t>DROID</a:t>
            </a:r>
            <a:r>
              <a:rPr lang="en-GB" baseline="0" dirty="0" smtClean="0"/>
              <a:t> output interface in EPrints where your repository manager is now aware of which objects are classified, in need of classification, or have encountered problems during classification. </a:t>
            </a:r>
          </a:p>
          <a:p>
            <a:endParaRPr lang="en-GB" baseline="0" dirty="0" smtClean="0"/>
          </a:p>
          <a:p>
            <a:r>
              <a:rPr lang="en-GB" baseline="0" dirty="0" smtClean="0"/>
              <a:t>So here I have ingested the classification document which DROID output from it’s classification process. </a:t>
            </a:r>
            <a:endParaRPr lang="en-GB" dirty="0"/>
          </a:p>
        </p:txBody>
      </p:sp>
      <p:sp>
        <p:nvSpPr>
          <p:cNvPr id="4" name="Slide Number Placeholder 3"/>
          <p:cNvSpPr>
            <a:spLocks noGrp="1"/>
          </p:cNvSpPr>
          <p:nvPr>
            <p:ph type="sldNum" sz="quarter" idx="10"/>
          </p:nvPr>
        </p:nvSpPr>
        <p:spPr/>
        <p:txBody>
          <a:bodyPr/>
          <a:lstStyle/>
          <a:p>
            <a:fld id="{1CF6D1FE-CD29-1C45-944F-7CAAC3C940E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GB"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F4B30768-82CB-481A-A370-29B9B0A000F3}" type="datetimeFigureOut">
              <a:rPr lang="en-US" smtClean="0"/>
              <a:pPr/>
              <a:t>12/12/08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A46CB-11D8-4731-AAF5-019F7233E229}" type="slidenum">
              <a:rPr lang="en-GB" smtClean="0"/>
              <a:pPr/>
              <a:t>‹#›</a:t>
            </a:fld>
            <a:endParaRPr lang="en-GB"/>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30768-82CB-481A-A370-29B9B0A000F3}" type="datetimeFigureOut">
              <a:rPr lang="en-US" smtClean="0"/>
              <a:pPr/>
              <a:t>12/12/08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7A46CB-11D8-4731-AAF5-019F7233E22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GB"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4B30768-82CB-481A-A370-29B9B0A000F3}" type="datetimeFigureOut">
              <a:rPr lang="en-US" smtClean="0"/>
              <a:pPr/>
              <a:t>12/12/08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4B30768-82CB-481A-A370-29B9B0A000F3}" type="datetimeFigureOut">
              <a:rPr lang="en-US" smtClean="0"/>
              <a:pPr/>
              <a:t>12/12/08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GB"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4B30768-82CB-481A-A370-29B9B0A000F3}" type="datetimeFigureOut">
              <a:rPr lang="en-US" smtClean="0"/>
              <a:pPr/>
              <a:t>12/12/08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GB"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GB"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GB"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4B30768-82CB-481A-A370-29B9B0A000F3}" type="datetimeFigureOut">
              <a:rPr lang="en-US" smtClean="0"/>
              <a:pPr/>
              <a:t>12/12/08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4B30768-82CB-481A-A370-29B9B0A000F3}" type="datetimeFigureOut">
              <a:rPr lang="en-US" smtClean="0"/>
              <a:pPr/>
              <a:t>12/12/08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B30768-82CB-481A-A370-29B9B0A000F3}" type="datetimeFigureOut">
              <a:rPr lang="en-US" smtClean="0"/>
              <a:pPr/>
              <a:t>12/12/08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7A46CB-11D8-4731-AAF5-019F7233E22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4B30768-82CB-481A-A370-29B9B0A000F3}" type="datetimeFigureOut">
              <a:rPr lang="en-US" smtClean="0"/>
              <a:pPr/>
              <a:t>12/12/08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4B30768-82CB-481A-A370-29B9B0A000F3}" type="datetimeFigureOut">
              <a:rPr lang="en-US" smtClean="0"/>
              <a:pPr/>
              <a:t>12/12/08</a:t>
            </a:fld>
            <a:endParaRPr lang="en-GB"/>
          </a:p>
        </p:txBody>
      </p:sp>
      <p:sp>
        <p:nvSpPr>
          <p:cNvPr id="5" name="Footer Placeholder 4"/>
          <p:cNvSpPr>
            <a:spLocks noGrp="1"/>
          </p:cNvSpPr>
          <p:nvPr>
            <p:ph type="ftr" sz="quarter" idx="11"/>
          </p:nvPr>
        </p:nvSpPr>
        <p:spPr>
          <a:xfrm>
            <a:off x="7238999" y="6356350"/>
            <a:ext cx="1446213" cy="365125"/>
          </a:xfrm>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A7A46CB-11D8-4731-AAF5-019F7233E229}" type="slidenum">
              <a:rPr lang="en-GB" smtClean="0"/>
              <a:pPr/>
              <a:t>‹#›</a:t>
            </a:fld>
            <a:endParaRPr lang="en-GB"/>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4B30768-82CB-481A-A370-29B9B0A000F3}" type="datetimeFigureOut">
              <a:rPr lang="en-US" smtClean="0"/>
              <a:pPr/>
              <a:t>12/12/08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F4B30768-82CB-481A-A370-29B9B0A000F3}" type="datetimeFigureOut">
              <a:rPr lang="en-US" smtClean="0"/>
              <a:pPr/>
              <a:t>12/12/08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4B30768-82CB-481A-A370-29B9B0A000F3}" type="datetimeFigureOut">
              <a:rPr lang="en-US" smtClean="0"/>
              <a:pPr/>
              <a:t>12/12/08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4B30768-82CB-481A-A370-29B9B0A000F3}" type="datetimeFigureOut">
              <a:rPr lang="en-US" smtClean="0"/>
              <a:pPr/>
              <a:t>12/12/08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4B30768-82CB-481A-A370-29B9B0A000F3}" type="datetimeFigureOut">
              <a:rPr lang="en-US" smtClean="0"/>
              <a:pPr/>
              <a:t>12/12/08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A46CB-11D8-4731-AAF5-019F7233E229}" type="slidenum">
              <a:rPr lang="en-GB" smtClean="0"/>
              <a:pPr/>
              <a:t>‹#›</a:t>
            </a:fld>
            <a:endParaRPr lang="en-GB"/>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F4B30768-82CB-481A-A370-29B9B0A000F3}" type="datetimeFigureOut">
              <a:rPr lang="en-US" smtClean="0"/>
              <a:pPr/>
              <a:t>12/12/08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7A46CB-11D8-4731-AAF5-019F7233E22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F4B30768-82CB-481A-A370-29B9B0A000F3}" type="datetimeFigureOut">
              <a:rPr lang="en-US" smtClean="0"/>
              <a:pPr/>
              <a:t>12/12/08</a:t>
            </a:fld>
            <a:endParaRPr lang="en-GB"/>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AA7A46CB-11D8-4731-AAF5-019F7233E22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3.pd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4" Type="http://schemas.openxmlformats.org/officeDocument/2006/relationships/image" Target="../media/image31.png"/><Relationship Id="rId10" Type="http://schemas.openxmlformats.org/officeDocument/2006/relationships/image" Target="../media/image37.png"/><Relationship Id="rId5" Type="http://schemas.openxmlformats.org/officeDocument/2006/relationships/image" Target="../media/image32.pdf"/><Relationship Id="rId7" Type="http://schemas.openxmlformats.org/officeDocument/2006/relationships/image" Target="../media/image34.pdf"/><Relationship Id="rId11"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notesSlide" Target="../notesSlides/notesSlide14.xml"/><Relationship Id="rId9" Type="http://schemas.openxmlformats.org/officeDocument/2006/relationships/image" Target="../media/image36.pdf"/><Relationship Id="rId3" Type="http://schemas.openxmlformats.org/officeDocument/2006/relationships/image" Target="../media/image30.pdf"/><Relationship Id="rId6"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df"/><Relationship Id="rId4" Type="http://schemas.openxmlformats.org/officeDocument/2006/relationships/image" Target="../media/image11.pdf"/><Relationship Id="rId5" Type="http://schemas.openxmlformats.org/officeDocument/2006/relationships/image" Target="../media/image12.png"/><Relationship Id="rId7"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notesSlide" Target="../notesSlides/notesSlide4.xml"/><Relationship Id="rId9" Type="http://schemas.openxmlformats.org/officeDocument/2006/relationships/image" Target="../media/image16.png"/><Relationship Id="rId3" Type="http://schemas.openxmlformats.org/officeDocument/2006/relationships/image" Target="../media/image10.png"/><Relationship Id="rId6" Type="http://schemas.openxmlformats.org/officeDocument/2006/relationships/image" Target="../media/image13.pdf"/></Relationships>
</file>

<file path=ppt/slides/_rels/slide5.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7.pdf"/><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6" Type="http://schemas.openxmlformats.org/officeDocument/2006/relationships/image" Target="../media/image20.png"/><Relationship Id="rId4"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5.pdf"/><Relationship Id="rId5" Type="http://schemas.openxmlformats.org/officeDocument/2006/relationships/image" Target="../media/image19.pd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23.pdf"/><Relationship Id="rId7" Type="http://schemas.openxmlformats.org/officeDocument/2006/relationships/image" Target="../media/image25.pdf"/><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1.pdf"/><Relationship Id="rId6"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1470025"/>
          </a:xfrm>
        </p:spPr>
        <p:txBody>
          <a:bodyPr/>
          <a:lstStyle/>
          <a:p>
            <a:r>
              <a:rPr lang="en-GB" dirty="0" smtClean="0"/>
              <a:t>EPrints &amp; Preservation</a:t>
            </a:r>
            <a:endParaRPr lang="en-GB" dirty="0"/>
          </a:p>
        </p:txBody>
      </p:sp>
      <p:sp>
        <p:nvSpPr>
          <p:cNvPr id="5" name="Subtitle 4"/>
          <p:cNvSpPr>
            <a:spLocks noGrp="1"/>
          </p:cNvSpPr>
          <p:nvPr>
            <p:ph type="subTitle" idx="1"/>
          </p:nvPr>
        </p:nvSpPr>
        <p:spPr>
          <a:xfrm>
            <a:off x="1371600" y="3581400"/>
            <a:ext cx="6400800" cy="1752600"/>
          </a:xfrm>
        </p:spPr>
        <p:txBody>
          <a:bodyPr>
            <a:normAutofit/>
          </a:bodyPr>
          <a:lstStyle/>
          <a:p>
            <a:r>
              <a:rPr lang="en-GB" sz="2000" dirty="0" smtClean="0">
                <a:solidFill>
                  <a:schemeClr val="tx1"/>
                </a:solidFill>
              </a:rPr>
              <a:t>David Tarrant</a:t>
            </a:r>
          </a:p>
          <a:p>
            <a:r>
              <a:rPr lang="en-GB" sz="2000" dirty="0" smtClean="0">
                <a:solidFill>
                  <a:schemeClr val="tx1"/>
                </a:solidFill>
              </a:rPr>
              <a:t>University of Southampton (UK)</a:t>
            </a:r>
          </a:p>
          <a:p>
            <a:r>
              <a:rPr lang="en-GB" sz="2000" dirty="0" smtClean="0">
                <a:solidFill>
                  <a:schemeClr val="tx1"/>
                </a:solidFill>
              </a:rPr>
              <a:t>dct05r@ecs.soton.ac.uk</a:t>
            </a:r>
            <a:endParaRPr lang="en-GB" sz="2000" dirty="0">
              <a:solidFill>
                <a:schemeClr val="tx1"/>
              </a:solidFill>
            </a:endParaRPr>
          </a:p>
        </p:txBody>
      </p:sp>
      <p:grpSp>
        <p:nvGrpSpPr>
          <p:cNvPr id="6" name="Group 2"/>
          <p:cNvGrpSpPr>
            <a:grpSpLocks/>
          </p:cNvGrpSpPr>
          <p:nvPr/>
        </p:nvGrpSpPr>
        <p:grpSpPr bwMode="auto">
          <a:xfrm>
            <a:off x="152400" y="5410200"/>
            <a:ext cx="3529012" cy="1368425"/>
            <a:chOff x="982" y="2545"/>
            <a:chExt cx="5558" cy="2154"/>
          </a:xfrm>
        </p:grpSpPr>
        <p:sp>
          <p:nvSpPr>
            <p:cNvPr id="7" name="AutoShape 3"/>
            <p:cNvSpPr>
              <a:spLocks noChangeArrowheads="1"/>
            </p:cNvSpPr>
            <p:nvPr/>
          </p:nvSpPr>
          <p:spPr bwMode="auto">
            <a:xfrm>
              <a:off x="1527" y="2759"/>
              <a:ext cx="3041" cy="194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noFill/>
            <a:ln w="47625">
              <a:solidFill>
                <a:srgbClr val="CDCF01">
                  <a:alpha val="49001"/>
                </a:srgbClr>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GB" dirty="0"/>
            </a:p>
          </p:txBody>
        </p:sp>
        <p:sp>
          <p:nvSpPr>
            <p:cNvPr id="8" name="Rectangle 4"/>
            <p:cNvSpPr>
              <a:spLocks noChangeArrowheads="1"/>
            </p:cNvSpPr>
            <p:nvPr/>
          </p:nvSpPr>
          <p:spPr bwMode="auto">
            <a:xfrm>
              <a:off x="982" y="2545"/>
              <a:ext cx="4294" cy="1520"/>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5300" b="1" i="0" u="none" strike="noStrike" cap="none" normalizeH="0" baseline="0" dirty="0" err="1">
                  <a:ln>
                    <a:noFill/>
                  </a:ln>
                  <a:solidFill>
                    <a:schemeClr val="tx1"/>
                  </a:solidFill>
                  <a:effectLst/>
                  <a:latin typeface="Cambria" pitchFamily="-65" charset="0"/>
                  <a:ea typeface="Times New Roman" pitchFamily="-65" charset="0"/>
                </a:rPr>
                <a:t>Preserv</a:t>
              </a:r>
              <a:endParaRPr kumimoji="0" lang="en-GB" sz="5300" b="1" i="0" u="none" strike="noStrike" cap="none" normalizeH="0" baseline="0" dirty="0">
                <a:ln>
                  <a:noFill/>
                </a:ln>
                <a:solidFill>
                  <a:schemeClr val="tx1"/>
                </a:solidFill>
                <a:effectLst/>
                <a:latin typeface="Cambria" pitchFamily="-65" charset="0"/>
                <a:ea typeface="Times New Roman" pitchFamily="-65" charset="0"/>
              </a:endParaRPr>
            </a:p>
          </p:txBody>
        </p:sp>
        <p:sp>
          <p:nvSpPr>
            <p:cNvPr id="9" name="Rectangle 5"/>
            <p:cNvSpPr>
              <a:spLocks noChangeArrowheads="1"/>
            </p:cNvSpPr>
            <p:nvPr/>
          </p:nvSpPr>
          <p:spPr bwMode="auto">
            <a:xfrm>
              <a:off x="1035" y="3630"/>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dirty="0">
                  <a:ln>
                    <a:noFill/>
                  </a:ln>
                  <a:solidFill>
                    <a:schemeClr val="tx1"/>
                  </a:solidFill>
                  <a:effectLst/>
                  <a:latin typeface="Cambria" pitchFamily="-65" charset="0"/>
                  <a:ea typeface="Times New Roman" pitchFamily="-65" charset="0"/>
                </a:rPr>
                <a:t>Repository Preservation and Interoperability</a:t>
              </a:r>
            </a:p>
          </p:txBody>
        </p:sp>
        <p:sp>
          <p:nvSpPr>
            <p:cNvPr id="10" name="Rectangle 6"/>
            <p:cNvSpPr>
              <a:spLocks noChangeArrowheads="1"/>
            </p:cNvSpPr>
            <p:nvPr/>
          </p:nvSpPr>
          <p:spPr bwMode="auto">
            <a:xfrm>
              <a:off x="2606" y="2742"/>
              <a:ext cx="3934" cy="921"/>
            </a:xfrm>
            <a:prstGeom prst="rect">
              <a:avLst/>
            </a:prstGeom>
            <a:no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0" i="0" u="none" strike="noStrike" cap="none" normalizeH="0" baseline="0">
                  <a:ln>
                    <a:noFill/>
                  </a:ln>
                  <a:solidFill>
                    <a:schemeClr val="tx1"/>
                  </a:solidFill>
                  <a:effectLst/>
                  <a:latin typeface="Cambria" pitchFamily="-65" charset="0"/>
                  <a:ea typeface="Times New Roman" pitchFamily="-65" charset="0"/>
                </a:rPr>
                <a:t>.org.uk</a:t>
              </a:r>
            </a:p>
          </p:txBody>
        </p:sp>
      </p:grpSp>
      <p:pic>
        <p:nvPicPr>
          <p:cNvPr id="11" name="Picture 10" descr="E-prints 4col.jpg"/>
          <p:cNvPicPr>
            <a:picLocks noChangeAspect="1"/>
          </p:cNvPicPr>
          <p:nvPr/>
        </p:nvPicPr>
        <p:blipFill>
          <a:blip r:embed="rId3"/>
          <a:stretch>
            <a:fillRect/>
          </a:stretch>
        </p:blipFill>
        <p:spPr>
          <a:xfrm>
            <a:off x="6477000" y="5821680"/>
            <a:ext cx="2590800" cy="10363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676400" y="76200"/>
            <a:ext cx="6172200" cy="738664"/>
          </a:xfrm>
          <a:prstGeom prst="rect">
            <a:avLst/>
          </a:prstGeom>
          <a:noFill/>
        </p:spPr>
        <p:txBody>
          <a:bodyPr wrap="square" rtlCol="0">
            <a:spAutoFit/>
          </a:bodyPr>
          <a:lstStyle/>
          <a:p>
            <a:pPr algn="ctr"/>
            <a:r>
              <a:rPr lang="en-GB" sz="4200" b="1" dirty="0" smtClean="0">
                <a:solidFill>
                  <a:schemeClr val="bg1"/>
                </a:solidFill>
                <a:latin typeface="+mj-lt"/>
                <a:cs typeface="Apple Symbols"/>
              </a:rPr>
              <a:t>Risk Analysis</a:t>
            </a:r>
            <a:endParaRPr lang="en-GB" sz="4200" b="1" dirty="0">
              <a:solidFill>
                <a:schemeClr val="bg1"/>
              </a:solidFill>
              <a:latin typeface="+mj-lt"/>
              <a:cs typeface="Apple Symbols"/>
            </a:endParaRPr>
          </a:p>
        </p:txBody>
      </p:sp>
      <p:sp>
        <p:nvSpPr>
          <p:cNvPr id="6" name="Rounded Rectangle 5"/>
          <p:cNvSpPr/>
          <p:nvPr/>
        </p:nvSpPr>
        <p:spPr>
          <a:xfrm>
            <a:off x="533400" y="1295400"/>
            <a:ext cx="2438400" cy="381000"/>
          </a:xfrm>
          <a:prstGeom prst="roundRect">
            <a:avLst/>
          </a:prstGeom>
          <a:solidFill>
            <a:srgbClr val="FF0000"/>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solidFill>
                  <a:srgbClr val="000000"/>
                </a:solidFill>
              </a:rPr>
              <a:t>Preservation - Analyse</a:t>
            </a:r>
            <a:endParaRPr lang="en-GB" dirty="0">
              <a:solidFill>
                <a:srgbClr val="000000"/>
              </a:solidFill>
            </a:endParaRPr>
          </a:p>
        </p:txBody>
      </p:sp>
      <p:sp>
        <p:nvSpPr>
          <p:cNvPr id="9" name="TextBox 8"/>
          <p:cNvSpPr txBox="1"/>
          <p:nvPr/>
        </p:nvSpPr>
        <p:spPr>
          <a:xfrm>
            <a:off x="457200" y="1905000"/>
            <a:ext cx="8686800" cy="4708982"/>
          </a:xfrm>
          <a:prstGeom prst="rect">
            <a:avLst/>
          </a:prstGeom>
          <a:noFill/>
        </p:spPr>
        <p:txBody>
          <a:bodyPr wrap="square" rtlCol="0">
            <a:spAutoFit/>
          </a:bodyPr>
          <a:lstStyle/>
          <a:p>
            <a:pPr>
              <a:buFont typeface="Arial"/>
              <a:buChar char="•"/>
            </a:pPr>
            <a:r>
              <a:rPr lang="en-GB" sz="2600" dirty="0" smtClean="0"/>
              <a:t> Is the file at risk of not having an editor/reader?</a:t>
            </a:r>
          </a:p>
          <a:p>
            <a:pPr lvl="1">
              <a:buFont typeface="Arial"/>
              <a:buChar char="•"/>
            </a:pPr>
            <a:r>
              <a:rPr lang="en-GB" sz="2600" dirty="0" smtClean="0"/>
              <a:t> </a:t>
            </a:r>
            <a:r>
              <a:rPr lang="en-GB" sz="2000" dirty="0" smtClean="0"/>
              <a:t>Functionality is being developed in PRONOM technical registry.</a:t>
            </a:r>
          </a:p>
          <a:p>
            <a:pPr lvl="1">
              <a:buFont typeface="Arial"/>
              <a:buChar char="•"/>
            </a:pPr>
            <a:endParaRPr lang="en-GB" sz="2000" dirty="0" smtClean="0"/>
          </a:p>
          <a:p>
            <a:pPr>
              <a:buFont typeface="Arial"/>
              <a:buChar char="•"/>
            </a:pPr>
            <a:r>
              <a:rPr lang="en-GB" sz="2600" dirty="0" smtClean="0"/>
              <a:t> Simple SOAP web service</a:t>
            </a:r>
          </a:p>
          <a:p>
            <a:pPr>
              <a:buFont typeface="Arial"/>
              <a:buChar char="•"/>
            </a:pPr>
            <a:endParaRPr lang="en-GB" sz="2600" dirty="0" smtClean="0"/>
          </a:p>
          <a:p>
            <a:pPr>
              <a:buFont typeface="Arial"/>
              <a:buChar char="•"/>
            </a:pPr>
            <a:r>
              <a:rPr lang="en-GB" sz="2600" dirty="0" smtClean="0"/>
              <a:t> Takes file format identification id’s, hands back risk score. </a:t>
            </a:r>
          </a:p>
          <a:p>
            <a:pPr>
              <a:buFont typeface="Arial"/>
              <a:buChar char="•"/>
            </a:pPr>
            <a:r>
              <a:rPr lang="en-GB" sz="2600" dirty="0" smtClean="0"/>
              <a:t> Breakdown of risk score may also be available in future releases</a:t>
            </a:r>
            <a:r>
              <a:rPr lang="en-GB" sz="2000" dirty="0" smtClean="0"/>
              <a:t>.</a:t>
            </a:r>
          </a:p>
          <a:p>
            <a:pPr>
              <a:buFont typeface="Arial"/>
              <a:buChar char="•"/>
            </a:pPr>
            <a:endParaRPr lang="en-GB" sz="2000" dirty="0" smtClean="0"/>
          </a:p>
          <a:p>
            <a:pPr>
              <a:buFont typeface="Arial"/>
              <a:buChar char="•"/>
            </a:pPr>
            <a:r>
              <a:rPr lang="en-GB" sz="2600" dirty="0" smtClean="0"/>
              <a:t> A stub you can download and run providing this functionality before the official release with mock up risk scores is available at http://preserv2.googlecode.com</a:t>
            </a:r>
          </a:p>
        </p:txBody>
      </p:sp>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248400" y="1295400"/>
            <a:ext cx="3162300" cy="571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533400" y="1295400"/>
            <a:ext cx="2438400" cy="381000"/>
          </a:xfrm>
          <a:prstGeom prst="roundRect">
            <a:avLst/>
          </a:prstGeom>
          <a:solidFill>
            <a:srgbClr val="FF0000"/>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solidFill>
                  <a:srgbClr val="000000"/>
                </a:solidFill>
              </a:rPr>
              <a:t>Preservation - Analyse</a:t>
            </a:r>
            <a:endParaRPr lang="en-GB" dirty="0">
              <a:solidFill>
                <a:srgbClr val="000000"/>
              </a:solidFill>
            </a:endParaRPr>
          </a:p>
        </p:txBody>
      </p:sp>
      <p:sp>
        <p:nvSpPr>
          <p:cNvPr id="33" name="TextBox 32"/>
          <p:cNvSpPr txBox="1"/>
          <p:nvPr/>
        </p:nvSpPr>
        <p:spPr>
          <a:xfrm>
            <a:off x="2514600" y="1371600"/>
            <a:ext cx="6629400" cy="492443"/>
          </a:xfrm>
          <a:prstGeom prst="rect">
            <a:avLst/>
          </a:prstGeom>
          <a:noFill/>
        </p:spPr>
        <p:txBody>
          <a:bodyPr wrap="square" rtlCol="0">
            <a:spAutoFit/>
          </a:bodyPr>
          <a:lstStyle/>
          <a:p>
            <a:pPr algn="r"/>
            <a:r>
              <a:rPr lang="en-GB" sz="2600" dirty="0" err="1" smtClean="0"/>
              <a:t>EPrints</a:t>
            </a:r>
            <a:r>
              <a:rPr lang="en-GB" sz="2600" dirty="0" smtClean="0"/>
              <a:t> File Classification + Risk Analysis</a:t>
            </a:r>
          </a:p>
        </p:txBody>
      </p:sp>
      <p:pic>
        <p:nvPicPr>
          <p:cNvPr id="9" name="Picture 8"/>
          <p:cNvPicPr>
            <a:picLocks noChangeAspect="1"/>
          </p:cNvPicPr>
          <p:nvPr/>
        </p:nvPicPr>
        <p:blipFill>
          <a:blip r:embed="rId3"/>
          <a:stretch>
            <a:fillRect/>
          </a:stretch>
        </p:blipFill>
        <p:spPr>
          <a:xfrm>
            <a:off x="609600" y="1828799"/>
            <a:ext cx="8077200" cy="5020415"/>
          </a:xfrm>
          <a:prstGeom prst="rect">
            <a:avLst/>
          </a:prstGeom>
        </p:spPr>
      </p:pic>
      <p:sp>
        <p:nvSpPr>
          <p:cNvPr id="10" name="TextBox 9"/>
          <p:cNvSpPr txBox="1"/>
          <p:nvPr/>
        </p:nvSpPr>
        <p:spPr>
          <a:xfrm>
            <a:off x="1676400" y="76200"/>
            <a:ext cx="6172200" cy="738664"/>
          </a:xfrm>
          <a:prstGeom prst="rect">
            <a:avLst/>
          </a:prstGeom>
          <a:noFill/>
        </p:spPr>
        <p:txBody>
          <a:bodyPr wrap="square" rtlCol="0">
            <a:spAutoFit/>
          </a:bodyPr>
          <a:lstStyle/>
          <a:p>
            <a:pPr algn="ctr"/>
            <a:r>
              <a:rPr lang="en-GB" sz="4200" b="1" dirty="0" smtClean="0">
                <a:solidFill>
                  <a:schemeClr val="bg1"/>
                </a:solidFill>
                <a:latin typeface="+mj-lt"/>
                <a:cs typeface="Apple Symbols"/>
              </a:rPr>
              <a:t>Risk Analysis</a:t>
            </a:r>
            <a:endParaRPr lang="en-GB" sz="4200" b="1" dirty="0">
              <a:solidFill>
                <a:schemeClr val="bg1"/>
              </a:solidFill>
              <a:latin typeface="+mj-lt"/>
              <a:cs typeface="Apple Symbol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533400" y="1295400"/>
            <a:ext cx="2438400" cy="381000"/>
          </a:xfrm>
          <a:prstGeom prst="roundRect">
            <a:avLst/>
          </a:prstGeom>
          <a:solidFill>
            <a:srgbClr val="FF0000"/>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solidFill>
                  <a:srgbClr val="000000"/>
                </a:solidFill>
              </a:rPr>
              <a:t>Preservation - Analyse</a:t>
            </a:r>
            <a:endParaRPr lang="en-GB" dirty="0">
              <a:solidFill>
                <a:srgbClr val="000000"/>
              </a:solidFill>
            </a:endParaRPr>
          </a:p>
        </p:txBody>
      </p:sp>
      <p:sp>
        <p:nvSpPr>
          <p:cNvPr id="33" name="TextBox 32"/>
          <p:cNvSpPr txBox="1"/>
          <p:nvPr/>
        </p:nvSpPr>
        <p:spPr>
          <a:xfrm>
            <a:off x="2514600" y="1371600"/>
            <a:ext cx="6629400" cy="492443"/>
          </a:xfrm>
          <a:prstGeom prst="rect">
            <a:avLst/>
          </a:prstGeom>
          <a:noFill/>
        </p:spPr>
        <p:txBody>
          <a:bodyPr wrap="square" rtlCol="0">
            <a:spAutoFit/>
          </a:bodyPr>
          <a:lstStyle/>
          <a:p>
            <a:pPr algn="r"/>
            <a:r>
              <a:rPr lang="en-GB" sz="2600" dirty="0" err="1" smtClean="0"/>
              <a:t>EPrints</a:t>
            </a:r>
            <a:r>
              <a:rPr lang="en-GB" sz="2600" dirty="0" smtClean="0"/>
              <a:t> File Classification + Risk Analysis</a:t>
            </a:r>
          </a:p>
        </p:txBody>
      </p:sp>
      <p:sp>
        <p:nvSpPr>
          <p:cNvPr id="7" name="TextBox 6"/>
          <p:cNvSpPr txBox="1"/>
          <p:nvPr/>
        </p:nvSpPr>
        <p:spPr>
          <a:xfrm>
            <a:off x="1676400" y="76200"/>
            <a:ext cx="6172200" cy="738664"/>
          </a:xfrm>
          <a:prstGeom prst="rect">
            <a:avLst/>
          </a:prstGeom>
          <a:noFill/>
        </p:spPr>
        <p:txBody>
          <a:bodyPr wrap="square" rtlCol="0">
            <a:spAutoFit/>
          </a:bodyPr>
          <a:lstStyle/>
          <a:p>
            <a:pPr algn="ctr"/>
            <a:r>
              <a:rPr lang="en-GB" sz="4200" b="1" dirty="0" smtClean="0">
                <a:solidFill>
                  <a:schemeClr val="bg1"/>
                </a:solidFill>
                <a:latin typeface="+mj-lt"/>
                <a:cs typeface="Apple Symbols"/>
              </a:rPr>
              <a:t>Risk Analysis</a:t>
            </a:r>
            <a:endParaRPr lang="en-GB" sz="4200" b="1" dirty="0">
              <a:solidFill>
                <a:schemeClr val="bg1"/>
              </a:solidFill>
              <a:latin typeface="+mj-lt"/>
              <a:cs typeface="Apple Symbols"/>
            </a:endParaRPr>
          </a:p>
        </p:txBody>
      </p:sp>
      <p:pic>
        <p:nvPicPr>
          <p:cNvPr id="10" name="Picture 9"/>
          <p:cNvPicPr>
            <a:picLocks noChangeAspect="1"/>
          </p:cNvPicPr>
          <p:nvPr/>
        </p:nvPicPr>
        <p:blipFill>
          <a:blip r:embed="rId3"/>
          <a:stretch>
            <a:fillRect/>
          </a:stretch>
        </p:blipFill>
        <p:spPr>
          <a:xfrm>
            <a:off x="1081414" y="1981200"/>
            <a:ext cx="7148186" cy="4876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533400" y="1295400"/>
            <a:ext cx="2438400" cy="381000"/>
          </a:xfrm>
          <a:prstGeom prst="roundRect">
            <a:avLst/>
          </a:prstGeom>
          <a:solidFill>
            <a:srgbClr val="FF0000"/>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solidFill>
                  <a:srgbClr val="000000"/>
                </a:solidFill>
              </a:rPr>
              <a:t>Preservation - Action</a:t>
            </a:r>
            <a:endParaRPr lang="en-GB" dirty="0">
              <a:solidFill>
                <a:srgbClr val="000000"/>
              </a:solidFill>
            </a:endParaRPr>
          </a:p>
        </p:txBody>
      </p:sp>
      <p:sp>
        <p:nvSpPr>
          <p:cNvPr id="33" name="TextBox 32"/>
          <p:cNvSpPr txBox="1"/>
          <p:nvPr/>
        </p:nvSpPr>
        <p:spPr>
          <a:xfrm>
            <a:off x="2514600" y="1371600"/>
            <a:ext cx="6629400" cy="492443"/>
          </a:xfrm>
          <a:prstGeom prst="rect">
            <a:avLst/>
          </a:prstGeom>
          <a:noFill/>
        </p:spPr>
        <p:txBody>
          <a:bodyPr wrap="square" rtlCol="0">
            <a:spAutoFit/>
          </a:bodyPr>
          <a:lstStyle/>
          <a:p>
            <a:pPr algn="r"/>
            <a:r>
              <a:rPr lang="en-GB" sz="2600" dirty="0" smtClean="0"/>
              <a:t>Mock up Transformation Interface</a:t>
            </a:r>
          </a:p>
        </p:txBody>
      </p:sp>
      <p:sp>
        <p:nvSpPr>
          <p:cNvPr id="7" name="TextBox 6"/>
          <p:cNvSpPr txBox="1"/>
          <p:nvPr/>
        </p:nvSpPr>
        <p:spPr>
          <a:xfrm>
            <a:off x="1676400" y="76200"/>
            <a:ext cx="6172200" cy="738664"/>
          </a:xfrm>
          <a:prstGeom prst="rect">
            <a:avLst/>
          </a:prstGeom>
          <a:noFill/>
        </p:spPr>
        <p:txBody>
          <a:bodyPr wrap="square" rtlCol="0">
            <a:spAutoFit/>
          </a:bodyPr>
          <a:lstStyle/>
          <a:p>
            <a:pPr algn="ctr"/>
            <a:r>
              <a:rPr lang="en-GB" sz="4200" b="1" dirty="0" smtClean="0">
                <a:solidFill>
                  <a:schemeClr val="bg1"/>
                </a:solidFill>
                <a:latin typeface="+mj-lt"/>
                <a:cs typeface="Apple Symbols"/>
              </a:rPr>
              <a:t>Transformation?</a:t>
            </a:r>
            <a:endParaRPr lang="en-GB" sz="4200" b="1" dirty="0">
              <a:solidFill>
                <a:schemeClr val="bg1"/>
              </a:solidFill>
              <a:latin typeface="+mj-lt"/>
              <a:cs typeface="Apple Symbols"/>
            </a:endParaRPr>
          </a:p>
        </p:txBody>
      </p:sp>
      <p:pic>
        <p:nvPicPr>
          <p:cNvPr id="10" name="Picture 9"/>
          <p:cNvPicPr>
            <a:picLocks noChangeAspect="1"/>
          </p:cNvPicPr>
          <p:nvPr/>
        </p:nvPicPr>
        <p:blipFill>
          <a:blip r:embed="rId3"/>
          <a:stretch>
            <a:fillRect/>
          </a:stretch>
        </p:blipFill>
        <p:spPr>
          <a:xfrm>
            <a:off x="1081414" y="1981200"/>
            <a:ext cx="7148186" cy="4876800"/>
          </a:xfrm>
          <a:prstGeom prst="rect">
            <a:avLst/>
          </a:prstGeom>
        </p:spPr>
      </p:pic>
      <p:sp>
        <p:nvSpPr>
          <p:cNvPr id="8" name="Rectangle 7"/>
          <p:cNvSpPr/>
          <p:nvPr/>
        </p:nvSpPr>
        <p:spPr>
          <a:xfrm>
            <a:off x="5582920" y="3716020"/>
            <a:ext cx="2341880" cy="207518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sp>
      <p:sp>
        <p:nvSpPr>
          <p:cNvPr id="9" name="TextBox 8"/>
          <p:cNvSpPr txBox="1"/>
          <p:nvPr/>
        </p:nvSpPr>
        <p:spPr>
          <a:xfrm>
            <a:off x="5880270" y="3882480"/>
            <a:ext cx="2120730" cy="246221"/>
          </a:xfrm>
          <a:prstGeom prst="rect">
            <a:avLst/>
          </a:prstGeom>
          <a:noFill/>
        </p:spPr>
        <p:txBody>
          <a:bodyPr wrap="none" rtlCol="0">
            <a:spAutoFit/>
          </a:bodyPr>
          <a:lstStyle/>
          <a:p>
            <a:r>
              <a:rPr lang="en-GB" sz="1000" b="1" dirty="0" smtClean="0">
                <a:latin typeface="Aerial"/>
                <a:cs typeface="Aerial"/>
              </a:rPr>
              <a:t>Tool               Preservation Level</a:t>
            </a:r>
            <a:endParaRPr lang="en-GB" sz="1000" b="1" dirty="0">
              <a:latin typeface="Aerial"/>
              <a:cs typeface="Aerial"/>
            </a:endParaRPr>
          </a:p>
        </p:txBody>
      </p:sp>
      <p:sp>
        <p:nvSpPr>
          <p:cNvPr id="11" name="TextBox 10"/>
          <p:cNvSpPr txBox="1"/>
          <p:nvPr/>
        </p:nvSpPr>
        <p:spPr>
          <a:xfrm>
            <a:off x="5865533" y="4140369"/>
            <a:ext cx="893196" cy="507831"/>
          </a:xfrm>
          <a:prstGeom prst="rect">
            <a:avLst/>
          </a:prstGeom>
          <a:noFill/>
        </p:spPr>
        <p:txBody>
          <a:bodyPr wrap="none" rtlCol="0">
            <a:spAutoFit/>
          </a:bodyPr>
          <a:lstStyle/>
          <a:p>
            <a:pPr algn="r"/>
            <a:r>
              <a:rPr lang="en-GB" sz="900" dirty="0" smtClean="0">
                <a:latin typeface="Aerial"/>
                <a:cs typeface="Aerial"/>
              </a:rPr>
              <a:t>PPT -&gt; PPTX</a:t>
            </a:r>
          </a:p>
          <a:p>
            <a:pPr algn="r"/>
            <a:endParaRPr lang="en-GB" sz="900" dirty="0" smtClean="0">
              <a:latin typeface="Aerial"/>
              <a:cs typeface="Aerial"/>
            </a:endParaRPr>
          </a:p>
          <a:p>
            <a:pPr algn="r"/>
            <a:r>
              <a:rPr lang="en-GB" sz="900" dirty="0" smtClean="0">
                <a:latin typeface="Aerial"/>
                <a:cs typeface="Aerial"/>
              </a:rPr>
              <a:t>PPT -&gt; PDF</a:t>
            </a:r>
          </a:p>
        </p:txBody>
      </p:sp>
      <p:sp>
        <p:nvSpPr>
          <p:cNvPr id="12" name="Rectangle 11"/>
          <p:cNvSpPr/>
          <p:nvPr/>
        </p:nvSpPr>
        <p:spPr>
          <a:xfrm>
            <a:off x="6718470" y="4204901"/>
            <a:ext cx="1143000" cy="1152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6718470" y="4470701"/>
            <a:ext cx="533400" cy="11520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sp>
      <p:sp>
        <p:nvSpPr>
          <p:cNvPr id="14" name="TextBox 13"/>
          <p:cNvSpPr txBox="1"/>
          <p:nvPr/>
        </p:nvSpPr>
        <p:spPr>
          <a:xfrm>
            <a:off x="5715000" y="3657600"/>
            <a:ext cx="2133600" cy="307777"/>
          </a:xfrm>
          <a:prstGeom prst="rect">
            <a:avLst/>
          </a:prstGeom>
          <a:noFill/>
        </p:spPr>
        <p:txBody>
          <a:bodyPr wrap="square" rtlCol="0">
            <a:spAutoFit/>
          </a:bodyPr>
          <a:lstStyle/>
          <a:p>
            <a:pPr algn="ctr"/>
            <a:r>
              <a:rPr lang="en-GB" sz="1400" b="1" dirty="0" smtClean="0">
                <a:solidFill>
                  <a:schemeClr val="tx1">
                    <a:lumMod val="65000"/>
                    <a:lumOff val="35000"/>
                  </a:schemeClr>
                </a:solidFill>
                <a:latin typeface="Aerial"/>
                <a:cs typeface="Aerial"/>
              </a:rPr>
              <a:t>Migration Tools</a:t>
            </a:r>
            <a:endParaRPr lang="en-GB" sz="1400" b="1" dirty="0">
              <a:solidFill>
                <a:schemeClr val="tx1">
                  <a:lumMod val="65000"/>
                  <a:lumOff val="35000"/>
                </a:schemeClr>
              </a:solidFill>
              <a:latin typeface="Aerial"/>
              <a:cs typeface="Ae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Box 11"/>
          <p:cNvSpPr txBox="1"/>
          <p:nvPr/>
        </p:nvSpPr>
        <p:spPr>
          <a:xfrm>
            <a:off x="3124200" y="191869"/>
            <a:ext cx="4495800" cy="646331"/>
          </a:xfrm>
          <a:prstGeom prst="rect">
            <a:avLst/>
          </a:prstGeom>
          <a:noFill/>
        </p:spPr>
        <p:txBody>
          <a:bodyPr wrap="square" rtlCol="0">
            <a:spAutoFit/>
          </a:bodyPr>
          <a:lstStyle/>
          <a:p>
            <a:r>
              <a:rPr lang="en-GB" sz="3600" dirty="0" smtClean="0">
                <a:solidFill>
                  <a:schemeClr val="bg1"/>
                </a:solidFill>
              </a:rPr>
              <a:t>Many Thanks!</a:t>
            </a:r>
            <a:endParaRPr lang="en-GB" sz="3600" dirty="0">
              <a:solidFill>
                <a:schemeClr val="bg1"/>
              </a:solidFill>
            </a:endParaRPr>
          </a:p>
        </p:txBody>
      </p:sp>
      <p:sp>
        <p:nvSpPr>
          <p:cNvPr id="14" name="TextBox 13"/>
          <p:cNvSpPr txBox="1"/>
          <p:nvPr/>
        </p:nvSpPr>
        <p:spPr>
          <a:xfrm>
            <a:off x="6248400" y="2643188"/>
            <a:ext cx="3733800" cy="2462212"/>
          </a:xfrm>
          <a:prstGeom prst="rect">
            <a:avLst/>
          </a:prstGeom>
          <a:noFill/>
        </p:spPr>
        <p:txBody>
          <a:bodyPr wrap="square" rtlCol="0">
            <a:spAutoFit/>
          </a:bodyPr>
          <a:lstStyle/>
          <a:p>
            <a:endParaRPr lang="en-GB" sz="2200" dirty="0" smtClean="0"/>
          </a:p>
          <a:p>
            <a:r>
              <a:rPr lang="en-GB" sz="2200" dirty="0" smtClean="0"/>
              <a:t>Steve Hitchcock</a:t>
            </a:r>
          </a:p>
          <a:p>
            <a:r>
              <a:rPr lang="en-GB" sz="2200" dirty="0" smtClean="0"/>
              <a:t>Tim Brody</a:t>
            </a:r>
          </a:p>
          <a:p>
            <a:endParaRPr lang="en-GB" sz="2200" dirty="0" smtClean="0"/>
          </a:p>
          <a:p>
            <a:endParaRPr lang="en-GB" sz="2200" dirty="0" smtClean="0"/>
          </a:p>
          <a:p>
            <a:pPr>
              <a:buFont typeface="Arial"/>
              <a:buChar char="•"/>
            </a:pPr>
            <a:endParaRPr lang="en-GB" sz="2200" dirty="0" smtClean="0"/>
          </a:p>
          <a:p>
            <a:r>
              <a:rPr lang="en-GB" sz="2200" dirty="0" smtClean="0"/>
              <a:t> </a:t>
            </a:r>
          </a:p>
        </p:txBody>
      </p:sp>
      <p:pic>
        <p:nvPicPr>
          <p:cNvPr id="17" name="Picture 1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934200" y="4191000"/>
            <a:ext cx="1498600" cy="927100"/>
          </a:xfrm>
          <a:prstGeom prst="rect">
            <a:avLst/>
          </a:prstGeom>
        </p:spPr>
      </p:pic>
      <p:pic>
        <p:nvPicPr>
          <p:cNvPr id="18" name="Picture 17"/>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985000" y="5486400"/>
            <a:ext cx="1206500" cy="1193800"/>
          </a:xfrm>
          <a:prstGeom prst="rect">
            <a:avLst/>
          </a:prstGeom>
        </p:spPr>
      </p:pic>
      <p:pic>
        <p:nvPicPr>
          <p:cNvPr id="9" name="Picture 8"/>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352800" y="2667000"/>
            <a:ext cx="2552700" cy="1701800"/>
          </a:xfrm>
          <a:prstGeom prst="rect">
            <a:avLst/>
          </a:prstGeom>
        </p:spPr>
      </p:pic>
      <p:pic>
        <p:nvPicPr>
          <p:cNvPr id="16" name="Picture 15"/>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1066800" y="4800600"/>
            <a:ext cx="2907518" cy="1600200"/>
          </a:xfrm>
          <a:prstGeom prst="rect">
            <a:avLst/>
          </a:prstGeom>
        </p:spPr>
      </p:pic>
      <p:sp>
        <p:nvSpPr>
          <p:cNvPr id="8" name="TextBox 7"/>
          <p:cNvSpPr txBox="1"/>
          <p:nvPr/>
        </p:nvSpPr>
        <p:spPr>
          <a:xfrm>
            <a:off x="3200400" y="4038600"/>
            <a:ext cx="3733800" cy="3816429"/>
          </a:xfrm>
          <a:prstGeom prst="rect">
            <a:avLst/>
          </a:prstGeom>
          <a:noFill/>
        </p:spPr>
        <p:txBody>
          <a:bodyPr wrap="square" rtlCol="0">
            <a:spAutoFit/>
          </a:bodyPr>
          <a:lstStyle/>
          <a:p>
            <a:pPr algn="r"/>
            <a:endParaRPr lang="en-GB" sz="2200" dirty="0" smtClean="0"/>
          </a:p>
          <a:p>
            <a:pPr algn="r"/>
            <a:r>
              <a:rPr lang="en-GB" sz="2200" dirty="0" smtClean="0"/>
              <a:t>Adrian Brown</a:t>
            </a:r>
          </a:p>
          <a:p>
            <a:pPr algn="r"/>
            <a:endParaRPr lang="en-GB" sz="2200" dirty="0" smtClean="0"/>
          </a:p>
          <a:p>
            <a:pPr algn="r"/>
            <a:endParaRPr lang="en-GB" sz="2200" dirty="0" smtClean="0"/>
          </a:p>
          <a:p>
            <a:pPr algn="r"/>
            <a:r>
              <a:rPr lang="en-GB" sz="2200" dirty="0" smtClean="0"/>
              <a:t>Neil </a:t>
            </a:r>
            <a:r>
              <a:rPr lang="en-GB" sz="2200" dirty="0" smtClean="0"/>
              <a:t>Jefferies</a:t>
            </a:r>
            <a:endParaRPr lang="en-GB" sz="2200" dirty="0" smtClean="0"/>
          </a:p>
          <a:p>
            <a:pPr algn="r"/>
            <a:r>
              <a:rPr lang="en-GB" sz="2200" dirty="0" smtClean="0"/>
              <a:t>Ben </a:t>
            </a:r>
            <a:r>
              <a:rPr lang="en-GB" sz="2200" dirty="0" err="1" smtClean="0"/>
              <a:t>O’Steen</a:t>
            </a:r>
            <a:endParaRPr lang="en-GB" sz="2200" dirty="0" smtClean="0"/>
          </a:p>
          <a:p>
            <a:pPr algn="r"/>
            <a:r>
              <a:rPr lang="en-GB" sz="2200" dirty="0" smtClean="0"/>
              <a:t>Sally Rumsey </a:t>
            </a:r>
          </a:p>
          <a:p>
            <a:pPr algn="r"/>
            <a:endParaRPr lang="en-GB" sz="2200" dirty="0" smtClean="0"/>
          </a:p>
          <a:p>
            <a:pPr algn="r"/>
            <a:endParaRPr lang="en-GB" sz="2200" dirty="0" smtClean="0"/>
          </a:p>
          <a:p>
            <a:pPr algn="r">
              <a:buFont typeface="Arial"/>
              <a:buChar char="•"/>
            </a:pPr>
            <a:endParaRPr lang="en-GB" sz="2200" dirty="0" smtClean="0"/>
          </a:p>
          <a:p>
            <a:pPr algn="r"/>
            <a:r>
              <a:rPr lang="en-GB" sz="2200" dirty="0" smtClean="0"/>
              <a:t> </a:t>
            </a:r>
          </a:p>
        </p:txBody>
      </p:sp>
      <p:pic>
        <p:nvPicPr>
          <p:cNvPr id="10" name="Picture 9" descr="E-prints 4col.jpg"/>
          <p:cNvPicPr>
            <a:picLocks noChangeAspect="1"/>
          </p:cNvPicPr>
          <p:nvPr/>
        </p:nvPicPr>
        <p:blipFill>
          <a:blip r:embed="rId11"/>
          <a:stretch>
            <a:fillRect/>
          </a:stretch>
        </p:blipFill>
        <p:spPr>
          <a:xfrm>
            <a:off x="3352800" y="1600200"/>
            <a:ext cx="2590800" cy="1036320"/>
          </a:xfrm>
          <a:prstGeom prst="rect">
            <a:avLst/>
          </a:prstGeom>
        </p:spPr>
      </p:pic>
      <p:sp>
        <p:nvSpPr>
          <p:cNvPr id="11" name="TextBox 10"/>
          <p:cNvSpPr txBox="1"/>
          <p:nvPr/>
        </p:nvSpPr>
        <p:spPr>
          <a:xfrm>
            <a:off x="-838200" y="2514600"/>
            <a:ext cx="3733800" cy="3139321"/>
          </a:xfrm>
          <a:prstGeom prst="rect">
            <a:avLst/>
          </a:prstGeom>
          <a:noFill/>
        </p:spPr>
        <p:txBody>
          <a:bodyPr wrap="square" rtlCol="0">
            <a:spAutoFit/>
          </a:bodyPr>
          <a:lstStyle/>
          <a:p>
            <a:pPr algn="r"/>
            <a:endParaRPr lang="en-GB" sz="2200" dirty="0" smtClean="0"/>
          </a:p>
          <a:p>
            <a:pPr algn="r"/>
            <a:r>
              <a:rPr lang="en-GB" sz="2200" dirty="0" smtClean="0"/>
              <a:t>David Tarrant</a:t>
            </a:r>
          </a:p>
          <a:p>
            <a:pPr algn="r"/>
            <a:r>
              <a:rPr lang="en-GB" sz="2200" dirty="0" smtClean="0"/>
              <a:t>Les Carr</a:t>
            </a:r>
          </a:p>
          <a:p>
            <a:pPr algn="r"/>
            <a:r>
              <a:rPr lang="en-GB" sz="2200" dirty="0" smtClean="0"/>
              <a:t>Steve Hitchcock</a:t>
            </a:r>
          </a:p>
          <a:p>
            <a:pPr algn="r"/>
            <a:endParaRPr lang="en-GB" sz="2200" dirty="0" smtClean="0"/>
          </a:p>
          <a:p>
            <a:pPr algn="r"/>
            <a:endParaRPr lang="en-GB" sz="2200" dirty="0" smtClean="0"/>
          </a:p>
          <a:p>
            <a:pPr algn="r"/>
            <a:endParaRPr lang="en-GB" sz="2200" dirty="0" smtClean="0"/>
          </a:p>
          <a:p>
            <a:pPr algn="r">
              <a:buFont typeface="Arial"/>
              <a:buChar char="•"/>
            </a:pPr>
            <a:endParaRPr lang="en-GB" sz="2200" dirty="0" smtClean="0"/>
          </a:p>
          <a:p>
            <a:pPr algn="r"/>
            <a:r>
              <a:rPr lang="en-GB" sz="2200"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grass_close-up.png"/>
          <p:cNvPicPr>
            <a:picLocks noGrp="1" noChangeAspect="1"/>
          </p:cNvPicPr>
          <p:nvPr>
            <p:ph idx="4294967295"/>
          </p:nvPr>
        </p:nvPicPr>
        <p:blipFill>
          <a:blip r:embed="rId3">
            <a:alphaModFix amt="55000"/>
          </a:blip>
          <a:stretch>
            <a:fillRect/>
          </a:stretch>
        </p:blipFill>
        <p:spPr>
          <a:xfrm>
            <a:off x="0" y="1371600"/>
            <a:ext cx="9144000" cy="5486400"/>
          </a:xfrm>
        </p:spPr>
      </p:pic>
      <p:sp>
        <p:nvSpPr>
          <p:cNvPr id="2" name="Title 1"/>
          <p:cNvSpPr>
            <a:spLocks noGrp="1"/>
          </p:cNvSpPr>
          <p:nvPr>
            <p:ph type="title" idx="4294967295"/>
          </p:nvPr>
        </p:nvSpPr>
        <p:spPr>
          <a:xfrm>
            <a:off x="457200" y="-152400"/>
            <a:ext cx="8229600" cy="1143000"/>
          </a:xfrm>
        </p:spPr>
        <p:txBody>
          <a:bodyPr/>
          <a:lstStyle/>
          <a:p>
            <a:r>
              <a:rPr lang="en-GB" dirty="0" smtClean="0"/>
              <a:t>Grassroots Preservation</a:t>
            </a:r>
            <a:endParaRPr lang="en-GB" dirty="0"/>
          </a:p>
        </p:txBody>
      </p:sp>
      <p:sp>
        <p:nvSpPr>
          <p:cNvPr id="9" name="TextBox 8"/>
          <p:cNvSpPr txBox="1"/>
          <p:nvPr/>
        </p:nvSpPr>
        <p:spPr>
          <a:xfrm>
            <a:off x="228600" y="1371600"/>
            <a:ext cx="8763000" cy="4139595"/>
          </a:xfrm>
          <a:prstGeom prst="rect">
            <a:avLst/>
          </a:prstGeom>
          <a:noFill/>
        </p:spPr>
        <p:txBody>
          <a:bodyPr wrap="square" rtlCol="0">
            <a:spAutoFit/>
          </a:bodyPr>
          <a:lstStyle/>
          <a:p>
            <a:pPr algn="ctr"/>
            <a:r>
              <a:rPr lang="en-US" sz="3600" dirty="0" smtClean="0"/>
              <a:t>Small Science &gt; Big Science</a:t>
            </a:r>
          </a:p>
          <a:p>
            <a:pPr algn="ctr"/>
            <a:r>
              <a:rPr lang="en-US" sz="3600" dirty="0" smtClean="0"/>
              <a:t>“The sum of the smaller parts adds up to a greater number than that of the bigger parts combined”</a:t>
            </a:r>
          </a:p>
          <a:p>
            <a:pPr algn="ctr"/>
            <a:endParaRPr lang="en-US" sz="2600" dirty="0" smtClean="0"/>
          </a:p>
          <a:p>
            <a:endParaRPr lang="en-US" sz="2500" dirty="0" smtClean="0"/>
          </a:p>
          <a:p>
            <a:pPr algn="ctr"/>
            <a:r>
              <a:rPr lang="en-US" sz="2500" dirty="0" smtClean="0"/>
              <a:t>“Grassroots” preservation for Institutional and Small Business Outputs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4" name="Group 53"/>
          <p:cNvGrpSpPr/>
          <p:nvPr/>
        </p:nvGrpSpPr>
        <p:grpSpPr>
          <a:xfrm>
            <a:off x="6472066" y="1524000"/>
            <a:ext cx="2296014" cy="4876800"/>
            <a:chOff x="6472066" y="1524000"/>
            <a:chExt cx="2296014" cy="4876800"/>
          </a:xfrm>
        </p:grpSpPr>
        <p:sp>
          <p:nvSpPr>
            <p:cNvPr id="32" name="Oval 31"/>
            <p:cNvSpPr/>
            <p:nvPr/>
          </p:nvSpPr>
          <p:spPr>
            <a:xfrm>
              <a:off x="6477000" y="1524000"/>
              <a:ext cx="2291080" cy="2438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35" name="Oval 34"/>
            <p:cNvSpPr/>
            <p:nvPr/>
          </p:nvSpPr>
          <p:spPr>
            <a:xfrm>
              <a:off x="6477000" y="3962400"/>
              <a:ext cx="2291080" cy="2438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sp>
        <p:sp>
          <p:nvSpPr>
            <p:cNvPr id="36" name="Oval 35"/>
            <p:cNvSpPr/>
            <p:nvPr/>
          </p:nvSpPr>
          <p:spPr>
            <a:xfrm>
              <a:off x="6477000" y="3276600"/>
              <a:ext cx="2291080" cy="1371600"/>
            </a:xfrm>
            <a:prstGeom prst="ellipse">
              <a:avLst/>
            </a:prstGeom>
            <a:solidFill>
              <a:srgbClr val="BBD7F8"/>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37" name="TextBox 36"/>
            <p:cNvSpPr txBox="1"/>
            <p:nvPr/>
          </p:nvSpPr>
          <p:spPr>
            <a:xfrm>
              <a:off x="7162800" y="1524000"/>
              <a:ext cx="877163" cy="369332"/>
            </a:xfrm>
            <a:prstGeom prst="rect">
              <a:avLst/>
            </a:prstGeom>
            <a:noFill/>
          </p:spPr>
          <p:txBody>
            <a:bodyPr wrap="none" rtlCol="0">
              <a:spAutoFit/>
            </a:bodyPr>
            <a:lstStyle/>
            <a:p>
              <a:r>
                <a:rPr lang="en-GB" dirty="0" smtClean="0">
                  <a:solidFill>
                    <a:srgbClr val="FF0000"/>
                  </a:solidFill>
                </a:rPr>
                <a:t>Import</a:t>
              </a:r>
              <a:endParaRPr lang="en-GB" dirty="0">
                <a:solidFill>
                  <a:srgbClr val="FF0000"/>
                </a:solidFill>
              </a:endParaRPr>
            </a:p>
          </p:txBody>
        </p:sp>
        <p:sp>
          <p:nvSpPr>
            <p:cNvPr id="38" name="TextBox 37"/>
            <p:cNvSpPr txBox="1"/>
            <p:nvPr/>
          </p:nvSpPr>
          <p:spPr>
            <a:xfrm>
              <a:off x="7162800" y="6019800"/>
              <a:ext cx="864339" cy="369332"/>
            </a:xfrm>
            <a:prstGeom prst="rect">
              <a:avLst/>
            </a:prstGeom>
            <a:noFill/>
          </p:spPr>
          <p:txBody>
            <a:bodyPr wrap="none" rtlCol="0">
              <a:spAutoFit/>
            </a:bodyPr>
            <a:lstStyle/>
            <a:p>
              <a:r>
                <a:rPr lang="en-GB" dirty="0" smtClean="0">
                  <a:solidFill>
                    <a:srgbClr val="FF0000"/>
                  </a:solidFill>
                </a:rPr>
                <a:t>Export</a:t>
              </a:r>
              <a:endParaRPr lang="en-GB" dirty="0">
                <a:solidFill>
                  <a:srgbClr val="FF0000"/>
                </a:solidFill>
              </a:endParaRPr>
            </a:p>
          </p:txBody>
        </p:sp>
        <p:sp>
          <p:nvSpPr>
            <p:cNvPr id="39" name="TextBox 38"/>
            <p:cNvSpPr txBox="1"/>
            <p:nvPr/>
          </p:nvSpPr>
          <p:spPr>
            <a:xfrm>
              <a:off x="6781800" y="1905000"/>
              <a:ext cx="556563" cy="276999"/>
            </a:xfrm>
            <a:prstGeom prst="rect">
              <a:avLst/>
            </a:prstGeom>
            <a:noFill/>
          </p:spPr>
          <p:txBody>
            <a:bodyPr wrap="none" rtlCol="0">
              <a:spAutoFit/>
            </a:bodyPr>
            <a:lstStyle/>
            <a:p>
              <a:r>
                <a:rPr lang="en-GB" sz="1200" dirty="0" smtClean="0"/>
                <a:t>XML</a:t>
              </a:r>
              <a:endParaRPr lang="en-GB" sz="1200" dirty="0"/>
            </a:p>
          </p:txBody>
        </p:sp>
        <p:sp>
          <p:nvSpPr>
            <p:cNvPr id="40" name="TextBox 39"/>
            <p:cNvSpPr txBox="1"/>
            <p:nvPr/>
          </p:nvSpPr>
          <p:spPr>
            <a:xfrm>
              <a:off x="6705600" y="2895600"/>
              <a:ext cx="781058" cy="276999"/>
            </a:xfrm>
            <a:prstGeom prst="rect">
              <a:avLst/>
            </a:prstGeom>
            <a:noFill/>
          </p:spPr>
          <p:txBody>
            <a:bodyPr wrap="none" rtlCol="0">
              <a:spAutoFit/>
            </a:bodyPr>
            <a:lstStyle/>
            <a:p>
              <a:r>
                <a:rPr lang="en-GB" sz="1200" dirty="0" err="1" smtClean="0"/>
                <a:t>EndNote</a:t>
              </a:r>
              <a:endParaRPr lang="en-GB" sz="1200" dirty="0" smtClean="0"/>
            </a:p>
            <a:p>
              <a:endParaRPr lang="en-GB" sz="1200" dirty="0"/>
            </a:p>
          </p:txBody>
        </p:sp>
        <p:sp>
          <p:nvSpPr>
            <p:cNvPr id="41" name="TextBox 40"/>
            <p:cNvSpPr txBox="1"/>
            <p:nvPr/>
          </p:nvSpPr>
          <p:spPr>
            <a:xfrm>
              <a:off x="7239000" y="2133600"/>
              <a:ext cx="745742" cy="276999"/>
            </a:xfrm>
            <a:prstGeom prst="rect">
              <a:avLst/>
            </a:prstGeom>
            <a:noFill/>
          </p:spPr>
          <p:txBody>
            <a:bodyPr wrap="none" rtlCol="0">
              <a:spAutoFit/>
            </a:bodyPr>
            <a:lstStyle/>
            <a:p>
              <a:r>
                <a:rPr lang="en-GB" sz="1200" dirty="0" err="1" smtClean="0"/>
                <a:t>PubMed</a:t>
              </a:r>
              <a:endParaRPr lang="en-GB" sz="1200" dirty="0" smtClean="0"/>
            </a:p>
            <a:p>
              <a:endParaRPr lang="en-GB" sz="1200" dirty="0"/>
            </a:p>
          </p:txBody>
        </p:sp>
        <p:sp>
          <p:nvSpPr>
            <p:cNvPr id="42" name="TextBox 41"/>
            <p:cNvSpPr txBox="1"/>
            <p:nvPr/>
          </p:nvSpPr>
          <p:spPr>
            <a:xfrm>
              <a:off x="7696200" y="2971800"/>
              <a:ext cx="966931" cy="276999"/>
            </a:xfrm>
            <a:prstGeom prst="rect">
              <a:avLst/>
            </a:prstGeom>
            <a:noFill/>
          </p:spPr>
          <p:txBody>
            <a:bodyPr wrap="none" rtlCol="0">
              <a:spAutoFit/>
            </a:bodyPr>
            <a:lstStyle/>
            <a:p>
              <a:r>
                <a:rPr lang="en-GB" sz="1200" dirty="0" smtClean="0"/>
                <a:t>Spreadsheet</a:t>
              </a:r>
              <a:endParaRPr lang="en-GB" sz="1200" dirty="0"/>
            </a:p>
          </p:txBody>
        </p:sp>
        <p:sp>
          <p:nvSpPr>
            <p:cNvPr id="43" name="TextBox 42"/>
            <p:cNvSpPr txBox="1"/>
            <p:nvPr/>
          </p:nvSpPr>
          <p:spPr>
            <a:xfrm>
              <a:off x="6629400" y="2438400"/>
              <a:ext cx="787395" cy="276999"/>
            </a:xfrm>
            <a:prstGeom prst="rect">
              <a:avLst/>
            </a:prstGeom>
            <a:noFill/>
          </p:spPr>
          <p:txBody>
            <a:bodyPr wrap="none" rtlCol="0">
              <a:spAutoFit/>
            </a:bodyPr>
            <a:lstStyle/>
            <a:p>
              <a:r>
                <a:rPr lang="en-GB" sz="1200" dirty="0" err="1" smtClean="0"/>
                <a:t>CrossRef</a:t>
              </a:r>
              <a:endParaRPr lang="en-GB" sz="1200" dirty="0"/>
            </a:p>
          </p:txBody>
        </p:sp>
        <p:sp>
          <p:nvSpPr>
            <p:cNvPr id="44" name="TextBox 43"/>
            <p:cNvSpPr txBox="1"/>
            <p:nvPr/>
          </p:nvSpPr>
          <p:spPr>
            <a:xfrm>
              <a:off x="7162800" y="2667000"/>
              <a:ext cx="1582484" cy="276999"/>
            </a:xfrm>
            <a:prstGeom prst="rect">
              <a:avLst/>
            </a:prstGeom>
            <a:noFill/>
          </p:spPr>
          <p:txBody>
            <a:bodyPr wrap="none" rtlCol="0">
              <a:spAutoFit/>
            </a:bodyPr>
            <a:lstStyle/>
            <a:p>
              <a:r>
                <a:rPr lang="en-GB" sz="1200" dirty="0" smtClean="0"/>
                <a:t>ACM Digital Library</a:t>
              </a:r>
              <a:endParaRPr lang="en-GB" sz="1200" dirty="0"/>
            </a:p>
          </p:txBody>
        </p:sp>
        <p:sp>
          <p:nvSpPr>
            <p:cNvPr id="45" name="TextBox 44"/>
            <p:cNvSpPr txBox="1"/>
            <p:nvPr/>
          </p:nvSpPr>
          <p:spPr>
            <a:xfrm>
              <a:off x="7848600" y="1905000"/>
              <a:ext cx="678266" cy="276999"/>
            </a:xfrm>
            <a:prstGeom prst="rect">
              <a:avLst/>
            </a:prstGeom>
            <a:noFill/>
          </p:spPr>
          <p:txBody>
            <a:bodyPr wrap="none" rtlCol="0">
              <a:spAutoFit/>
            </a:bodyPr>
            <a:lstStyle/>
            <a:p>
              <a:r>
                <a:rPr lang="en-GB" sz="1200" dirty="0" err="1" smtClean="0"/>
                <a:t>BibTeX</a:t>
              </a:r>
              <a:endParaRPr lang="en-GB" sz="1200" dirty="0"/>
            </a:p>
          </p:txBody>
        </p:sp>
        <p:sp>
          <p:nvSpPr>
            <p:cNvPr id="46" name="TextBox 45"/>
            <p:cNvSpPr txBox="1"/>
            <p:nvPr/>
          </p:nvSpPr>
          <p:spPr>
            <a:xfrm>
              <a:off x="7733437" y="2390001"/>
              <a:ext cx="877163" cy="276999"/>
            </a:xfrm>
            <a:prstGeom prst="rect">
              <a:avLst/>
            </a:prstGeom>
            <a:noFill/>
          </p:spPr>
          <p:txBody>
            <a:bodyPr wrap="none" rtlCol="0">
              <a:spAutoFit/>
            </a:bodyPr>
            <a:lstStyle/>
            <a:p>
              <a:r>
                <a:rPr lang="en-GB" sz="1200" b="1" dirty="0" smtClean="0"/>
                <a:t>OAI-ORE</a:t>
              </a:r>
              <a:endParaRPr lang="en-GB" sz="1200" b="1" dirty="0"/>
            </a:p>
          </p:txBody>
        </p:sp>
        <p:sp>
          <p:nvSpPr>
            <p:cNvPr id="47" name="TextBox 46"/>
            <p:cNvSpPr txBox="1"/>
            <p:nvPr/>
          </p:nvSpPr>
          <p:spPr>
            <a:xfrm>
              <a:off x="6472066" y="5029200"/>
              <a:ext cx="1528934" cy="276999"/>
            </a:xfrm>
            <a:prstGeom prst="rect">
              <a:avLst/>
            </a:prstGeom>
            <a:noFill/>
          </p:spPr>
          <p:txBody>
            <a:bodyPr wrap="none" rtlCol="0">
              <a:spAutoFit/>
            </a:bodyPr>
            <a:lstStyle/>
            <a:p>
              <a:r>
                <a:rPr lang="en-GB" sz="1200" b="1" dirty="0" smtClean="0"/>
                <a:t>ORE Resource Map</a:t>
              </a:r>
              <a:endParaRPr lang="en-GB" sz="1200" b="1" dirty="0"/>
            </a:p>
          </p:txBody>
        </p:sp>
        <p:sp>
          <p:nvSpPr>
            <p:cNvPr id="48" name="TextBox 47"/>
            <p:cNvSpPr txBox="1"/>
            <p:nvPr/>
          </p:nvSpPr>
          <p:spPr>
            <a:xfrm>
              <a:off x="7543800" y="4800600"/>
              <a:ext cx="1070500" cy="276999"/>
            </a:xfrm>
            <a:prstGeom prst="rect">
              <a:avLst/>
            </a:prstGeom>
            <a:noFill/>
          </p:spPr>
          <p:txBody>
            <a:bodyPr wrap="none" rtlCol="0">
              <a:spAutoFit/>
            </a:bodyPr>
            <a:lstStyle/>
            <a:p>
              <a:r>
                <a:rPr lang="en-GB" sz="1200" dirty="0" smtClean="0"/>
                <a:t>Google Maps</a:t>
              </a:r>
              <a:endParaRPr lang="en-GB" sz="1200" dirty="0"/>
            </a:p>
          </p:txBody>
        </p:sp>
        <p:sp>
          <p:nvSpPr>
            <p:cNvPr id="49" name="TextBox 48"/>
            <p:cNvSpPr txBox="1"/>
            <p:nvPr/>
          </p:nvSpPr>
          <p:spPr>
            <a:xfrm>
              <a:off x="7391400" y="5438001"/>
              <a:ext cx="1222134" cy="276999"/>
            </a:xfrm>
            <a:prstGeom prst="rect">
              <a:avLst/>
            </a:prstGeom>
            <a:noFill/>
          </p:spPr>
          <p:txBody>
            <a:bodyPr wrap="none" rtlCol="0">
              <a:spAutoFit/>
            </a:bodyPr>
            <a:lstStyle/>
            <a:p>
              <a:r>
                <a:rPr lang="en-GB" sz="1200" dirty="0" smtClean="0"/>
                <a:t>Simile Timeline</a:t>
              </a:r>
              <a:endParaRPr lang="en-GB" sz="1200" dirty="0"/>
            </a:p>
          </p:txBody>
        </p:sp>
        <p:sp>
          <p:nvSpPr>
            <p:cNvPr id="50" name="TextBox 49"/>
            <p:cNvSpPr txBox="1"/>
            <p:nvPr/>
          </p:nvSpPr>
          <p:spPr>
            <a:xfrm>
              <a:off x="6696569" y="5742801"/>
              <a:ext cx="1914031" cy="276999"/>
            </a:xfrm>
            <a:prstGeom prst="rect">
              <a:avLst/>
            </a:prstGeom>
            <a:noFill/>
          </p:spPr>
          <p:txBody>
            <a:bodyPr wrap="none" rtlCol="0">
              <a:spAutoFit/>
            </a:bodyPr>
            <a:lstStyle/>
            <a:p>
              <a:r>
                <a:rPr lang="en-GB" sz="1200" dirty="0" err="1" smtClean="0"/>
                <a:t>Bibtex</a:t>
              </a:r>
              <a:r>
                <a:rPr lang="en-GB" sz="1200" dirty="0" smtClean="0"/>
                <a:t>   Endnote  </a:t>
              </a:r>
              <a:r>
                <a:rPr lang="en-GB" sz="1200" dirty="0" err="1" smtClean="0"/>
                <a:t>PubMed</a:t>
              </a:r>
              <a:endParaRPr lang="en-GB" sz="1200" dirty="0"/>
            </a:p>
          </p:txBody>
        </p:sp>
        <p:sp>
          <p:nvSpPr>
            <p:cNvPr id="51" name="TextBox 50"/>
            <p:cNvSpPr txBox="1"/>
            <p:nvPr/>
          </p:nvSpPr>
          <p:spPr>
            <a:xfrm>
              <a:off x="6582848" y="5257800"/>
              <a:ext cx="884752" cy="276999"/>
            </a:xfrm>
            <a:prstGeom prst="rect">
              <a:avLst/>
            </a:prstGeom>
            <a:noFill/>
          </p:spPr>
          <p:txBody>
            <a:bodyPr wrap="none" rtlCol="0">
              <a:spAutoFit/>
            </a:bodyPr>
            <a:lstStyle/>
            <a:p>
              <a:r>
                <a:rPr lang="en-GB" sz="1200" dirty="0" smtClean="0"/>
                <a:t>OAI-PMH</a:t>
              </a:r>
              <a:endParaRPr lang="en-GB" sz="1200" dirty="0"/>
            </a:p>
          </p:txBody>
        </p:sp>
        <p:sp>
          <p:nvSpPr>
            <p:cNvPr id="52" name="TextBox 51"/>
            <p:cNvSpPr txBox="1"/>
            <p:nvPr/>
          </p:nvSpPr>
          <p:spPr>
            <a:xfrm>
              <a:off x="6705600" y="4724400"/>
              <a:ext cx="556563" cy="276999"/>
            </a:xfrm>
            <a:prstGeom prst="rect">
              <a:avLst/>
            </a:prstGeom>
            <a:noFill/>
          </p:spPr>
          <p:txBody>
            <a:bodyPr wrap="none" rtlCol="0">
              <a:spAutoFit/>
            </a:bodyPr>
            <a:lstStyle/>
            <a:p>
              <a:r>
                <a:rPr lang="en-GB" sz="1200" dirty="0" smtClean="0"/>
                <a:t>XML</a:t>
              </a:r>
              <a:endParaRPr lang="en-GB" sz="1200" dirty="0"/>
            </a:p>
          </p:txBody>
        </p:sp>
        <p:sp>
          <p:nvSpPr>
            <p:cNvPr id="53" name="TextBox 52"/>
            <p:cNvSpPr txBox="1"/>
            <p:nvPr/>
          </p:nvSpPr>
          <p:spPr>
            <a:xfrm>
              <a:off x="6591892" y="3465493"/>
              <a:ext cx="2018708" cy="954107"/>
            </a:xfrm>
            <a:prstGeom prst="rect">
              <a:avLst/>
            </a:prstGeom>
            <a:noFill/>
          </p:spPr>
          <p:txBody>
            <a:bodyPr wrap="none" rtlCol="0">
              <a:spAutoFit/>
            </a:bodyPr>
            <a:lstStyle/>
            <a:p>
              <a:pPr algn="ctr"/>
              <a:r>
                <a:rPr lang="en-GB" sz="1700" b="1" dirty="0" smtClean="0"/>
                <a:t>EPrints</a:t>
              </a:r>
            </a:p>
            <a:p>
              <a:pPr algn="ctr"/>
              <a:r>
                <a:rPr lang="en-GB" sz="1700" dirty="0" smtClean="0"/>
                <a:t>OBJECT STORE</a:t>
              </a:r>
            </a:p>
            <a:p>
              <a:pPr algn="ctr"/>
              <a:r>
                <a:rPr lang="en-GB" sz="1100" dirty="0" smtClean="0"/>
                <a:t>metadata + data</a:t>
              </a:r>
            </a:p>
            <a:p>
              <a:pPr algn="ctr"/>
              <a:r>
                <a:rPr lang="en-GB" sz="1100" dirty="0" smtClean="0"/>
                <a:t>Fully searchable and scriptable</a:t>
              </a:r>
              <a:endParaRPr lang="en-GB" sz="1100" dirty="0"/>
            </a:p>
          </p:txBody>
        </p:sp>
      </p:grpSp>
      <p:pic>
        <p:nvPicPr>
          <p:cNvPr id="4" name="Content Placeholder 3" descr="ep_neg.png"/>
          <p:cNvPicPr>
            <a:picLocks noGrp="1" noChangeAspect="1"/>
          </p:cNvPicPr>
          <p:nvPr>
            <p:ph idx="4294967295"/>
          </p:nvPr>
        </p:nvPicPr>
        <p:blipFill>
          <a:blip r:embed="rId3"/>
          <a:stretch>
            <a:fillRect/>
          </a:stretch>
        </p:blipFill>
        <p:spPr>
          <a:xfrm>
            <a:off x="1752600" y="-228600"/>
            <a:ext cx="2899305" cy="1379025"/>
          </a:xfrm>
        </p:spPr>
      </p:pic>
      <p:sp>
        <p:nvSpPr>
          <p:cNvPr id="5" name="TextBox 4"/>
          <p:cNvSpPr txBox="1"/>
          <p:nvPr/>
        </p:nvSpPr>
        <p:spPr>
          <a:xfrm>
            <a:off x="4267200" y="76200"/>
            <a:ext cx="4572000" cy="646331"/>
          </a:xfrm>
          <a:prstGeom prst="rect">
            <a:avLst/>
          </a:prstGeom>
          <a:noFill/>
        </p:spPr>
        <p:txBody>
          <a:bodyPr wrap="square" rtlCol="0">
            <a:spAutoFit/>
          </a:bodyPr>
          <a:lstStyle/>
          <a:p>
            <a:r>
              <a:rPr lang="en-GB" sz="3500" b="1" dirty="0" smtClean="0">
                <a:solidFill>
                  <a:schemeClr val="bg1"/>
                </a:solidFill>
                <a:latin typeface="+mj-lt"/>
                <a:cs typeface="Apple Symbols"/>
              </a:rPr>
              <a:t>: Core Objectives</a:t>
            </a:r>
            <a:endParaRPr lang="en-GB" sz="3500" b="1" dirty="0">
              <a:solidFill>
                <a:schemeClr val="bg1"/>
              </a:solidFill>
              <a:latin typeface="+mj-lt"/>
              <a:cs typeface="Apple Symbols"/>
            </a:endParaRPr>
          </a:p>
        </p:txBody>
      </p:sp>
      <p:sp>
        <p:nvSpPr>
          <p:cNvPr id="18" name="TextBox 17"/>
          <p:cNvSpPr txBox="1"/>
          <p:nvPr/>
        </p:nvSpPr>
        <p:spPr>
          <a:xfrm>
            <a:off x="152400" y="1524000"/>
            <a:ext cx="6324600" cy="4785926"/>
          </a:xfrm>
          <a:prstGeom prst="rect">
            <a:avLst/>
          </a:prstGeom>
          <a:noFill/>
        </p:spPr>
        <p:txBody>
          <a:bodyPr wrap="square" rtlCol="0">
            <a:spAutoFit/>
          </a:bodyPr>
          <a:lstStyle/>
          <a:p>
            <a:pPr>
              <a:buFont typeface="Arial"/>
              <a:buChar char="•"/>
            </a:pPr>
            <a:r>
              <a:rPr lang="en-US" sz="2000" dirty="0" smtClean="0"/>
              <a:t>Lower the barrier for depositors while improving metadata quality and ultimate collection value</a:t>
            </a:r>
          </a:p>
          <a:p>
            <a:pPr lvl="1">
              <a:buFont typeface="Arial"/>
              <a:buChar char="•"/>
            </a:pPr>
            <a:r>
              <a:rPr lang="en-US" sz="1400" dirty="0" smtClean="0"/>
              <a:t> </a:t>
            </a:r>
            <a:r>
              <a:rPr lang="en-US" sz="1500" dirty="0" smtClean="0"/>
              <a:t>Time saving deposits </a:t>
            </a:r>
          </a:p>
          <a:p>
            <a:pPr lvl="1">
              <a:buFont typeface="Arial"/>
              <a:buChar char="•"/>
            </a:pPr>
            <a:r>
              <a:rPr lang="en-US" sz="1500" dirty="0" smtClean="0"/>
              <a:t> Import data from other repositories and services</a:t>
            </a:r>
          </a:p>
          <a:p>
            <a:pPr lvl="1">
              <a:buFont typeface="Arial"/>
              <a:buChar char="•"/>
            </a:pPr>
            <a:r>
              <a:rPr lang="en-US" sz="1500" dirty="0" smtClean="0"/>
              <a:t> </a:t>
            </a:r>
            <a:r>
              <a:rPr lang="en-US" sz="1500" dirty="0" err="1" smtClean="0"/>
              <a:t>Autocomplete</a:t>
            </a:r>
            <a:r>
              <a:rPr lang="en-US" sz="1500" dirty="0" smtClean="0"/>
              <a:t>-as-you-type for fast data entry </a:t>
            </a:r>
          </a:p>
          <a:p>
            <a:pPr lvl="1">
              <a:buFont typeface="Arial"/>
              <a:buChar char="•"/>
            </a:pPr>
            <a:r>
              <a:rPr lang="en-US" sz="1500" dirty="0" smtClean="0"/>
              <a:t> Name authorities</a:t>
            </a:r>
          </a:p>
          <a:p>
            <a:pPr lvl="1"/>
            <a:r>
              <a:rPr lang="en-US" dirty="0" smtClean="0"/>
              <a:t> </a:t>
            </a:r>
          </a:p>
          <a:p>
            <a:pPr>
              <a:buFont typeface="Arial"/>
              <a:buChar char="•"/>
            </a:pPr>
            <a:r>
              <a:rPr lang="en-US" sz="2200" dirty="0" smtClean="0"/>
              <a:t> </a:t>
            </a:r>
            <a:r>
              <a:rPr lang="en-US" sz="2000" dirty="0" smtClean="0"/>
              <a:t>Enter once, reuse often</a:t>
            </a:r>
          </a:p>
          <a:p>
            <a:pPr lvl="1">
              <a:buFont typeface="Arial"/>
              <a:buChar char="•"/>
            </a:pPr>
            <a:r>
              <a:rPr lang="en-US" sz="1500" dirty="0" smtClean="0"/>
              <a:t>Works with bibliography managers,  desktop applications and new Web 2.0 </a:t>
            </a:r>
            <a:r>
              <a:rPr lang="en-US" sz="1500" dirty="0" err="1" smtClean="0"/>
              <a:t>mashups</a:t>
            </a:r>
            <a:r>
              <a:rPr lang="en-US" sz="1500" dirty="0" smtClean="0"/>
              <a:t> </a:t>
            </a:r>
          </a:p>
          <a:p>
            <a:pPr lvl="1">
              <a:buFont typeface="Arial"/>
              <a:buChar char="•"/>
            </a:pPr>
            <a:r>
              <a:rPr lang="en-US" sz="1500" dirty="0" smtClean="0"/>
              <a:t>RSS feeds and email alerts keep you up to date</a:t>
            </a:r>
          </a:p>
          <a:p>
            <a:pPr lvl="1">
              <a:buFont typeface="Arial"/>
              <a:buChar char="•"/>
            </a:pPr>
            <a:r>
              <a:rPr lang="en-US" sz="1500" dirty="0" smtClean="0"/>
              <a:t> Easily integrate reports, bibliographic listings, author CVs and RSS feeds into your corporate web presence</a:t>
            </a:r>
          </a:p>
          <a:p>
            <a:pPr lvl="1">
              <a:buFont typeface="Arial"/>
              <a:buChar char="•"/>
            </a:pPr>
            <a:r>
              <a:rPr lang="en-US" sz="1500" dirty="0" smtClean="0"/>
              <a:t> Used for corporate reporting and national Research Assessment</a:t>
            </a:r>
          </a:p>
          <a:p>
            <a:pPr lvl="1"/>
            <a:r>
              <a:rPr lang="en-US" dirty="0" smtClean="0"/>
              <a:t> </a:t>
            </a:r>
          </a:p>
          <a:p>
            <a:r>
              <a:rPr lang="en-US" dirty="0" smtClean="0"/>
              <a:t>• </a:t>
            </a:r>
            <a:r>
              <a:rPr lang="en-US" sz="2200" dirty="0" smtClean="0"/>
              <a:t>Simple platform for open source contributions</a:t>
            </a:r>
          </a:p>
          <a:p>
            <a:pPr lvl="1">
              <a:buFont typeface="Arial"/>
              <a:buChar char="•"/>
            </a:pPr>
            <a:r>
              <a:rPr lang="en-US" dirty="0" smtClean="0"/>
              <a:t> </a:t>
            </a:r>
            <a:r>
              <a:rPr lang="en-US" sz="1500" dirty="0" smtClean="0"/>
              <a:t>Tightly-managed, quality-controlled code framework </a:t>
            </a:r>
          </a:p>
          <a:p>
            <a:pPr lvl="1">
              <a:buFont typeface="Arial"/>
              <a:buChar char="•"/>
            </a:pPr>
            <a:r>
              <a:rPr lang="en-US" sz="1500" dirty="0" smtClean="0"/>
              <a:t>  </a:t>
            </a:r>
            <a:r>
              <a:rPr lang="en-US" b="1" dirty="0" smtClean="0">
                <a:solidFill>
                  <a:srgbClr val="FF0000"/>
                </a:solidFill>
              </a:rPr>
              <a:t>Flexible plug-in architecture for developing extensions</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Rounded Rectangle 42"/>
          <p:cNvSpPr/>
          <p:nvPr/>
        </p:nvSpPr>
        <p:spPr>
          <a:xfrm>
            <a:off x="5867400" y="2357860"/>
            <a:ext cx="2291080" cy="1604540"/>
          </a:xfrm>
          <a:prstGeom prst="roundRect">
            <a:avLst/>
          </a:prstGeom>
          <a:solidFill>
            <a:srgbClr val="3366FF"/>
          </a:solidFill>
          <a:ln>
            <a:solidFill>
              <a:srgbClr val="000000"/>
            </a:solidFill>
          </a:ln>
          <a:effectLst>
            <a:outerShdw blurRad="88900" dist="50800" dir="11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pPr algn="ctr"/>
            <a:r>
              <a:rPr lang="en-GB" dirty="0" smtClean="0"/>
              <a:t>Export Plug-ins</a:t>
            </a:r>
            <a:endParaRPr lang="en-GB" dirty="0"/>
          </a:p>
        </p:txBody>
      </p:sp>
      <p:pic>
        <p:nvPicPr>
          <p:cNvPr id="4" name="Content Placeholder 3" descr="ep_neg.png"/>
          <p:cNvPicPr>
            <a:picLocks noGrp="1" noChangeAspect="1"/>
          </p:cNvPicPr>
          <p:nvPr>
            <p:ph idx="4294967295"/>
          </p:nvPr>
        </p:nvPicPr>
        <p:blipFill>
          <a:blip r:embed="rId3"/>
          <a:stretch>
            <a:fillRect/>
          </a:stretch>
        </p:blipFill>
        <p:spPr>
          <a:xfrm>
            <a:off x="1752600" y="-228600"/>
            <a:ext cx="2899305" cy="1379025"/>
          </a:xfrm>
        </p:spPr>
      </p:pic>
      <p:sp>
        <p:nvSpPr>
          <p:cNvPr id="5" name="TextBox 4"/>
          <p:cNvSpPr txBox="1"/>
          <p:nvPr/>
        </p:nvSpPr>
        <p:spPr>
          <a:xfrm>
            <a:off x="4267200" y="76200"/>
            <a:ext cx="4572000" cy="707886"/>
          </a:xfrm>
          <a:prstGeom prst="rect">
            <a:avLst/>
          </a:prstGeom>
          <a:noFill/>
        </p:spPr>
        <p:txBody>
          <a:bodyPr wrap="square" rtlCol="0">
            <a:spAutoFit/>
          </a:bodyPr>
          <a:lstStyle/>
          <a:p>
            <a:r>
              <a:rPr lang="en-GB" sz="4000" b="1" dirty="0" smtClean="0">
                <a:solidFill>
                  <a:schemeClr val="bg1"/>
                </a:solidFill>
                <a:latin typeface="+mj-lt"/>
                <a:cs typeface="Apple Symbols"/>
              </a:rPr>
              <a:t>: Architecture</a:t>
            </a:r>
            <a:endParaRPr lang="en-GB" sz="4000" b="1" dirty="0">
              <a:solidFill>
                <a:schemeClr val="bg1"/>
              </a:solidFill>
              <a:latin typeface="+mj-lt"/>
              <a:cs typeface="Apple Symbols"/>
            </a:endParaRPr>
          </a:p>
        </p:txBody>
      </p:sp>
      <p:sp>
        <p:nvSpPr>
          <p:cNvPr id="32" name="TextBox 31"/>
          <p:cNvSpPr txBox="1"/>
          <p:nvPr/>
        </p:nvSpPr>
        <p:spPr>
          <a:xfrm>
            <a:off x="381000" y="1524000"/>
            <a:ext cx="8610600" cy="415498"/>
          </a:xfrm>
          <a:prstGeom prst="rect">
            <a:avLst/>
          </a:prstGeom>
          <a:noFill/>
        </p:spPr>
        <p:txBody>
          <a:bodyPr wrap="square" rtlCol="0">
            <a:spAutoFit/>
          </a:bodyPr>
          <a:lstStyle/>
          <a:p>
            <a:pPr>
              <a:buFont typeface="Arial"/>
              <a:buChar char="•"/>
            </a:pPr>
            <a:r>
              <a:rPr lang="en-GB" sz="2100" dirty="0" smtClean="0"/>
              <a:t> EPrints is expanding the number places in which plug-ins can be utilised. </a:t>
            </a:r>
            <a:endParaRPr lang="en-GB" sz="2100" dirty="0"/>
          </a:p>
        </p:txBody>
      </p:sp>
      <p:sp>
        <p:nvSpPr>
          <p:cNvPr id="35" name="TextBox 34"/>
          <p:cNvSpPr txBox="1"/>
          <p:nvPr/>
        </p:nvSpPr>
        <p:spPr>
          <a:xfrm>
            <a:off x="3571403" y="6488668"/>
            <a:ext cx="5572597" cy="369332"/>
          </a:xfrm>
          <a:prstGeom prst="rect">
            <a:avLst/>
          </a:prstGeom>
          <a:noFill/>
        </p:spPr>
        <p:txBody>
          <a:bodyPr wrap="none" rtlCol="0">
            <a:spAutoFit/>
          </a:bodyPr>
          <a:lstStyle/>
          <a:p>
            <a:r>
              <a:rPr lang="en-GB" dirty="0" smtClean="0"/>
              <a:t>Diagram Represents Proposed EPrints 3.2 Architecture</a:t>
            </a:r>
            <a:endParaRPr lang="en-GB" dirty="0"/>
          </a:p>
        </p:txBody>
      </p:sp>
      <p:sp>
        <p:nvSpPr>
          <p:cNvPr id="38" name="Rounded Rectangle 37"/>
          <p:cNvSpPr/>
          <p:nvPr/>
        </p:nvSpPr>
        <p:spPr>
          <a:xfrm>
            <a:off x="1143000" y="2362200"/>
            <a:ext cx="2291080" cy="1604540"/>
          </a:xfrm>
          <a:prstGeom prst="roundRect">
            <a:avLst/>
          </a:prstGeom>
          <a:solidFill>
            <a:srgbClr val="3366FF"/>
          </a:solidFill>
          <a:ln>
            <a:solidFill>
              <a:srgbClr val="000000"/>
            </a:solidFill>
          </a:ln>
          <a:effectLst>
            <a:outerShdw blurRad="88900" dist="50800" dir="11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pPr algn="ctr"/>
            <a:r>
              <a:rPr lang="en-GB" dirty="0" smtClean="0"/>
              <a:t>Import Plug-ins</a:t>
            </a:r>
            <a:endParaRPr lang="en-GB" dirty="0"/>
          </a:p>
        </p:txBody>
      </p:sp>
      <p:sp>
        <p:nvSpPr>
          <p:cNvPr id="37" name="Round Same Side Corner Rectangle 36"/>
          <p:cNvSpPr/>
          <p:nvPr/>
        </p:nvSpPr>
        <p:spPr>
          <a:xfrm>
            <a:off x="2268220" y="3220720"/>
            <a:ext cx="4818380" cy="970280"/>
          </a:xfrm>
          <a:prstGeom prst="round2Same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t>EPrints Core</a:t>
            </a:r>
          </a:p>
          <a:p>
            <a:pPr algn="ctr"/>
            <a:r>
              <a:rPr lang="en-GB" dirty="0" smtClean="0"/>
              <a:t>Interfaces, Submission Manager</a:t>
            </a:r>
            <a:endParaRPr lang="en-GB" dirty="0"/>
          </a:p>
        </p:txBody>
      </p:sp>
      <p:sp>
        <p:nvSpPr>
          <p:cNvPr id="40" name="Rectangle 39"/>
          <p:cNvSpPr/>
          <p:nvPr/>
        </p:nvSpPr>
        <p:spPr>
          <a:xfrm>
            <a:off x="2286000" y="4191000"/>
            <a:ext cx="2362200" cy="685800"/>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t>Database Controller</a:t>
            </a:r>
            <a:endParaRPr lang="en-GB" dirty="0"/>
          </a:p>
        </p:txBody>
      </p:sp>
      <p:sp>
        <p:nvSpPr>
          <p:cNvPr id="42" name="Rectangle 41"/>
          <p:cNvSpPr/>
          <p:nvPr/>
        </p:nvSpPr>
        <p:spPr>
          <a:xfrm>
            <a:off x="4648200" y="4191000"/>
            <a:ext cx="2438400" cy="685800"/>
          </a:xfrm>
          <a:prstGeom prst="rect">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t>Storage Controller</a:t>
            </a:r>
            <a:endParaRPr lang="en-GB" dirty="0"/>
          </a:p>
        </p:txBody>
      </p:sp>
      <p:pic>
        <p:nvPicPr>
          <p:cNvPr id="44" name="Picture 43"/>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38200" y="5315408"/>
            <a:ext cx="1494422" cy="780592"/>
          </a:xfrm>
          <a:prstGeom prst="rect">
            <a:avLst/>
          </a:prstGeom>
        </p:spPr>
      </p:pic>
      <p:pic>
        <p:nvPicPr>
          <p:cNvPr id="45" name="Picture 44"/>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438400" y="5410200"/>
            <a:ext cx="2159000" cy="1016000"/>
          </a:xfrm>
          <a:prstGeom prst="rect">
            <a:avLst/>
          </a:prstGeom>
        </p:spPr>
      </p:pic>
      <p:pic>
        <p:nvPicPr>
          <p:cNvPr id="46" name="Picture 45"/>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4876800" y="5410200"/>
            <a:ext cx="838200" cy="838200"/>
          </a:xfrm>
          <a:prstGeom prst="rect">
            <a:avLst/>
          </a:prstGeom>
        </p:spPr>
      </p:pic>
      <p:cxnSp>
        <p:nvCxnSpPr>
          <p:cNvPr id="20" name="Straight Arrow Connector 19"/>
          <p:cNvCxnSpPr/>
          <p:nvPr/>
        </p:nvCxnSpPr>
        <p:spPr>
          <a:xfrm rot="5400000">
            <a:off x="2019300" y="4914900"/>
            <a:ext cx="4572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3009900" y="5143500"/>
            <a:ext cx="762000" cy="228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5104606" y="51054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086600" y="4419600"/>
            <a:ext cx="60325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Cloud 22"/>
          <p:cNvSpPr/>
          <p:nvPr/>
        </p:nvSpPr>
        <p:spPr>
          <a:xfrm>
            <a:off x="6705600" y="4953000"/>
            <a:ext cx="1905000" cy="1143000"/>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00" dirty="0" smtClean="0">
                <a:solidFill>
                  <a:srgbClr val="FF0000"/>
                </a:solidFill>
              </a:rPr>
              <a:t>CLOUD (Amazon S3)</a:t>
            </a:r>
            <a:endParaRPr lang="en-GB" sz="14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Title 34"/>
          <p:cNvSpPr>
            <a:spLocks noGrp="1"/>
          </p:cNvSpPr>
          <p:nvPr>
            <p:ph type="title" idx="4294967295"/>
          </p:nvPr>
        </p:nvSpPr>
        <p:spPr>
          <a:xfrm>
            <a:off x="1600200" y="76200"/>
            <a:ext cx="6400800" cy="685800"/>
          </a:xfrm>
        </p:spPr>
        <p:txBody>
          <a:bodyPr>
            <a:noAutofit/>
          </a:bodyPr>
          <a:lstStyle/>
          <a:p>
            <a:pPr algn="l"/>
            <a:r>
              <a:rPr lang="en-US" sz="2900" dirty="0" smtClean="0"/>
              <a:t>The                    Storage Controller</a:t>
            </a:r>
            <a:endParaRPr lang="en-US" sz="2900" dirty="0"/>
          </a:p>
        </p:txBody>
      </p:sp>
      <p:sp>
        <p:nvSpPr>
          <p:cNvPr id="5" name="Content Placeholder 4"/>
          <p:cNvSpPr>
            <a:spLocks noGrp="1"/>
          </p:cNvSpPr>
          <p:nvPr>
            <p:ph idx="4294967295"/>
          </p:nvPr>
        </p:nvSpPr>
        <p:spPr>
          <a:xfrm>
            <a:off x="228600" y="1447800"/>
            <a:ext cx="8458200" cy="5257800"/>
          </a:xfrm>
        </p:spPr>
        <p:txBody>
          <a:bodyPr>
            <a:normAutofit fontScale="92500"/>
          </a:bodyPr>
          <a:lstStyle/>
          <a:p>
            <a:pPr>
              <a:buClr>
                <a:schemeClr val="tx1"/>
              </a:buClr>
              <a:buFont typeface="Arial"/>
              <a:buChar char="•"/>
            </a:pPr>
            <a:r>
              <a:rPr lang="en-US" dirty="0" smtClean="0">
                <a:solidFill>
                  <a:srgbClr val="000000"/>
                </a:solidFill>
              </a:rPr>
              <a:t>Each item can be stored using a different storage plug-in (hence in a different place) dependant on file or metadata properties and values. </a:t>
            </a:r>
          </a:p>
          <a:p>
            <a:pPr lvl="1">
              <a:buClr>
                <a:schemeClr val="tx1"/>
              </a:buClr>
              <a:buFont typeface="Arial"/>
              <a:buChar char="•"/>
            </a:pPr>
            <a:r>
              <a:rPr lang="en-US" dirty="0" smtClean="0">
                <a:solidFill>
                  <a:srgbClr val="000000"/>
                </a:solidFill>
              </a:rPr>
              <a:t>e.g. Large binary files of scientific data (raw machine result data) can be stored in a large disk (slower access) system and sent to a tape company for long term storage. </a:t>
            </a:r>
          </a:p>
          <a:p>
            <a:pPr lvl="1">
              <a:buClr>
                <a:schemeClr val="tx1"/>
              </a:buClr>
              <a:buFont typeface="Arial"/>
              <a:buChar char="•"/>
            </a:pPr>
            <a:r>
              <a:rPr lang="en-US" dirty="0" smtClean="0">
                <a:solidFill>
                  <a:srgbClr val="000000"/>
                </a:solidFill>
              </a:rPr>
              <a:t>Processed results can be stored locally and on a honeycomb server where they are preserved.</a:t>
            </a:r>
          </a:p>
          <a:p>
            <a:pPr lvl="1">
              <a:buClr>
                <a:schemeClr val="tx1"/>
              </a:buClr>
              <a:buNone/>
            </a:pPr>
            <a:r>
              <a:rPr lang="en-US" dirty="0" smtClean="0">
                <a:solidFill>
                  <a:srgbClr val="000000"/>
                </a:solidFill>
              </a:rPr>
              <a:t>  </a:t>
            </a:r>
          </a:p>
          <a:p>
            <a:pPr>
              <a:buClr>
                <a:schemeClr val="tx1"/>
              </a:buClr>
              <a:buFont typeface="Arial"/>
              <a:buChar char="•"/>
            </a:pPr>
            <a:r>
              <a:rPr lang="en-US" dirty="0" smtClean="0">
                <a:solidFill>
                  <a:srgbClr val="000000"/>
                </a:solidFill>
              </a:rPr>
              <a:t>Allows a repository to use a 3</a:t>
            </a:r>
            <a:r>
              <a:rPr lang="en-US" baseline="30000" dirty="0" smtClean="0">
                <a:solidFill>
                  <a:srgbClr val="000000"/>
                </a:solidFill>
              </a:rPr>
              <a:t>rd</a:t>
            </a:r>
            <a:r>
              <a:rPr lang="en-US" dirty="0" smtClean="0">
                <a:solidFill>
                  <a:srgbClr val="000000"/>
                </a:solidFill>
              </a:rPr>
              <a:t> party storage platform</a:t>
            </a:r>
          </a:p>
          <a:p>
            <a:pPr lvl="1">
              <a:buClr>
                <a:schemeClr val="tx1"/>
              </a:buClr>
              <a:buFont typeface="Arial"/>
              <a:buChar char="•"/>
            </a:pPr>
            <a:r>
              <a:rPr lang="en-US" dirty="0" smtClean="0">
                <a:solidFill>
                  <a:srgbClr val="000000"/>
                </a:solidFill>
              </a:rPr>
              <a:t>Direct deposition into a honeycomb etc</a:t>
            </a:r>
          </a:p>
          <a:p>
            <a:pPr>
              <a:buClr>
                <a:schemeClr val="tx1"/>
              </a:buClr>
              <a:buFont typeface="Arial"/>
              <a:buChar char="•"/>
            </a:pPr>
            <a:r>
              <a:rPr lang="en-US" dirty="0" smtClean="0">
                <a:solidFill>
                  <a:srgbClr val="000000"/>
                </a:solidFill>
              </a:rPr>
              <a:t>Great enabler for preservation</a:t>
            </a:r>
          </a:p>
          <a:p>
            <a:pPr lvl="1">
              <a:buClr>
                <a:schemeClr val="tx1"/>
              </a:buClr>
              <a:buFont typeface="Arial"/>
              <a:buChar char="•"/>
            </a:pPr>
            <a:r>
              <a:rPr lang="en-US" dirty="0" smtClean="0">
                <a:solidFill>
                  <a:srgbClr val="000000"/>
                </a:solidFill>
              </a:rPr>
              <a:t>Let the repository control the deposit process.</a:t>
            </a:r>
          </a:p>
          <a:p>
            <a:pPr lvl="1">
              <a:buClr>
                <a:schemeClr val="tx1"/>
              </a:buClr>
              <a:buFont typeface="Arial"/>
              <a:buChar char="•"/>
            </a:pPr>
            <a:r>
              <a:rPr lang="en-US" dirty="0" smtClean="0">
                <a:solidFill>
                  <a:srgbClr val="000000"/>
                </a:solidFill>
              </a:rPr>
              <a:t>Ensures that the complete object is preserved and not just the “harvested” bits</a:t>
            </a:r>
          </a:p>
          <a:p>
            <a:pPr>
              <a:buClr>
                <a:schemeClr val="tx1"/>
              </a:buClr>
            </a:pPr>
            <a:endParaRPr lang="en-US" dirty="0" smtClean="0">
              <a:solidFill>
                <a:srgbClr val="000000"/>
              </a:solidFill>
            </a:endParaRPr>
          </a:p>
        </p:txBody>
      </p:sp>
      <p:pic>
        <p:nvPicPr>
          <p:cNvPr id="11" name="Picture 10"/>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629400" y="3581400"/>
            <a:ext cx="1803400" cy="698500"/>
          </a:xfrm>
          <a:prstGeom prst="rect">
            <a:avLst/>
          </a:prstGeom>
        </p:spPr>
      </p:pic>
      <p:pic>
        <p:nvPicPr>
          <p:cNvPr id="12" name="Content Placeholder 3" descr="ep_neg.png"/>
          <p:cNvPicPr>
            <a:picLocks noChangeAspect="1"/>
          </p:cNvPicPr>
          <p:nvPr/>
        </p:nvPicPr>
        <p:blipFill>
          <a:blip r:embed="rId5"/>
          <a:stretch>
            <a:fillRect/>
          </a:stretch>
        </p:blipFill>
        <p:spPr>
          <a:xfrm>
            <a:off x="2286000" y="0"/>
            <a:ext cx="1949979" cy="9274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1676400" y="152400"/>
            <a:ext cx="6324600" cy="646331"/>
          </a:xfrm>
          <a:prstGeom prst="rect">
            <a:avLst/>
          </a:prstGeom>
          <a:noFill/>
        </p:spPr>
        <p:txBody>
          <a:bodyPr wrap="square" rtlCol="0">
            <a:spAutoFit/>
          </a:bodyPr>
          <a:lstStyle/>
          <a:p>
            <a:r>
              <a:rPr lang="en-GB" sz="3600" dirty="0" smtClean="0">
                <a:solidFill>
                  <a:schemeClr val="bg1"/>
                </a:solidFill>
              </a:rPr>
              <a:t>Open Storage for Repositories</a:t>
            </a:r>
            <a:endParaRPr lang="en-GB" sz="3600" dirty="0">
              <a:solidFill>
                <a:schemeClr val="bg1"/>
              </a:solidFill>
            </a:endParaRPr>
          </a:p>
        </p:txBody>
      </p:sp>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324600" y="1981200"/>
            <a:ext cx="838200" cy="838200"/>
          </a:xfrm>
          <a:prstGeom prst="rect">
            <a:avLst/>
          </a:prstGeom>
        </p:spPr>
      </p:pic>
      <p:sp>
        <p:nvSpPr>
          <p:cNvPr id="13" name="TextBox 12"/>
          <p:cNvSpPr txBox="1"/>
          <p:nvPr/>
        </p:nvSpPr>
        <p:spPr>
          <a:xfrm>
            <a:off x="609600" y="1411099"/>
            <a:ext cx="7239000" cy="5370701"/>
          </a:xfrm>
          <a:prstGeom prst="rect">
            <a:avLst/>
          </a:prstGeom>
          <a:noFill/>
        </p:spPr>
        <p:txBody>
          <a:bodyPr wrap="square" rtlCol="0">
            <a:spAutoFit/>
          </a:bodyPr>
          <a:lstStyle/>
          <a:p>
            <a:pPr>
              <a:buFont typeface="Arial"/>
              <a:buChar char="•"/>
            </a:pPr>
            <a:r>
              <a:rPr lang="en-US" sz="2600" dirty="0" smtClean="0"/>
              <a:t> </a:t>
            </a:r>
            <a:r>
              <a:rPr lang="en-US" sz="2500" dirty="0" smtClean="0"/>
              <a:t>Simple, open, managed storage.</a:t>
            </a:r>
          </a:p>
          <a:p>
            <a:pPr>
              <a:buFont typeface="Arial"/>
              <a:buChar char="•"/>
            </a:pPr>
            <a:endParaRPr lang="en-US" sz="2500" dirty="0" smtClean="0"/>
          </a:p>
          <a:p>
            <a:pPr>
              <a:buFont typeface="Arial"/>
              <a:buChar char="•"/>
            </a:pPr>
            <a:r>
              <a:rPr lang="en-US" sz="2500" dirty="0" smtClean="0"/>
              <a:t> Advanced features built in:</a:t>
            </a:r>
          </a:p>
          <a:p>
            <a:pPr lvl="1">
              <a:buFont typeface="Arial"/>
              <a:buChar char="•"/>
            </a:pPr>
            <a:r>
              <a:rPr lang="en-US" sz="2500" dirty="0" smtClean="0"/>
              <a:t> ZFS</a:t>
            </a:r>
          </a:p>
          <a:p>
            <a:pPr lvl="1">
              <a:buFont typeface="Arial"/>
              <a:buChar char="•"/>
            </a:pPr>
            <a:r>
              <a:rPr lang="en-US" sz="2500" dirty="0" smtClean="0"/>
              <a:t> Error and Bit Shift Correction</a:t>
            </a:r>
          </a:p>
          <a:p>
            <a:pPr lvl="1">
              <a:buFont typeface="Arial"/>
              <a:buChar char="•"/>
            </a:pPr>
            <a:r>
              <a:rPr lang="en-US" sz="2500" dirty="0" smtClean="0"/>
              <a:t> Metadata Layer</a:t>
            </a:r>
          </a:p>
          <a:p>
            <a:pPr lvl="1">
              <a:buFont typeface="Arial"/>
              <a:buChar char="•"/>
            </a:pPr>
            <a:endParaRPr lang="en-US" sz="2500" dirty="0" smtClean="0"/>
          </a:p>
          <a:p>
            <a:pPr>
              <a:buFont typeface="Arial"/>
              <a:buChar char="•"/>
            </a:pPr>
            <a:r>
              <a:rPr lang="en-US" sz="2500" dirty="0" smtClean="0"/>
              <a:t> Simple API</a:t>
            </a:r>
          </a:p>
          <a:p>
            <a:pPr lvl="1">
              <a:buFont typeface="Arial"/>
              <a:buChar char="•"/>
            </a:pPr>
            <a:r>
              <a:rPr lang="en-US" sz="2500" dirty="0" smtClean="0"/>
              <a:t> Store  </a:t>
            </a:r>
          </a:p>
          <a:p>
            <a:pPr lvl="1">
              <a:buFont typeface="Arial"/>
              <a:buChar char="•"/>
            </a:pPr>
            <a:r>
              <a:rPr lang="en-US" sz="2500" dirty="0" smtClean="0"/>
              <a:t> Retrieve</a:t>
            </a:r>
          </a:p>
          <a:p>
            <a:pPr lvl="1">
              <a:buFont typeface="Arial"/>
              <a:buChar char="•"/>
            </a:pPr>
            <a:r>
              <a:rPr lang="en-US" sz="2500" dirty="0" smtClean="0"/>
              <a:t> Delete</a:t>
            </a:r>
          </a:p>
          <a:p>
            <a:pPr lvl="1">
              <a:buFont typeface="Arial"/>
              <a:buChar char="•"/>
            </a:pPr>
            <a:endParaRPr lang="en-US" sz="2500" dirty="0" smtClean="0"/>
          </a:p>
          <a:p>
            <a:pPr>
              <a:buFont typeface="Arial"/>
              <a:buChar char="•"/>
            </a:pPr>
            <a:r>
              <a:rPr lang="en-US" sz="2500" dirty="0" smtClean="0"/>
              <a:t> Simple to interface with Repository Software</a:t>
            </a:r>
          </a:p>
          <a:p>
            <a:endParaRPr lang="en-US" dirty="0" smtClean="0"/>
          </a:p>
          <a:p>
            <a:endParaRPr lang="en-US" dirty="0" smtClean="0"/>
          </a:p>
        </p:txBody>
      </p:sp>
      <p:pic>
        <p:nvPicPr>
          <p:cNvPr id="14" name="Picture 1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477000" y="2133600"/>
            <a:ext cx="838200" cy="838200"/>
          </a:xfrm>
          <a:prstGeom prst="rect">
            <a:avLst/>
          </a:prstGeom>
        </p:spPr>
      </p:pic>
      <p:pic>
        <p:nvPicPr>
          <p:cNvPr id="15" name="Picture 1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629400" y="2286000"/>
            <a:ext cx="838200" cy="838200"/>
          </a:xfrm>
          <a:prstGeom prst="rect">
            <a:avLst/>
          </a:prstGeom>
        </p:spPr>
      </p:pic>
      <p:pic>
        <p:nvPicPr>
          <p:cNvPr id="16" name="Picture 1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781800" y="2438400"/>
            <a:ext cx="838200" cy="838200"/>
          </a:xfrm>
          <a:prstGeom prst="rect">
            <a:avLst/>
          </a:prstGeom>
        </p:spPr>
      </p:pic>
      <p:pic>
        <p:nvPicPr>
          <p:cNvPr id="17" name="Picture 1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934200" y="2590800"/>
            <a:ext cx="838200" cy="838200"/>
          </a:xfrm>
          <a:prstGeom prst="rect">
            <a:avLst/>
          </a:prstGeom>
        </p:spPr>
      </p:pic>
      <p:sp>
        <p:nvSpPr>
          <p:cNvPr id="19" name="TextBox 18"/>
          <p:cNvSpPr txBox="1"/>
          <p:nvPr/>
        </p:nvSpPr>
        <p:spPr>
          <a:xfrm>
            <a:off x="7315200" y="1981200"/>
            <a:ext cx="988522" cy="369332"/>
          </a:xfrm>
          <a:prstGeom prst="rect">
            <a:avLst/>
          </a:prstGeom>
          <a:noFill/>
        </p:spPr>
        <p:txBody>
          <a:bodyPr wrap="none" rtlCol="0">
            <a:spAutoFit/>
          </a:bodyPr>
          <a:lstStyle/>
          <a:p>
            <a:r>
              <a:rPr lang="en-GB" b="1" dirty="0" smtClean="0"/>
              <a:t>RAID 6</a:t>
            </a:r>
            <a:endParaRPr lang="en-GB" b="1" dirty="0"/>
          </a:p>
        </p:txBody>
      </p:sp>
      <p:pic>
        <p:nvPicPr>
          <p:cNvPr id="20" name="Picture 19"/>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172200" y="4343400"/>
            <a:ext cx="2159000" cy="8763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600200" y="76200"/>
            <a:ext cx="6172200" cy="738664"/>
          </a:xfrm>
          <a:prstGeom prst="rect">
            <a:avLst/>
          </a:prstGeom>
          <a:noFill/>
        </p:spPr>
        <p:txBody>
          <a:bodyPr wrap="square" rtlCol="0">
            <a:spAutoFit/>
          </a:bodyPr>
          <a:lstStyle/>
          <a:p>
            <a:r>
              <a:rPr lang="en-GB" sz="4200" b="1" dirty="0" smtClean="0">
                <a:solidFill>
                  <a:schemeClr val="bg1"/>
                </a:solidFill>
                <a:latin typeface="+mj-lt"/>
                <a:cs typeface="Apple Symbols"/>
              </a:rPr>
              <a:t>The Preservation Process</a:t>
            </a:r>
            <a:endParaRPr lang="en-GB" sz="4200" b="1" dirty="0">
              <a:solidFill>
                <a:schemeClr val="bg1"/>
              </a:solidFill>
              <a:latin typeface="+mj-lt"/>
              <a:cs typeface="Apple Symbols"/>
            </a:endParaRPr>
          </a:p>
        </p:txBody>
      </p:sp>
      <p:sp>
        <p:nvSpPr>
          <p:cNvPr id="4" name="Rounded Rectangle 3"/>
          <p:cNvSpPr/>
          <p:nvPr/>
        </p:nvSpPr>
        <p:spPr>
          <a:xfrm>
            <a:off x="228600" y="1524000"/>
            <a:ext cx="2438400" cy="381000"/>
          </a:xfrm>
          <a:prstGeom prst="roundRect">
            <a:avLst/>
          </a:prstGeom>
          <a:solidFill>
            <a:srgbClr val="FF0000"/>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solidFill>
                  <a:srgbClr val="000000"/>
                </a:solidFill>
              </a:rPr>
              <a:t>Preservation - Check</a:t>
            </a:r>
            <a:endParaRPr lang="en-GB" dirty="0">
              <a:solidFill>
                <a:srgbClr val="000000"/>
              </a:solidFill>
            </a:endParaRPr>
          </a:p>
        </p:txBody>
      </p:sp>
      <p:sp>
        <p:nvSpPr>
          <p:cNvPr id="6" name="Rounded Rectangle 5"/>
          <p:cNvSpPr/>
          <p:nvPr/>
        </p:nvSpPr>
        <p:spPr>
          <a:xfrm>
            <a:off x="228600" y="3124200"/>
            <a:ext cx="2438400" cy="381000"/>
          </a:xfrm>
          <a:prstGeom prst="roundRect">
            <a:avLst/>
          </a:prstGeom>
          <a:solidFill>
            <a:srgbClr val="FF0000"/>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solidFill>
                  <a:srgbClr val="000000"/>
                </a:solidFill>
              </a:rPr>
              <a:t>Preservation - Analyse</a:t>
            </a:r>
            <a:endParaRPr lang="en-GB" dirty="0">
              <a:solidFill>
                <a:srgbClr val="000000"/>
              </a:solidFill>
            </a:endParaRPr>
          </a:p>
        </p:txBody>
      </p:sp>
      <p:sp>
        <p:nvSpPr>
          <p:cNvPr id="7" name="Rounded Rectangle 6"/>
          <p:cNvSpPr/>
          <p:nvPr/>
        </p:nvSpPr>
        <p:spPr>
          <a:xfrm>
            <a:off x="228600" y="4724400"/>
            <a:ext cx="2438400" cy="381000"/>
          </a:xfrm>
          <a:prstGeom prst="roundRect">
            <a:avLst/>
          </a:prstGeom>
          <a:solidFill>
            <a:srgbClr val="FF0000"/>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solidFill>
                  <a:srgbClr val="000000"/>
                </a:solidFill>
              </a:rPr>
              <a:t>Preservation - Action</a:t>
            </a:r>
            <a:endParaRPr lang="en-GB" dirty="0">
              <a:solidFill>
                <a:srgbClr val="000000"/>
              </a:solidFill>
            </a:endParaRPr>
          </a:p>
        </p:txBody>
      </p:sp>
      <p:sp>
        <p:nvSpPr>
          <p:cNvPr id="8" name="TextBox 7"/>
          <p:cNvSpPr txBox="1"/>
          <p:nvPr/>
        </p:nvSpPr>
        <p:spPr>
          <a:xfrm>
            <a:off x="685800" y="1981200"/>
            <a:ext cx="4057521" cy="646331"/>
          </a:xfrm>
          <a:prstGeom prst="rect">
            <a:avLst/>
          </a:prstGeom>
          <a:noFill/>
        </p:spPr>
        <p:txBody>
          <a:bodyPr wrap="square" rtlCol="0">
            <a:spAutoFit/>
          </a:bodyPr>
          <a:lstStyle/>
          <a:p>
            <a:pPr>
              <a:buFont typeface="Arial"/>
              <a:buChar char="•"/>
            </a:pPr>
            <a:r>
              <a:rPr lang="en-GB" dirty="0" smtClean="0"/>
              <a:t> Bit checking &amp; checksum calculation</a:t>
            </a:r>
          </a:p>
          <a:p>
            <a:endParaRPr lang="en-GB" dirty="0"/>
          </a:p>
        </p:txBody>
      </p:sp>
      <p:sp>
        <p:nvSpPr>
          <p:cNvPr id="9" name="TextBox 8"/>
          <p:cNvSpPr txBox="1"/>
          <p:nvPr/>
        </p:nvSpPr>
        <p:spPr>
          <a:xfrm>
            <a:off x="685800" y="3581400"/>
            <a:ext cx="6248400" cy="923330"/>
          </a:xfrm>
          <a:prstGeom prst="rect">
            <a:avLst/>
          </a:prstGeom>
          <a:noFill/>
        </p:spPr>
        <p:txBody>
          <a:bodyPr wrap="square" rtlCol="0">
            <a:spAutoFit/>
          </a:bodyPr>
          <a:lstStyle/>
          <a:p>
            <a:pPr>
              <a:buFont typeface="Arial"/>
              <a:buChar char="•"/>
            </a:pPr>
            <a:r>
              <a:rPr lang="en-GB" dirty="0" smtClean="0"/>
              <a:t> What is the type of file, is the file valid?</a:t>
            </a:r>
          </a:p>
          <a:p>
            <a:pPr>
              <a:buFont typeface="Arial"/>
              <a:buChar char="•"/>
            </a:pPr>
            <a:r>
              <a:rPr lang="en-GB" dirty="0" smtClean="0"/>
              <a:t> Is the file at risk of not having an editor/reader?</a:t>
            </a:r>
          </a:p>
          <a:p>
            <a:pPr>
              <a:buFont typeface="Arial"/>
              <a:buChar char="•"/>
            </a:pPr>
            <a:r>
              <a:rPr lang="en-GB" dirty="0" smtClean="0"/>
              <a:t> Is there a better format available? Lossless or </a:t>
            </a:r>
            <a:r>
              <a:rPr lang="en-GB" dirty="0" err="1" smtClean="0"/>
              <a:t>Lossy</a:t>
            </a:r>
            <a:r>
              <a:rPr lang="en-GB" dirty="0" smtClean="0"/>
              <a:t>?</a:t>
            </a:r>
            <a:endParaRPr lang="en-GB" dirty="0"/>
          </a:p>
        </p:txBody>
      </p:sp>
      <p:sp>
        <p:nvSpPr>
          <p:cNvPr id="11" name="TextBox 10"/>
          <p:cNvSpPr txBox="1"/>
          <p:nvPr/>
        </p:nvSpPr>
        <p:spPr>
          <a:xfrm>
            <a:off x="685800" y="5181600"/>
            <a:ext cx="6248400" cy="646331"/>
          </a:xfrm>
          <a:prstGeom prst="rect">
            <a:avLst/>
          </a:prstGeom>
          <a:noFill/>
        </p:spPr>
        <p:txBody>
          <a:bodyPr wrap="square" rtlCol="0">
            <a:spAutoFit/>
          </a:bodyPr>
          <a:lstStyle/>
          <a:p>
            <a:pPr>
              <a:buFont typeface="Arial"/>
              <a:buChar char="•"/>
            </a:pPr>
            <a:r>
              <a:rPr lang="en-GB" dirty="0" smtClean="0"/>
              <a:t> File migration to avert risks found by analysis.</a:t>
            </a:r>
          </a:p>
          <a:p>
            <a:pPr>
              <a:buFont typeface="Arial"/>
              <a:buChar char="•"/>
            </a:pPr>
            <a:r>
              <a:rPr lang="en-GB" dirty="0" smtClean="0"/>
              <a:t> Movement of file to new storage.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676400" y="76200"/>
            <a:ext cx="6172200" cy="738664"/>
          </a:xfrm>
          <a:prstGeom prst="rect">
            <a:avLst/>
          </a:prstGeom>
          <a:noFill/>
        </p:spPr>
        <p:txBody>
          <a:bodyPr wrap="square" rtlCol="0">
            <a:spAutoFit/>
          </a:bodyPr>
          <a:lstStyle/>
          <a:p>
            <a:r>
              <a:rPr lang="en-GB" sz="4200" b="1" dirty="0" smtClean="0">
                <a:solidFill>
                  <a:schemeClr val="bg1"/>
                </a:solidFill>
                <a:latin typeface="+mj-lt"/>
                <a:cs typeface="Apple Symbols"/>
              </a:rPr>
              <a:t>Preservation - Analysis</a:t>
            </a:r>
            <a:endParaRPr lang="en-GB" sz="4200" b="1" dirty="0">
              <a:solidFill>
                <a:schemeClr val="bg1"/>
              </a:solidFill>
              <a:latin typeface="+mj-lt"/>
              <a:cs typeface="Apple Symbols"/>
            </a:endParaRPr>
          </a:p>
        </p:txBody>
      </p:sp>
      <p:sp>
        <p:nvSpPr>
          <p:cNvPr id="6" name="Rounded Rectangle 5"/>
          <p:cNvSpPr/>
          <p:nvPr/>
        </p:nvSpPr>
        <p:spPr>
          <a:xfrm>
            <a:off x="533400" y="1295400"/>
            <a:ext cx="2438400" cy="381000"/>
          </a:xfrm>
          <a:prstGeom prst="roundRect">
            <a:avLst/>
          </a:prstGeom>
          <a:solidFill>
            <a:srgbClr val="FF0000"/>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solidFill>
                  <a:srgbClr val="000000"/>
                </a:solidFill>
              </a:rPr>
              <a:t>Preservation - Analyse</a:t>
            </a:r>
            <a:endParaRPr lang="en-GB" dirty="0">
              <a:solidFill>
                <a:srgbClr val="000000"/>
              </a:solidFill>
            </a:endParaRPr>
          </a:p>
        </p:txBody>
      </p:sp>
      <p:sp>
        <p:nvSpPr>
          <p:cNvPr id="9" name="TextBox 8"/>
          <p:cNvSpPr txBox="1"/>
          <p:nvPr/>
        </p:nvSpPr>
        <p:spPr>
          <a:xfrm>
            <a:off x="457200" y="1905000"/>
            <a:ext cx="8001000" cy="3693318"/>
          </a:xfrm>
          <a:prstGeom prst="rect">
            <a:avLst/>
          </a:prstGeom>
          <a:noFill/>
        </p:spPr>
        <p:txBody>
          <a:bodyPr wrap="square" rtlCol="0">
            <a:spAutoFit/>
          </a:bodyPr>
          <a:lstStyle/>
          <a:p>
            <a:pPr>
              <a:buFont typeface="Arial"/>
              <a:buChar char="•"/>
            </a:pPr>
            <a:r>
              <a:rPr lang="en-GB" sz="2600" dirty="0" smtClean="0"/>
              <a:t> What is the type of file, is the file valid?</a:t>
            </a:r>
          </a:p>
          <a:p>
            <a:pPr lvl="1">
              <a:buFont typeface="Arial"/>
              <a:buChar char="•"/>
            </a:pPr>
            <a:r>
              <a:rPr lang="en-GB" sz="2600" dirty="0" smtClean="0"/>
              <a:t> Droid is a good classification tool for this. </a:t>
            </a:r>
          </a:p>
          <a:p>
            <a:endParaRPr lang="en-GB" sz="2600" dirty="0" smtClean="0"/>
          </a:p>
          <a:p>
            <a:pPr>
              <a:buFont typeface="Arial"/>
              <a:buChar char="•"/>
            </a:pPr>
            <a:r>
              <a:rPr lang="en-GB" sz="2600" dirty="0" smtClean="0"/>
              <a:t> Is the file at risk of not having an editor/reader?</a:t>
            </a:r>
          </a:p>
          <a:p>
            <a:pPr lvl="1">
              <a:buFont typeface="Arial"/>
              <a:buChar char="•"/>
            </a:pPr>
            <a:r>
              <a:rPr lang="en-GB" sz="2600" dirty="0" smtClean="0"/>
              <a:t> Functionality is being developed in PRONOM technical registry.</a:t>
            </a:r>
          </a:p>
          <a:p>
            <a:endParaRPr lang="en-GB" sz="2600" dirty="0" smtClean="0"/>
          </a:p>
          <a:p>
            <a:pPr>
              <a:buFont typeface="Arial"/>
              <a:buChar char="•"/>
            </a:pPr>
            <a:r>
              <a:rPr lang="en-GB" sz="2600" dirty="0" smtClean="0"/>
              <a:t> Is there a better format available? Lossless or </a:t>
            </a:r>
            <a:r>
              <a:rPr lang="en-GB" sz="2600" dirty="0" err="1" smtClean="0"/>
              <a:t>Lossy</a:t>
            </a:r>
            <a:r>
              <a:rPr lang="en-GB" sz="2600" dirty="0" smtClean="0"/>
              <a:t>?</a:t>
            </a:r>
          </a:p>
          <a:p>
            <a:pPr lvl="1">
              <a:buFont typeface="Arial"/>
              <a:buChar char="•"/>
            </a:pPr>
            <a:r>
              <a:rPr lang="en-GB" sz="2600" dirty="0" smtClean="0"/>
              <a:t> Planets registry of tools.</a:t>
            </a:r>
            <a:endParaRPr lang="en-GB" sz="2600" dirty="0"/>
          </a:p>
        </p:txBody>
      </p:sp>
      <p:pic>
        <p:nvPicPr>
          <p:cNvPr id="10" name="Picture 9"/>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391400" y="1828800"/>
            <a:ext cx="1498600" cy="927100"/>
          </a:xfrm>
          <a:prstGeom prst="rect">
            <a:avLst/>
          </a:prstGeom>
        </p:spPr>
      </p:pic>
      <p:pic>
        <p:nvPicPr>
          <p:cNvPr id="12" name="Picture 11"/>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6286500" y="4076700"/>
            <a:ext cx="3162300" cy="571500"/>
          </a:xfrm>
          <a:prstGeom prst="rect">
            <a:avLst/>
          </a:prstGeom>
        </p:spPr>
      </p:pic>
      <p:pic>
        <p:nvPicPr>
          <p:cNvPr id="13" name="Picture 12"/>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6705600" y="5331254"/>
            <a:ext cx="2120900" cy="9171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533400" y="1295400"/>
            <a:ext cx="2438400" cy="381000"/>
          </a:xfrm>
          <a:prstGeom prst="roundRect">
            <a:avLst/>
          </a:prstGeom>
          <a:solidFill>
            <a:srgbClr val="FF0000"/>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solidFill>
                  <a:srgbClr val="000000"/>
                </a:solidFill>
              </a:rPr>
              <a:t>Preservation - Analyse</a:t>
            </a:r>
            <a:endParaRPr lang="en-GB" dirty="0">
              <a:solidFill>
                <a:srgbClr val="000000"/>
              </a:solidFill>
            </a:endParaRPr>
          </a:p>
        </p:txBody>
      </p:sp>
      <p:sp>
        <p:nvSpPr>
          <p:cNvPr id="33" name="TextBox 32"/>
          <p:cNvSpPr txBox="1"/>
          <p:nvPr/>
        </p:nvSpPr>
        <p:spPr>
          <a:xfrm>
            <a:off x="5181600" y="1371600"/>
            <a:ext cx="3962400" cy="492443"/>
          </a:xfrm>
          <a:prstGeom prst="rect">
            <a:avLst/>
          </a:prstGeom>
          <a:noFill/>
        </p:spPr>
        <p:txBody>
          <a:bodyPr wrap="square" rtlCol="0">
            <a:spAutoFit/>
          </a:bodyPr>
          <a:lstStyle/>
          <a:p>
            <a:r>
              <a:rPr lang="en-GB" sz="2600" dirty="0" err="1" smtClean="0"/>
              <a:t>EPrints</a:t>
            </a:r>
            <a:r>
              <a:rPr lang="en-GB" sz="2600" dirty="0" smtClean="0"/>
              <a:t> File Classification</a:t>
            </a:r>
          </a:p>
        </p:txBody>
      </p:sp>
      <p:pic>
        <p:nvPicPr>
          <p:cNvPr id="7" name="Picture 6"/>
          <p:cNvPicPr>
            <a:picLocks noChangeAspect="1"/>
          </p:cNvPicPr>
          <p:nvPr/>
        </p:nvPicPr>
        <p:blipFill>
          <a:blip r:embed="rId3"/>
          <a:stretch>
            <a:fillRect/>
          </a:stretch>
        </p:blipFill>
        <p:spPr>
          <a:xfrm>
            <a:off x="38186" y="1905000"/>
            <a:ext cx="9105814" cy="4648200"/>
          </a:xfrm>
          <a:prstGeom prst="rect">
            <a:avLst/>
          </a:prstGeom>
        </p:spPr>
      </p:pic>
      <p:sp>
        <p:nvSpPr>
          <p:cNvPr id="8" name="TextBox 7"/>
          <p:cNvSpPr txBox="1"/>
          <p:nvPr/>
        </p:nvSpPr>
        <p:spPr>
          <a:xfrm>
            <a:off x="1676400" y="76200"/>
            <a:ext cx="6172200" cy="738664"/>
          </a:xfrm>
          <a:prstGeom prst="rect">
            <a:avLst/>
          </a:prstGeom>
          <a:noFill/>
        </p:spPr>
        <p:txBody>
          <a:bodyPr wrap="square" rtlCol="0">
            <a:spAutoFit/>
          </a:bodyPr>
          <a:lstStyle/>
          <a:p>
            <a:r>
              <a:rPr lang="en-GB" sz="4200" b="1" dirty="0" smtClean="0">
                <a:solidFill>
                  <a:schemeClr val="bg1"/>
                </a:solidFill>
                <a:latin typeface="+mj-lt"/>
                <a:cs typeface="Apple Symbols"/>
              </a:rPr>
              <a:t>Preservation - Analysis</a:t>
            </a:r>
            <a:endParaRPr lang="en-GB" sz="4200" b="1" dirty="0">
              <a:solidFill>
                <a:schemeClr val="bg1"/>
              </a:solidFill>
              <a:latin typeface="+mj-lt"/>
              <a:cs typeface="Apple Symbol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173129</TotalTime>
  <Words>2617</Words>
  <Application>Microsoft Office PowerPoint</Application>
  <PresentationFormat>On-screen Show (4:3)</PresentationFormat>
  <Paragraphs>261</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Genesis</vt:lpstr>
      <vt:lpstr>EPrints &amp; Preservation</vt:lpstr>
      <vt:lpstr>Grassroots Preservation</vt:lpstr>
      <vt:lpstr>Slide 3</vt:lpstr>
      <vt:lpstr>Slide 4</vt:lpstr>
      <vt:lpstr>The                    Storage Controller</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davetaz</dc:creator>
  <cp:lastModifiedBy>Les Carr</cp:lastModifiedBy>
  <cp:revision>363</cp:revision>
  <dcterms:created xsi:type="dcterms:W3CDTF">2008-12-12T16:06:02Z</dcterms:created>
  <dcterms:modified xsi:type="dcterms:W3CDTF">2008-12-19T14:53:59Z</dcterms:modified>
</cp:coreProperties>
</file>