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35" r:id="rId2"/>
    <p:sldId id="450" r:id="rId3"/>
    <p:sldId id="452" r:id="rId4"/>
    <p:sldId id="453" r:id="rId5"/>
    <p:sldId id="454" r:id="rId6"/>
    <p:sldId id="455" r:id="rId7"/>
    <p:sldId id="456" r:id="rId8"/>
    <p:sldId id="457" r:id="rId9"/>
    <p:sldId id="469" r:id="rId10"/>
    <p:sldId id="458" r:id="rId11"/>
    <p:sldId id="468" r:id="rId12"/>
    <p:sldId id="459" r:id="rId13"/>
    <p:sldId id="470" r:id="rId14"/>
    <p:sldId id="466" r:id="rId15"/>
    <p:sldId id="439" r:id="rId16"/>
    <p:sldId id="440" r:id="rId17"/>
    <p:sldId id="441" r:id="rId18"/>
    <p:sldId id="436" r:id="rId19"/>
    <p:sldId id="442" r:id="rId20"/>
    <p:sldId id="443" r:id="rId21"/>
    <p:sldId id="438" r:id="rId22"/>
    <p:sldId id="461" r:id="rId23"/>
    <p:sldId id="463" r:id="rId24"/>
    <p:sldId id="444" r:id="rId25"/>
    <p:sldId id="446" r:id="rId26"/>
    <p:sldId id="445" r:id="rId27"/>
    <p:sldId id="447" r:id="rId28"/>
    <p:sldId id="464" r:id="rId29"/>
    <p:sldId id="448" r:id="rId30"/>
    <p:sldId id="449" r:id="rId31"/>
    <p:sldId id="465" r:id="rId32"/>
    <p:sldId id="467" r:id="rId33"/>
  </p:sldIdLst>
  <p:sldSz cx="10080625" cy="7559675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  <p:clrMru>
    <a:srgbClr val="2B7FD3"/>
    <a:srgbClr val="9BC1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56" y="-96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64F15E0-EBBA-B24D-9C24-2708134B10E2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2F9A808-7D12-5843-8F13-EAC1B6D2A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6513" cy="383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682AC54-4D89-1D46-849C-28C319E3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44B529-55C3-1449-94E4-EEF1D7077FA8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Welcome to the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 5 minute demos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this demo we are going to look at web based file uploading and the new architecture which has been built in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3.2. The new architecture allows more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flexability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to perform processes on different types of files as they are uploaded.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lets look at some demos. There are 3 cool </a:t>
            </a:r>
            <a:r>
              <a:rPr lang="en-US" baseline="0" dirty="0" err="1" smtClean="0"/>
              <a:t>plugins</a:t>
            </a:r>
            <a:r>
              <a:rPr lang="en-US" baseline="0" dirty="0" smtClean="0"/>
              <a:t> I’d like to show you including one to handle the new Microsoft Office formats which we are very excited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lets look at some demos. There are 3 cool </a:t>
            </a:r>
            <a:r>
              <a:rPr lang="en-US" baseline="0" dirty="0" err="1" smtClean="0"/>
              <a:t>plugins</a:t>
            </a:r>
            <a:r>
              <a:rPr lang="en-US" baseline="0" dirty="0" smtClean="0"/>
              <a:t> I’d like to show you including one to handle the new Microsoft Office formats which we are very excited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44B529-55C3-1449-94E4-EEF1D7077FA8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Welcome to the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 5 minute demos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this demo we are going to look at web based file uploading and the new architecture which has been built in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3.2. The new architecture allows more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flexability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to perform processes on different types of files as they are uploaded.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many of you may know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is already a very modular system allowing you to use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plugins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to perform different operations.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This is now true of the upload handler.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upload handler in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the past has already had the capability to handle the uncompressing of an archive of files as well as direct file upload and in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 we saw the need to expand this capability to handle more types of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many of you may know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is already a very modular system allowing you to use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plugins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to perform different operations.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This is now true of the upload handler.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upload handler in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the past has already had the capability to handle the uncompressing of an archive of files as well as direct file upload and in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 we saw the need to expand this capability to handle more types of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many of you may know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is already a very modular system allowing you to use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plugins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to perform different operations.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This is now true of the upload handler.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upload handler in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the past has already had the capability to handle the uncompressing of an archive of files as well as direct file upload and in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 we saw the need to expand this capability to handle more types of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lets look at some demos. There are 3 cool </a:t>
            </a:r>
            <a:r>
              <a:rPr lang="en-US" baseline="0" dirty="0" err="1" smtClean="0"/>
              <a:t>plugins</a:t>
            </a:r>
            <a:r>
              <a:rPr lang="en-US" baseline="0" dirty="0" smtClean="0"/>
              <a:t> I’d like to show you including one to handle the new Microsoft Office formats which we are very excited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many of you may know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is already a very modular system allowing you to use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plugins</a:t>
            </a:r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to perform different operations.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This is now true of the upload handler.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upload handler in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the past has already had the capability to handle the uncompressing of an archive of files as well as direct file upload and in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Eprints</a:t>
            </a:r>
            <a:r>
              <a:rPr lang="en-US" sz="1200" kern="1200" baseline="0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3.2 we saw the need to expand this capability to handle more types of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lets look at some demos. There are 3 cool </a:t>
            </a:r>
            <a:r>
              <a:rPr lang="en-US" baseline="0" dirty="0" err="1" smtClean="0"/>
              <a:t>plugins</a:t>
            </a:r>
            <a:r>
              <a:rPr lang="en-US" baseline="0" dirty="0" smtClean="0"/>
              <a:t> I’d like to show you including one to handle the new Microsoft Office formats which we are very excited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lets look at some demos. There are 3 cool </a:t>
            </a:r>
            <a:r>
              <a:rPr lang="en-US" baseline="0" dirty="0" err="1" smtClean="0"/>
              <a:t>plugins</a:t>
            </a:r>
            <a:r>
              <a:rPr lang="en-US" baseline="0" dirty="0" smtClean="0"/>
              <a:t> I’d like to show you including one to handle the new Microsoft Office formats which we are very excited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682AC54-4D89-1D46-849C-28C319E3854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gradFill rotWithShape="0">
          <a:gsLst>
            <a:gs pos="0">
              <a:srgbClr val="001F3E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9688" y="1638300"/>
            <a:ext cx="7421562" cy="1984375"/>
          </a:xfrm>
          <a:noFill/>
          <a:ln w="76200"/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9688" y="3622675"/>
            <a:ext cx="6615112" cy="733425"/>
          </a:xfrm>
          <a:ln w="76200"/>
        </p:spPr>
        <p:txBody>
          <a:bodyPr/>
          <a:lstStyle>
            <a:lvl1pPr marL="193675" indent="0" algn="r">
              <a:buFont typeface="Wingdings 3" charset="2"/>
              <a:buNone/>
              <a:defRPr>
                <a:solidFill>
                  <a:schemeClr val="bg1"/>
                </a:solidFill>
                <a:latin typeface="GillSans Light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835FA-FE4A-1B47-B82C-CC3C8A093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8300" y="0"/>
            <a:ext cx="2092325" cy="62404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563" y="0"/>
            <a:ext cx="6129337" cy="62404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C04B-8F9A-7B4A-9443-1B28B253B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072A-0D11-D246-A4E3-6D61F322B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841B-B161-AC42-A36A-AE8A44E8AB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563" y="1477963"/>
            <a:ext cx="38592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8175" y="1477963"/>
            <a:ext cx="38592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B184-C099-F641-B804-AA901BF4D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0F868-46C7-1B49-8386-1E3EE36C9E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5572-75E5-3A4A-A0BE-2739358A9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09C5-2A0F-F341-84DB-6E14A7C54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B1E5-AF38-204B-9383-465D6303F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9260-36FC-EF48-96C3-CC66C24080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5313" y="0"/>
            <a:ext cx="8215312" cy="1160463"/>
          </a:xfrm>
          <a:prstGeom prst="rect">
            <a:avLst/>
          </a:prstGeom>
          <a:gradFill rotWithShape="1">
            <a:gsLst>
              <a:gs pos="0">
                <a:srgbClr val="002E5D"/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563" y="1477963"/>
            <a:ext cx="7870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39FB6DF-0DDC-4C46-8C32-02F5B9C443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5" descr="E-prints 4co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438" y="6669088"/>
            <a:ext cx="1666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0" y="6467475"/>
            <a:ext cx="10080625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ea typeface="+mn-ea"/>
              <a:cs typeface="+mn-cs"/>
            </a:endParaRPr>
          </a:p>
        </p:txBody>
      </p:sp>
      <p:pic>
        <p:nvPicPr>
          <p:cNvPr id="1031" name="Picture 7" descr="Keyboard_blue"/>
          <p:cNvPicPr>
            <a:picLocks noChangeAspect="1" noChangeArrowheads="1"/>
          </p:cNvPicPr>
          <p:nvPr/>
        </p:nvPicPr>
        <p:blipFill>
          <a:blip r:embed="rId14"/>
          <a:srcRect l="27690" t="30487" r="32971" b="38718"/>
          <a:stretch>
            <a:fillRect/>
          </a:stretch>
        </p:blipFill>
        <p:spPr bwMode="auto">
          <a:xfrm>
            <a:off x="0" y="0"/>
            <a:ext cx="1746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advClick="0" advTm="5000"/>
  <p:txStyles>
    <p:titleStyle>
      <a:lvl1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2pPr>
      <a:lvl3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3pPr>
      <a:lvl4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4pPr>
      <a:lvl5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5pPr>
      <a:lvl6pPr marL="6492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6pPr>
      <a:lvl7pPr marL="11064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7pPr>
      <a:lvl8pPr marL="15636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8pPr>
      <a:lvl9pPr marL="20208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9pPr>
    </p:titleStyle>
    <p:bodyStyle>
      <a:lvl1pPr marL="395288" indent="-395288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20750" indent="-3270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70013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19275" indent="-2508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270125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7273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6pPr>
      <a:lvl7pPr marL="31845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7pPr>
      <a:lvl8pPr marL="36417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8pPr>
      <a:lvl9pPr marL="40989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avetaz/Documents/PASIG_MALTA/pasig_malta1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avetaz/Documents/PASIG_MALTA/pasig_malta_word_only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avetaz/Documents/PASIG_MALTA/pasig_malta_cloud_storage1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avetaz/Documents/PASIG_MALTA/pasig_malta_desktop_to_cloud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138" t="24497" r="8557" b="26174"/>
          <a:stretch>
            <a:fillRect/>
          </a:stretch>
        </p:blipFill>
        <p:spPr>
          <a:xfrm>
            <a:off x="4418290" y="517892"/>
            <a:ext cx="5422622" cy="240798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ContrastingLeftFacing" fov="3600000">
              <a:rot lat="576989" lon="2026573" rev="21278163"/>
            </a:camera>
            <a:lightRig rig="threePt" dir="t"/>
          </a:scene3d>
          <a:sp3d/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2" y="5837237"/>
            <a:ext cx="5099050" cy="1417637"/>
          </a:xfrm>
          <a:noFill/>
          <a:ln w="9525"/>
        </p:spPr>
        <p:txBody>
          <a:bodyPr/>
          <a:lstStyle/>
          <a:p>
            <a:pPr marL="0" indent="0" eaLnBrk="1" hangingPunct="1"/>
            <a:r>
              <a:rPr lang="en-US" sz="6600" dirty="0" err="1" smtClean="0"/>
              <a:t>EPrints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3400" dirty="0" smtClean="0">
                <a:solidFill>
                  <a:schemeClr val="bg1">
                    <a:lumMod val="85000"/>
                  </a:schemeClr>
                </a:solidFill>
              </a:rPr>
              <a:t>Preservation Update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112" y="6218237"/>
            <a:ext cx="92900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P2-Registry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http://p2-registry.ecs.soton.ac.uk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p2-registry-layer-ca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1887537"/>
            <a:ext cx="9144000" cy="37846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Input – PDF v1.3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0713" y="1477963"/>
            <a:ext cx="8956676" cy="4762500"/>
          </a:xfrm>
        </p:spPr>
        <p:txBody>
          <a:bodyPr/>
          <a:lstStyle/>
          <a:p>
            <a:r>
              <a:rPr lang="en-US" dirty="0" smtClean="0"/>
              <a:t>PRONOM Data </a:t>
            </a:r>
          </a:p>
          <a:p>
            <a:pPr lvl="1"/>
            <a:r>
              <a:rPr lang="en-US" dirty="0" smtClean="0"/>
              <a:t>Format Documentation</a:t>
            </a:r>
          </a:p>
          <a:p>
            <a:pPr lvl="1"/>
            <a:r>
              <a:rPr lang="en-US" dirty="0" smtClean="0"/>
              <a:t>Format age and newer versions</a:t>
            </a:r>
          </a:p>
          <a:p>
            <a:pPr lvl="1"/>
            <a:r>
              <a:rPr lang="en-US" dirty="0" smtClean="0"/>
              <a:t>Identification Type</a:t>
            </a:r>
          </a:p>
          <a:p>
            <a:pPr lvl="1"/>
            <a:r>
              <a:rPr lang="en-US" dirty="0" smtClean="0"/>
              <a:t>4 Software Tools</a:t>
            </a:r>
          </a:p>
          <a:p>
            <a:r>
              <a:rPr lang="en-US" dirty="0" err="1" smtClean="0"/>
              <a:t>dbpedia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Format Complexity</a:t>
            </a:r>
          </a:p>
          <a:p>
            <a:pPr lvl="1"/>
            <a:r>
              <a:rPr lang="en-US" dirty="0" smtClean="0"/>
              <a:t>Format Type</a:t>
            </a:r>
          </a:p>
          <a:p>
            <a:pPr lvl="1"/>
            <a:r>
              <a:rPr lang="en-US" dirty="0" smtClean="0"/>
              <a:t>&gt; 50 Software Tools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http://p2-registry.ecs.soton.ac.uk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Output – PDF v1.3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http://p2-registry.ecs.soton.ac.uk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" y="1265237"/>
            <a:ext cx="10066840" cy="50292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P2-Registry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51037"/>
            <a:ext cx="9109076" cy="3505200"/>
          </a:xfrm>
        </p:spPr>
        <p:txBody>
          <a:bodyPr vert="horz"/>
          <a:lstStyle/>
          <a:p>
            <a:pPr algn="ctr">
              <a:buNone/>
            </a:pPr>
            <a:r>
              <a:rPr lang="en-US" sz="4600" dirty="0" smtClean="0"/>
              <a:t>Import more data which people have created on the linked data web.</a:t>
            </a:r>
          </a:p>
          <a:p>
            <a:pPr algn="ctr">
              <a:buNone/>
            </a:pPr>
            <a:endParaRPr lang="en-US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Currently 46,000 items of Information (mostly about PDF)</a:t>
            </a:r>
          </a:p>
          <a:p>
            <a:pPr algn="ctr">
              <a:buNone/>
            </a:pPr>
            <a:endParaRPr lang="en-US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None/>
            </a:pPr>
            <a:r>
              <a:rPr lang="en-US" sz="5000" dirty="0" smtClean="0"/>
              <a:t>Have you got any?</a:t>
            </a:r>
            <a:endParaRPr lang="en-US" sz="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8138" t="24497" r="8557" b="26174"/>
          <a:stretch>
            <a:fillRect/>
          </a:stretch>
        </p:blipFill>
        <p:spPr>
          <a:xfrm>
            <a:off x="4418290" y="517892"/>
            <a:ext cx="5422622" cy="240798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perspectiveContrastingLeftFacing" fov="3600000">
              <a:rot lat="576989" lon="2026573" rev="21278163"/>
            </a:camera>
            <a:lightRig rig="threePt" dir="t"/>
          </a:scene3d>
          <a:sp3d/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2" y="5837237"/>
            <a:ext cx="6248400" cy="1417637"/>
          </a:xfrm>
          <a:noFill/>
          <a:ln w="9525"/>
        </p:spPr>
        <p:txBody>
          <a:bodyPr/>
          <a:lstStyle/>
          <a:p>
            <a:pPr marL="0" indent="0" eaLnBrk="1" hangingPunct="1"/>
            <a:r>
              <a:rPr lang="en-US" sz="6600" dirty="0" err="1" smtClean="0"/>
              <a:t>EPrints</a:t>
            </a:r>
            <a:r>
              <a:rPr lang="en-US" sz="6600" dirty="0" smtClean="0"/>
              <a:t> 3.2</a:t>
            </a:r>
            <a:br>
              <a:rPr lang="en-US" sz="6600" dirty="0" smtClean="0"/>
            </a:br>
            <a:r>
              <a:rPr lang="en-US" sz="3400" dirty="0" smtClean="0">
                <a:solidFill>
                  <a:schemeClr val="bg1">
                    <a:lumMod val="85000"/>
                  </a:schemeClr>
                </a:solidFill>
              </a:rPr>
              <a:t>Desktop &amp; Cloud Integration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112" y="6218237"/>
            <a:ext cx="92900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EPrints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2" y="1417637"/>
            <a:ext cx="7870825" cy="4762500"/>
          </a:xfrm>
        </p:spPr>
        <p:txBody>
          <a:bodyPr/>
          <a:lstStyle/>
          <a:p>
            <a:r>
              <a:rPr lang="en-US" dirty="0" smtClean="0"/>
              <a:t>Everything builds on the core layer</a:t>
            </a:r>
          </a:p>
          <a:p>
            <a:r>
              <a:rPr lang="en-US" dirty="0" smtClean="0"/>
              <a:t>Major part of v3.2 is strengthening the core and adding more abstraction layers</a:t>
            </a:r>
          </a:p>
          <a:p>
            <a:pPr lvl="1"/>
            <a:r>
              <a:rPr lang="en-US" dirty="0" smtClean="0"/>
              <a:t>Improved data model </a:t>
            </a:r>
          </a:p>
          <a:p>
            <a:pPr lvl="1"/>
            <a:r>
              <a:rPr lang="en-US" dirty="0" smtClean="0"/>
              <a:t>Enhanced data facilities </a:t>
            </a:r>
          </a:p>
          <a:p>
            <a:pPr lvl="1"/>
            <a:r>
              <a:rPr lang="en-US" dirty="0" smtClean="0"/>
              <a:t>Enhanced metadata facilities</a:t>
            </a:r>
          </a:p>
          <a:p>
            <a:pPr lvl="1"/>
            <a:r>
              <a:rPr lang="en-US" dirty="0" smtClean="0"/>
              <a:t>Improved programming &amp; API</a:t>
            </a:r>
            <a:endParaRPr lang="en-US" dirty="0"/>
          </a:p>
        </p:txBody>
      </p:sp>
      <p:pic>
        <p:nvPicPr>
          <p:cNvPr id="4" name="Picture 3" descr="eprints_layer_c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912" y="4008437"/>
            <a:ext cx="5421313" cy="22225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EPrints</a:t>
            </a:r>
            <a:r>
              <a:rPr lang="en-US" dirty="0" smtClean="0"/>
              <a:t> 3.2 Structure</a:t>
            </a:r>
            <a:endParaRPr lang="en-US" dirty="0"/>
          </a:p>
        </p:txBody>
      </p:sp>
      <p:pic>
        <p:nvPicPr>
          <p:cNvPr id="5" name="Picture 4" descr="myView_of_EPri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781"/>
            <a:ext cx="10080625" cy="519811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Focus</a:t>
            </a:r>
            <a:endParaRPr lang="en-US" dirty="0"/>
          </a:p>
        </p:txBody>
      </p:sp>
      <p:pic>
        <p:nvPicPr>
          <p:cNvPr id="5" name="Picture 4" descr="malta_pasig_foc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781"/>
            <a:ext cx="10080625" cy="519811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Desktop &amp; Cloud Integration</a:t>
            </a:r>
            <a:br>
              <a:rPr lang="en-US" smtClean="0"/>
            </a:br>
            <a:r>
              <a:rPr lang="en-US" smtClean="0"/>
              <a:t>Part 1: Desktop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913" y="1477963"/>
            <a:ext cx="9261476" cy="4762500"/>
          </a:xfrm>
        </p:spPr>
        <p:txBody>
          <a:bodyPr/>
          <a:lstStyle/>
          <a:p>
            <a:r>
              <a:rPr lang="en-US" dirty="0" smtClean="0"/>
              <a:t>Upload handler now has a Plug-in layer</a:t>
            </a:r>
            <a:endParaRPr lang="en-US" dirty="0"/>
          </a:p>
        </p:txBody>
      </p:sp>
      <p:pic>
        <p:nvPicPr>
          <p:cNvPr id="9" name="Picture 8" descr="upload_handler_services_epri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112" y="2484437"/>
            <a:ext cx="4699000" cy="32385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&amp; Cloud Integration</a:t>
            </a:r>
            <a:br>
              <a:rPr lang="en-US" dirty="0" smtClean="0"/>
            </a:br>
            <a:r>
              <a:rPr lang="en-US" dirty="0" smtClean="0"/>
              <a:t>Part 1: Desktop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913" y="1477963"/>
            <a:ext cx="9261476" cy="4762500"/>
          </a:xfrm>
        </p:spPr>
        <p:txBody>
          <a:bodyPr/>
          <a:lstStyle/>
          <a:p>
            <a:r>
              <a:rPr lang="en-US" dirty="0" smtClean="0"/>
              <a:t>Can be integrated with accession services</a:t>
            </a:r>
            <a:endParaRPr lang="en-US" dirty="0"/>
          </a:p>
        </p:txBody>
      </p:sp>
      <p:pic>
        <p:nvPicPr>
          <p:cNvPr id="5" name="Picture 4" descr="upload_handler_services_eprint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12" y="2332037"/>
            <a:ext cx="7239000" cy="36703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EPrints</a:t>
            </a:r>
            <a:r>
              <a:rPr lang="en-US" dirty="0" smtClean="0"/>
              <a:t>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1477963"/>
            <a:ext cx="9261476" cy="4762500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EPrints</a:t>
            </a:r>
            <a:r>
              <a:rPr lang="en-US" dirty="0" smtClean="0"/>
              <a:t> Preservation Team</a:t>
            </a:r>
          </a:p>
          <a:p>
            <a:endParaRPr lang="en-US" dirty="0" smtClean="0"/>
          </a:p>
          <a:p>
            <a:r>
              <a:rPr lang="en-US" dirty="0" smtClean="0"/>
              <a:t>Overseeing integration of preservation into </a:t>
            </a:r>
            <a:r>
              <a:rPr lang="en-US" dirty="0" err="1" smtClean="0"/>
              <a:t>EPrints</a:t>
            </a:r>
            <a:r>
              <a:rPr lang="en-US" dirty="0" smtClean="0"/>
              <a:t> software as well as involvement with preservation projects</a:t>
            </a:r>
          </a:p>
          <a:p>
            <a:endParaRPr lang="en-US" dirty="0" smtClean="0"/>
          </a:p>
          <a:p>
            <a:r>
              <a:rPr lang="en-US" dirty="0" smtClean="0"/>
              <a:t>Preserv2 – Ended March 2009</a:t>
            </a:r>
          </a:p>
          <a:p>
            <a:r>
              <a:rPr lang="en-US" dirty="0" smtClean="0"/>
              <a:t>Keep-It! – Just Beginning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912" y="1493837"/>
            <a:ext cx="2920553" cy="1143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&amp; Cloud Integration</a:t>
            </a:r>
            <a:br>
              <a:rPr lang="en-US" dirty="0" smtClean="0"/>
            </a:br>
            <a:r>
              <a:rPr lang="en-US" dirty="0" smtClean="0"/>
              <a:t>Part 1: Desktop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15913" y="1477963"/>
            <a:ext cx="9261476" cy="47625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EPrints</a:t>
            </a:r>
            <a:r>
              <a:rPr lang="en-US" dirty="0" smtClean="0"/>
              <a:t> 3.2</a:t>
            </a:r>
          </a:p>
          <a:p>
            <a:r>
              <a:rPr lang="en-US" dirty="0" smtClean="0"/>
              <a:t>SWORD 2 Support</a:t>
            </a:r>
          </a:p>
          <a:p>
            <a:r>
              <a:rPr lang="en-US" dirty="0" smtClean="0"/>
              <a:t>MS Office XML Upload Plug-in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Microsoft Office</a:t>
            </a:r>
          </a:p>
          <a:p>
            <a:r>
              <a:rPr lang="en-US" dirty="0" smtClean="0"/>
              <a:t>Microsoft Article Authoring Add-in Tool</a:t>
            </a:r>
          </a:p>
          <a:p>
            <a:r>
              <a:rPr lang="en-US" dirty="0" smtClean="0"/>
              <a:t>Dublin Core Metadata</a:t>
            </a:r>
          </a:p>
          <a:p>
            <a:r>
              <a:rPr lang="en-US" dirty="0" smtClean="0"/>
              <a:t>SWORD 2 Support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6913" y="1265237"/>
            <a:ext cx="8880476" cy="4762500"/>
          </a:xfrm>
        </p:spPr>
        <p:txBody>
          <a:bodyPr anchor="ctr"/>
          <a:lstStyle/>
          <a:p>
            <a:pPr algn="ctr">
              <a:buNone/>
            </a:pPr>
            <a:r>
              <a:rPr lang="en-US" sz="5000" smtClean="0"/>
              <a:t>Demo 1</a:t>
            </a:r>
          </a:p>
          <a:p>
            <a:pPr algn="ctr">
              <a:buNone/>
            </a:pPr>
            <a:endParaRPr lang="en-US" sz="5000" smtClean="0"/>
          </a:p>
          <a:p>
            <a:pPr algn="ctr">
              <a:buNone/>
            </a:pPr>
            <a:r>
              <a:rPr lang="en-US" sz="3000" smtClean="0">
                <a:solidFill>
                  <a:srgbClr val="595959"/>
                </a:solidFill>
              </a:rPr>
              <a:t>1) Uploading Office 2007 Document into EPrints using Web Interface</a:t>
            </a:r>
          </a:p>
          <a:p>
            <a:pPr algn="ctr">
              <a:buNone/>
            </a:pPr>
            <a:endParaRPr lang="en-US" sz="3000" smtClean="0">
              <a:solidFill>
                <a:srgbClr val="595959"/>
              </a:solidFill>
            </a:endParaRPr>
          </a:p>
          <a:p>
            <a:pPr algn="ctr">
              <a:buNone/>
            </a:pPr>
            <a:r>
              <a:rPr lang="en-US" sz="3000" smtClean="0">
                <a:solidFill>
                  <a:srgbClr val="595959"/>
                </a:solidFill>
              </a:rPr>
              <a:t>2) Uploading directly from Word 2007 into EPrints</a:t>
            </a:r>
            <a:endParaRPr lang="en-US" sz="3000" dirty="0">
              <a:solidFill>
                <a:srgbClr val="59595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ig_malta1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33" y="0"/>
            <a:ext cx="10035358" cy="7559675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ig_malta_word_only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974"/>
            <a:ext cx="10080625" cy="745966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ga_Clou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7"/>
            <a:ext cx="100806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&amp; Cloud Integration</a:t>
            </a:r>
            <a:br>
              <a:rPr lang="en-US" dirty="0" smtClean="0"/>
            </a:br>
            <a:r>
              <a:rPr lang="en-US" dirty="0" smtClean="0"/>
              <a:t>Part 1I: Cloud – Hybrid Storage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646237"/>
            <a:ext cx="4724399" cy="4594226"/>
          </a:xfrm>
        </p:spPr>
        <p:txBody>
          <a:bodyPr/>
          <a:lstStyle/>
          <a:p>
            <a:r>
              <a:rPr lang="en-US" sz="2000" smtClean="0"/>
              <a:t>Using a single storage platform or solution has drawbacks.</a:t>
            </a:r>
          </a:p>
          <a:p>
            <a:pPr algn="ctr">
              <a:buNone/>
            </a:pPr>
            <a:r>
              <a:rPr lang="en-US" sz="2000" smtClean="0"/>
              <a:t>Cost vs. Speed vs. Reliability</a:t>
            </a:r>
          </a:p>
          <a:p>
            <a:r>
              <a:rPr lang="en-US" sz="2000" smtClean="0"/>
              <a:t>If repositories are to provide good preservation then they need to utilize and be able to migrate to new platforms.</a:t>
            </a:r>
          </a:p>
          <a:p>
            <a:r>
              <a:rPr lang="en-US" sz="2000" smtClean="0"/>
              <a:t>In this presentation we look at backing your repository with a Hybrid storage solution. </a:t>
            </a:r>
          </a:p>
          <a:p>
            <a:r>
              <a:rPr lang="en-US" sz="2000" smtClean="0"/>
              <a:t>Gives you the power to utilize the benefits of each solution without losing control of your digital objects. </a:t>
            </a:r>
          </a:p>
          <a:p>
            <a:endParaRPr lang="en-US" sz="3200" smtClean="0"/>
          </a:p>
          <a:p>
            <a:endParaRPr lang="en-US" dirty="0"/>
          </a:p>
        </p:txBody>
      </p:sp>
      <p:pic>
        <p:nvPicPr>
          <p:cNvPr id="7" name="Picture 6" descr="data_services_layer_cak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512" y="2255837"/>
            <a:ext cx="3721100" cy="31095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ga_Clou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037"/>
            <a:ext cx="100806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&amp; Cloud Integration</a:t>
            </a:r>
            <a:br>
              <a:rPr lang="en-US" dirty="0" smtClean="0"/>
            </a:br>
            <a:r>
              <a:rPr lang="en-US" dirty="0" smtClean="0"/>
              <a:t>Part 1I: Hybrid Storage Policies</a:t>
            </a:r>
            <a:endParaRPr lang="en-US" dirty="0"/>
          </a:p>
        </p:txBody>
      </p:sp>
      <p:pic>
        <p:nvPicPr>
          <p:cNvPr id="6" name="Content Placeholder 5" descr="upload_handler_pdf_2_cloud.png"/>
          <p:cNvPicPr>
            <a:picLocks noGrp="1" noChangeAspect="1"/>
          </p:cNvPicPr>
          <p:nvPr>
            <p:ph idx="1"/>
          </p:nvPr>
        </p:nvPicPr>
        <p:blipFill>
          <a:blip r:embed="rId3"/>
          <a:srcRect t="-36440" b="-36440"/>
          <a:stretch>
            <a:fillRect/>
          </a:stretch>
        </p:blipFill>
        <p:spPr>
          <a:xfrm>
            <a:off x="0" y="1036637"/>
            <a:ext cx="9840913" cy="565006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&amp; Cloud Integration</a:t>
            </a:r>
            <a:br>
              <a:rPr lang="en-US" dirty="0" smtClean="0"/>
            </a:br>
            <a:r>
              <a:rPr lang="en-US" dirty="0" smtClean="0"/>
              <a:t>Part 1I: Hybrid Storage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ga_Clou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037"/>
            <a:ext cx="10080625" cy="5257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5912" y="1417637"/>
            <a:ext cx="952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&lt;choose&gt;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&lt;when test="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datasetid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'document'"&gt;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&lt;choose&gt;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&lt;when test="$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parent{relation_type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= ’http://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eprints.org/relation/isVolatileVersionOf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'"&gt;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plugin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name="Local"/&gt;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&lt;/when&gt;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&lt;otherwise&gt;</a:t>
            </a:r>
          </a:p>
          <a:p>
            <a:pPr marL="271463" lvl="0" indent="-271463" defTabSz="914400">
              <a:spcBef>
                <a:spcPts val="20"/>
              </a:spcBef>
              <a:buClr>
                <a:schemeClr val="tx2"/>
              </a:buClr>
            </a:pPr>
            <a:r>
              <a:rPr lang="en-GB" sz="1800" kern="0" noProof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		   &lt;</a:t>
            </a:r>
            <a:r>
              <a:rPr lang="en-GB" sz="1800" kern="0" noProof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plugin</a:t>
            </a:r>
            <a:r>
              <a:rPr lang="en-GB" sz="1800" kern="0" noProof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name=</a:t>
            </a:r>
            <a:r>
              <a:rPr lang="en-GB" sz="1800" kern="0" dirty="0" smtClean="0">
                <a:solidFill>
                  <a:srgbClr val="FF0000"/>
                </a:solidFill>
              </a:rPr>
              <a:t>"</a:t>
            </a:r>
            <a:r>
              <a:rPr lang="en-GB" sz="1800" kern="0" noProof="0" dirty="0" err="1" smtClean="0">
                <a:solidFill>
                  <a:srgbClr val="FF0000"/>
                </a:solidFill>
              </a:rPr>
              <a:t>SunCSS</a:t>
            </a:r>
            <a:r>
              <a:rPr lang="en-GB" sz="1800" kern="0" dirty="0" smtClean="0">
                <a:solidFill>
                  <a:srgbClr val="FF0000"/>
                </a:solidFill>
              </a:rPr>
              <a:t>"/&gt;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1463" lvl="0" indent="-271463" defTabSz="914400">
              <a:spcBef>
                <a:spcPts val="20"/>
              </a:spcBef>
              <a:buClr>
                <a:schemeClr val="tx2"/>
              </a:buClr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plugin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name=</a:t>
            </a:r>
            <a:r>
              <a:rPr lang="en-GB" sz="1800" kern="0" dirty="0" smtClean="0">
                <a:solidFill>
                  <a:srgbClr val="FF0000"/>
                </a:solidFill>
              </a:rPr>
              <a:t>"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AmazonS3"/&gt;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&lt;/otherwise&gt;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&lt;/choose&gt;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&lt;/when&gt;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&lt;otherwise&gt;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&lt;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plugin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name="Local"/&gt;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&lt;/otherwise&gt;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05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&lt;/choose&gt;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ga_Clou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7"/>
            <a:ext cx="100806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6913" y="1265237"/>
            <a:ext cx="8880476" cy="4762500"/>
          </a:xfrm>
        </p:spPr>
        <p:txBody>
          <a:bodyPr anchor="ctr"/>
          <a:lstStyle/>
          <a:p>
            <a:pPr algn="ctr">
              <a:buNone/>
            </a:pPr>
            <a:r>
              <a:rPr lang="en-US" sz="5000" dirty="0" smtClean="0"/>
              <a:t>Demo 1I</a:t>
            </a:r>
          </a:p>
          <a:p>
            <a:pPr algn="ctr">
              <a:buNone/>
            </a:pPr>
            <a:endParaRPr lang="en-US" sz="5000" dirty="0" smtClean="0"/>
          </a:p>
          <a:p>
            <a:pPr algn="ctr">
              <a:buNone/>
            </a:pPr>
            <a:r>
              <a:rPr lang="en-US" sz="3000" dirty="0" smtClean="0">
                <a:solidFill>
                  <a:srgbClr val="595959"/>
                </a:solidFill>
              </a:rPr>
              <a:t>1) Uploading a PDF into the cloud</a:t>
            </a:r>
          </a:p>
          <a:p>
            <a:pPr algn="ctr">
              <a:buNone/>
            </a:pPr>
            <a:endParaRPr lang="en-US" sz="3000" dirty="0" smtClean="0">
              <a:solidFill>
                <a:srgbClr val="595959"/>
              </a:solidFill>
            </a:endParaRPr>
          </a:p>
          <a:p>
            <a:pPr algn="ctr">
              <a:buNone/>
            </a:pPr>
            <a:r>
              <a:rPr lang="en-US" sz="3000" dirty="0" smtClean="0">
                <a:solidFill>
                  <a:srgbClr val="595959"/>
                </a:solidFill>
              </a:rPr>
              <a:t>1b) Managing your storage</a:t>
            </a:r>
            <a:endParaRPr lang="en-US" sz="3000" dirty="0">
              <a:solidFill>
                <a:srgbClr val="59595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ig_malta_cloud_storage1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618"/>
            <a:ext cx="10080625" cy="7530439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ga_Clou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7"/>
            <a:ext cx="100806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&amp; Cloud Integration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4513" y="1477963"/>
            <a:ext cx="9032876" cy="4762500"/>
          </a:xfrm>
        </p:spPr>
        <p:txBody>
          <a:bodyPr/>
          <a:lstStyle/>
          <a:p>
            <a:r>
              <a:rPr lang="en-US" dirty="0" smtClean="0"/>
              <a:t>Direct from desktop upload methods:</a:t>
            </a:r>
          </a:p>
          <a:p>
            <a:pPr lvl="1"/>
            <a:r>
              <a:rPr lang="en-US" dirty="0" smtClean="0"/>
              <a:t>MS Word 2007 + Article Add-in via SWORD</a:t>
            </a:r>
          </a:p>
          <a:p>
            <a:pPr lvl="1"/>
            <a:r>
              <a:rPr lang="en-US" dirty="0" smtClean="0"/>
              <a:t>FTP</a:t>
            </a:r>
          </a:p>
          <a:p>
            <a:pPr lvl="1"/>
            <a:r>
              <a:rPr lang="en-US" dirty="0" err="1" smtClean="0"/>
              <a:t>WebDav</a:t>
            </a:r>
            <a:r>
              <a:rPr lang="en-US" dirty="0" smtClean="0"/>
              <a:t> – Drag and drop into your repository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Storage Controller</a:t>
            </a:r>
          </a:p>
          <a:p>
            <a:pPr lvl="1"/>
            <a:r>
              <a:rPr lang="en-US" dirty="0" smtClean="0"/>
              <a:t>Local Plug-ins </a:t>
            </a:r>
            <a:r>
              <a:rPr lang="en-US" dirty="0" smtClean="0">
                <a:solidFill>
                  <a:srgbClr val="595959"/>
                </a:solidFill>
              </a:rPr>
              <a:t>(Local Disk, Local Compressed)</a:t>
            </a:r>
          </a:p>
          <a:p>
            <a:pPr lvl="1"/>
            <a:r>
              <a:rPr lang="en-US" dirty="0" smtClean="0"/>
              <a:t>Local Archival Plug-ins </a:t>
            </a:r>
            <a:r>
              <a:rPr lang="en-US" dirty="0" smtClean="0">
                <a:solidFill>
                  <a:srgbClr val="595959"/>
                </a:solidFill>
              </a:rPr>
              <a:t>(Honeycomb, NAS, SAN)</a:t>
            </a:r>
          </a:p>
          <a:p>
            <a:pPr lvl="1"/>
            <a:r>
              <a:rPr lang="en-US" dirty="0" smtClean="0"/>
              <a:t>Cloud Plug-ins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(Amazon S3,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SunCSS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Flickr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Keep-It!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493837"/>
            <a:ext cx="9289576" cy="4962787"/>
          </a:xfrm>
        </p:spPr>
        <p:txBody>
          <a:bodyPr/>
          <a:lstStyle/>
          <a:p>
            <a:r>
              <a:rPr lang="en-US" dirty="0" smtClean="0"/>
              <a:t>Aim: To create a number of exemplar preservation repositories from which others can learn</a:t>
            </a:r>
          </a:p>
          <a:p>
            <a:pPr>
              <a:spcBef>
                <a:spcPts val="1102"/>
              </a:spcBef>
            </a:pPr>
            <a:r>
              <a:rPr lang="en-US" dirty="0" smtClean="0"/>
              <a:t>Small number of very diverse repositories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21" y="3884168"/>
            <a:ext cx="1106069" cy="909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914" y="4808129"/>
            <a:ext cx="919857" cy="875962"/>
          </a:xfrm>
          <a:prstGeom prst="rect">
            <a:avLst/>
          </a:prstGeom>
        </p:spPr>
      </p:pic>
      <p:pic>
        <p:nvPicPr>
          <p:cNvPr id="9" name="Picture 8" descr="install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12" y="3703637"/>
            <a:ext cx="1096660" cy="1104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312" y="4734534"/>
            <a:ext cx="1999045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600" b="1" dirty="0" smtClean="0">
                <a:solidFill>
                  <a:srgbClr val="072659"/>
                </a:solidFill>
              </a:rPr>
              <a:t>Training</a:t>
            </a:r>
            <a:endParaRPr lang="en-US" sz="3600" b="1" dirty="0">
              <a:solidFill>
                <a:srgbClr val="0726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3912" y="5608637"/>
            <a:ext cx="3102487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600" b="1" dirty="0" smtClean="0">
                <a:solidFill>
                  <a:srgbClr val="072659"/>
                </a:solidFill>
              </a:rPr>
              <a:t>Development</a:t>
            </a:r>
            <a:endParaRPr lang="en-US" sz="3600" b="1" dirty="0">
              <a:solidFill>
                <a:srgbClr val="0726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6712" y="4770437"/>
            <a:ext cx="2845731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600" b="1" dirty="0" smtClean="0">
                <a:solidFill>
                  <a:srgbClr val="072659"/>
                </a:solidFill>
              </a:rPr>
              <a:t>Deployment</a:t>
            </a:r>
            <a:endParaRPr lang="en-US" sz="3600" b="1" dirty="0">
              <a:solidFill>
                <a:srgbClr val="07265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976995" y="7360184"/>
            <a:ext cx="2103630" cy="199491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D0F4A65B-EC18-A74C-9487-6B68CEF8FBC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ga_Clou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7"/>
            <a:ext cx="100806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4512" y="1265237"/>
            <a:ext cx="9032877" cy="4762500"/>
          </a:xfrm>
        </p:spPr>
        <p:txBody>
          <a:bodyPr anchor="ctr"/>
          <a:lstStyle/>
          <a:p>
            <a:pPr algn="ctr">
              <a:buNone/>
            </a:pPr>
            <a:r>
              <a:rPr lang="en-US" sz="5000" dirty="0" smtClean="0"/>
              <a:t>Demo III</a:t>
            </a:r>
          </a:p>
          <a:p>
            <a:pPr algn="ctr">
              <a:buNone/>
            </a:pPr>
            <a:endParaRPr lang="en-US" sz="5000" dirty="0" smtClean="0"/>
          </a:p>
          <a:p>
            <a:pPr algn="ctr">
              <a:buNone/>
            </a:pPr>
            <a:r>
              <a:rPr lang="en-US" sz="3000" dirty="0" smtClean="0">
                <a:solidFill>
                  <a:srgbClr val="595959"/>
                </a:solidFill>
              </a:rPr>
              <a:t>Direct Upload From Microsoft Word 2007 to the Cloud</a:t>
            </a:r>
            <a:endParaRPr lang="en-US" sz="3000" dirty="0">
              <a:solidFill>
                <a:srgbClr val="59595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ig_malta_desktop_to_cloud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4966"/>
            <a:ext cx="10080625" cy="746974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ga_Clou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7"/>
            <a:ext cx="100806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4512" y="1265237"/>
            <a:ext cx="9032877" cy="4762500"/>
          </a:xfrm>
        </p:spPr>
        <p:txBody>
          <a:bodyPr anchor="ctr"/>
          <a:lstStyle/>
          <a:p>
            <a:pPr algn="ctr">
              <a:buNone/>
            </a:pPr>
            <a:r>
              <a:rPr lang="en-US" sz="5000" dirty="0" err="1" smtClean="0"/>
              <a:t>Qustions</a:t>
            </a:r>
            <a:r>
              <a:rPr lang="en-US" sz="5000" dirty="0" smtClean="0"/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49912" y="6675437"/>
            <a:ext cx="44608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www.eprints.org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68" y="4548925"/>
            <a:ext cx="2677239" cy="1679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Content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06" y="1441058"/>
            <a:ext cx="1512094" cy="1007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97" y="4800914"/>
            <a:ext cx="1023463" cy="1203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271" y="1441058"/>
            <a:ext cx="1489692" cy="1119952"/>
          </a:xfrm>
          <a:prstGeom prst="rect">
            <a:avLst/>
          </a:prstGeom>
        </p:spPr>
      </p:pic>
      <p:pic>
        <p:nvPicPr>
          <p:cNvPr id="10" name="Picture 9" descr="Chemical_compound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3227">
            <a:off x="444718" y="1488818"/>
            <a:ext cx="4087606" cy="1745335"/>
          </a:xfrm>
          <a:prstGeom prst="rect">
            <a:avLst/>
          </a:prstGeom>
        </p:spPr>
      </p:pic>
      <p:pic>
        <p:nvPicPr>
          <p:cNvPr id="11" name="Picture 10" descr="chemical_compound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412" y="2281023"/>
            <a:ext cx="2651601" cy="2393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0139" y="5108901"/>
            <a:ext cx="448028" cy="447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422" y="4632921"/>
            <a:ext cx="1606086" cy="1520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6255" y="3288979"/>
            <a:ext cx="1204075" cy="1203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0078" y="3204983"/>
            <a:ext cx="1120069" cy="1119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2354" y="2281022"/>
            <a:ext cx="1092068" cy="11029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Keep-It Focuses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1996810" y="1402044"/>
            <a:ext cx="2016125" cy="1763924"/>
            <a:chOff x="1476644" y="1787604"/>
            <a:chExt cx="1828800" cy="1600200"/>
          </a:xfrm>
        </p:grpSpPr>
        <p:sp>
          <p:nvSpPr>
            <p:cNvPr id="5" name="Magnetic Disk 4"/>
            <p:cNvSpPr/>
            <p:nvPr/>
          </p:nvSpPr>
          <p:spPr bwMode="auto">
            <a:xfrm>
              <a:off x="14766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7943" eaLnBrk="0" hangingPunct="0"/>
              <a:endParaRPr lang="en-US" sz="2600" dirty="0">
                <a:solidFill>
                  <a:srgbClr val="000000"/>
                </a:solidFill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7" name="Magnetic Disk 6"/>
            <p:cNvSpPr/>
            <p:nvPr/>
          </p:nvSpPr>
          <p:spPr bwMode="auto">
            <a:xfrm>
              <a:off x="2391044" y="1787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7943" eaLnBrk="0" hangingPunct="0"/>
              <a:endParaRPr lang="en-US" sz="2600" dirty="0">
                <a:solidFill>
                  <a:srgbClr val="000000"/>
                </a:solidFill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  <p:sp>
          <p:nvSpPr>
            <p:cNvPr id="8" name="Magnetic Disk 7"/>
            <p:cNvSpPr/>
            <p:nvPr/>
          </p:nvSpPr>
          <p:spPr bwMode="auto">
            <a:xfrm>
              <a:off x="1933844" y="2168604"/>
              <a:ext cx="914400" cy="1219200"/>
            </a:xfrm>
            <a:prstGeom prst="flowChartMagneticDisk">
              <a:avLst/>
            </a:prstGeom>
            <a:solidFill>
              <a:srgbClr val="DA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07943" eaLnBrk="0" hangingPunct="0"/>
              <a:endParaRPr lang="en-US" sz="2600" dirty="0">
                <a:solidFill>
                  <a:srgbClr val="000000"/>
                </a:solidFill>
                <a:latin typeface="Lucida Sans" pitchFamily="-105" charset="0"/>
                <a:ea typeface="ＭＳ Ｐゴシック" pitchFamily="-105" charset="-128"/>
                <a:cs typeface="Arial" pitchFamily="-105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24215" y="3081972"/>
            <a:ext cx="3821133" cy="1209774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72659"/>
                </a:solidFill>
              </a:rPr>
              <a:t>Long Term</a:t>
            </a:r>
          </a:p>
          <a:p>
            <a:pPr algn="ctr"/>
            <a:r>
              <a:rPr lang="en-US" sz="3600" b="1" dirty="0" smtClean="0">
                <a:solidFill>
                  <a:srgbClr val="072659"/>
                </a:solidFill>
              </a:rPr>
              <a:t>Reliable Storage</a:t>
            </a:r>
            <a:endParaRPr lang="en-US" sz="3600" b="1" dirty="0">
              <a:solidFill>
                <a:srgbClr val="0726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112" y="1570037"/>
            <a:ext cx="1932120" cy="1667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9512" y="3246437"/>
            <a:ext cx="3188824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72659"/>
                </a:solidFill>
              </a:rPr>
              <a:t>Risk Analysis</a:t>
            </a:r>
            <a:endParaRPr lang="en-US" sz="3600" b="1" dirty="0">
              <a:solidFill>
                <a:srgbClr val="072659"/>
              </a:solidFill>
            </a:endParaRPr>
          </a:p>
        </p:txBody>
      </p:sp>
      <p:pic>
        <p:nvPicPr>
          <p:cNvPr id="12" name="Picture 11" descr="ru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304" y="4639318"/>
            <a:ext cx="1287866" cy="17943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1033" y="5227293"/>
            <a:ext cx="4186994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600" b="1" dirty="0" smtClean="0">
                <a:solidFill>
                  <a:srgbClr val="072659"/>
                </a:solidFill>
              </a:rPr>
              <a:t>Mitigation / Action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30" y="1341437"/>
            <a:ext cx="8092182" cy="50292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Preserv2 - Risk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912" y="274637"/>
            <a:ext cx="779463" cy="67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-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77963"/>
            <a:ext cx="9185276" cy="4762500"/>
          </a:xfrm>
        </p:spPr>
        <p:txBody>
          <a:bodyPr/>
          <a:lstStyle/>
          <a:p>
            <a:r>
              <a:rPr lang="en-US" dirty="0" smtClean="0"/>
              <a:t>Data pertaining to Risks is distributed across the web</a:t>
            </a:r>
          </a:p>
          <a:p>
            <a:endParaRPr lang="en-US" dirty="0" smtClean="0"/>
          </a:p>
          <a:p>
            <a:r>
              <a:rPr lang="en-US" dirty="0" smtClean="0"/>
              <a:t>Bringing all this data together into one registry is hard if that registry has a well controlled data model</a:t>
            </a:r>
          </a:p>
          <a:p>
            <a:endParaRPr lang="en-US" dirty="0" smtClean="0"/>
          </a:p>
          <a:p>
            <a:r>
              <a:rPr lang="en-US" dirty="0" smtClean="0"/>
              <a:t>Not so much of a problem if you harness linked data and the semantic web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Web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preservation.eprints.org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12" y="1265237"/>
            <a:ext cx="6805103" cy="51816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448548" y="5608637"/>
            <a:ext cx="2632077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lvl="0" indent="-395288" algn="ctr" defTabSz="1008063" eaLnBrk="0" hangingPunct="0">
              <a:spcBef>
                <a:spcPct val="20000"/>
              </a:spcBef>
              <a:buClr>
                <a:srgbClr val="6699FF"/>
              </a:buClr>
              <a:buSzPct val="90000"/>
            </a:pPr>
            <a:r>
              <a:rPr lang="en-US" sz="1900" kern="0" dirty="0" smtClean="0">
                <a:solidFill>
                  <a:srgbClr val="595959"/>
                </a:solidFill>
                <a:latin typeface="+mn-lt"/>
              </a:rPr>
              <a:t>As of March 2009</a:t>
            </a:r>
          </a:p>
          <a:p>
            <a:pPr marL="395288" lvl="0" indent="-395288" algn="ctr" defTabSz="1008063" eaLnBrk="0" hangingPunct="0">
              <a:spcBef>
                <a:spcPct val="20000"/>
              </a:spcBef>
              <a:buClr>
                <a:srgbClr val="6699FF"/>
              </a:buClr>
              <a:buSzPct val="90000"/>
            </a:pPr>
            <a:r>
              <a:rPr lang="en-US" sz="1900" kern="0" dirty="0" smtClean="0">
                <a:solidFill>
                  <a:srgbClr val="595959"/>
                </a:solidFill>
                <a:latin typeface="+mn-lt"/>
              </a:rPr>
              <a:t>http://</a:t>
            </a:r>
            <a:r>
              <a:rPr lang="en-US" sz="1900" kern="0" dirty="0" err="1" smtClean="0">
                <a:solidFill>
                  <a:srgbClr val="595959"/>
                </a:solidFill>
                <a:latin typeface="+mn-lt"/>
              </a:rPr>
              <a:t>linkeddata.org</a:t>
            </a:r>
            <a:r>
              <a:rPr lang="en-US" sz="1900" kern="0" dirty="0" smtClean="0">
                <a:solidFill>
                  <a:srgbClr val="595959"/>
                </a:solidFill>
                <a:latin typeface="+mn-lt"/>
              </a:rPr>
              <a:t>/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P2-Registry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303337"/>
            <a:ext cx="9185276" cy="4762500"/>
          </a:xfrm>
        </p:spPr>
        <p:txBody>
          <a:bodyPr/>
          <a:lstStyle/>
          <a:p>
            <a:r>
              <a:rPr lang="en-US" dirty="0" smtClean="0"/>
              <a:t>A preservation focused registry</a:t>
            </a:r>
          </a:p>
          <a:p>
            <a:pPr lvl="1"/>
            <a:r>
              <a:rPr lang="en-US" dirty="0" smtClean="0"/>
              <a:t>Imports openly available data (</a:t>
            </a:r>
            <a:r>
              <a:rPr lang="en-US" dirty="0" err="1" smtClean="0"/>
              <a:t>Pronom</a:t>
            </a:r>
            <a:r>
              <a:rPr lang="en-US" dirty="0" smtClean="0"/>
              <a:t>, </a:t>
            </a:r>
            <a:r>
              <a:rPr lang="en-US" dirty="0" err="1" smtClean="0"/>
              <a:t>dbpedia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Provides a set of restful services</a:t>
            </a:r>
          </a:p>
          <a:p>
            <a:pPr lvl="1"/>
            <a:r>
              <a:rPr lang="en-US" dirty="0" smtClean="0"/>
              <a:t>Data export </a:t>
            </a:r>
          </a:p>
          <a:p>
            <a:pPr lvl="1"/>
            <a:r>
              <a:rPr lang="en-US" dirty="0" smtClean="0"/>
              <a:t>Risk Analysis Profile Data</a:t>
            </a:r>
          </a:p>
          <a:p>
            <a:pPr lvl="1"/>
            <a:r>
              <a:rPr lang="en-US" dirty="0" smtClean="0"/>
              <a:t>Processed Risk Analysis Data</a:t>
            </a:r>
          </a:p>
          <a:p>
            <a:pPr lvl="1"/>
            <a:r>
              <a:rPr lang="en-US" dirty="0" smtClean="0"/>
              <a:t>Migration Pathways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SPARQL Endpoint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0" y="6675437"/>
            <a:ext cx="1666800" cy="6523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11712" y="6675437"/>
            <a:ext cx="52990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http://p2-registry.ecs.soton.ac.uk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6162</TotalTime>
  <Words>1449</Words>
  <PresentationFormat>Custom</PresentationFormat>
  <Paragraphs>195</Paragraphs>
  <Slides>32</Slides>
  <Notes>11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template</vt:lpstr>
      <vt:lpstr>EPrints Preservation Update</vt:lpstr>
      <vt:lpstr>EPrints Preservation</vt:lpstr>
      <vt:lpstr>Keep-It! Project Overview</vt:lpstr>
      <vt:lpstr>Repository Content</vt:lpstr>
      <vt:lpstr>Keep-It Focuses</vt:lpstr>
      <vt:lpstr>From Preserv2 - Risk Analysis</vt:lpstr>
      <vt:lpstr>Risk Analysis - Problems</vt:lpstr>
      <vt:lpstr>Linked Data Web</vt:lpstr>
      <vt:lpstr>The P2-Registry</vt:lpstr>
      <vt:lpstr>The P2-Registry</vt:lpstr>
      <vt:lpstr>Example Input – PDF v1.3</vt:lpstr>
      <vt:lpstr>Example Output – PDF v1.3</vt:lpstr>
      <vt:lpstr>P2-Registry Futures</vt:lpstr>
      <vt:lpstr>EPrints 3.2 Desktop &amp; Cloud Integration</vt:lpstr>
      <vt:lpstr>EPrints Structure</vt:lpstr>
      <vt:lpstr>EPrints 3.2 Structure</vt:lpstr>
      <vt:lpstr>Presentation Focus</vt:lpstr>
      <vt:lpstr>Desktop &amp; Cloud Integration Part 1: Desktop</vt:lpstr>
      <vt:lpstr>Desktop &amp; Cloud Integration Part 1: Desktop</vt:lpstr>
      <vt:lpstr>Desktop &amp; Cloud Integration Part 1: Desktop</vt:lpstr>
      <vt:lpstr>Demo</vt:lpstr>
      <vt:lpstr>Slide 22</vt:lpstr>
      <vt:lpstr>Slide 23</vt:lpstr>
      <vt:lpstr>Desktop &amp; Cloud Integration Part 1I: Cloud – Hybrid Storage</vt:lpstr>
      <vt:lpstr>Desktop &amp; Cloud Integration Part 1I: Hybrid Storage Policies</vt:lpstr>
      <vt:lpstr>Desktop &amp; Cloud Integration Part 1I: Hybrid Storage Policies</vt:lpstr>
      <vt:lpstr>Demo</vt:lpstr>
      <vt:lpstr>Slide 28</vt:lpstr>
      <vt:lpstr>Desktop &amp; Cloud Integration Summary</vt:lpstr>
      <vt:lpstr>Demo</vt:lpstr>
      <vt:lpstr>Slide 31</vt:lpstr>
      <vt:lpstr>Thank-You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EPrints 3.2 - Preservation Slide Subset [PASIG Malta 09]</dc:title>
  <cp:lastModifiedBy>David Tarrant</cp:lastModifiedBy>
  <cp:revision>182</cp:revision>
  <cp:lastPrinted>2008-12-10T19:46:43Z</cp:lastPrinted>
  <dcterms:created xsi:type="dcterms:W3CDTF">2009-06-18T17:48:05Z</dcterms:created>
  <dcterms:modified xsi:type="dcterms:W3CDTF">2009-06-18T17:49:50Z</dcterms:modified>
</cp:coreProperties>
</file>