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61" r:id="rId5"/>
    <p:sldId id="262" r:id="rId6"/>
    <p:sldId id="275" r:id="rId7"/>
    <p:sldId id="276" r:id="rId8"/>
    <p:sldId id="259" r:id="rId9"/>
    <p:sldId id="267" r:id="rId10"/>
    <p:sldId id="268" r:id="rId11"/>
    <p:sldId id="277" r:id="rId12"/>
    <p:sldId id="270" r:id="rId13"/>
    <p:sldId id="269" r:id="rId14"/>
    <p:sldId id="263" r:id="rId15"/>
    <p:sldId id="278" r:id="rId16"/>
    <p:sldId id="26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 showOutlineIcons="0">
    <p:restoredLeft sz="17993" autoAdjust="0"/>
    <p:restoredTop sz="94660"/>
  </p:normalViewPr>
  <p:slideViewPr>
    <p:cSldViewPr snapToObjects="1">
      <p:cViewPr varScale="1">
        <p:scale>
          <a:sx n="133" d="100"/>
          <a:sy n="133" d="100"/>
        </p:scale>
        <p:origin x="-7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04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presProps" Target="presProps.xml"/><Relationship Id="rId4" Type="http://schemas.openxmlformats.org/officeDocument/2006/relationships/slide" Target="slides/slide3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9" Type="http://schemas.openxmlformats.org/officeDocument/2006/relationships/printerSettings" Target="printerSettings/printerSettings1.bin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6D520-D35C-3043-BD78-2C6BA0C8B887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C8966-BAF6-864C-A780-B0C4DAD800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CF88-9023-C440-B105-67E85EFBFDC2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8670-E349-6746-8DA7-EDA90F782A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CF88-9023-C440-B105-67E85EFBFDC2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8670-E349-6746-8DA7-EDA90F78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CF88-9023-C440-B105-67E85EFBFDC2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8670-E349-6746-8DA7-EDA90F78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CF88-9023-C440-B105-67E85EFBFDC2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8670-E349-6746-8DA7-EDA90F78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CF88-9023-C440-B105-67E85EFBFDC2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AB68670-E349-6746-8DA7-EDA90F78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CF88-9023-C440-B105-67E85EFBFDC2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8670-E349-6746-8DA7-EDA90F78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CF88-9023-C440-B105-67E85EFBFDC2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8670-E349-6746-8DA7-EDA90F78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CF88-9023-C440-B105-67E85EFBFDC2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8670-E349-6746-8DA7-EDA90F78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CF88-9023-C440-B105-67E85EFBFDC2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8670-E349-6746-8DA7-EDA90F78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CF88-9023-C440-B105-67E85EFBFDC2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8670-E349-6746-8DA7-EDA90F78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GB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CF88-9023-C440-B105-67E85EFBFDC2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8670-E349-6746-8DA7-EDA90F78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 bright="-44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6DACF88-9023-C440-B105-67E85EFBFDC2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AB68670-E349-6746-8DA7-EDA90F78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hyperlink" Target="http://www.keypersepctives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swan@keyperspectives.co.uk" TargetMode="External"/><Relationship Id="rId3" Type="http://schemas.openxmlformats.org/officeDocument/2006/relationships/hyperlink" Target="http://www.keyperspectives.co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9906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To disseminate or not: new answers to an old question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1752600"/>
          </a:xfrm>
        </p:spPr>
        <p:txBody>
          <a:bodyPr/>
          <a:lstStyle/>
          <a:p>
            <a:r>
              <a:rPr lang="en-US" dirty="0" smtClean="0"/>
              <a:t>Alma Swan</a:t>
            </a:r>
          </a:p>
          <a:p>
            <a:r>
              <a:rPr lang="en-US" dirty="0" smtClean="0"/>
              <a:t>Key Perspectives Ltd</a:t>
            </a:r>
          </a:p>
          <a:p>
            <a:r>
              <a:rPr lang="en-US" dirty="0" smtClean="0"/>
              <a:t>Truro, UK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22030" y="4953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Rethinking the University after Bologna:</a:t>
            </a:r>
          </a:p>
          <a:p>
            <a:r>
              <a:rPr lang="en-GB" dirty="0"/>
              <a:t>New Concepts and Practices beyond Tradition and the </a:t>
            </a:r>
            <a:r>
              <a:rPr lang="en-GB" dirty="0" smtClean="0"/>
              <a:t>Market</a:t>
            </a:r>
          </a:p>
          <a:p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UCSIA Interdisciplinary </a:t>
            </a:r>
            <a:r>
              <a:rPr lang="en-GB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Conference 12</a:t>
            </a:r>
            <a:r>
              <a:rPr lang="en-GB" baseline="30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</a:t>
            </a:r>
            <a:r>
              <a:rPr lang="en-GB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13</a:t>
            </a:r>
            <a:r>
              <a:rPr lang="en-GB" baseline="30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th</a:t>
            </a:r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of December 2008</a:t>
            </a:r>
          </a:p>
          <a:p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University of Antwerp</a:t>
            </a:r>
            <a:r>
              <a:rPr lang="en-GB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Open Access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2313" indent="-627063"/>
            <a:r>
              <a:rPr lang="en-US" dirty="0" smtClean="0"/>
              <a:t>Immediate</a:t>
            </a:r>
          </a:p>
          <a:p>
            <a:pPr marL="722313" indent="-627063"/>
            <a:r>
              <a:rPr lang="en-US" dirty="0" smtClean="0"/>
              <a:t>Free (to use)</a:t>
            </a:r>
          </a:p>
          <a:p>
            <a:pPr marL="722313" indent="-627063"/>
            <a:r>
              <a:rPr lang="en-US" dirty="0" smtClean="0"/>
              <a:t>Free (of restrictions)</a:t>
            </a:r>
          </a:p>
          <a:p>
            <a:pPr marL="722313" indent="-627063"/>
            <a:r>
              <a:rPr lang="en-US" dirty="0" smtClean="0"/>
              <a:t>Access to the peer-reviewed literature (and data): circa </a:t>
            </a:r>
            <a:r>
              <a:rPr lang="en-US" smtClean="0"/>
              <a:t>25,000 journals</a:t>
            </a:r>
          </a:p>
          <a:p>
            <a:pPr marL="722313" indent="-627063"/>
            <a:r>
              <a:rPr lang="en-US" dirty="0" smtClean="0"/>
              <a:t>Not vanity publishing</a:t>
            </a:r>
          </a:p>
          <a:p>
            <a:pPr marL="722313" indent="-627063"/>
            <a:r>
              <a:rPr lang="en-US" dirty="0" smtClean="0"/>
              <a:t>Not a ‘stick anything up on the Web’ approach</a:t>
            </a:r>
          </a:p>
          <a:p>
            <a:pPr marL="722313" indent="-627063"/>
            <a:r>
              <a:rPr lang="en-US" dirty="0" smtClean="0"/>
              <a:t>Moving scholarly communication into the Web Age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172200" y="6309360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1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0"/>
            <a:ext cx="9144000" cy="823913"/>
          </a:xfrm>
        </p:spPr>
        <p:txBody>
          <a:bodyPr/>
          <a:lstStyle/>
          <a:p>
            <a:r>
              <a:rPr lang="en-GB" sz="4800" dirty="0"/>
              <a:t>Open Access: Who benefits?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2057400"/>
            <a:ext cx="8142287" cy="2736850"/>
          </a:xfrm>
        </p:spPr>
        <p:txBody>
          <a:bodyPr>
            <a:normAutofit fontScale="85000" lnSpcReduction="10000"/>
          </a:bodyPr>
          <a:lstStyle/>
          <a:p>
            <a:pPr marL="534988" indent="-534988"/>
            <a:r>
              <a:rPr lang="en-GB" sz="3600" dirty="0"/>
              <a:t>Benefits to researchers themselves</a:t>
            </a:r>
          </a:p>
          <a:p>
            <a:pPr marL="534988" indent="-534988"/>
            <a:r>
              <a:rPr lang="en-GB" sz="3600" dirty="0"/>
              <a:t>Benefits to institutions</a:t>
            </a:r>
          </a:p>
          <a:p>
            <a:pPr marL="534988" indent="-534988"/>
            <a:r>
              <a:rPr lang="en-GB" sz="3600" dirty="0"/>
              <a:t>Benefits to national economies</a:t>
            </a:r>
          </a:p>
          <a:p>
            <a:pPr marL="534988" indent="-534988"/>
            <a:r>
              <a:rPr lang="en-GB" sz="3600" dirty="0"/>
              <a:t>Benefits to science and </a:t>
            </a:r>
            <a:r>
              <a:rPr lang="en-GB" sz="3600" dirty="0" smtClean="0"/>
              <a:t>society</a:t>
            </a:r>
          </a:p>
          <a:p>
            <a:pPr marL="534988" indent="-534988"/>
            <a:r>
              <a:rPr lang="en-GB" sz="3600" dirty="0" smtClean="0">
                <a:solidFill>
                  <a:srgbClr val="95B3D7"/>
                </a:solidFill>
              </a:rPr>
              <a:t>N.B. It was the funders who saw this first</a:t>
            </a:r>
            <a:endParaRPr lang="en-GB" sz="3600" dirty="0">
              <a:solidFill>
                <a:srgbClr val="95B3D7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172200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1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What are universities for?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5333" dirty="0" smtClean="0"/>
              <a:t>University of Edinburgh</a:t>
            </a:r>
            <a:br>
              <a:rPr lang="en-US" sz="5333" dirty="0" smtClean="0"/>
            </a:br>
            <a:r>
              <a:rPr lang="en-US" sz="5333" dirty="0" smtClean="0"/>
              <a:t>Strategic Plan 2008-12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2667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“The mission of our University is the creation, dissemination and </a:t>
            </a:r>
            <a:r>
              <a:rPr lang="en-US" sz="4000" dirty="0" err="1" smtClean="0"/>
              <a:t>curation</a:t>
            </a:r>
            <a:r>
              <a:rPr lang="en-US" sz="4000" dirty="0" smtClean="0"/>
              <a:t> of knowledge.”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Open Access policies</a:t>
            </a:r>
            <a:endParaRPr lang="en-US" sz="4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534400" cy="3566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8711"/>
                <a:gridCol w="1738489"/>
                <a:gridCol w="2133600"/>
                <a:gridCol w="2133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Policies</a:t>
                      </a:r>
                      <a:endParaRPr lang="en-US" sz="2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Mandates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FF"/>
                          </a:solidFill>
                        </a:rPr>
                        <a:t>Current</a:t>
                      </a:r>
                      <a:endParaRPr lang="en-US" sz="2400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FFFF"/>
                          </a:solidFill>
                        </a:rPr>
                        <a:t>Proposed</a:t>
                      </a:r>
                      <a:endParaRPr lang="en-US" sz="2400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558ED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Institutional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25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Departmental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4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Multi-institutional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Funder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30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Totals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59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EurOpenScholar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Group of universities that wish to further Open Access and improve scholarly communication</a:t>
            </a:r>
          </a:p>
          <a:p>
            <a:r>
              <a:rPr lang="en-US" dirty="0" smtClean="0"/>
              <a:t>Share those core values of dissemination and </a:t>
            </a:r>
            <a:r>
              <a:rPr lang="en-US" dirty="0" err="1" smtClean="0"/>
              <a:t>maximising</a:t>
            </a:r>
            <a:r>
              <a:rPr lang="en-US" dirty="0" smtClean="0"/>
              <a:t> the public good</a:t>
            </a:r>
          </a:p>
          <a:p>
            <a:r>
              <a:rPr lang="en-US" dirty="0" smtClean="0"/>
              <a:t>Chair: Professor Bernard </a:t>
            </a:r>
            <a:r>
              <a:rPr lang="en-US" dirty="0" err="1" smtClean="0"/>
              <a:t>Rentier</a:t>
            </a:r>
            <a:r>
              <a:rPr lang="en-US" dirty="0" smtClean="0"/>
              <a:t>, rector of the University of </a:t>
            </a:r>
            <a:r>
              <a:rPr lang="en-US" dirty="0" err="1" smtClean="0"/>
              <a:t>Li</a:t>
            </a:r>
            <a:r>
              <a:rPr lang="en-US" i="1" dirty="0" err="1" smtClean="0"/>
              <a:t>è</a:t>
            </a:r>
            <a:r>
              <a:rPr lang="en-US" dirty="0" err="1" smtClean="0"/>
              <a:t>ge</a:t>
            </a:r>
            <a:endParaRPr lang="en-US" dirty="0" smtClean="0"/>
          </a:p>
          <a:p>
            <a:r>
              <a:rPr lang="en-US" dirty="0" smtClean="0"/>
              <a:t>Open to all institutions who subscribe to its values and aims</a:t>
            </a:r>
          </a:p>
          <a:p>
            <a:r>
              <a:rPr lang="en-US" dirty="0" smtClean="0"/>
              <a:t>No longer just Europe (we need a new name!)</a:t>
            </a:r>
          </a:p>
          <a:p>
            <a:r>
              <a:rPr lang="en-US" dirty="0" smtClean="0"/>
              <a:t>Membership is at senior management level</a:t>
            </a:r>
          </a:p>
          <a:p>
            <a:r>
              <a:rPr lang="en-US" dirty="0" smtClean="0"/>
              <a:t>Contact: Alma Swan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Thank you </a:t>
            </a:r>
            <a:r>
              <a:rPr lang="en-US" sz="48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for</a:t>
            </a:r>
            <a:r>
              <a:rPr lang="en-US" sz="4800" dirty="0" smtClean="0"/>
              <a:t> listening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28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892" dirty="0">
                <a:hlinkClick r:id="rId2"/>
              </a:rPr>
              <a:t>a</a:t>
            </a:r>
            <a:r>
              <a:rPr lang="en-US" sz="3892" dirty="0" smtClean="0">
                <a:hlinkClick r:id="rId2"/>
              </a:rPr>
              <a:t>swan@keyperspectives.co.uk</a:t>
            </a:r>
            <a:endParaRPr lang="en-US" sz="3892" dirty="0" smtClean="0"/>
          </a:p>
          <a:p>
            <a:pPr algn="ctr">
              <a:buNone/>
            </a:pPr>
            <a:endParaRPr lang="en-US" sz="3892" dirty="0" smtClean="0"/>
          </a:p>
          <a:p>
            <a:pPr algn="ctr">
              <a:buNone/>
            </a:pPr>
            <a:r>
              <a:rPr lang="en-US" sz="3892" dirty="0" smtClean="0">
                <a:hlinkClick r:id="rId3"/>
              </a:rPr>
              <a:t>www.keyperspectives.co.uk</a:t>
            </a:r>
            <a:r>
              <a:rPr lang="en-US" sz="3892" dirty="0" smtClean="0"/>
              <a:t> </a:t>
            </a:r>
          </a:p>
          <a:p>
            <a:pPr algn="ctr">
              <a:buNone/>
            </a:pPr>
            <a:endParaRPr lang="en-US" sz="3892" dirty="0" smtClean="0"/>
          </a:p>
          <a:p>
            <a:pPr algn="ctr">
              <a:buNone/>
            </a:pPr>
            <a:r>
              <a:rPr lang="en-US" sz="3892" dirty="0" smtClean="0">
                <a:hlinkClick r:id="rId4"/>
              </a:rPr>
              <a:t>www.keyperspectives.com</a:t>
            </a:r>
            <a:endParaRPr lang="en-US" sz="3892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What are universities for?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10600" cy="1143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Daniel </a:t>
            </a:r>
            <a:r>
              <a:rPr lang="en-US" sz="4800" dirty="0" err="1" smtClean="0"/>
              <a:t>Coit</a:t>
            </a:r>
            <a:r>
              <a:rPr lang="en-US" sz="4800" dirty="0" smtClean="0"/>
              <a:t> Gilman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First President, Johns Hopkins University</a:t>
            </a:r>
            <a:endParaRPr lang="en-US" sz="2800" dirty="0"/>
          </a:p>
        </p:txBody>
      </p:sp>
      <p:pic>
        <p:nvPicPr>
          <p:cNvPr id="4" name="Content Placeholder 3" descr="Gilman cropped.jpg"/>
          <p:cNvPicPr>
            <a:picLocks noGrp="1" noChangeAspect="1"/>
          </p:cNvPicPr>
          <p:nvPr>
            <p:ph idx="1"/>
          </p:nvPr>
        </p:nvPicPr>
        <p:blipFill>
          <a:blip r:embed="rId2"/>
          <a:srcRect l="-7263" r="-7263"/>
          <a:stretch>
            <a:fillRect/>
          </a:stretch>
        </p:blipFill>
        <p:spPr/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172200" y="6309360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1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Enabling and encouraging intellectual </a:t>
            </a:r>
            <a:r>
              <a:rPr lang="en-US" dirty="0" err="1" smtClean="0"/>
              <a:t>endeavour</a:t>
            </a:r>
            <a:endParaRPr lang="en-US" dirty="0" smtClean="0"/>
          </a:p>
          <a:p>
            <a:r>
              <a:rPr lang="en-US" dirty="0" smtClean="0"/>
              <a:t>Scholarship for its own worth</a:t>
            </a:r>
          </a:p>
          <a:p>
            <a:r>
              <a:rPr lang="en-US" dirty="0" smtClean="0"/>
              <a:t>Collaborative spirit in the furtherance of society</a:t>
            </a:r>
          </a:p>
          <a:p>
            <a:r>
              <a:rPr lang="en-US" dirty="0" smtClean="0"/>
              <a:t>Collegiate view of the academic community worldwide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last few decades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Bayh</a:t>
            </a:r>
            <a:r>
              <a:rPr lang="en-US" dirty="0" smtClean="0"/>
              <a:t>-Dole</a:t>
            </a:r>
          </a:p>
          <a:p>
            <a:r>
              <a:rPr lang="en-US" dirty="0" smtClean="0"/>
              <a:t>Governments requiring universities to exploit IP</a:t>
            </a:r>
          </a:p>
          <a:p>
            <a:r>
              <a:rPr lang="en-US" dirty="0" smtClean="0"/>
              <a:t>Encouraged an attitude of risk-taking (which is not a core value of the academy)</a:t>
            </a:r>
          </a:p>
          <a:p>
            <a:r>
              <a:rPr lang="en-US" dirty="0" smtClean="0"/>
              <a:t>Fostered a spirit of competition between academic institutions (a serious one)</a:t>
            </a:r>
          </a:p>
          <a:p>
            <a:r>
              <a:rPr lang="en-US" dirty="0" smtClean="0"/>
              <a:t>Funding “linked to strategic priorities and specific outcomes rather than philanthropy” </a:t>
            </a:r>
            <a:r>
              <a:rPr lang="en-US" sz="2595" dirty="0" smtClean="0"/>
              <a:t>(</a:t>
            </a:r>
            <a:r>
              <a:rPr lang="en-US" sz="2595" dirty="0" err="1" smtClean="0"/>
              <a:t>Wellings</a:t>
            </a:r>
            <a:r>
              <a:rPr lang="en-US" sz="2595" dirty="0" smtClean="0"/>
              <a:t>)</a:t>
            </a:r>
          </a:p>
          <a:p>
            <a:r>
              <a:rPr lang="en-US" dirty="0" smtClean="0"/>
              <a:t>Loss of the public service model </a:t>
            </a:r>
          </a:p>
          <a:p>
            <a:r>
              <a:rPr lang="en-US" dirty="0" smtClean="0"/>
              <a:t>“Lofty ideal became lowly ambition” </a:t>
            </a:r>
            <a:r>
              <a:rPr lang="en-US" sz="2595" dirty="0" smtClean="0"/>
              <a:t>(Macdonald)</a:t>
            </a:r>
          </a:p>
          <a:p>
            <a:r>
              <a:rPr lang="en-US" dirty="0" smtClean="0"/>
              <a:t>Secrecy transcended sharing</a:t>
            </a:r>
          </a:p>
          <a:p>
            <a:r>
              <a:rPr lang="en-US" dirty="0" smtClean="0"/>
              <a:t>Compromise of the commons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knowledge commons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 created in the academy was disseminated as effectively as possible by scholarly societies and university presses</a:t>
            </a:r>
          </a:p>
          <a:p>
            <a:r>
              <a:rPr lang="en-US" dirty="0" smtClean="0"/>
              <a:t>Base values: </a:t>
            </a:r>
          </a:p>
          <a:p>
            <a:pPr lvl="1"/>
            <a:r>
              <a:rPr lang="en-US" dirty="0" smtClean="0"/>
              <a:t>Collaboration and cooperation</a:t>
            </a:r>
          </a:p>
          <a:p>
            <a:pPr lvl="1"/>
            <a:r>
              <a:rPr lang="en-US" dirty="0" smtClean="0"/>
              <a:t>Sharing</a:t>
            </a:r>
          </a:p>
          <a:p>
            <a:pPr lvl="1"/>
            <a:r>
              <a:rPr lang="en-US" dirty="0" smtClean="0"/>
              <a:t>Societal benefit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‘The tragedy of the anti-commons’*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Relinquished to commercial publishers (N.B. are they entrepreneurial and risk-taking?)</a:t>
            </a:r>
          </a:p>
          <a:p>
            <a:r>
              <a:rPr lang="en-US" dirty="0" smtClean="0"/>
              <a:t>Even academy publishers are now largely ‘commercial’</a:t>
            </a:r>
          </a:p>
          <a:p>
            <a:r>
              <a:rPr lang="en-US" dirty="0" smtClean="0"/>
              <a:t>Values: Commons became ownership</a:t>
            </a:r>
          </a:p>
          <a:p>
            <a:r>
              <a:rPr lang="en-US" dirty="0" smtClean="0"/>
              <a:t>Ownership is outside the academy</a:t>
            </a:r>
          </a:p>
          <a:p>
            <a:r>
              <a:rPr lang="en-US" dirty="0" smtClean="0"/>
              <a:t>Permissions, rights, restrictions….</a:t>
            </a:r>
          </a:p>
          <a:p>
            <a:r>
              <a:rPr lang="en-US" dirty="0" smtClean="0"/>
              <a:t>Compromising research efficacy</a:t>
            </a:r>
          </a:p>
          <a:p>
            <a:r>
              <a:rPr lang="en-US" dirty="0" smtClean="0"/>
              <a:t>Diminishing the public good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17220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5B3D7"/>
                </a:solidFill>
              </a:rPr>
              <a:t>*</a:t>
            </a:r>
            <a:r>
              <a:rPr lang="en-US" dirty="0" err="1" smtClean="0">
                <a:solidFill>
                  <a:srgbClr val="95B3D7"/>
                </a:solidFill>
              </a:rPr>
              <a:t>Armbruster</a:t>
            </a:r>
            <a:endParaRPr lang="en-US" dirty="0">
              <a:solidFill>
                <a:srgbClr val="95B3D7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5333" dirty="0" smtClean="0"/>
              <a:t>University of Edinburgh</a:t>
            </a:r>
            <a:br>
              <a:rPr lang="en-US" sz="5333" dirty="0" smtClean="0"/>
            </a:br>
            <a:r>
              <a:rPr lang="en-US" sz="5333" dirty="0" smtClean="0"/>
              <a:t>Strategic Plan 2008-12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2667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“The mission of our University is the creation, dissemination and </a:t>
            </a:r>
            <a:r>
              <a:rPr lang="en-US" sz="4000" dirty="0" err="1" smtClean="0"/>
              <a:t>curation</a:t>
            </a:r>
            <a:r>
              <a:rPr lang="en-US" sz="4000" dirty="0" smtClean="0"/>
              <a:t> of knowledge.”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Open Access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152</TotalTime>
  <Words>572</Words>
  <Application>Microsoft Macintosh PowerPoint</Application>
  <PresentationFormat>On-screen Show (4:3)</PresentationFormat>
  <Paragraphs>111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Apex</vt:lpstr>
      <vt:lpstr>To disseminate or not: new answers to an old question</vt:lpstr>
      <vt:lpstr>What are universities for?</vt:lpstr>
      <vt:lpstr>Daniel Coit Gilman  First President, Johns Hopkins University</vt:lpstr>
      <vt:lpstr>Old values</vt:lpstr>
      <vt:lpstr>The last few decades</vt:lpstr>
      <vt:lpstr>The knowledge commons</vt:lpstr>
      <vt:lpstr>‘The tragedy of the anti-commons’*</vt:lpstr>
      <vt:lpstr> University of Edinburgh Strategic Plan 2008-12 </vt:lpstr>
      <vt:lpstr>Open Access</vt:lpstr>
      <vt:lpstr>Open Access</vt:lpstr>
      <vt:lpstr>Open Access: Who benefits?</vt:lpstr>
      <vt:lpstr>What are universities for?</vt:lpstr>
      <vt:lpstr> University of Edinburgh Strategic Plan 2008-12 </vt:lpstr>
      <vt:lpstr>Open Access policies</vt:lpstr>
      <vt:lpstr>EurOpenScholar</vt:lpstr>
      <vt:lpstr>Thank you for listening</vt:lpstr>
    </vt:vector>
  </TitlesOfParts>
  <Company>KEY PERSPECTIVES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disseminate or not: new answers to an old question</dc:title>
  <dc:creator>ALMA SWAN</dc:creator>
  <cp:lastModifiedBy>ALMA SWAN</cp:lastModifiedBy>
  <cp:revision>6</cp:revision>
  <dcterms:created xsi:type="dcterms:W3CDTF">2009-06-23T15:07:29Z</dcterms:created>
  <dcterms:modified xsi:type="dcterms:W3CDTF">2009-06-23T15:08:43Z</dcterms:modified>
</cp:coreProperties>
</file>