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tiff" ContentType="image/tiff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62" r:id="rId5"/>
    <p:sldId id="264" r:id="rId6"/>
    <p:sldId id="265" r:id="rId7"/>
    <p:sldId id="267" r:id="rId8"/>
    <p:sldId id="269" r:id="rId9"/>
    <p:sldId id="268" r:id="rId10"/>
    <p:sldId id="259" r:id="rId11"/>
    <p:sldId id="260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3" d="100"/>
          <a:sy n="133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52A7EA-615A-9942-8C1B-D04742DD1EE0}" type="datetimeFigureOut">
              <a:rPr lang="en-US" smtClean="0"/>
              <a:pPr/>
              <a:t>12/15/08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920F07-1236-3A4F-B4D4-58179F231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prints.ecs.soton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data and repositories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Alma Swan</a:t>
            </a:r>
          </a:p>
          <a:p>
            <a:r>
              <a:rPr lang="en-US" dirty="0" smtClean="0"/>
              <a:t>Key Perspectives Ltd</a:t>
            </a:r>
          </a:p>
          <a:p>
            <a:r>
              <a:rPr lang="en-US" dirty="0" smtClean="0"/>
              <a:t>Truro, 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librarians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</a:t>
            </a:r>
            <a:r>
              <a:rPr lang="en-US" dirty="0" smtClean="0"/>
              <a:t> small number so far</a:t>
            </a:r>
          </a:p>
          <a:p>
            <a:r>
              <a:rPr lang="en-US" dirty="0" smtClean="0"/>
              <a:t>Library schools not yet geared up for this </a:t>
            </a:r>
            <a:r>
              <a:rPr lang="en-US" dirty="0" smtClean="0"/>
              <a:t>training</a:t>
            </a:r>
          </a:p>
          <a:p>
            <a:r>
              <a:rPr lang="en-US" dirty="0" smtClean="0"/>
              <a:t>Demand is low (because no established career path or grade)</a:t>
            </a:r>
          </a:p>
          <a:p>
            <a:r>
              <a:rPr lang="en-US" dirty="0" smtClean="0"/>
              <a:t>Lack of internships in US and work placements in UK</a:t>
            </a:r>
          </a:p>
          <a:p>
            <a:r>
              <a:rPr lang="en-US" dirty="0" smtClean="0"/>
              <a:t>Good subject-based first degree is required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Training researchers to be more data-aware</a:t>
            </a:r>
          </a:p>
          <a:p>
            <a:r>
              <a:rPr lang="en-US" sz="3200" dirty="0" smtClean="0"/>
              <a:t>Adopting a data care role via </a:t>
            </a:r>
            <a:r>
              <a:rPr lang="en-US" sz="3200" dirty="0" smtClean="0"/>
              <a:t>repositories</a:t>
            </a:r>
          </a:p>
          <a:p>
            <a:r>
              <a:rPr lang="en-US" sz="3200" dirty="0" smtClean="0"/>
              <a:t>Anticipate increased level of data-related </a:t>
            </a:r>
            <a:r>
              <a:rPr lang="en-US" sz="3200" dirty="0" err="1" smtClean="0"/>
              <a:t>interactional</a:t>
            </a:r>
            <a:r>
              <a:rPr lang="en-US" sz="3200" dirty="0" smtClean="0"/>
              <a:t> learning and activity between library and research communities </a:t>
            </a:r>
          </a:p>
          <a:p>
            <a:r>
              <a:rPr lang="en-US" sz="3200" dirty="0" smtClean="0"/>
              <a:t>Data </a:t>
            </a:r>
            <a:r>
              <a:rPr lang="en-US" sz="3200" dirty="0" smtClean="0"/>
              <a:t>librarian training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630936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</a:t>
            </a:r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Boas </a:t>
            </a:r>
            <a:r>
              <a:rPr lang="en-US" sz="6000" dirty="0" err="1" smtClean="0"/>
              <a:t>festas</a:t>
            </a:r>
            <a:r>
              <a:rPr lang="en-US" sz="6000" dirty="0" smtClean="0"/>
              <a:t>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</a:t>
            </a:r>
            <a:r>
              <a:rPr lang="en-US" sz="6000" dirty="0" err="1" smtClean="0"/>
              <a:t>Felices</a:t>
            </a:r>
            <a:r>
              <a:rPr lang="en-US" sz="6000" dirty="0" smtClean="0"/>
              <a:t> fiestas!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2088608"/>
            <a:ext cx="1905000" cy="2860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8400"/>
            <a:ext cx="1792152" cy="312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600200"/>
            <a:ext cx="1792152" cy="3121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630936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dirty="0" smtClean="0"/>
              <a:t> new studies </a:t>
            </a:r>
            <a:r>
              <a:rPr lang="en-US" dirty="0" smtClean="0"/>
              <a:t>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579438"/>
            <a:r>
              <a:rPr lang="en-US" sz="3600" dirty="0" smtClean="0"/>
              <a:t>Researchers’ attitudes to data sharing</a:t>
            </a:r>
          </a:p>
          <a:p>
            <a:pPr marL="719138" indent="-538163"/>
            <a:r>
              <a:rPr lang="en-US" sz="3600" dirty="0" smtClean="0"/>
              <a:t>Data scientist skills</a:t>
            </a:r>
          </a:p>
          <a:p>
            <a:pPr marL="719138" indent="-538163"/>
            <a:r>
              <a:rPr lang="en-US" sz="3600" dirty="0" smtClean="0"/>
              <a:t>Both self-archived at:                                  </a:t>
            </a:r>
            <a:r>
              <a:rPr lang="en-US" sz="3600" dirty="0" smtClean="0">
                <a:hlinkClick r:id="rId2"/>
              </a:rPr>
              <a:t>http://eprints.ecs.soton.ac.uk</a:t>
            </a:r>
            <a:r>
              <a:rPr lang="en-US" sz="3600" dirty="0" smtClean="0"/>
              <a:t>                                        (search</a:t>
            </a:r>
            <a:r>
              <a:rPr lang="en-US" sz="3600" dirty="0" smtClean="0"/>
              <a:t> “Swan data”)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Open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moral arguments as for Open Access to research literature</a:t>
            </a:r>
          </a:p>
          <a:p>
            <a:r>
              <a:rPr lang="en-US" dirty="0" smtClean="0"/>
              <a:t>But … digital data can be mined and re-used to create new </a:t>
            </a:r>
            <a:r>
              <a:rPr lang="en-US" dirty="0" smtClean="0"/>
              <a:t>knowledge by computer technologies</a:t>
            </a:r>
          </a:p>
          <a:p>
            <a:r>
              <a:rPr lang="en-US" dirty="0" smtClean="0"/>
              <a:t>Major research methodology for the future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 agrees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Governments: Public access to government data (e.g. </a:t>
            </a:r>
            <a:r>
              <a:rPr lang="en-US" dirty="0" smtClean="0"/>
              <a:t>geospatial data)</a:t>
            </a:r>
            <a:endParaRPr lang="en-US" dirty="0" smtClean="0"/>
          </a:p>
          <a:p>
            <a:r>
              <a:rPr lang="en-US" dirty="0" smtClean="0"/>
              <a:t>Funders: mandatory requirements for Open Data</a:t>
            </a:r>
          </a:p>
          <a:p>
            <a:r>
              <a:rPr lang="en-US" dirty="0" smtClean="0"/>
              <a:t>Publishers: increasing numbers requiring original datasets to accompany an article:</a:t>
            </a:r>
          </a:p>
          <a:p>
            <a:pPr lvl="1"/>
            <a:r>
              <a:rPr lang="en-US" dirty="0" smtClean="0"/>
              <a:t>Nature</a:t>
            </a:r>
          </a:p>
          <a:p>
            <a:pPr lvl="1"/>
            <a:r>
              <a:rPr lang="en-US" dirty="0" smtClean="0"/>
              <a:t>Specific disciplines (e.g. genomics, chemical crystallography)</a:t>
            </a:r>
            <a:endParaRPr lang="en-US" dirty="0"/>
          </a:p>
        </p:txBody>
      </p:sp>
      <p:pic>
        <p:nvPicPr>
          <p:cNvPr id="4" name="Picture 3" descr="Smile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494" y="282084"/>
            <a:ext cx="1117356" cy="1135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630936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researchers agree?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 and no</a:t>
            </a:r>
          </a:p>
          <a:p>
            <a:r>
              <a:rPr lang="en-US" dirty="0" smtClean="0"/>
              <a:t>The idea is long-accepted in the digital data-heavy disciplines (e.g. astronomy, genomics)</a:t>
            </a:r>
          </a:p>
          <a:p>
            <a:r>
              <a:rPr lang="en-US" dirty="0" smtClean="0"/>
              <a:t>Others following along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en-US" dirty="0" smtClean="0"/>
              <a:t>till </a:t>
            </a:r>
            <a:r>
              <a:rPr lang="en-US" dirty="0" smtClean="0"/>
              <a:t>some </a:t>
            </a:r>
            <a:r>
              <a:rPr lang="en-US" dirty="0" smtClean="0"/>
              <a:t>reservations</a:t>
            </a:r>
          </a:p>
          <a:p>
            <a:r>
              <a:rPr lang="en-US" dirty="0" smtClean="0"/>
              <a:t>But Open Data is the way of the future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Looking after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Researchers are (mostly) bad at this</a:t>
            </a:r>
          </a:p>
          <a:p>
            <a:r>
              <a:rPr lang="en-GB" dirty="0" smtClean="0"/>
              <a:t>Some international databanks (e.g. </a:t>
            </a:r>
            <a:r>
              <a:rPr lang="en-GB" dirty="0" err="1" smtClean="0"/>
              <a:t>GenBank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Some countries have systems in place to save (important) datasets</a:t>
            </a:r>
          </a:p>
          <a:p>
            <a:r>
              <a:rPr lang="en-GB" dirty="0" smtClean="0"/>
              <a:t>Example: UK, with national data centres run by the research councils</a:t>
            </a:r>
          </a:p>
          <a:p>
            <a:r>
              <a:rPr lang="en-GB" dirty="0" smtClean="0"/>
              <a:t>But the long tail of ‘small’ data are vulnerable</a:t>
            </a:r>
          </a:p>
          <a:p>
            <a:r>
              <a:rPr lang="en-GB" dirty="0" smtClean="0"/>
              <a:t>Action is needed before too much information is lost:</a:t>
            </a:r>
          </a:p>
          <a:p>
            <a:pPr lvl="1"/>
            <a:r>
              <a:rPr lang="en-GB" dirty="0" smtClean="0">
                <a:solidFill>
                  <a:srgbClr val="95B3D7"/>
                </a:solidFill>
              </a:rPr>
              <a:t>For preservation</a:t>
            </a:r>
          </a:p>
          <a:p>
            <a:pPr lvl="1"/>
            <a:r>
              <a:rPr lang="en-GB" dirty="0" smtClean="0">
                <a:solidFill>
                  <a:srgbClr val="95B3D7"/>
                </a:solidFill>
              </a:rPr>
              <a:t>For archiving</a:t>
            </a:r>
          </a:p>
          <a:p>
            <a:pPr lvl="1"/>
            <a:r>
              <a:rPr lang="en-GB" dirty="0" smtClean="0">
                <a:solidFill>
                  <a:srgbClr val="95B3D7"/>
                </a:solidFill>
              </a:rPr>
              <a:t>For discovery and re-use</a:t>
            </a:r>
            <a:endParaRPr lang="en-GB" dirty="0">
              <a:solidFill>
                <a:srgbClr val="95B3D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Repositories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natural home for ‘small datasets’</a:t>
            </a:r>
          </a:p>
          <a:p>
            <a:r>
              <a:rPr lang="en-US" dirty="0" smtClean="0"/>
              <a:t>Form part of the research output of a university</a:t>
            </a:r>
          </a:p>
          <a:p>
            <a:r>
              <a:rPr lang="en-US" dirty="0" smtClean="0"/>
              <a:t>Another base on which to develop research assessment metrics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repositories already report storing </a:t>
            </a:r>
            <a:r>
              <a:rPr lang="en-US" dirty="0" smtClean="0"/>
              <a:t>datasets (where researchers have chosen to deposit them)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pic>
        <p:nvPicPr>
          <p:cNvPr id="4" name="Content Placeholder 3" descr="Repository content diagram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93" b="-3293"/>
          <a:stretch>
            <a:fillRect/>
          </a:stretch>
        </p:blipFill>
        <p:spPr>
          <a:xfrm>
            <a:off x="457200" y="1417638"/>
            <a:ext cx="8229600" cy="4709160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professional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Repository managers </a:t>
            </a:r>
            <a:r>
              <a:rPr lang="en-US" dirty="0" err="1" smtClean="0"/>
              <a:t>recognise</a:t>
            </a:r>
            <a:r>
              <a:rPr lang="en-US" dirty="0" smtClean="0"/>
              <a:t> the challenge ahead: </a:t>
            </a:r>
          </a:p>
          <a:p>
            <a:pPr lvl="1"/>
            <a:r>
              <a:rPr lang="en-US" dirty="0" smtClean="0"/>
              <a:t>storage space</a:t>
            </a:r>
          </a:p>
          <a:p>
            <a:pPr lvl="1"/>
            <a:r>
              <a:rPr lang="en-US" dirty="0" smtClean="0"/>
              <a:t>file formats</a:t>
            </a:r>
          </a:p>
          <a:p>
            <a:pPr lvl="1"/>
            <a:r>
              <a:rPr lang="en-US" dirty="0" smtClean="0"/>
              <a:t>long-term preservation</a:t>
            </a:r>
          </a:p>
          <a:p>
            <a:r>
              <a:rPr lang="en-US" dirty="0" smtClean="0"/>
              <a:t>We identified a new professional role:     </a:t>
            </a:r>
          </a:p>
          <a:p>
            <a:r>
              <a:rPr lang="en-US" sz="4800" dirty="0" smtClean="0">
                <a:solidFill>
                  <a:srgbClr val="95B3D7"/>
                </a:solidFill>
              </a:rPr>
              <a:t>“</a:t>
            </a:r>
            <a:r>
              <a:rPr lang="en-US" sz="4800" dirty="0" smtClean="0">
                <a:solidFill>
                  <a:srgbClr val="95B3D7"/>
                </a:solidFill>
              </a:rPr>
              <a:t>D</a:t>
            </a:r>
            <a:r>
              <a:rPr lang="en-US" sz="4800" dirty="0" smtClean="0">
                <a:solidFill>
                  <a:srgbClr val="95B3D7"/>
                </a:solidFill>
              </a:rPr>
              <a:t>ata librarian”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30936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5B3D7"/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rgbClr val="95B3D7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0D3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828</TotalTime>
  <Words>469</Words>
  <Application>Microsoft Macintosh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Open data and repositories</vt:lpstr>
      <vt:lpstr>Two new studies on data</vt:lpstr>
      <vt:lpstr>Reasons for Open Data</vt:lpstr>
      <vt:lpstr>Everyone agrees! </vt:lpstr>
      <vt:lpstr>Do the researchers agree?</vt:lpstr>
      <vt:lpstr>Looking after data</vt:lpstr>
      <vt:lpstr>Repositories and data</vt:lpstr>
      <vt:lpstr>What they contain</vt:lpstr>
      <vt:lpstr>The professional role</vt:lpstr>
      <vt:lpstr>Data librarians</vt:lpstr>
      <vt:lpstr>The role of the library</vt:lpstr>
      <vt:lpstr>Boas festas!       Felices fiestas!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data and repositories</dc:title>
  <dc:creator>ALMA SWAN</dc:creator>
  <cp:lastModifiedBy>ALMA SWAN</cp:lastModifiedBy>
  <cp:revision>11</cp:revision>
  <dcterms:created xsi:type="dcterms:W3CDTF">2008-12-15T19:46:33Z</dcterms:created>
  <dcterms:modified xsi:type="dcterms:W3CDTF">2008-12-16T06:15:13Z</dcterms:modified>
</cp:coreProperties>
</file>