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tiff" ContentType="image/tiff"/>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33" d="100"/>
          <a:sy n="133" d="100"/>
        </p:scale>
        <p:origin x="-880" y="-10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48"/>
    </p:cViewPr>
  </p:sorterViewPr>
  <p:gridSpacing cx="73736200" cy="737362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theme" Target="theme/theme1.xml"/><Relationship Id="rId25"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14" Type="http://schemas.openxmlformats.org/officeDocument/2006/relationships/slide" Target="slides/slide13.xml"/><Relationship Id="rId23" Type="http://schemas.openxmlformats.org/officeDocument/2006/relationships/viewProps" Target="viewProps.xml"/><Relationship Id="rId4" Type="http://schemas.openxmlformats.org/officeDocument/2006/relationships/slide" Target="slides/slide3.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presProps" Target="presProps.xml"/><Relationship Id="rId21" Type="http://schemas.openxmlformats.org/officeDocument/2006/relationships/printerSettings" Target="printerSettings/printerSettings1.bin"/><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GB" smtClean="0"/>
              <a:t>Click to edit Master title style</a:t>
            </a:r>
            <a:endParaRPr kumimoji="0" lang="en-US"/>
          </a:p>
        </p:txBody>
      </p:sp>
      <p:sp>
        <p:nvSpPr>
          <p:cNvPr id="28" name="Date Placeholder 27"/>
          <p:cNvSpPr>
            <a:spLocks noGrp="1"/>
          </p:cNvSpPr>
          <p:nvPr>
            <p:ph type="dt" sz="half" idx="10"/>
          </p:nvPr>
        </p:nvSpPr>
        <p:spPr/>
        <p:txBody>
          <a:bodyPr/>
          <a:lstStyle/>
          <a:p>
            <a:fld id="{A55C06B3-80D0-FC4E-A001-7C33F3D24CB7}" type="datetimeFigureOut">
              <a:rPr lang="en-US" smtClean="0"/>
              <a:pPr/>
              <a:t>6/28/09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B137A13-FE4D-8045-AA69-E55B9435E4CE}"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A55C06B3-80D0-FC4E-A001-7C33F3D24CB7}" type="datetimeFigureOut">
              <a:rPr lang="en-US" smtClean="0"/>
              <a:pPr/>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A55C06B3-80D0-FC4E-A001-7C33F3D24CB7}" type="datetimeFigureOut">
              <a:rPr lang="en-US" smtClean="0"/>
              <a:pPr/>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A55C06B3-80D0-FC4E-A001-7C33F3D24CB7}" type="datetimeFigureOut">
              <a:rPr lang="en-US" smtClean="0"/>
              <a:pPr/>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A55C06B3-80D0-FC4E-A001-7C33F3D24CB7}" type="datetimeFigureOut">
              <a:rPr lang="en-US" smtClean="0"/>
              <a:pPr/>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B137A13-FE4D-8045-AA69-E55B9435E4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A55C06B3-80D0-FC4E-A001-7C33F3D24CB7}" type="datetimeFigureOut">
              <a:rPr lang="en-US" smtClean="0"/>
              <a:pPr/>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7" name="Date Placeholder 6"/>
          <p:cNvSpPr>
            <a:spLocks noGrp="1"/>
          </p:cNvSpPr>
          <p:nvPr>
            <p:ph type="dt" sz="half" idx="10"/>
          </p:nvPr>
        </p:nvSpPr>
        <p:spPr/>
        <p:txBody>
          <a:bodyPr/>
          <a:lstStyle/>
          <a:p>
            <a:fld id="{A55C06B3-80D0-FC4E-A001-7C33F3D24CB7}" type="datetimeFigureOut">
              <a:rPr lang="en-US" smtClean="0"/>
              <a:pPr/>
              <a:t>6/28/09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Date Placeholder 2"/>
          <p:cNvSpPr>
            <a:spLocks noGrp="1"/>
          </p:cNvSpPr>
          <p:nvPr>
            <p:ph type="dt" sz="half" idx="10"/>
          </p:nvPr>
        </p:nvSpPr>
        <p:spPr/>
        <p:txBody>
          <a:bodyPr/>
          <a:lstStyle/>
          <a:p>
            <a:fld id="{A55C06B3-80D0-FC4E-A001-7C33F3D24CB7}" type="datetimeFigureOut">
              <a:rPr lang="en-US" smtClean="0"/>
              <a:pPr/>
              <a:t>6/28/09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5C06B3-80D0-FC4E-A001-7C33F3D24CB7}" type="datetimeFigureOut">
              <a:rPr lang="en-US" smtClean="0"/>
              <a:pPr/>
              <a:t>6/28/09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A55C06B3-80D0-FC4E-A001-7C33F3D24CB7}" type="datetimeFigureOut">
              <a:rPr lang="en-US" smtClean="0"/>
              <a:pPr/>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GB"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A55C06B3-80D0-FC4E-A001-7C33F3D24CB7}" type="datetimeFigureOut">
              <a:rPr lang="en-US" smtClean="0"/>
              <a:pPr/>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37A13-FE4D-8045-AA69-E55B9435E4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a:duotone>
              <a:schemeClr val="bg2">
                <a:shade val="3000"/>
                <a:satMod val="110000"/>
              </a:schemeClr>
              <a:schemeClr val="bg2">
                <a:tint val="60000"/>
                <a:satMod val="425000"/>
              </a:schemeClr>
            </a:duotone>
            <a:lum bright="-44000"/>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55C06B3-80D0-FC4E-A001-7C33F3D24CB7}" type="datetimeFigureOut">
              <a:rPr lang="en-US" smtClean="0"/>
              <a:pPr/>
              <a:t>6/28/09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137A13-FE4D-8045-AA69-E55B9435E4C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4" Type="http://schemas.openxmlformats.org/officeDocument/2006/relationships/hyperlink" Target="http://www.Keyperspectives.com" TargetMode="External"/><Relationship Id="rId1" Type="http://schemas.openxmlformats.org/officeDocument/2006/relationships/slideLayout" Target="../slideLayouts/slideLayout2.xml"/><Relationship Id="rId2" Type="http://schemas.openxmlformats.org/officeDocument/2006/relationships/hyperlink" Target="mailto:aswan@keyperspectives.co.uk" TargetMode="External"/><Relationship Id="rId3" Type="http://schemas.openxmlformats.org/officeDocument/2006/relationships/hyperlink" Target="http://www.keyperspectives.co.uk"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jisc.ac.uk/publications/publications/dataskillscareersfinalreport.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Research </a:t>
            </a:r>
            <a:r>
              <a:rPr lang="en-US" dirty="0" smtClean="0"/>
              <a:t>Data management </a:t>
            </a:r>
            <a:r>
              <a:rPr lang="en-US" dirty="0" smtClean="0"/>
              <a:t>skills</a:t>
            </a:r>
            <a:endParaRPr lang="en-US" dirty="0"/>
          </a:p>
        </p:txBody>
      </p:sp>
      <p:sp>
        <p:nvSpPr>
          <p:cNvPr id="3" name="Subtitle 2"/>
          <p:cNvSpPr>
            <a:spLocks noGrp="1"/>
          </p:cNvSpPr>
          <p:nvPr>
            <p:ph type="subTitle" idx="1"/>
          </p:nvPr>
        </p:nvSpPr>
        <p:spPr/>
        <p:txBody>
          <a:bodyPr/>
          <a:lstStyle/>
          <a:p>
            <a:r>
              <a:rPr lang="en-US" dirty="0" smtClean="0"/>
              <a:t>Alma Swan</a:t>
            </a:r>
          </a:p>
          <a:p>
            <a:r>
              <a:rPr lang="en-US" dirty="0" smtClean="0"/>
              <a:t>Key Perspectives Ltd</a:t>
            </a:r>
          </a:p>
          <a:p>
            <a:r>
              <a:rPr lang="en-US" dirty="0" smtClean="0"/>
              <a:t>Truro, UK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managers</a:t>
            </a:r>
            <a:endParaRPr lang="en-US" dirty="0"/>
          </a:p>
        </p:txBody>
      </p:sp>
      <p:sp>
        <p:nvSpPr>
          <p:cNvPr id="3" name="Content Placeholder 2"/>
          <p:cNvSpPr>
            <a:spLocks noGrp="1"/>
          </p:cNvSpPr>
          <p:nvPr>
            <p:ph idx="1"/>
          </p:nvPr>
        </p:nvSpPr>
        <p:spPr/>
        <p:txBody>
          <a:bodyPr/>
          <a:lstStyle/>
          <a:p>
            <a:r>
              <a:rPr lang="en-US" dirty="0" smtClean="0"/>
              <a:t>Skills in computational science</a:t>
            </a:r>
          </a:p>
          <a:p>
            <a:r>
              <a:rPr lang="en-US" dirty="0" smtClean="0"/>
              <a:t>Experts in database technologies</a:t>
            </a:r>
          </a:p>
          <a:p>
            <a:r>
              <a:rPr lang="en-US" dirty="0" smtClean="0"/>
              <a:t>Ensure systems in place for storage, </a:t>
            </a:r>
            <a:r>
              <a:rPr lang="en-US" dirty="0" err="1" smtClean="0"/>
              <a:t>curation</a:t>
            </a:r>
            <a:r>
              <a:rPr lang="en-US" dirty="0" smtClean="0"/>
              <a:t> and preservation</a:t>
            </a:r>
          </a:p>
          <a:p>
            <a:r>
              <a:rPr lang="en-US" dirty="0" smtClean="0"/>
              <a:t>Data back-up and refreshing</a:t>
            </a:r>
          </a:p>
          <a:p>
            <a:r>
              <a:rPr lang="en-US" dirty="0" smtClean="0"/>
              <a:t>Format migration</a:t>
            </a:r>
          </a:p>
          <a:p>
            <a:r>
              <a:rPr lang="en-US" dirty="0" smtClean="0"/>
              <a:t>Liaise with data scientists (and researchers)</a:t>
            </a:r>
          </a:p>
          <a:p>
            <a:r>
              <a:rPr lang="en-US" dirty="0" smtClean="0"/>
              <a:t>Data scientists often act as ‘translators’</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librarians</a:t>
            </a:r>
            <a:endParaRPr lang="en-US" dirty="0"/>
          </a:p>
        </p:txBody>
      </p:sp>
      <p:sp>
        <p:nvSpPr>
          <p:cNvPr id="3" name="Content Placeholder 2"/>
          <p:cNvSpPr>
            <a:spLocks noGrp="1"/>
          </p:cNvSpPr>
          <p:nvPr>
            <p:ph idx="1"/>
          </p:nvPr>
        </p:nvSpPr>
        <p:spPr/>
        <p:txBody>
          <a:bodyPr/>
          <a:lstStyle/>
          <a:p>
            <a:r>
              <a:rPr lang="en-US" dirty="0" smtClean="0"/>
              <a:t>Only a handful in the UK at present</a:t>
            </a:r>
          </a:p>
          <a:p>
            <a:r>
              <a:rPr lang="en-US" dirty="0" smtClean="0"/>
              <a:t>Roles: </a:t>
            </a:r>
          </a:p>
          <a:p>
            <a:pPr lvl="1"/>
            <a:r>
              <a:rPr lang="en-US" dirty="0" smtClean="0">
                <a:solidFill>
                  <a:srgbClr val="95B3D7"/>
                </a:solidFill>
              </a:rPr>
              <a:t>Training researchers in data-awareness</a:t>
            </a:r>
          </a:p>
          <a:p>
            <a:pPr lvl="1"/>
            <a:r>
              <a:rPr lang="en-US" dirty="0" smtClean="0">
                <a:solidFill>
                  <a:srgbClr val="95B3D7"/>
                </a:solidFill>
              </a:rPr>
              <a:t>Transferring generic data management skills to researchers</a:t>
            </a:r>
          </a:p>
          <a:p>
            <a:pPr lvl="1"/>
            <a:r>
              <a:rPr lang="en-US" dirty="0" smtClean="0">
                <a:solidFill>
                  <a:srgbClr val="95B3D7"/>
                </a:solidFill>
              </a:rPr>
              <a:t>Specific skills in archiving and preservation</a:t>
            </a:r>
          </a:p>
          <a:p>
            <a:pPr lvl="1">
              <a:buNone/>
            </a:pPr>
            <a:r>
              <a:rPr lang="en-US" dirty="0" smtClean="0">
                <a:solidFill>
                  <a:srgbClr val="95B3D7"/>
                </a:solidFill>
              </a:rPr>
              <a:t>  </a:t>
            </a: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bldLvl="2"/>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Back to the data scientists</a:t>
            </a:r>
            <a:r>
              <a:rPr lang="en-US" smtClean="0"/>
              <a:t>: careers</a:t>
            </a:r>
            <a:endParaRPr lang="en-US" dirty="0"/>
          </a:p>
        </p:txBody>
      </p:sp>
      <p:sp>
        <p:nvSpPr>
          <p:cNvPr id="3" name="Content Placeholder 2"/>
          <p:cNvSpPr>
            <a:spLocks noGrp="1"/>
          </p:cNvSpPr>
          <p:nvPr>
            <p:ph idx="1"/>
          </p:nvPr>
        </p:nvSpPr>
        <p:spPr/>
        <p:txBody>
          <a:bodyPr/>
          <a:lstStyle/>
          <a:p>
            <a:r>
              <a:rPr lang="en-US" dirty="0" smtClean="0"/>
              <a:t>How did they get there?</a:t>
            </a:r>
          </a:p>
          <a:p>
            <a:pPr lvl="1"/>
            <a:r>
              <a:rPr lang="en-US" dirty="0" smtClean="0">
                <a:solidFill>
                  <a:srgbClr val="95B3D7"/>
                </a:solidFill>
              </a:rPr>
              <a:t>Typically by accident rather than design</a:t>
            </a:r>
          </a:p>
          <a:p>
            <a:pPr lvl="1"/>
            <a:r>
              <a:rPr lang="en-US" dirty="0" smtClean="0">
                <a:solidFill>
                  <a:srgbClr val="95B3D7"/>
                </a:solidFill>
              </a:rPr>
              <a:t>Assumed role within a research group</a:t>
            </a:r>
          </a:p>
          <a:p>
            <a:pPr lvl="1"/>
            <a:r>
              <a:rPr lang="en-US" dirty="0" smtClean="0">
                <a:solidFill>
                  <a:srgbClr val="95B3D7"/>
                </a:solidFill>
              </a:rPr>
              <a:t>Data </a:t>
            </a:r>
            <a:r>
              <a:rPr lang="en-US" dirty="0" err="1" smtClean="0">
                <a:solidFill>
                  <a:srgbClr val="95B3D7"/>
                </a:solidFill>
              </a:rPr>
              <a:t>centres</a:t>
            </a:r>
            <a:r>
              <a:rPr lang="en-US" dirty="0" smtClean="0">
                <a:solidFill>
                  <a:srgbClr val="95B3D7"/>
                </a:solidFill>
              </a:rPr>
              <a:t>: often a temporary intention morphs into permanence</a:t>
            </a:r>
          </a:p>
          <a:p>
            <a:r>
              <a:rPr lang="en-US" dirty="0" smtClean="0"/>
              <a:t>What background do they have?</a:t>
            </a:r>
          </a:p>
          <a:p>
            <a:pPr lvl="1"/>
            <a:r>
              <a:rPr lang="en-US" dirty="0" smtClean="0">
                <a:solidFill>
                  <a:srgbClr val="95B3D7"/>
                </a:solidFill>
              </a:rPr>
              <a:t>Domain-related</a:t>
            </a:r>
          </a:p>
          <a:p>
            <a:pPr lvl="1"/>
            <a:r>
              <a:rPr lang="en-US" dirty="0" smtClean="0">
                <a:solidFill>
                  <a:srgbClr val="95B3D7"/>
                </a:solidFill>
              </a:rPr>
              <a:t>Computer science</a:t>
            </a:r>
          </a:p>
          <a:p>
            <a:pPr lvl="1"/>
            <a:r>
              <a:rPr lang="en-US" dirty="0" smtClean="0">
                <a:solidFill>
                  <a:srgbClr val="95B3D7"/>
                </a:solidFill>
              </a:rPr>
              <a:t>Information science</a:t>
            </a:r>
          </a:p>
          <a:p>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a:t>
            </a:r>
            <a:endParaRPr lang="en-US" dirty="0"/>
          </a:p>
        </p:txBody>
      </p:sp>
      <p:sp>
        <p:nvSpPr>
          <p:cNvPr id="3" name="Content Placeholder 2"/>
          <p:cNvSpPr>
            <a:spLocks noGrp="1"/>
          </p:cNvSpPr>
          <p:nvPr>
            <p:ph idx="1"/>
          </p:nvPr>
        </p:nvSpPr>
        <p:spPr/>
        <p:txBody>
          <a:bodyPr/>
          <a:lstStyle/>
          <a:p>
            <a:r>
              <a:rPr lang="en-US" dirty="0" smtClean="0"/>
              <a:t>In-post people have domain-related or computer science training</a:t>
            </a:r>
          </a:p>
          <a:p>
            <a:r>
              <a:rPr lang="en-US" dirty="0" smtClean="0"/>
              <a:t>New jobs increasingly require informatics skills</a:t>
            </a:r>
          </a:p>
          <a:p>
            <a:r>
              <a:rPr lang="en-US" dirty="0" smtClean="0"/>
              <a:t>Informatics training is well-advanced in biology and chemistry</a:t>
            </a:r>
          </a:p>
          <a:p>
            <a:r>
              <a:rPr lang="en-US" dirty="0" smtClean="0"/>
              <a:t>Majority of existing data scientists have a further degree</a:t>
            </a:r>
          </a:p>
          <a:p>
            <a:r>
              <a:rPr lang="en-US" dirty="0" smtClean="0"/>
              <a:t>On-the-job CPD is commonplace</a:t>
            </a:r>
          </a:p>
          <a:p>
            <a:r>
              <a:rPr lang="en-US" dirty="0" smtClean="0"/>
              <a:t>People skills are essential!</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Career structure: academic institutions</a:t>
            </a:r>
            <a:endParaRPr lang="en-US" dirty="0"/>
          </a:p>
        </p:txBody>
      </p:sp>
      <p:sp>
        <p:nvSpPr>
          <p:cNvPr id="3" name="Content Placeholder 2"/>
          <p:cNvSpPr>
            <a:spLocks noGrp="1"/>
          </p:cNvSpPr>
          <p:nvPr>
            <p:ph idx="1"/>
          </p:nvPr>
        </p:nvSpPr>
        <p:spPr/>
        <p:txBody>
          <a:bodyPr/>
          <a:lstStyle/>
          <a:p>
            <a:r>
              <a:rPr lang="en-US" dirty="0" smtClean="0"/>
              <a:t>Tenured posts (few):</a:t>
            </a:r>
          </a:p>
          <a:p>
            <a:pPr lvl="1"/>
            <a:r>
              <a:rPr lang="en-US" dirty="0" smtClean="0">
                <a:solidFill>
                  <a:srgbClr val="95B3D7"/>
                </a:solidFill>
              </a:rPr>
              <a:t>Quasi-academic</a:t>
            </a:r>
          </a:p>
          <a:p>
            <a:pPr lvl="1"/>
            <a:r>
              <a:rPr lang="en-US" dirty="0" smtClean="0">
                <a:solidFill>
                  <a:srgbClr val="95B3D7"/>
                </a:solidFill>
              </a:rPr>
              <a:t>Academic-related</a:t>
            </a:r>
          </a:p>
          <a:p>
            <a:r>
              <a:rPr lang="en-US" dirty="0" smtClean="0"/>
              <a:t>Short-term contracts (many):</a:t>
            </a:r>
          </a:p>
          <a:p>
            <a:pPr lvl="1"/>
            <a:r>
              <a:rPr lang="en-US" dirty="0" smtClean="0">
                <a:solidFill>
                  <a:srgbClr val="95B3D7"/>
                </a:solidFill>
              </a:rPr>
              <a:t>Can be appropriate</a:t>
            </a:r>
          </a:p>
          <a:p>
            <a:pPr lvl="1"/>
            <a:r>
              <a:rPr lang="en-US" dirty="0" smtClean="0">
                <a:solidFill>
                  <a:srgbClr val="95B3D7"/>
                </a:solidFill>
              </a:rPr>
              <a:t>Can bring real problems in retaining data science skills</a:t>
            </a:r>
          </a:p>
          <a:p>
            <a:r>
              <a:rPr lang="en-US" dirty="0" smtClean="0"/>
              <a:t>Institutional perspective but not necessarily and institutional view yet</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structure: data </a:t>
            </a:r>
            <a:r>
              <a:rPr lang="en-US" dirty="0" err="1" smtClean="0"/>
              <a:t>centres</a:t>
            </a:r>
            <a:endParaRPr lang="en-US" dirty="0"/>
          </a:p>
        </p:txBody>
      </p:sp>
      <p:sp>
        <p:nvSpPr>
          <p:cNvPr id="3" name="Content Placeholder 2"/>
          <p:cNvSpPr>
            <a:spLocks noGrp="1"/>
          </p:cNvSpPr>
          <p:nvPr>
            <p:ph idx="1"/>
          </p:nvPr>
        </p:nvSpPr>
        <p:spPr/>
        <p:txBody>
          <a:bodyPr/>
          <a:lstStyle/>
          <a:p>
            <a:r>
              <a:rPr lang="en-US" dirty="0" smtClean="0"/>
              <a:t>Public service grades</a:t>
            </a:r>
          </a:p>
          <a:p>
            <a:r>
              <a:rPr lang="en-US" dirty="0" smtClean="0"/>
              <a:t>Tends to be job security</a:t>
            </a:r>
          </a:p>
          <a:p>
            <a:r>
              <a:rPr lang="en-US" dirty="0" smtClean="0"/>
              <a:t>Possibility for progression</a:t>
            </a:r>
          </a:p>
          <a:p>
            <a:r>
              <a:rPr lang="en-US" dirty="0" smtClean="0"/>
              <a:t>In reality, structure is relatively flat</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data scientists</a:t>
            </a:r>
            <a:endParaRPr lang="en-US" dirty="0"/>
          </a:p>
        </p:txBody>
      </p:sp>
      <p:sp>
        <p:nvSpPr>
          <p:cNvPr id="3" name="Content Placeholder 2"/>
          <p:cNvSpPr>
            <a:spLocks noGrp="1"/>
          </p:cNvSpPr>
          <p:nvPr>
            <p:ph idx="1"/>
          </p:nvPr>
        </p:nvSpPr>
        <p:spPr/>
        <p:txBody>
          <a:bodyPr/>
          <a:lstStyle/>
          <a:p>
            <a:r>
              <a:rPr lang="en-US" dirty="0" smtClean="0"/>
              <a:t>Data science is a rapidly-evolving area</a:t>
            </a:r>
          </a:p>
          <a:p>
            <a:r>
              <a:rPr lang="en-US" dirty="0" smtClean="0"/>
              <a:t>Formal postgraduate training</a:t>
            </a:r>
          </a:p>
          <a:p>
            <a:r>
              <a:rPr lang="en-US" dirty="0" smtClean="0"/>
              <a:t>On-the-job initial </a:t>
            </a:r>
            <a:r>
              <a:rPr lang="en-US" dirty="0" err="1" smtClean="0"/>
              <a:t>skilling</a:t>
            </a:r>
            <a:endParaRPr lang="en-US" dirty="0" smtClean="0"/>
          </a:p>
          <a:p>
            <a:r>
              <a:rPr lang="en-US" dirty="0" smtClean="0"/>
              <a:t>CPD:</a:t>
            </a:r>
          </a:p>
          <a:p>
            <a:pPr lvl="1"/>
            <a:r>
              <a:rPr lang="en-US" dirty="0" err="1" smtClean="0">
                <a:solidFill>
                  <a:srgbClr val="95B3D7"/>
                </a:solidFill>
              </a:rPr>
              <a:t>UKDA’s</a:t>
            </a:r>
            <a:r>
              <a:rPr lang="en-US" dirty="0" smtClean="0">
                <a:solidFill>
                  <a:srgbClr val="95B3D7"/>
                </a:solidFill>
              </a:rPr>
              <a:t> training course</a:t>
            </a:r>
          </a:p>
          <a:p>
            <a:pPr lvl="1"/>
            <a:r>
              <a:rPr lang="en-US" dirty="0" err="1" smtClean="0">
                <a:solidFill>
                  <a:srgbClr val="95B3D7"/>
                </a:solidFill>
              </a:rPr>
              <a:t>DCC’s</a:t>
            </a:r>
            <a:r>
              <a:rPr lang="en-US" dirty="0" smtClean="0">
                <a:solidFill>
                  <a:srgbClr val="95B3D7"/>
                </a:solidFill>
              </a:rPr>
              <a:t> Digital </a:t>
            </a:r>
            <a:r>
              <a:rPr lang="en-US" dirty="0" err="1" smtClean="0">
                <a:solidFill>
                  <a:srgbClr val="95B3D7"/>
                </a:solidFill>
              </a:rPr>
              <a:t>Curation</a:t>
            </a:r>
            <a:r>
              <a:rPr lang="en-US" dirty="0" smtClean="0">
                <a:solidFill>
                  <a:srgbClr val="95B3D7"/>
                </a:solidFill>
              </a:rPr>
              <a:t> 101</a:t>
            </a:r>
          </a:p>
          <a:p>
            <a:pPr lvl="1"/>
            <a:r>
              <a:rPr lang="en-US" dirty="0" smtClean="0">
                <a:solidFill>
                  <a:srgbClr val="95B3D7"/>
                </a:solidFill>
              </a:rPr>
              <a:t>Subject-specific events and workshops</a:t>
            </a:r>
          </a:p>
          <a:p>
            <a:pPr lvl="1"/>
            <a:r>
              <a:rPr lang="en-US" dirty="0" smtClean="0">
                <a:solidFill>
                  <a:srgbClr val="95B3D7"/>
                </a:solidFill>
              </a:rPr>
              <a:t>Short courses are the preferred model</a:t>
            </a:r>
          </a:p>
          <a:p>
            <a:endParaRPr lang="en-US" dirty="0" smtClean="0"/>
          </a:p>
          <a:p>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role of the library</a:t>
            </a:r>
            <a:endParaRPr lang="en-US" dirty="0"/>
          </a:p>
        </p:txBody>
      </p:sp>
      <p:sp>
        <p:nvSpPr>
          <p:cNvPr id="3" name="Content Placeholder 2"/>
          <p:cNvSpPr>
            <a:spLocks noGrp="1"/>
          </p:cNvSpPr>
          <p:nvPr>
            <p:ph idx="1"/>
          </p:nvPr>
        </p:nvSpPr>
        <p:spPr/>
        <p:txBody>
          <a:bodyPr/>
          <a:lstStyle/>
          <a:p>
            <a:r>
              <a:rPr lang="en-US" dirty="0" smtClean="0"/>
              <a:t>Training researchers to be more data-aware</a:t>
            </a:r>
          </a:p>
          <a:p>
            <a:r>
              <a:rPr lang="en-US" dirty="0" smtClean="0"/>
              <a:t>Adopting a data care role via repositories (DISC-UK </a:t>
            </a:r>
            <a:r>
              <a:rPr lang="en-US" dirty="0" err="1" smtClean="0"/>
              <a:t>DataShare</a:t>
            </a:r>
            <a:r>
              <a:rPr lang="en-US" dirty="0" smtClean="0"/>
              <a:t> project)</a:t>
            </a:r>
          </a:p>
          <a:p>
            <a:r>
              <a:rPr lang="en-US" dirty="0" smtClean="0"/>
              <a:t>Anticipate increased level of data-related </a:t>
            </a:r>
            <a:r>
              <a:rPr lang="en-US" dirty="0" err="1" smtClean="0"/>
              <a:t>interactional</a:t>
            </a:r>
            <a:r>
              <a:rPr lang="en-US" dirty="0" smtClean="0"/>
              <a:t> learning and activity between library and research communities </a:t>
            </a:r>
          </a:p>
          <a:p>
            <a:r>
              <a:rPr lang="en-US" dirty="0" smtClean="0"/>
              <a:t>Data librarians need to be trained</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librarians</a:t>
            </a:r>
            <a:endParaRPr lang="en-US" dirty="0"/>
          </a:p>
        </p:txBody>
      </p:sp>
      <p:sp>
        <p:nvSpPr>
          <p:cNvPr id="3" name="Content Placeholder 2"/>
          <p:cNvSpPr>
            <a:spLocks noGrp="1"/>
          </p:cNvSpPr>
          <p:nvPr>
            <p:ph idx="1"/>
          </p:nvPr>
        </p:nvSpPr>
        <p:spPr/>
        <p:txBody>
          <a:bodyPr/>
          <a:lstStyle/>
          <a:p>
            <a:r>
              <a:rPr lang="en-US" dirty="0" smtClean="0"/>
              <a:t>Only a handful in the UK</a:t>
            </a:r>
          </a:p>
          <a:p>
            <a:r>
              <a:rPr lang="en-US" dirty="0" smtClean="0"/>
              <a:t>Library schools not yet geared up for this training:</a:t>
            </a:r>
          </a:p>
          <a:p>
            <a:pPr lvl="1"/>
            <a:r>
              <a:rPr lang="en-US" dirty="0" smtClean="0">
                <a:solidFill>
                  <a:srgbClr val="95B3D7"/>
                </a:solidFill>
              </a:rPr>
              <a:t>Demand is low (because no established career path or grade)</a:t>
            </a:r>
          </a:p>
          <a:p>
            <a:pPr lvl="1"/>
            <a:r>
              <a:rPr lang="en-US" dirty="0" smtClean="0">
                <a:solidFill>
                  <a:srgbClr val="95B3D7"/>
                </a:solidFill>
              </a:rPr>
              <a:t>Lack of internships in US and work placements in UK</a:t>
            </a:r>
          </a:p>
          <a:p>
            <a:pPr lvl="1"/>
            <a:r>
              <a:rPr lang="en-US" dirty="0" smtClean="0">
                <a:solidFill>
                  <a:srgbClr val="95B3D7"/>
                </a:solidFill>
              </a:rPr>
              <a:t>Good subject-based first degree is required</a:t>
            </a: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listening</a:t>
            </a:r>
            <a:endParaRPr lang="en-US" dirty="0"/>
          </a:p>
        </p:txBody>
      </p:sp>
      <p:sp>
        <p:nvSpPr>
          <p:cNvPr id="3" name="Content Placeholder 2"/>
          <p:cNvSpPr>
            <a:spLocks noGrp="1"/>
          </p:cNvSpPr>
          <p:nvPr>
            <p:ph idx="1"/>
          </p:nvPr>
        </p:nvSpPr>
        <p:spPr>
          <a:xfrm>
            <a:off x="457200" y="1981200"/>
            <a:ext cx="8229600" cy="4328160"/>
          </a:xfrm>
        </p:spPr>
        <p:txBody>
          <a:bodyPr/>
          <a:lstStyle/>
          <a:p>
            <a:pPr algn="ctr">
              <a:buNone/>
            </a:pPr>
            <a:r>
              <a:rPr lang="en-US" dirty="0" smtClean="0">
                <a:hlinkClick r:id="rId2"/>
              </a:rPr>
              <a:t>aswan@keyperspectives.co.uk</a:t>
            </a:r>
            <a:endParaRPr lang="en-US" dirty="0" smtClean="0"/>
          </a:p>
          <a:p>
            <a:pPr algn="ctr">
              <a:buNone/>
            </a:pPr>
            <a:endParaRPr lang="en-US" dirty="0" smtClean="0"/>
          </a:p>
          <a:p>
            <a:pPr algn="ctr">
              <a:buNone/>
            </a:pPr>
            <a:r>
              <a:rPr lang="en-US" dirty="0" smtClean="0">
                <a:hlinkClick r:id="rId3"/>
              </a:rPr>
              <a:t>www.keyperspectives.co.uk</a:t>
            </a:r>
            <a:endParaRPr lang="en-US" dirty="0" smtClean="0"/>
          </a:p>
          <a:p>
            <a:pPr algn="ctr">
              <a:buNone/>
            </a:pPr>
            <a:endParaRPr lang="en-US" dirty="0" smtClean="0"/>
          </a:p>
          <a:p>
            <a:pPr algn="ctr">
              <a:buNone/>
            </a:pPr>
            <a:r>
              <a:rPr lang="en-US" dirty="0" smtClean="0">
                <a:hlinkClick r:id="rId4"/>
              </a:rPr>
              <a:t>www.keyperspectives.com</a:t>
            </a:r>
            <a:endParaRPr lang="en-US" dirty="0" smtClean="0"/>
          </a:p>
          <a:p>
            <a:pPr>
              <a:buNone/>
            </a:pP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background</a:t>
            </a:r>
            <a:endParaRPr lang="en-US" dirty="0"/>
          </a:p>
        </p:txBody>
      </p:sp>
      <p:sp>
        <p:nvSpPr>
          <p:cNvPr id="3" name="Content Placeholder 2"/>
          <p:cNvSpPr>
            <a:spLocks noGrp="1"/>
          </p:cNvSpPr>
          <p:nvPr>
            <p:ph idx="1"/>
          </p:nvPr>
        </p:nvSpPr>
        <p:spPr/>
        <p:txBody>
          <a:bodyPr>
            <a:normAutofit lnSpcReduction="10000"/>
          </a:bodyPr>
          <a:lstStyle/>
          <a:p>
            <a:r>
              <a:rPr lang="en-US" dirty="0" smtClean="0"/>
              <a:t>Study commissioned by JISC</a:t>
            </a:r>
          </a:p>
          <a:p>
            <a:r>
              <a:rPr lang="en-US" dirty="0" smtClean="0"/>
              <a:t>Following up on two recommendations in the ‘Lyon report’</a:t>
            </a:r>
          </a:p>
          <a:p>
            <a:r>
              <a:rPr lang="en-US" dirty="0" smtClean="0"/>
              <a:t>Focus on ‘data scientists’</a:t>
            </a:r>
          </a:p>
          <a:p>
            <a:r>
              <a:rPr lang="en-US" dirty="0" smtClean="0"/>
              <a:t>Focus on research institutions</a:t>
            </a:r>
          </a:p>
          <a:p>
            <a:r>
              <a:rPr lang="en-US" dirty="0" smtClean="0"/>
              <a:t>Asked to look at the ‘supply of DS skills’</a:t>
            </a:r>
          </a:p>
          <a:p>
            <a:r>
              <a:rPr lang="en-US" dirty="0" smtClean="0"/>
              <a:t>Carried out in the first half of 2008</a:t>
            </a:r>
          </a:p>
          <a:p>
            <a:r>
              <a:rPr lang="en-US" dirty="0" smtClean="0"/>
              <a:t>Published in summer 2008:                         </a:t>
            </a:r>
            <a:r>
              <a:rPr lang="en-US" sz="2400" dirty="0" smtClean="0">
                <a:hlinkClick r:id="rId2"/>
              </a:rPr>
              <a:t>http://www.jisc.ac.uk/publications/publications/dataskillscareersfinalreport.aspx</a:t>
            </a:r>
            <a:r>
              <a:rPr lang="en-US" sz="2400" dirty="0" smtClean="0"/>
              <a:t> </a:t>
            </a:r>
          </a:p>
          <a:p>
            <a:endParaRPr lang="en-US" sz="2400"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57 personal interviews</a:t>
            </a:r>
          </a:p>
          <a:p>
            <a:r>
              <a:rPr lang="en-US" dirty="0" smtClean="0"/>
              <a:t>4 focus groups</a:t>
            </a:r>
          </a:p>
          <a:p>
            <a:pPr lvl="1"/>
            <a:r>
              <a:rPr lang="en-US" dirty="0" smtClean="0">
                <a:solidFill>
                  <a:srgbClr val="95B3D7"/>
                </a:solidFill>
              </a:rPr>
              <a:t>Data scientists in research groups, data </a:t>
            </a:r>
            <a:r>
              <a:rPr lang="en-US" dirty="0" err="1" smtClean="0">
                <a:solidFill>
                  <a:srgbClr val="95B3D7"/>
                </a:solidFill>
              </a:rPr>
              <a:t>centres</a:t>
            </a:r>
            <a:r>
              <a:rPr lang="en-US" dirty="0" smtClean="0">
                <a:solidFill>
                  <a:srgbClr val="95B3D7"/>
                </a:solidFill>
              </a:rPr>
              <a:t> (broad range of subject areas)</a:t>
            </a:r>
          </a:p>
          <a:p>
            <a:pPr lvl="1"/>
            <a:r>
              <a:rPr lang="en-US" dirty="0" smtClean="0">
                <a:solidFill>
                  <a:srgbClr val="95B3D7"/>
                </a:solidFill>
              </a:rPr>
              <a:t>Librarians</a:t>
            </a:r>
          </a:p>
          <a:p>
            <a:pPr lvl="1"/>
            <a:r>
              <a:rPr lang="en-US" dirty="0" smtClean="0">
                <a:solidFill>
                  <a:srgbClr val="95B3D7"/>
                </a:solidFill>
              </a:rPr>
              <a:t>Library technologists </a:t>
            </a:r>
          </a:p>
          <a:p>
            <a:pPr lvl="1"/>
            <a:r>
              <a:rPr lang="en-US" dirty="0" smtClean="0">
                <a:solidFill>
                  <a:srgbClr val="95B3D7"/>
                </a:solidFill>
              </a:rPr>
              <a:t>Library educators</a:t>
            </a:r>
          </a:p>
          <a:p>
            <a:r>
              <a:rPr lang="en-US" dirty="0" smtClean="0"/>
              <a:t>Online survey of data scientists</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 of definition</a:t>
            </a:r>
            <a:endParaRPr lang="en-US" dirty="0"/>
          </a:p>
        </p:txBody>
      </p:sp>
      <p:sp>
        <p:nvSpPr>
          <p:cNvPr id="3" name="Content Placeholder 2"/>
          <p:cNvSpPr>
            <a:spLocks noGrp="1"/>
          </p:cNvSpPr>
          <p:nvPr>
            <p:ph idx="1"/>
          </p:nvPr>
        </p:nvSpPr>
        <p:spPr>
          <a:xfrm>
            <a:off x="457200" y="1600200"/>
            <a:ext cx="8229600" cy="4709160"/>
          </a:xfrm>
        </p:spPr>
        <p:txBody>
          <a:bodyPr>
            <a:normAutofit lnSpcReduction="10000"/>
          </a:bodyPr>
          <a:lstStyle/>
          <a:p>
            <a:pPr marL="547688" indent="-6350">
              <a:buNone/>
            </a:pPr>
            <a:r>
              <a:rPr lang="en-US" sz="3459" dirty="0" smtClean="0"/>
              <a:t>“…the information and computer scientists, database and software engineers and programmers, disciplinary experts, curators and expert annotators, librarians, archivists, and others who are crucial to the successful management of a digital data collection.”</a:t>
            </a:r>
          </a:p>
          <a:p>
            <a:pPr marL="547688" indent="-6350">
              <a:buNone/>
            </a:pPr>
            <a:r>
              <a:rPr lang="en-US" i="1" dirty="0" smtClean="0">
                <a:solidFill>
                  <a:srgbClr val="95B3D7"/>
                </a:solidFill>
              </a:rPr>
              <a:t>National Science Board, NSF</a:t>
            </a:r>
            <a:endParaRPr lang="en-US" i="1" dirty="0">
              <a:solidFill>
                <a:srgbClr val="95B3D7"/>
              </a:solidFill>
            </a:endParaRP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they do</a:t>
            </a:r>
            <a:endParaRPr lang="en-US" dirty="0"/>
          </a:p>
        </p:txBody>
      </p:sp>
      <p:sp>
        <p:nvSpPr>
          <p:cNvPr id="3" name="Content Placeholder 2"/>
          <p:cNvSpPr>
            <a:spLocks noGrp="1"/>
          </p:cNvSpPr>
          <p:nvPr>
            <p:ph idx="1"/>
          </p:nvPr>
        </p:nvSpPr>
        <p:spPr>
          <a:xfrm>
            <a:off x="457200" y="1417638"/>
            <a:ext cx="8229600" cy="4891722"/>
          </a:xfrm>
        </p:spPr>
        <p:txBody>
          <a:bodyPr>
            <a:normAutofit fontScale="77500" lnSpcReduction="20000"/>
          </a:bodyPr>
          <a:lstStyle/>
          <a:p>
            <a:pPr marL="547688" indent="-6350">
              <a:buNone/>
            </a:pPr>
            <a:r>
              <a:rPr lang="en-GB" i="1" dirty="0" smtClean="0"/>
              <a:t>“… conduct creative enquiry and analysis; enhance through consultation, collaboration and coordination the ability of others to conduct research and education using digital data collections; be at the forefront in developing innovative concepts in database technology and information sciences, including methods for data visualization and information discovery, and applying these in the fields of science and education relevant to the collection; implement best practices and technology; serve as a mentor to beginning or transitioning investigators, students and others interested in pursuing data science; and design and implement education and outreach programs that make the benefits of data collections and digital information science available to the broadest possible range of researchers, educators, students and the general public.”</a:t>
            </a:r>
            <a:r>
              <a:rPr lang="en-GB" dirty="0" smtClean="0"/>
              <a:t> </a:t>
            </a:r>
          </a:p>
          <a:p>
            <a:pPr marL="547688" indent="-6350">
              <a:buNone/>
            </a:pPr>
            <a:r>
              <a:rPr lang="en-GB" i="1" dirty="0" smtClean="0">
                <a:solidFill>
                  <a:srgbClr val="95B3D7"/>
                </a:solidFill>
              </a:rPr>
              <a:t>National Science Board, NSF</a:t>
            </a:r>
            <a:endParaRPr lang="en-US" i="1" dirty="0">
              <a:solidFill>
                <a:srgbClr val="95B3D7"/>
              </a:solidFill>
            </a:endParaRP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other roles NSF distinguishes</a:t>
            </a:r>
            <a:endParaRPr lang="en-US" dirty="0"/>
          </a:p>
        </p:txBody>
      </p:sp>
      <p:sp>
        <p:nvSpPr>
          <p:cNvPr id="3" name="Content Placeholder 2"/>
          <p:cNvSpPr>
            <a:spLocks noGrp="1"/>
          </p:cNvSpPr>
          <p:nvPr>
            <p:ph idx="1"/>
          </p:nvPr>
        </p:nvSpPr>
        <p:spPr/>
        <p:txBody>
          <a:bodyPr/>
          <a:lstStyle/>
          <a:p>
            <a:r>
              <a:rPr lang="en-US" dirty="0" smtClean="0"/>
              <a:t>Data authors: </a:t>
            </a:r>
            <a:r>
              <a:rPr lang="en-US" dirty="0" smtClean="0">
                <a:solidFill>
                  <a:schemeClr val="accent1">
                    <a:lumMod val="60000"/>
                    <a:lumOff val="40000"/>
                  </a:schemeClr>
                </a:solidFill>
              </a:rPr>
              <a:t>people who produce digital data</a:t>
            </a:r>
          </a:p>
          <a:p>
            <a:r>
              <a:rPr lang="en-US" dirty="0" smtClean="0"/>
              <a:t>Data managers: </a:t>
            </a:r>
            <a:r>
              <a:rPr lang="en-US" dirty="0" smtClean="0">
                <a:solidFill>
                  <a:srgbClr val="95B3D7"/>
                </a:solidFill>
              </a:rPr>
              <a:t>people who operate databases and are a ‘competent partner’ in data archiving and preservation</a:t>
            </a:r>
          </a:p>
          <a:p>
            <a:r>
              <a:rPr lang="en-US" dirty="0" smtClean="0"/>
              <a:t>Data users: </a:t>
            </a:r>
            <a:r>
              <a:rPr lang="en-US" dirty="0" smtClean="0">
                <a:solidFill>
                  <a:srgbClr val="95B3D7"/>
                </a:solidFill>
              </a:rPr>
              <a:t>scientific, educational and professional communities</a:t>
            </a:r>
            <a:endParaRPr lang="en-US" dirty="0">
              <a:solidFill>
                <a:srgbClr val="95B3D7"/>
              </a:solidFill>
            </a:endParaRP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definitions</a:t>
            </a:r>
            <a:endParaRPr lang="en-US" dirty="0"/>
          </a:p>
        </p:txBody>
      </p:sp>
      <p:sp>
        <p:nvSpPr>
          <p:cNvPr id="3" name="Content Placeholder 2"/>
          <p:cNvSpPr>
            <a:spLocks noGrp="1"/>
          </p:cNvSpPr>
          <p:nvPr>
            <p:ph idx="1"/>
          </p:nvPr>
        </p:nvSpPr>
        <p:spPr/>
        <p:txBody>
          <a:bodyPr>
            <a:normAutofit/>
          </a:bodyPr>
          <a:lstStyle/>
          <a:p>
            <a:r>
              <a:rPr lang="en-US" dirty="0" smtClean="0"/>
              <a:t>Data creators or data authors</a:t>
            </a:r>
          </a:p>
          <a:p>
            <a:r>
              <a:rPr lang="en-US" dirty="0" smtClean="0"/>
              <a:t>Data scientists</a:t>
            </a:r>
          </a:p>
          <a:p>
            <a:r>
              <a:rPr lang="en-US" dirty="0" smtClean="0"/>
              <a:t>Data managers</a:t>
            </a:r>
          </a:p>
          <a:p>
            <a:r>
              <a:rPr lang="en-US" dirty="0" smtClean="0"/>
              <a:t>Data librarians</a:t>
            </a:r>
          </a:p>
          <a:p>
            <a:r>
              <a:rPr lang="en-US" dirty="0" smtClean="0"/>
              <a:t>But:</a:t>
            </a:r>
          </a:p>
          <a:p>
            <a:pPr lvl="1"/>
            <a:r>
              <a:rPr lang="en-US" dirty="0" smtClean="0">
                <a:solidFill>
                  <a:schemeClr val="accent1">
                    <a:lumMod val="60000"/>
                    <a:lumOff val="40000"/>
                  </a:schemeClr>
                </a:solidFill>
              </a:rPr>
              <a:t>In practice these terms are not used precisely</a:t>
            </a:r>
          </a:p>
          <a:p>
            <a:pPr lvl="1"/>
            <a:r>
              <a:rPr lang="en-US" dirty="0" smtClean="0">
                <a:solidFill>
                  <a:schemeClr val="accent1">
                    <a:lumMod val="60000"/>
                    <a:lumOff val="40000"/>
                  </a:schemeClr>
                </a:solidFill>
              </a:rPr>
              <a:t>Role boundaries can be fuzzy</a:t>
            </a:r>
            <a:endParaRPr lang="en-US" dirty="0">
              <a:solidFill>
                <a:schemeClr val="accent1">
                  <a:lumMod val="60000"/>
                  <a:lumOff val="40000"/>
                </a:schemeClr>
              </a:solidFill>
            </a:endParaRPr>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dirty="0" smtClean="0"/>
              <a:t>What data scientists do</a:t>
            </a:r>
            <a:endParaRPr lang="en-US" dirty="0"/>
          </a:p>
        </p:txBody>
      </p:sp>
      <p:pic>
        <p:nvPicPr>
          <p:cNvPr id="4" name="Content Placeholder 3" descr="DCC data life cycle.tiff"/>
          <p:cNvPicPr>
            <a:picLocks noGrp="1" noChangeAspect="1"/>
          </p:cNvPicPr>
          <p:nvPr>
            <p:ph idx="1"/>
          </p:nvPr>
        </p:nvPicPr>
        <p:blipFill>
          <a:blip r:embed="rId2"/>
          <a:srcRect l="-16823" r="-16823"/>
          <a:stretch>
            <a:fillRect/>
          </a:stretch>
        </p:blipFill>
        <p:spPr>
          <a:xfrm>
            <a:off x="-152400" y="838200"/>
            <a:ext cx="9561250" cy="5471160"/>
          </a:xfrm>
        </p:spPr>
      </p:pic>
      <p:sp>
        <p:nvSpPr>
          <p:cNvPr id="5" name="TextBox 4"/>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data scientists do</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Conceptualise</a:t>
            </a:r>
            <a:r>
              <a:rPr lang="en-US" dirty="0" smtClean="0"/>
              <a:t> the data aspects of the research project or </a:t>
            </a:r>
            <a:r>
              <a:rPr lang="en-US" dirty="0" err="1" smtClean="0"/>
              <a:t>programme</a:t>
            </a:r>
            <a:endParaRPr lang="en-US" dirty="0" smtClean="0"/>
          </a:p>
          <a:p>
            <a:r>
              <a:rPr lang="en-US" dirty="0" smtClean="0"/>
              <a:t>Aid in experimental design and planning (and execution, contributing own insights)</a:t>
            </a:r>
          </a:p>
          <a:p>
            <a:r>
              <a:rPr lang="en-US" dirty="0" smtClean="0"/>
              <a:t>Train researchers in using machines and software</a:t>
            </a:r>
          </a:p>
          <a:p>
            <a:r>
              <a:rPr lang="en-US" dirty="0" smtClean="0"/>
              <a:t>Write (or help with) the data plan</a:t>
            </a:r>
          </a:p>
          <a:p>
            <a:r>
              <a:rPr lang="en-US" dirty="0" smtClean="0"/>
              <a:t>Advise on funder requirements</a:t>
            </a:r>
          </a:p>
          <a:p>
            <a:r>
              <a:rPr lang="en-US" dirty="0" smtClean="0"/>
              <a:t>Ensure research group conforms to good data practice and fulfils obligations</a:t>
            </a:r>
          </a:p>
          <a:p>
            <a:r>
              <a:rPr lang="en-US" dirty="0" smtClean="0"/>
              <a:t>Preservation (depending on discipline or having a position in a data centre) </a:t>
            </a:r>
            <a:endParaRPr lang="en-US" dirty="0"/>
          </a:p>
        </p:txBody>
      </p:sp>
      <p:sp>
        <p:nvSpPr>
          <p:cNvPr id="4" name="TextBox 3"/>
          <p:cNvSpPr txBox="1"/>
          <p:nvPr/>
        </p:nvSpPr>
        <p:spPr>
          <a:xfrm>
            <a:off x="6172200" y="6309360"/>
            <a:ext cx="2667000" cy="369332"/>
          </a:xfrm>
          <a:prstGeom prst="rect">
            <a:avLst/>
          </a:prstGeom>
          <a:noFill/>
        </p:spPr>
        <p:txBody>
          <a:bodyPr wrap="square" rtlCol="0">
            <a:spAutoFit/>
          </a:bodyPr>
          <a:lstStyle/>
          <a:p>
            <a:r>
              <a:rPr lang="en-US" dirty="0" smtClean="0">
                <a:solidFill>
                  <a:srgbClr val="95B3D7"/>
                </a:solidFill>
                <a:latin typeface="Lucida Handwriting"/>
                <a:cs typeface="Lucida Handwriting"/>
              </a:rPr>
              <a:t>Key Perspectives Ltd</a:t>
            </a:r>
            <a:endParaRPr lang="en-US" dirty="0">
              <a:solidFill>
                <a:srgbClr val="95B3D7"/>
              </a:solidFill>
              <a:latin typeface="Lucida Handwriting"/>
              <a:cs typeface="Lucida Handwriting"/>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EF6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1841</TotalTime>
  <Words>912</Words>
  <Application>Microsoft Macintosh PowerPoint</Application>
  <PresentationFormat>On-screen Show (4:3)</PresentationFormat>
  <Paragraphs>135</Paragraphs>
  <Slides>19</Slides>
  <Notes>0</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Apex</vt:lpstr>
      <vt:lpstr>Research Data management skills</vt:lpstr>
      <vt:lpstr>A little background</vt:lpstr>
      <vt:lpstr>Methodology</vt:lpstr>
      <vt:lpstr>A problem of definition</vt:lpstr>
      <vt:lpstr>What they do</vt:lpstr>
      <vt:lpstr>The other roles NSF distinguishes</vt:lpstr>
      <vt:lpstr>Our definitions</vt:lpstr>
      <vt:lpstr>What data scientists do</vt:lpstr>
      <vt:lpstr>What data scientists do</vt:lpstr>
      <vt:lpstr>Data managers</vt:lpstr>
      <vt:lpstr>Data librarians</vt:lpstr>
      <vt:lpstr>Back to the data scientists: careers</vt:lpstr>
      <vt:lpstr>Qualifications</vt:lpstr>
      <vt:lpstr>Career structure: academic institutions</vt:lpstr>
      <vt:lpstr>Career structure: data centres</vt:lpstr>
      <vt:lpstr>Training: data scientists</vt:lpstr>
      <vt:lpstr>The role of the library</vt:lpstr>
      <vt:lpstr>Data librarians</vt:lpstr>
      <vt:lpstr>Thank you for listening</vt:lpstr>
    </vt:vector>
  </TitlesOfParts>
  <Company>KEY PERSPECTIVES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Data skills</dc:title>
  <dc:creator>ALMA SWAN</dc:creator>
  <cp:lastModifiedBy>ALMA SWAN</cp:lastModifiedBy>
  <cp:revision>19</cp:revision>
  <dcterms:created xsi:type="dcterms:W3CDTF">2009-06-28T09:29:16Z</dcterms:created>
  <dcterms:modified xsi:type="dcterms:W3CDTF">2009-06-28T09:29:26Z</dcterms:modified>
</cp:coreProperties>
</file>