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charts/chart21.xml" ContentType="application/vnd.openxmlformats-officedocument.drawingml.chart+xml"/>
  <Override PartName="/ppt/notesSlides/notesSlide22.xml" ContentType="application/vnd.openxmlformats-officedocument.presentationml.notesSlide+xml"/>
  <Override PartName="/ppt/charts/chart13.xml" ContentType="application/vnd.openxmlformats-officedocument.drawingml.chart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notesSlides/notesSlide11.xml" ContentType="application/vnd.openxmlformats-officedocument.presentationml.notesSlide+xml"/>
  <Override PartName="/ppt/charts/chart18.xml" ContentType="application/vnd.openxmlformats-officedocument.drawingml.chart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47.xml" ContentType="application/vnd.openxmlformats-officedocument.presentationml.slide+xml"/>
  <Override PartName="/ppt/charts/chart7.xml" ContentType="application/vnd.openxmlformats-officedocument.drawingml.chart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3.xml" ContentType="application/vnd.openxmlformats-officedocument.drawingml.chart+xml"/>
  <Override PartName="/ppt/charts/chart2.xml" ContentType="application/vnd.openxmlformats-officedocument.drawingml.chart+xml"/>
  <Override PartName="/ppt/slides/slide52.xml" ContentType="application/vnd.openxmlformats-officedocument.presentationml.slide+xml"/>
  <Override PartName="/ppt/slides/slide1.xml" ContentType="application/vnd.openxmlformats-officedocument.presentationml.slide+xml"/>
  <Override PartName="/ppt/slides/slide51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Default Extension="wmf" ContentType="image/x-wmf"/>
  <Override PartName="/ppt/charts/chart10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charts/chart11.xml" ContentType="application/vnd.openxmlformats-officedocument.drawingml.chart+xml"/>
  <Override PartName="/ppt/slideLayouts/slideLayout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4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charts/chart4.xml" ContentType="application/vnd.openxmlformats-officedocument.drawingml.chart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notesSlides/notesSlide18.xml" ContentType="application/vnd.openxmlformats-officedocument.presentationml.notesSlide+xml"/>
  <Override PartName="/ppt/slides/slide27.xml" ContentType="application/vnd.openxmlformats-officedocument.presentationml.slide+xml"/>
  <Override PartName="/ppt/charts/chart5.xml" ContentType="application/vnd.openxmlformats-officedocument.drawingml.chart+xml"/>
  <Override PartName="/ppt/charts/chart20.xml" ContentType="application/vnd.openxmlformats-officedocument.drawingml.chart+xml"/>
  <Override PartName="/docProps/core.xml" ContentType="application/vnd.openxmlformats-package.core-properties+xml"/>
  <Override PartName="/ppt/slides/slide56.xml" ContentType="application/vnd.openxmlformats-officedocument.presentationml.slide+xml"/>
  <Override PartName="/ppt/charts/chart17.xml" ContentType="application/vnd.openxmlformats-officedocument.drawingml.chart+xml"/>
  <Override PartName="/ppt/slides/slide31.xml" ContentType="application/vnd.openxmlformats-officedocument.presentationml.slide+xml"/>
  <Override PartName="/ppt/charts/chart8.xml" ContentType="application/vnd.openxmlformats-officedocument.drawingml.chart+xml"/>
  <Override PartName="/ppt/charts/chart23.xml" ContentType="application/vnd.openxmlformats-officedocument.drawingml.chart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Override PartName="/ppt/slides/slide53.xml" ContentType="application/vnd.openxmlformats-officedocument.presentationml.slide+xml"/>
  <Override PartName="/ppt/slides/slide55.xml" ContentType="application/vnd.openxmlformats-officedocument.presentationml.slide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6.xml" ContentType="application/vnd.openxmlformats-officedocument.drawingml.chart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charts/chart16.xml" ContentType="application/vnd.openxmlformats-officedocument.drawingml.chart+xml"/>
  <Override PartName="/ppt/slides/slide35.xml" ContentType="application/vnd.openxmlformats-officedocument.presentationml.slide+xml"/>
  <Override PartName="/ppt/charts/chart12.xml" ContentType="application/vnd.openxmlformats-officedocument.drawingml.chart+xml"/>
  <Override PartName="/ppt/slides/slide42.xml" ContentType="application/vnd.openxmlformats-officedocument.presentationml.slide+xml"/>
  <Override PartName="/ppt/slides/slide45.xml" ContentType="application/vnd.openxmlformats-officedocument.presentationml.slide+xml"/>
  <Override PartName="/ppt/notesSlides/notesSlide2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50.xml" ContentType="application/vnd.openxmlformats-officedocument.presentationml.slide+xml"/>
  <Override PartName="/ppt/slides/slide54.xml" ContentType="application/vnd.openxmlformats-officedocument.presentationml.slide+xml"/>
  <Override PartName="/ppt/slides/slide5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58.xml" ContentType="application/vnd.openxmlformats-officedocument.presentationml.slide+xml"/>
  <Default Extension="xml" ContentType="application/xml"/>
  <Default Extension="xlsx" ContentType="application/vnd.openxmlformats-officedocument.spreadsheetml.sheet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4.xml" ContentType="application/vnd.openxmlformats-officedocument.presentationml.slide+xml"/>
  <Override PartName="/ppt/slides/slide40.xml" ContentType="application/vnd.openxmlformats-officedocument.presentationml.slide+xml"/>
  <Default Extension="package" ContentType="application/vnd.openxmlformats-officedocument.package"/>
  <Override PartName="/ppt/charts/chart24.xml" ContentType="application/vnd.openxmlformats-officedocument.drawingml.chart+xml"/>
  <Override PartName="/ppt/slides/slide34.xml" ContentType="application/vnd.openxmlformats-officedocument.presentationml.slide+xml"/>
  <Override PartName="/ppt/slides/slide44.xml" ContentType="application/vnd.openxmlformats-officedocument.presentationml.slide+xml"/>
  <Override PartName="/ppt/notesSlides/notesSlide12.xml" ContentType="application/vnd.openxmlformats-officedocument.presentationml.notesSlide+xml"/>
  <Override PartName="/ppt/charts/chart9.xml" ContentType="application/vnd.openxmlformats-officedocument.drawingml.chart+xml"/>
  <Override PartName="/ppt/notesSlides/notesSlide5.xml" ContentType="application/vnd.openxmlformats-officedocument.presentationml.notesSlide+xml"/>
  <Override PartName="/ppt/slides/slide49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5.xml" ContentType="application/vnd.openxmlformats-officedocument.drawingml.chart+xml"/>
  <Override PartName="/ppt/slides/slide48.xml" ContentType="application/vnd.openxmlformats-officedocument.presentationml.slide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59.xml" ContentType="application/vnd.openxmlformats-officedocument.presentationml.slide+xml"/>
  <Default Extension="jpeg" ContentType="image/jpe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ppt/charts/chart19.xml" ContentType="application/vnd.openxmlformats-officedocument.drawingml.chart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slides/slide15.xml" ContentType="application/vnd.openxmlformats-officedocument.presentationml.slide+xml"/>
  <Override PartName="/ppt/charts/chart14.xml" ContentType="application/vnd.openxmlformats-officedocument.drawingml.chart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22.xml" ContentType="application/vnd.openxmlformats-officedocument.drawingml.chart+xml"/>
  <Override PartName="/ppt/notesSlides/notesSlide20.xml" ContentType="application/vnd.openxmlformats-officedocument.presentationml.notes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61"/>
  </p:notesMasterIdLst>
  <p:sldIdLst>
    <p:sldId id="256" r:id="rId2"/>
    <p:sldId id="257" r:id="rId3"/>
    <p:sldId id="307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306" r:id="rId16"/>
    <p:sldId id="287" r:id="rId17"/>
    <p:sldId id="290" r:id="rId18"/>
    <p:sldId id="299" r:id="rId19"/>
    <p:sldId id="301" r:id="rId20"/>
    <p:sldId id="289" r:id="rId21"/>
    <p:sldId id="288" r:id="rId22"/>
    <p:sldId id="291" r:id="rId23"/>
    <p:sldId id="292" r:id="rId24"/>
    <p:sldId id="293" r:id="rId25"/>
    <p:sldId id="295" r:id="rId26"/>
    <p:sldId id="296" r:id="rId27"/>
    <p:sldId id="297" r:id="rId28"/>
    <p:sldId id="298" r:id="rId29"/>
    <p:sldId id="294" r:id="rId30"/>
    <p:sldId id="300" r:id="rId31"/>
    <p:sldId id="302" r:id="rId32"/>
    <p:sldId id="305" r:id="rId33"/>
    <p:sldId id="303" r:id="rId34"/>
    <p:sldId id="304" r:id="rId35"/>
    <p:sldId id="308" r:id="rId36"/>
    <p:sldId id="309" r:id="rId37"/>
    <p:sldId id="313" r:id="rId38"/>
    <p:sldId id="318" r:id="rId39"/>
    <p:sldId id="319" r:id="rId40"/>
    <p:sldId id="320" r:id="rId41"/>
    <p:sldId id="321" r:id="rId42"/>
    <p:sldId id="310" r:id="rId43"/>
    <p:sldId id="312" r:id="rId44"/>
    <p:sldId id="311" r:id="rId45"/>
    <p:sldId id="316" r:id="rId46"/>
    <p:sldId id="317" r:id="rId47"/>
    <p:sldId id="322" r:id="rId48"/>
    <p:sldId id="276" r:id="rId49"/>
    <p:sldId id="277" r:id="rId50"/>
    <p:sldId id="278" r:id="rId51"/>
    <p:sldId id="314" r:id="rId52"/>
    <p:sldId id="315" r:id="rId53"/>
    <p:sldId id="274" r:id="rId54"/>
    <p:sldId id="279" r:id="rId55"/>
    <p:sldId id="280" r:id="rId56"/>
    <p:sldId id="281" r:id="rId57"/>
    <p:sldId id="282" r:id="rId58"/>
    <p:sldId id="284" r:id="rId59"/>
    <p:sldId id="323" r:id="rId6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 showOutlineIcons="0">
    <p:restoredLeft sz="15620"/>
    <p:restoredTop sz="94660"/>
  </p:normalViewPr>
  <p:slideViewPr>
    <p:cSldViewPr snapToObjects="1">
      <p:cViewPr varScale="1">
        <p:scale>
          <a:sx n="113" d="100"/>
          <a:sy n="113" d="100"/>
        </p:scale>
        <p:origin x="-14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366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64" Type="http://schemas.openxmlformats.org/officeDocument/2006/relationships/viewProps" Target="viewProps.xml"/><Relationship Id="rId60" Type="http://schemas.openxmlformats.org/officeDocument/2006/relationships/slide" Target="slides/slide59.xml"/><Relationship Id="rId39" Type="http://schemas.openxmlformats.org/officeDocument/2006/relationships/slide" Target="slides/slide38.xml"/><Relationship Id="rId7" Type="http://schemas.openxmlformats.org/officeDocument/2006/relationships/slide" Target="slides/slide6.xml"/><Relationship Id="rId43" Type="http://schemas.openxmlformats.org/officeDocument/2006/relationships/slide" Target="slides/slide42.xml"/><Relationship Id="rId25" Type="http://schemas.openxmlformats.org/officeDocument/2006/relationships/slide" Target="slides/slide24.xml"/><Relationship Id="rId10" Type="http://schemas.openxmlformats.org/officeDocument/2006/relationships/slide" Target="slides/slide9.xml"/><Relationship Id="rId50" Type="http://schemas.openxmlformats.org/officeDocument/2006/relationships/slide" Target="slides/slide49.xml"/><Relationship Id="rId63" Type="http://schemas.openxmlformats.org/officeDocument/2006/relationships/presProps" Target="presProps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slide" Target="slides/slide44.xml"/><Relationship Id="rId58" Type="http://schemas.openxmlformats.org/officeDocument/2006/relationships/slide" Target="slides/slide57.xml"/><Relationship Id="rId42" Type="http://schemas.openxmlformats.org/officeDocument/2006/relationships/slide" Target="slides/slide41.xml"/><Relationship Id="rId6" Type="http://schemas.openxmlformats.org/officeDocument/2006/relationships/slide" Target="slides/slide5.xml"/><Relationship Id="rId49" Type="http://schemas.openxmlformats.org/officeDocument/2006/relationships/slide" Target="slides/slide48.xml"/><Relationship Id="rId44" Type="http://schemas.openxmlformats.org/officeDocument/2006/relationships/slide" Target="slides/slide43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46" Type="http://schemas.openxmlformats.org/officeDocument/2006/relationships/slide" Target="slides/slide45.xml"/><Relationship Id="rId57" Type="http://schemas.openxmlformats.org/officeDocument/2006/relationships/slide" Target="slides/slide56.xml"/><Relationship Id="rId59" Type="http://schemas.openxmlformats.org/officeDocument/2006/relationships/slide" Target="slides/slide58.xml"/><Relationship Id="rId35" Type="http://schemas.openxmlformats.org/officeDocument/2006/relationships/slide" Target="slides/slide34.xml"/><Relationship Id="rId51" Type="http://schemas.openxmlformats.org/officeDocument/2006/relationships/slide" Target="slides/slide50.xml"/><Relationship Id="rId55" Type="http://schemas.openxmlformats.org/officeDocument/2006/relationships/slide" Target="slides/slide5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40" Type="http://schemas.openxmlformats.org/officeDocument/2006/relationships/slide" Target="slides/slide39.xml"/><Relationship Id="rId62" Type="http://schemas.openxmlformats.org/officeDocument/2006/relationships/printerSettings" Target="printerSettings/printerSettings1.bin"/><Relationship Id="rId66" Type="http://schemas.openxmlformats.org/officeDocument/2006/relationships/tableStyles" Target="tableStyles.xml"/><Relationship Id="rId36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47" Type="http://schemas.openxmlformats.org/officeDocument/2006/relationships/slide" Target="slides/slide46.xml"/><Relationship Id="rId56" Type="http://schemas.openxmlformats.org/officeDocument/2006/relationships/slide" Target="slides/slide55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2" Type="http://schemas.openxmlformats.org/officeDocument/2006/relationships/slide" Target="slides/slide51.xml"/><Relationship Id="rId65" Type="http://schemas.openxmlformats.org/officeDocument/2006/relationships/theme" Target="theme/theme1.xml"/><Relationship Id="rId54" Type="http://schemas.openxmlformats.org/officeDocument/2006/relationships/slide" Target="slides/slide53.xml"/><Relationship Id="rId12" Type="http://schemas.openxmlformats.org/officeDocument/2006/relationships/slide" Target="slides/slide11.xml"/><Relationship Id="rId3" Type="http://schemas.openxmlformats.org/officeDocument/2006/relationships/slide" Target="slides/slide2.xml"/><Relationship Id="rId23" Type="http://schemas.openxmlformats.org/officeDocument/2006/relationships/slide" Target="slides/slide22.xml"/><Relationship Id="rId61" Type="http://schemas.openxmlformats.org/officeDocument/2006/relationships/notesMaster" Target="notesMasters/notesMaster1.xml"/><Relationship Id="rId53" Type="http://schemas.openxmlformats.org/officeDocument/2006/relationships/slide" Target="slides/slide52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2" Type="http://schemas.openxmlformats.org/officeDocument/2006/relationships/slide" Target="slides/slide21.xml"/><Relationship Id="rId21" Type="http://schemas.openxmlformats.org/officeDocument/2006/relationships/slide" Target="slides/slide2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ackage1.package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ackage2.package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ackage22.package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ackage24.package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ackage3.package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ackage4.package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autoTitleDeleted val="1"/>
    <c:plotArea>
      <c:layout>
        <c:manualLayout>
          <c:layoutTarget val="inner"/>
          <c:xMode val="edge"/>
          <c:yMode val="edge"/>
          <c:x val="0.137020032693571"/>
          <c:y val="0.0277292427783703"/>
          <c:w val="0.566702184394184"/>
          <c:h val="0.827751196172249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Overall</c:v>
                </c:pt>
              </c:strCache>
            </c:strRef>
          </c:tx>
          <c:spPr>
            <a:ln w="59944">
              <a:solidFill>
                <a:schemeClr val="tx1"/>
              </a:solidFill>
              <a:prstDash val="solid"/>
            </a:ln>
          </c:spPr>
          <c:marker>
            <c:symbol val="square"/>
            <c:size val="6"/>
            <c:spPr>
              <a:solidFill>
                <a:schemeClr val="tx1"/>
              </a:solidFill>
              <a:ln>
                <a:solidFill>
                  <a:schemeClr val="tx1"/>
                </a:solidFill>
                <a:prstDash val="solid"/>
              </a:ln>
            </c:spPr>
          </c:marker>
          <c:cat>
            <c:numRef>
              <c:f>Sheet1!$B$1:$D$1</c:f>
              <c:numCache>
                <c:formatCode>General</c:formatCode>
                <c:ptCount val="3"/>
                <c:pt idx="0">
                  <c:v>2001.0</c:v>
                </c:pt>
                <c:pt idx="1">
                  <c:v>2006.0</c:v>
                </c:pt>
                <c:pt idx="2">
                  <c:v>2011.0</c:v>
                </c:pt>
              </c:numCache>
            </c:numRef>
          </c:cat>
          <c:val>
            <c:numRef>
              <c:f>Sheet1!$B$2:$D$2</c:f>
              <c:numCache>
                <c:formatCode>General</c:formatCode>
                <c:ptCount val="3"/>
                <c:pt idx="0">
                  <c:v>40.3</c:v>
                </c:pt>
                <c:pt idx="1">
                  <c:v>22.5</c:v>
                </c:pt>
                <c:pt idx="2">
                  <c:v>18.5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Arts &amp; Humanities</c:v>
                </c:pt>
              </c:strCache>
            </c:strRef>
          </c:tx>
          <c:spPr>
            <a:ln w="59944">
              <a:solidFill>
                <a:schemeClr val="accent2">
                  <a:lumMod val="60000"/>
                  <a:lumOff val="40000"/>
                </a:schemeClr>
              </a:solidFill>
              <a:prstDash val="solid"/>
            </a:ln>
          </c:spPr>
          <c:marker>
            <c:symbol val="square"/>
            <c:size val="6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</a:ln>
            </c:spPr>
          </c:marker>
          <c:cat>
            <c:numRef>
              <c:f>Sheet1!$B$1:$D$1</c:f>
              <c:numCache>
                <c:formatCode>General</c:formatCode>
                <c:ptCount val="3"/>
                <c:pt idx="0">
                  <c:v>2001.0</c:v>
                </c:pt>
                <c:pt idx="1">
                  <c:v>2006.0</c:v>
                </c:pt>
                <c:pt idx="2">
                  <c:v>2011.0</c:v>
                </c:pt>
              </c:numCache>
            </c:numRef>
          </c:cat>
          <c:val>
            <c:numRef>
              <c:f>Sheet1!$B$3:$D$3</c:f>
              <c:numCache>
                <c:formatCode>General</c:formatCode>
                <c:ptCount val="3"/>
                <c:pt idx="0">
                  <c:v>55.1</c:v>
                </c:pt>
                <c:pt idx="1">
                  <c:v>47.7</c:v>
                </c:pt>
                <c:pt idx="2">
                  <c:v>40.4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Social Sciences</c:v>
                </c:pt>
              </c:strCache>
            </c:strRef>
          </c:tx>
          <c:spPr>
            <a:ln w="59944">
              <a:solidFill>
                <a:schemeClr val="accent3">
                  <a:lumMod val="60000"/>
                  <a:lumOff val="40000"/>
                </a:schemeClr>
              </a:solidFill>
              <a:prstDash val="solid"/>
            </a:ln>
          </c:spPr>
          <c:marker>
            <c:symbol val="square"/>
            <c:size val="6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  <a:prstDash val="solid"/>
              </a:ln>
            </c:spPr>
          </c:marker>
          <c:cat>
            <c:numRef>
              <c:f>Sheet1!$B$1:$D$1</c:f>
              <c:numCache>
                <c:formatCode>General</c:formatCode>
                <c:ptCount val="3"/>
                <c:pt idx="0">
                  <c:v>2001.0</c:v>
                </c:pt>
                <c:pt idx="1">
                  <c:v>2006.0</c:v>
                </c:pt>
                <c:pt idx="2">
                  <c:v>2011.0</c:v>
                </c:pt>
              </c:numCache>
            </c:numRef>
          </c:cat>
          <c:val>
            <c:numRef>
              <c:f>Sheet1!$B$4:$D$4</c:f>
              <c:numCache>
                <c:formatCode>General</c:formatCode>
                <c:ptCount val="3"/>
                <c:pt idx="0">
                  <c:v>43.2</c:v>
                </c:pt>
                <c:pt idx="1">
                  <c:v>22.5</c:v>
                </c:pt>
                <c:pt idx="2">
                  <c:v>18.7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Physical Sciences</c:v>
                </c:pt>
              </c:strCache>
            </c:strRef>
          </c:tx>
          <c:spPr>
            <a:ln w="59944">
              <a:solidFill>
                <a:srgbClr val="3366FF"/>
              </a:solidFill>
              <a:prstDash val="solid"/>
            </a:ln>
          </c:spPr>
          <c:marker>
            <c:symbol val="square"/>
            <c:size val="6"/>
            <c:spPr>
              <a:solidFill>
                <a:srgbClr val="3366FF"/>
              </a:solidFill>
              <a:ln>
                <a:solidFill>
                  <a:srgbClr val="3366FF"/>
                </a:solidFill>
                <a:prstDash val="solid"/>
              </a:ln>
            </c:spPr>
          </c:marker>
          <c:cat>
            <c:numRef>
              <c:f>Sheet1!$B$1:$D$1</c:f>
              <c:numCache>
                <c:formatCode>General</c:formatCode>
                <c:ptCount val="3"/>
                <c:pt idx="0">
                  <c:v>2001.0</c:v>
                </c:pt>
                <c:pt idx="1">
                  <c:v>2006.0</c:v>
                </c:pt>
                <c:pt idx="2">
                  <c:v>2011.0</c:v>
                </c:pt>
              </c:numCache>
            </c:numRef>
          </c:cat>
          <c:val>
            <c:numRef>
              <c:f>Sheet1!$B$5:$D$5</c:f>
              <c:numCache>
                <c:formatCode>General</c:formatCode>
                <c:ptCount val="3"/>
                <c:pt idx="0">
                  <c:v>31.2</c:v>
                </c:pt>
                <c:pt idx="1">
                  <c:v>13.3</c:v>
                </c:pt>
                <c:pt idx="2">
                  <c:v>10.0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Life Sciences</c:v>
                </c:pt>
              </c:strCache>
            </c:strRef>
          </c:tx>
          <c:spPr>
            <a:ln w="59944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square"/>
            <c:size val="6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rgbClr val="90713A"/>
                </a:solidFill>
                <a:prstDash val="solid"/>
              </a:ln>
            </c:spPr>
          </c:marker>
          <c:cat>
            <c:numRef>
              <c:f>Sheet1!$B$1:$D$1</c:f>
              <c:numCache>
                <c:formatCode>General</c:formatCode>
                <c:ptCount val="3"/>
                <c:pt idx="0">
                  <c:v>2001.0</c:v>
                </c:pt>
                <c:pt idx="1">
                  <c:v>2006.0</c:v>
                </c:pt>
                <c:pt idx="2">
                  <c:v>2011.0</c:v>
                </c:pt>
              </c:numCache>
            </c:numRef>
          </c:cat>
          <c:val>
            <c:numRef>
              <c:f>Sheet1!$B$6:$D$6</c:f>
              <c:numCache>
                <c:formatCode>General</c:formatCode>
                <c:ptCount val="3"/>
                <c:pt idx="0">
                  <c:v>34.7</c:v>
                </c:pt>
                <c:pt idx="1">
                  <c:v>11.4</c:v>
                </c:pt>
                <c:pt idx="2">
                  <c:v>9.5</c:v>
                </c:pt>
              </c:numCache>
            </c:numRef>
          </c:val>
        </c:ser>
        <c:marker val="1"/>
        <c:axId val="320698520"/>
        <c:axId val="466753800"/>
      </c:lineChart>
      <c:catAx>
        <c:axId val="320698520"/>
        <c:scaling>
          <c:orientation val="minMax"/>
        </c:scaling>
        <c:axPos val="b"/>
        <c:numFmt formatCode="General" sourceLinked="1"/>
        <c:tickLblPos val="nextTo"/>
        <c:spPr>
          <a:ln w="313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66753800"/>
        <c:crosses val="autoZero"/>
        <c:auto val="1"/>
        <c:lblAlgn val="ctr"/>
        <c:lblOffset val="100"/>
        <c:tickLblSkip val="1"/>
        <c:tickMarkSkip val="1"/>
      </c:catAx>
      <c:valAx>
        <c:axId val="466753800"/>
        <c:scaling>
          <c:orientation val="minMax"/>
        </c:scaling>
        <c:axPos val="l"/>
        <c:majorGridlines>
          <c:spPr>
            <a:ln w="12554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40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400">
                    <a:solidFill>
                      <a:schemeClr val="tx1"/>
                    </a:solidFill>
                  </a:rPr>
                  <a:t>% respondents</a:t>
                </a:r>
              </a:p>
            </c:rich>
          </c:tx>
          <c:layout>
            <c:manualLayout>
              <c:xMode val="edge"/>
              <c:yMode val="edge"/>
              <c:x val="0.0363636363636364"/>
              <c:y val="0.277511961722488"/>
            </c:manualLayout>
          </c:layout>
          <c:spPr>
            <a:solidFill>
              <a:srgbClr val="FFFFFF">
                <a:alpha val="0"/>
              </a:srgbClr>
            </a:solidFill>
            <a:ln w="25108">
              <a:noFill/>
            </a:ln>
          </c:spPr>
        </c:title>
        <c:numFmt formatCode="General" sourceLinked="1"/>
        <c:tickLblPos val="nextTo"/>
        <c:spPr>
          <a:ln w="313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4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20698520"/>
        <c:crosses val="autoZero"/>
        <c:crossBetween val="between"/>
      </c:valAx>
      <c:spPr>
        <a:solidFill>
          <a:srgbClr val="FFFFFF">
            <a:alpha val="0"/>
          </a:srgbClr>
        </a:solidFill>
        <a:ln w="12554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44477340996436"/>
          <c:y val="0.130459506682702"/>
          <c:w val="0.246388501606209"/>
          <c:h val="0.690089405250856"/>
        </c:manualLayout>
      </c:layout>
      <c:spPr>
        <a:noFill/>
        <a:ln w="25108">
          <a:noFill/>
        </a:ln>
      </c:spPr>
      <c:txPr>
        <a:bodyPr/>
        <a:lstStyle/>
        <a:p>
          <a:pPr>
            <a:defRPr sz="1636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186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autoTitleDeleted val="1"/>
    <c:view3D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Daily</c:v>
                </c:pt>
                <c:pt idx="1">
                  <c:v>Weekly</c:v>
                </c:pt>
                <c:pt idx="2">
                  <c:v>Monthly </c:v>
                </c:pt>
                <c:pt idx="3">
                  <c:v>Several times a year</c:v>
                </c:pt>
                <c:pt idx="4">
                  <c:v>At least once a year</c:v>
                </c:pt>
                <c:pt idx="5">
                  <c:v>Not even once a year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14.0</c:v>
                </c:pt>
                <c:pt idx="1">
                  <c:v>34.0</c:v>
                </c:pt>
                <c:pt idx="2">
                  <c:v>17.0</c:v>
                </c:pt>
                <c:pt idx="3">
                  <c:v>21.0</c:v>
                </c:pt>
                <c:pt idx="4">
                  <c:v>10.0</c:v>
                </c:pt>
                <c:pt idx="5">
                  <c:v>6.0</c:v>
                </c:pt>
              </c:numCache>
            </c:numRef>
          </c:val>
        </c:ser>
        <c:shape val="cylinder"/>
        <c:axId val="374605576"/>
        <c:axId val="374561704"/>
        <c:axId val="0"/>
      </c:bar3DChart>
      <c:catAx>
        <c:axId val="374605576"/>
        <c:scaling>
          <c:orientation val="maxMin"/>
        </c:scaling>
        <c:axPos val="l"/>
        <c:tickLblPos val="nextTo"/>
        <c:crossAx val="374561704"/>
        <c:crosses val="autoZero"/>
        <c:auto val="1"/>
        <c:lblAlgn val="ctr"/>
        <c:lblOffset val="100"/>
        <c:tickLblSkip val="1"/>
        <c:tickMarkSkip val="1"/>
      </c:catAx>
      <c:valAx>
        <c:axId val="374561704"/>
        <c:scaling>
          <c:orientation val="minMax"/>
        </c:scaling>
        <c:axPos val="t"/>
        <c:majorGridlines/>
        <c:numFmt formatCode="General" sourceLinked="1"/>
        <c:tickLblPos val="nextTo"/>
        <c:crossAx val="374605576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title>
      <c:layout/>
    </c:title>
    <c:view3D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Monthly activities</c:v>
                </c:pt>
              </c:strCache>
            </c:strRef>
          </c:tx>
          <c:cat>
            <c:strRef>
              <c:f>Sheet1!$A$2:$A$8</c:f>
              <c:strCache>
                <c:ptCount val="7"/>
                <c:pt idx="0">
                  <c:v>Homework/study</c:v>
                </c:pt>
                <c:pt idx="1">
                  <c:v>Computer/internet</c:v>
                </c:pt>
                <c:pt idx="2">
                  <c:v>Online databases</c:v>
                </c:pt>
                <c:pt idx="3">
                  <c:v>Reference books</c:v>
                </c:pt>
                <c:pt idx="4">
                  <c:v>Borrowing print books</c:v>
                </c:pt>
                <c:pt idx="5">
                  <c:v>Get assistance with research</c:v>
                </c:pt>
                <c:pt idx="6">
                  <c:v>Get journal articles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48.0</c:v>
                </c:pt>
                <c:pt idx="1">
                  <c:v>45.0</c:v>
                </c:pt>
                <c:pt idx="2">
                  <c:v>44.0</c:v>
                </c:pt>
                <c:pt idx="3">
                  <c:v>42.0</c:v>
                </c:pt>
                <c:pt idx="4">
                  <c:v>39.0</c:v>
                </c:pt>
                <c:pt idx="5">
                  <c:v>33.0</c:v>
                </c:pt>
                <c:pt idx="6">
                  <c:v>32.0</c:v>
                </c:pt>
              </c:numCache>
            </c:numRef>
          </c:val>
        </c:ser>
        <c:shape val="cylinder"/>
        <c:axId val="437848552"/>
        <c:axId val="436027832"/>
        <c:axId val="0"/>
      </c:bar3DChart>
      <c:catAx>
        <c:axId val="437848552"/>
        <c:scaling>
          <c:orientation val="maxMin"/>
        </c:scaling>
        <c:axPos val="l"/>
        <c:tickLblPos val="nextTo"/>
        <c:crossAx val="436027832"/>
        <c:crosses val="autoZero"/>
        <c:auto val="1"/>
        <c:lblAlgn val="ctr"/>
        <c:lblOffset val="100"/>
        <c:tickLblSkip val="1"/>
        <c:tickMarkSkip val="1"/>
      </c:catAx>
      <c:valAx>
        <c:axId val="436027832"/>
        <c:scaling>
          <c:orientation val="minMax"/>
        </c:scaling>
        <c:axPos val="t"/>
        <c:majorGridlines/>
        <c:numFmt formatCode="General" sourceLinked="1"/>
        <c:tickLblPos val="nextTo"/>
        <c:crossAx val="437848552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autoTitleDeleted val="1"/>
    <c:view3D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cat>
            <c:strRef>
              <c:f>Sheet1!$A$2:$A$9</c:f>
              <c:strCache>
                <c:ptCount val="8"/>
                <c:pt idx="0">
                  <c:v>Library website</c:v>
                </c:pt>
                <c:pt idx="1">
                  <c:v>Online catalogue</c:v>
                </c:pt>
                <c:pt idx="2">
                  <c:v>Online reference materials</c:v>
                </c:pt>
                <c:pt idx="3">
                  <c:v>e-journals/magazines</c:v>
                </c:pt>
                <c:pt idx="4">
                  <c:v>Online databases</c:v>
                </c:pt>
                <c:pt idx="5">
                  <c:v>e-books</c:v>
                </c:pt>
                <c:pt idx="6">
                  <c:v>Online librarian query service</c:v>
                </c:pt>
                <c:pt idx="7">
                  <c:v>Digital audiobooks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87.0</c:v>
                </c:pt>
                <c:pt idx="1">
                  <c:v>86.0</c:v>
                </c:pt>
                <c:pt idx="2">
                  <c:v>71.0</c:v>
                </c:pt>
                <c:pt idx="3">
                  <c:v>62.0</c:v>
                </c:pt>
                <c:pt idx="4">
                  <c:v>62.0</c:v>
                </c:pt>
                <c:pt idx="5">
                  <c:v>47.0</c:v>
                </c:pt>
                <c:pt idx="6">
                  <c:v>45.0</c:v>
                </c:pt>
                <c:pt idx="7">
                  <c:v>43.0</c:v>
                </c:pt>
              </c:numCache>
            </c:numRef>
          </c:val>
        </c:ser>
        <c:shape val="cylinder"/>
        <c:axId val="437494872"/>
        <c:axId val="375048200"/>
        <c:axId val="0"/>
      </c:bar3DChart>
      <c:catAx>
        <c:axId val="437494872"/>
        <c:scaling>
          <c:orientation val="maxMin"/>
        </c:scaling>
        <c:axPos val="l"/>
        <c:tickLblPos val="nextTo"/>
        <c:crossAx val="375048200"/>
        <c:crosses val="autoZero"/>
        <c:auto val="1"/>
        <c:lblAlgn val="ctr"/>
        <c:lblOffset val="100"/>
        <c:tickLblSkip val="1"/>
        <c:tickMarkSkip val="1"/>
      </c:catAx>
      <c:valAx>
        <c:axId val="375048200"/>
        <c:scaling>
          <c:orientation val="minMax"/>
        </c:scaling>
        <c:axPos val="t"/>
        <c:majorGridlines/>
        <c:numFmt formatCode="General" sourceLinked="1"/>
        <c:tickLblPos val="nextTo"/>
        <c:crossAx val="437494872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title>
      <c:layout/>
    </c:title>
    <c:view3D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Monthly use</c:v>
                </c:pt>
              </c:strCache>
            </c:strRef>
          </c:tx>
          <c:cat>
            <c:strRef>
              <c:f>Sheet1!$A$2:$A$9</c:f>
              <c:strCache>
                <c:ptCount val="8"/>
                <c:pt idx="0">
                  <c:v>Library website</c:v>
                </c:pt>
                <c:pt idx="1">
                  <c:v>Online catalogue</c:v>
                </c:pt>
                <c:pt idx="2">
                  <c:v>Online reference materials</c:v>
                </c:pt>
                <c:pt idx="3">
                  <c:v>e-journals</c:v>
                </c:pt>
                <c:pt idx="4">
                  <c:v>Online databases</c:v>
                </c:pt>
                <c:pt idx="5">
                  <c:v>e-books</c:v>
                </c:pt>
                <c:pt idx="6">
                  <c:v>Online librarian query service</c:v>
                </c:pt>
                <c:pt idx="7">
                  <c:v>Digital audiobooks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56.0</c:v>
                </c:pt>
                <c:pt idx="1">
                  <c:v>47.0</c:v>
                </c:pt>
                <c:pt idx="2">
                  <c:v>38.0</c:v>
                </c:pt>
                <c:pt idx="3">
                  <c:v>49.0</c:v>
                </c:pt>
                <c:pt idx="4">
                  <c:v>42.0</c:v>
                </c:pt>
                <c:pt idx="5">
                  <c:v>34.0</c:v>
                </c:pt>
                <c:pt idx="6">
                  <c:v>17.0</c:v>
                </c:pt>
                <c:pt idx="7">
                  <c:v>16.0</c:v>
                </c:pt>
              </c:numCache>
            </c:numRef>
          </c:val>
        </c:ser>
        <c:shape val="cylinder"/>
        <c:axId val="376738600"/>
        <c:axId val="376713768"/>
        <c:axId val="0"/>
      </c:bar3DChart>
      <c:catAx>
        <c:axId val="376738600"/>
        <c:scaling>
          <c:orientation val="maxMin"/>
        </c:scaling>
        <c:axPos val="l"/>
        <c:tickLblPos val="nextTo"/>
        <c:crossAx val="376713768"/>
        <c:crosses val="autoZero"/>
        <c:auto val="1"/>
        <c:lblAlgn val="ctr"/>
        <c:lblOffset val="100"/>
        <c:tickLblSkip val="1"/>
        <c:tickMarkSkip val="1"/>
      </c:catAx>
      <c:valAx>
        <c:axId val="376713768"/>
        <c:scaling>
          <c:orientation val="minMax"/>
        </c:scaling>
        <c:axPos val="t"/>
        <c:majorGridlines/>
        <c:numFmt formatCode="General" sourceLinked="1"/>
        <c:tickLblPos val="nextTo"/>
        <c:crossAx val="376738600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0"/>
              <c:layout>
                <c:manualLayout>
                  <c:x val="0.0585238650724215"/>
                  <c:y val="0.0138179153768962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-0.230654345290172"/>
                  <c:y val="-0.000269723533378287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-0.129267582871585"/>
                  <c:y val="0.0323668240053945"/>
                </c:manualLayout>
              </c:layout>
              <c:showCatName val="1"/>
              <c:showPercent val="1"/>
            </c:dLbl>
            <c:showCatName val="1"/>
            <c:showPercent val="1"/>
            <c:showLeaderLines val="1"/>
          </c:dLbls>
          <c:cat>
            <c:strRef>
              <c:f>Sheet1!$A$2:$A$4</c:f>
              <c:strCache>
                <c:ptCount val="3"/>
                <c:pt idx="0">
                  <c:v>Did not know website existed</c:v>
                </c:pt>
                <c:pt idx="1">
                  <c:v>Other websites have better information</c:v>
                </c:pt>
                <c:pt idx="2">
                  <c:v>Cannot find website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19.0</c:v>
                </c:pt>
                <c:pt idx="1">
                  <c:v>44.0</c:v>
                </c:pt>
                <c:pt idx="2">
                  <c:v>15.0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title>
      <c:tx>
        <c:rich>
          <a:bodyPr/>
          <a:lstStyle/>
          <a:p>
            <a:pPr>
              <a:defRPr sz="3200" b="0" i="0"/>
            </a:pPr>
            <a:r>
              <a:rPr lang="en-US" sz="3200" b="0" i="0" dirty="0">
                <a:solidFill>
                  <a:srgbClr val="E6B9B8"/>
                </a:solidFill>
              </a:rPr>
              <a:t>Have you ever started a search using a search engine and ended up at a library website?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Have you ever started a search using a search engine and ended up at a library website?</c:v>
                </c:pt>
              </c:strCache>
            </c:strRef>
          </c:tx>
          <c:dLbls>
            <c:dLbl>
              <c:idx val="0"/>
              <c:layout>
                <c:manualLayout>
                  <c:x val="0.0258610382035579"/>
                  <c:y val="-0.042572780223106"/>
                </c:manualLayout>
              </c:layout>
              <c:spPr/>
              <c:txPr>
                <a:bodyPr/>
                <a:lstStyle/>
                <a:p>
                  <a:pPr>
                    <a:defRPr sz="3200"/>
                  </a:pPr>
                  <a:endParaRPr lang="en-US"/>
                </a:p>
              </c:txPr>
              <c:showCatName val="1"/>
              <c:showPercent val="1"/>
            </c:dLbl>
            <c:dLbl>
              <c:idx val="1"/>
              <c:layout>
                <c:manualLayout>
                  <c:x val="-0.0352384076990376"/>
                  <c:y val="-0.150929218810562"/>
                </c:manualLayout>
              </c:layout>
              <c:spPr/>
              <c:txPr>
                <a:bodyPr/>
                <a:lstStyle/>
                <a:p>
                  <a:pPr>
                    <a:defRPr sz="3200"/>
                  </a:pPr>
                  <a:endParaRPr lang="en-US"/>
                </a:p>
              </c:txPr>
              <c:showCatName val="1"/>
              <c:showPercent val="1"/>
            </c:dLbl>
            <c:showCatName val="1"/>
            <c:showPercent val="1"/>
            <c:showLeaderLines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48.0</c:v>
                </c:pt>
                <c:pt idx="1">
                  <c:v>52.0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title>
      <c:tx>
        <c:rich>
          <a:bodyPr/>
          <a:lstStyle/>
          <a:p>
            <a:pPr>
              <a:defRPr sz="3200" b="0" i="0"/>
            </a:pPr>
            <a:r>
              <a:rPr lang="en-US" sz="3200" b="0" i="0" dirty="0">
                <a:solidFill>
                  <a:srgbClr val="E6B9B8"/>
                </a:solidFill>
              </a:rPr>
              <a:t>If yes, did you use that library website?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If yes, did you use that library website?</c:v>
                </c:pt>
              </c:strCache>
            </c:strRef>
          </c:tx>
          <c:dLbls>
            <c:dLbl>
              <c:idx val="0"/>
              <c:layout>
                <c:manualLayout>
                  <c:x val="0.00771070282881306"/>
                  <c:y val="-0.110570720129977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0.204919011859629"/>
                  <c:y val="-0.164666217127444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0.00915038397978031"/>
                  <c:y val="-0.288671717788479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sz="2800"/>
                </a:pPr>
                <a:endParaRPr lang="en-US"/>
              </a:p>
            </c:txPr>
            <c:showCatName val="1"/>
            <c:showPercent val="1"/>
            <c:showLeaderLines val="1"/>
          </c:dLbls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Not answered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41.0</c:v>
                </c:pt>
                <c:pt idx="1">
                  <c:v>7.0</c:v>
                </c:pt>
                <c:pt idx="2">
                  <c:v>52.0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title>
      <c:tx>
        <c:rich>
          <a:bodyPr/>
          <a:lstStyle/>
          <a:p>
            <a:pPr>
              <a:defRPr sz="2800"/>
            </a:pPr>
            <a:r>
              <a:rPr lang="en-US" sz="3200" b="0" i="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If yes, did the library website </a:t>
            </a:r>
            <a:r>
              <a:rPr lang="en-US" sz="3200" b="0" i="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fulfil</a:t>
            </a:r>
            <a:r>
              <a:rPr lang="en-US" sz="3200" b="0" i="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your information needs?</a:t>
            </a:r>
          </a:p>
        </c:rich>
      </c:tx>
      <c:layout>
        <c:manualLayout>
          <c:xMode val="edge"/>
          <c:yMode val="edge"/>
          <c:x val="0.000266720132205696"/>
          <c:y val="0.0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If yes, did the library website fulfil your information needs?</c:v>
                </c:pt>
              </c:strCache>
            </c:strRef>
          </c:tx>
          <c:dLbls>
            <c:dLbl>
              <c:idx val="1"/>
              <c:layout>
                <c:manualLayout>
                  <c:x val="0.0166193982696607"/>
                  <c:y val="0.0211367678837853"/>
                </c:manualLayout>
              </c:layout>
              <c:showCatName val="1"/>
              <c:showPercent val="1"/>
            </c:dLbl>
            <c:showCatName val="1"/>
            <c:showPercent val="1"/>
            <c:showLeaderLines val="1"/>
          </c:dLbls>
          <c:cat>
            <c:strRef>
              <c:f>Sheet1!$A$2:$A$5</c:f>
              <c:strCache>
                <c:ptCount val="4"/>
                <c:pt idx="0">
                  <c:v>Yes, the only resource I needed to use</c:v>
                </c:pt>
                <c:pt idx="1">
                  <c:v>Yes, but I had to use other resources too</c:v>
                </c:pt>
                <c:pt idx="2">
                  <c:v>No, not enough information</c:v>
                </c:pt>
                <c:pt idx="3">
                  <c:v>Not answered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10.0</c:v>
                </c:pt>
                <c:pt idx="1">
                  <c:v>27.0</c:v>
                </c:pt>
                <c:pt idx="2">
                  <c:v>4.0</c:v>
                </c:pt>
                <c:pt idx="3">
                  <c:v>59.0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autoTitleDeleted val="1"/>
    <c:view3D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Librarian</c:v>
                </c:pt>
                <c:pt idx="1">
                  <c:v>Computer in library</c:v>
                </c:pt>
                <c:pt idx="2">
                  <c:v>Library's collection</c:v>
                </c:pt>
                <c:pt idx="3">
                  <c:v>Another person in library</c:v>
                </c:pt>
                <c:pt idx="4">
                  <c:v>Online librarian query service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76.0</c:v>
                </c:pt>
                <c:pt idx="1">
                  <c:v>18.0</c:v>
                </c:pt>
                <c:pt idx="2">
                  <c:v>3.0</c:v>
                </c:pt>
                <c:pt idx="3">
                  <c:v>1.0</c:v>
                </c:pt>
                <c:pt idx="4">
                  <c:v>2.0</c:v>
                </c:pt>
              </c:numCache>
            </c:numRef>
          </c:val>
        </c:ser>
        <c:shape val="cylinder"/>
        <c:axId val="439144824"/>
        <c:axId val="370773784"/>
        <c:axId val="0"/>
      </c:bar3DChart>
      <c:catAx>
        <c:axId val="439144824"/>
        <c:scaling>
          <c:orientation val="maxMin"/>
        </c:scaling>
        <c:axPos val="l"/>
        <c:tickLblPos val="nextTo"/>
        <c:crossAx val="370773784"/>
        <c:crosses val="autoZero"/>
        <c:auto val="1"/>
        <c:lblAlgn val="ctr"/>
        <c:lblOffset val="100"/>
        <c:tickLblSkip val="1"/>
        <c:tickMarkSkip val="1"/>
      </c:catAx>
      <c:valAx>
        <c:axId val="370773784"/>
        <c:scaling>
          <c:orientation val="minMax"/>
        </c:scaling>
        <c:axPos val="t"/>
        <c:majorGridlines/>
        <c:numFmt formatCode="General" sourceLinked="1"/>
        <c:tickLblPos val="nextTo"/>
        <c:crossAx val="439144824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0"/>
              <c:layout>
                <c:manualLayout>
                  <c:x val="0.0422063648293963"/>
                  <c:y val="-0.0370215725731519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0.4191372606202"/>
                  <c:y val="-0.0221273116315618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-0.0421509550889472"/>
                  <c:y val="0.00804816795068519"/>
                </c:manualLayout>
              </c:layout>
              <c:showCatName val="1"/>
              <c:showPercent val="1"/>
            </c:dLbl>
            <c:dLbl>
              <c:idx val="4"/>
              <c:layout>
                <c:manualLayout>
                  <c:x val="-0.405864197530864"/>
                  <c:y val="0.792987188132164"/>
                </c:manualLayout>
              </c:layout>
              <c:showCatName val="1"/>
              <c:showPercent val="1"/>
            </c:dLbl>
            <c:showCatName val="1"/>
            <c:showPercent val="1"/>
            <c:showLeaderLines val="1"/>
          </c:dLbls>
          <c:cat>
            <c:strRef>
              <c:f>Sheet1!$A$2:$A$6</c:f>
              <c:strCache>
                <c:ptCount val="5"/>
                <c:pt idx="0">
                  <c:v>Completely agree</c:v>
                </c:pt>
                <c:pt idx="1">
                  <c:v>Agree</c:v>
                </c:pt>
                <c:pt idx="2">
                  <c:v>Neither agree nor disagree</c:v>
                </c:pt>
                <c:pt idx="3">
                  <c:v>Disagree</c:v>
                </c:pt>
                <c:pt idx="4">
                  <c:v>Completely disagree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35.0</c:v>
                </c:pt>
                <c:pt idx="1">
                  <c:v>40.0</c:v>
                </c:pt>
                <c:pt idx="2">
                  <c:v>21.0</c:v>
                </c:pt>
                <c:pt idx="3">
                  <c:v>4.0</c:v>
                </c:pt>
                <c:pt idx="4">
                  <c:v>0.0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autoTitleDeleted val="1"/>
    <c:plotArea>
      <c:layout>
        <c:manualLayout>
          <c:layoutTarget val="inner"/>
          <c:xMode val="edge"/>
          <c:yMode val="edge"/>
          <c:x val="0.181049658353826"/>
          <c:y val="0.193025540576698"/>
          <c:w val="0.403021156460375"/>
          <c:h val="0.716060045812088"/>
        </c:manualLayout>
      </c:layout>
      <c:radarChart>
        <c:radarStyle val="marker"/>
        <c:ser>
          <c:idx val="0"/>
          <c:order val="0"/>
          <c:tx>
            <c:strRef>
              <c:f>Sheet1!$A$2</c:f>
              <c:strCache>
                <c:ptCount val="1"/>
                <c:pt idx="0">
                  <c:v>Arts &amp; Humanities</c:v>
                </c:pt>
              </c:strCache>
            </c:strRef>
          </c:tx>
          <c:spPr>
            <a:ln w="62230">
              <a:solidFill>
                <a:schemeClr val="accent2">
                  <a:lumMod val="60000"/>
                  <a:lumOff val="40000"/>
                </a:schemeClr>
              </a:solidFill>
              <a:prstDash val="solid"/>
            </a:ln>
          </c:spPr>
          <c:marker>
            <c:symbol val="diamond"/>
            <c:size val="4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</a:ln>
            </c:spPr>
          </c:marker>
          <c:cat>
            <c:strRef>
              <c:f>Sheet1!$B$1:$I$1</c:f>
              <c:strCache>
                <c:ptCount val="8"/>
                <c:pt idx="0">
                  <c:v>Current issues of journals</c:v>
                </c:pt>
                <c:pt idx="1">
                  <c:v>Back issues of journals</c:v>
                </c:pt>
                <c:pt idx="2">
                  <c:v>Books</c:v>
                </c:pt>
                <c:pt idx="3">
                  <c:v>Reference-only items</c:v>
                </c:pt>
                <c:pt idx="4">
                  <c:v>Archives</c:v>
                </c:pt>
                <c:pt idx="5">
                  <c:v>Short loan</c:v>
                </c:pt>
                <c:pt idx="6">
                  <c:v>Special collections</c:v>
                </c:pt>
                <c:pt idx="7">
                  <c:v>Non peer reviewed items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56.1</c:v>
                </c:pt>
                <c:pt idx="1">
                  <c:v>59.6</c:v>
                </c:pt>
                <c:pt idx="2">
                  <c:v>75.2</c:v>
                </c:pt>
                <c:pt idx="3">
                  <c:v>44.2</c:v>
                </c:pt>
                <c:pt idx="4">
                  <c:v>49.8</c:v>
                </c:pt>
                <c:pt idx="5">
                  <c:v>35.5</c:v>
                </c:pt>
                <c:pt idx="6">
                  <c:v>46.3</c:v>
                </c:pt>
                <c:pt idx="7">
                  <c:v>16.4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Social Sciences</c:v>
                </c:pt>
              </c:strCache>
            </c:strRef>
          </c:tx>
          <c:spPr>
            <a:ln w="62230">
              <a:solidFill>
                <a:schemeClr val="accent3">
                  <a:lumMod val="60000"/>
                  <a:lumOff val="40000"/>
                </a:schemeClr>
              </a:solidFill>
              <a:prstDash val="solid"/>
            </a:ln>
          </c:spPr>
          <c:marker>
            <c:symbol val="square"/>
            <c:size val="4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  <a:prstDash val="solid"/>
              </a:ln>
            </c:spPr>
          </c:marker>
          <c:cat>
            <c:strRef>
              <c:f>Sheet1!$B$1:$I$1</c:f>
              <c:strCache>
                <c:ptCount val="8"/>
                <c:pt idx="0">
                  <c:v>Current issues of journals</c:v>
                </c:pt>
                <c:pt idx="1">
                  <c:v>Back issues of journals</c:v>
                </c:pt>
                <c:pt idx="2">
                  <c:v>Books</c:v>
                </c:pt>
                <c:pt idx="3">
                  <c:v>Reference-only items</c:v>
                </c:pt>
                <c:pt idx="4">
                  <c:v>Archives</c:v>
                </c:pt>
                <c:pt idx="5">
                  <c:v>Short loan</c:v>
                </c:pt>
                <c:pt idx="6">
                  <c:v>Special collections</c:v>
                </c:pt>
                <c:pt idx="7">
                  <c:v>Non peer reviewed items</c:v>
                </c:pt>
              </c:strCache>
            </c:strRef>
          </c:cat>
          <c:val>
            <c:numRef>
              <c:f>Sheet1!$B$3:$I$3</c:f>
              <c:numCache>
                <c:formatCode>General</c:formatCode>
                <c:ptCount val="8"/>
                <c:pt idx="0">
                  <c:v>32.0</c:v>
                </c:pt>
                <c:pt idx="1">
                  <c:v>41.7</c:v>
                </c:pt>
                <c:pt idx="2">
                  <c:v>55.4</c:v>
                </c:pt>
                <c:pt idx="3">
                  <c:v>22.1</c:v>
                </c:pt>
                <c:pt idx="4">
                  <c:v>17.2</c:v>
                </c:pt>
                <c:pt idx="5">
                  <c:v>21.5</c:v>
                </c:pt>
                <c:pt idx="6">
                  <c:v>15.1</c:v>
                </c:pt>
                <c:pt idx="7">
                  <c:v>13.8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Physical Sciences</c:v>
                </c:pt>
              </c:strCache>
            </c:strRef>
          </c:tx>
          <c:spPr>
            <a:ln w="62230">
              <a:solidFill>
                <a:srgbClr val="3366FF"/>
              </a:solidFill>
              <a:prstDash val="solid"/>
            </a:ln>
          </c:spPr>
          <c:marker>
            <c:symbol val="triangle"/>
            <c:size val="4"/>
            <c:spPr>
              <a:solidFill>
                <a:srgbClr val="3366FF"/>
              </a:solidFill>
              <a:ln>
                <a:solidFill>
                  <a:srgbClr val="0000D4"/>
                </a:solidFill>
                <a:prstDash val="solid"/>
              </a:ln>
            </c:spPr>
          </c:marker>
          <c:cat>
            <c:strRef>
              <c:f>Sheet1!$B$1:$I$1</c:f>
              <c:strCache>
                <c:ptCount val="8"/>
                <c:pt idx="0">
                  <c:v>Current issues of journals</c:v>
                </c:pt>
                <c:pt idx="1">
                  <c:v>Back issues of journals</c:v>
                </c:pt>
                <c:pt idx="2">
                  <c:v>Books</c:v>
                </c:pt>
                <c:pt idx="3">
                  <c:v>Reference-only items</c:v>
                </c:pt>
                <c:pt idx="4">
                  <c:v>Archives</c:v>
                </c:pt>
                <c:pt idx="5">
                  <c:v>Short loan</c:v>
                </c:pt>
                <c:pt idx="6">
                  <c:v>Special collections</c:v>
                </c:pt>
                <c:pt idx="7">
                  <c:v>Non peer reviewed items</c:v>
                </c:pt>
              </c:strCache>
            </c:strRef>
          </c:cat>
          <c:val>
            <c:numRef>
              <c:f>Sheet1!$B$4:$I$4</c:f>
              <c:numCache>
                <c:formatCode>General</c:formatCode>
                <c:ptCount val="8"/>
                <c:pt idx="0">
                  <c:v>17.7</c:v>
                </c:pt>
                <c:pt idx="1">
                  <c:v>31.4</c:v>
                </c:pt>
                <c:pt idx="2">
                  <c:v>44.6</c:v>
                </c:pt>
                <c:pt idx="3">
                  <c:v>11.3</c:v>
                </c:pt>
                <c:pt idx="4">
                  <c:v>11.1</c:v>
                </c:pt>
                <c:pt idx="5">
                  <c:v>10.6</c:v>
                </c:pt>
                <c:pt idx="6">
                  <c:v>8.1</c:v>
                </c:pt>
                <c:pt idx="7">
                  <c:v>5.7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Life Sciences</c:v>
                </c:pt>
              </c:strCache>
            </c:strRef>
          </c:tx>
          <c:spPr>
            <a:ln w="6223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x"/>
            <c:size val="4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</a:ln>
            </c:spPr>
          </c:marker>
          <c:cat>
            <c:strRef>
              <c:f>Sheet1!$B$1:$I$1</c:f>
              <c:strCache>
                <c:ptCount val="8"/>
                <c:pt idx="0">
                  <c:v>Current issues of journals</c:v>
                </c:pt>
                <c:pt idx="1">
                  <c:v>Back issues of journals</c:v>
                </c:pt>
                <c:pt idx="2">
                  <c:v>Books</c:v>
                </c:pt>
                <c:pt idx="3">
                  <c:v>Reference-only items</c:v>
                </c:pt>
                <c:pt idx="4">
                  <c:v>Archives</c:v>
                </c:pt>
                <c:pt idx="5">
                  <c:v>Short loan</c:v>
                </c:pt>
                <c:pt idx="6">
                  <c:v>Special collections</c:v>
                </c:pt>
                <c:pt idx="7">
                  <c:v>Non peer reviewed items</c:v>
                </c:pt>
              </c:strCache>
            </c:strRef>
          </c:cat>
          <c:val>
            <c:numRef>
              <c:f>Sheet1!$B$5:$I$5</c:f>
              <c:numCache>
                <c:formatCode>General</c:formatCode>
                <c:ptCount val="8"/>
                <c:pt idx="0">
                  <c:v>21.9</c:v>
                </c:pt>
                <c:pt idx="1">
                  <c:v>34.7</c:v>
                </c:pt>
                <c:pt idx="2">
                  <c:v>33.7</c:v>
                </c:pt>
                <c:pt idx="3">
                  <c:v>10.1</c:v>
                </c:pt>
                <c:pt idx="4">
                  <c:v>10.1</c:v>
                </c:pt>
                <c:pt idx="5">
                  <c:v>8.8</c:v>
                </c:pt>
                <c:pt idx="6">
                  <c:v>7.8</c:v>
                </c:pt>
                <c:pt idx="7">
                  <c:v>4.2</c:v>
                </c:pt>
              </c:numCache>
            </c:numRef>
          </c:val>
        </c:ser>
        <c:axId val="442288600"/>
        <c:axId val="545036488"/>
      </c:radarChart>
      <c:catAx>
        <c:axId val="442288600"/>
        <c:scaling>
          <c:orientation val="minMax"/>
        </c:scaling>
        <c:axPos val="b"/>
        <c:majorGridlines>
          <c:spPr>
            <a:ln w="1334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tickLblPos val="nextTo"/>
        <c:txPr>
          <a:bodyPr rot="0" vert="horz"/>
          <a:lstStyle/>
          <a:p>
            <a:pPr>
              <a:defRPr sz="18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45036488"/>
        <c:crosses val="autoZero"/>
        <c:lblAlgn val="ctr"/>
        <c:lblOffset val="100"/>
      </c:catAx>
      <c:valAx>
        <c:axId val="545036488"/>
        <c:scaling>
          <c:orientation val="minMax"/>
        </c:scaling>
        <c:axPos val="l"/>
        <c:majorGridlines>
          <c:spPr>
            <a:ln w="13345">
              <a:solidFill>
                <a:srgbClr val="969696"/>
              </a:solidFill>
              <a:prstDash val="solid"/>
            </a:ln>
          </c:spPr>
        </c:majorGridlines>
        <c:numFmt formatCode="General" sourceLinked="1"/>
        <c:majorTickMark val="cross"/>
        <c:tickLblPos val="nextTo"/>
        <c:spPr>
          <a:ln w="1334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342" b="0" i="0" u="none" strike="noStrike" baseline="0">
                <a:solidFill>
                  <a:srgbClr val="80808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42288600"/>
        <c:crosses val="autoZero"/>
        <c:crossBetween val="between"/>
      </c:valAx>
      <c:spPr>
        <a:solidFill>
          <a:srgbClr val="FFFFFF">
            <a:alpha val="0"/>
          </a:srgbClr>
        </a:solidFill>
        <a:ln w="13345">
          <a:noFill/>
          <a:prstDash val="solid"/>
        </a:ln>
      </c:spPr>
    </c:plotArea>
    <c:legend>
      <c:legendPos val="r"/>
      <c:layout>
        <c:manualLayout>
          <c:xMode val="edge"/>
          <c:yMode val="edge"/>
          <c:x val="0.733970997580097"/>
          <c:y val="0.118177908042951"/>
          <c:w val="0.257249049472154"/>
          <c:h val="0.701245532768704"/>
        </c:manualLayout>
      </c:layout>
      <c:spPr>
        <a:solidFill>
          <a:srgbClr val="FFFFFF">
            <a:alpha val="0"/>
          </a:srgbClr>
        </a:solidFill>
        <a:ln w="26690">
          <a:noFill/>
        </a:ln>
      </c:spPr>
      <c:txPr>
        <a:bodyPr/>
        <a:lstStyle/>
        <a:p>
          <a:pPr>
            <a:defRPr sz="1600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>
        <a:alpha val="0"/>
      </a:srgbClr>
    </a:solidFill>
    <a:ln>
      <a:noFill/>
    </a:ln>
  </c:spPr>
  <c:txPr>
    <a:bodyPr/>
    <a:lstStyle/>
    <a:p>
      <a:pPr>
        <a:defRPr sz="1235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view3D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Positive associations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Products and offerings</c:v>
                </c:pt>
                <c:pt idx="1">
                  <c:v>Facility / environment</c:v>
                </c:pt>
                <c:pt idx="2">
                  <c:v>Staff</c:v>
                </c:pt>
                <c:pt idx="3">
                  <c:v>Customer / user service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62.0</c:v>
                </c:pt>
                <c:pt idx="1">
                  <c:v>14.0</c:v>
                </c:pt>
                <c:pt idx="2">
                  <c:v>8.0</c:v>
                </c:pt>
                <c:pt idx="3">
                  <c:v>4.0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Negative associations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Products and offerings</c:v>
                </c:pt>
                <c:pt idx="1">
                  <c:v>Facility / environment</c:v>
                </c:pt>
                <c:pt idx="2">
                  <c:v>Staff</c:v>
                </c:pt>
                <c:pt idx="3">
                  <c:v>Customer / user service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39.0</c:v>
                </c:pt>
                <c:pt idx="1">
                  <c:v>25.0</c:v>
                </c:pt>
                <c:pt idx="2">
                  <c:v>7.0</c:v>
                </c:pt>
                <c:pt idx="3">
                  <c:v>24.0</c:v>
                </c:pt>
              </c:numCache>
            </c:numRef>
          </c:val>
        </c:ser>
        <c:shape val="cylinder"/>
        <c:axId val="442302616"/>
        <c:axId val="441948408"/>
        <c:axId val="0"/>
      </c:bar3DChart>
      <c:catAx>
        <c:axId val="442302616"/>
        <c:scaling>
          <c:orientation val="maxMin"/>
        </c:scaling>
        <c:axPos val="l"/>
        <c:tickLblPos val="nextTo"/>
        <c:crossAx val="441948408"/>
        <c:crosses val="autoZero"/>
        <c:auto val="1"/>
        <c:lblAlgn val="ctr"/>
        <c:lblOffset val="100"/>
        <c:tickLblSkip val="1"/>
        <c:tickMarkSkip val="1"/>
      </c:catAx>
      <c:valAx>
        <c:axId val="441948408"/>
        <c:scaling>
          <c:orientation val="minMax"/>
        </c:scaling>
        <c:axPos val="t"/>
        <c:majorGridlines/>
        <c:numFmt formatCode="General" sourceLinked="1"/>
        <c:tickLblPos val="nextTo"/>
        <c:crossAx val="442302616"/>
        <c:crossBetween val="between"/>
      </c:valAx>
    </c:plotArea>
    <c:legend>
      <c:legendPos val="r"/>
      <c:layout>
        <c:manualLayout>
          <c:xMode val="edge"/>
          <c:yMode val="edge"/>
          <c:x val="0.683355448624477"/>
          <c:y val="0.308768669593981"/>
          <c:w val="0.307385292116263"/>
          <c:h val="0.261086858411074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autoTitleDeleted val="1"/>
    <c:view3D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Don't know</c:v>
                </c:pt>
                <c:pt idx="1">
                  <c:v>&lt;10% of the time</c:v>
                </c:pt>
                <c:pt idx="2">
                  <c:v>10-50% of the time</c:v>
                </c:pt>
                <c:pt idx="3">
                  <c:v>50-95% of the time</c:v>
                </c:pt>
                <c:pt idx="4">
                  <c:v>&gt;95% of the time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3.0</c:v>
                </c:pt>
                <c:pt idx="1">
                  <c:v>27.0</c:v>
                </c:pt>
                <c:pt idx="2">
                  <c:v>0.0</c:v>
                </c:pt>
                <c:pt idx="3">
                  <c:v>12.0</c:v>
                </c:pt>
                <c:pt idx="4">
                  <c:v>59.0</c:v>
                </c:pt>
              </c:numCache>
            </c:numRef>
          </c:val>
        </c:ser>
        <c:shape val="cylinder"/>
        <c:axId val="462746152"/>
        <c:axId val="462899208"/>
        <c:axId val="0"/>
      </c:bar3DChart>
      <c:catAx>
        <c:axId val="462746152"/>
        <c:scaling>
          <c:orientation val="minMax"/>
        </c:scaling>
        <c:axPos val="l"/>
        <c:tickLblPos val="nextTo"/>
        <c:crossAx val="462899208"/>
        <c:crosses val="autoZero"/>
        <c:auto val="1"/>
        <c:lblAlgn val="ctr"/>
        <c:lblOffset val="100"/>
      </c:catAx>
      <c:valAx>
        <c:axId val="462899208"/>
        <c:scaling>
          <c:orientation val="minMax"/>
        </c:scaling>
        <c:axPos val="b"/>
        <c:majorGridlines/>
        <c:numFmt formatCode="General" sourceLinked="1"/>
        <c:tickLblPos val="nextTo"/>
        <c:crossAx val="46274615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autoTitleDeleted val="1"/>
    <c:plotArea>
      <c:layout>
        <c:manualLayout>
          <c:layoutTarget val="inner"/>
          <c:xMode val="edge"/>
          <c:yMode val="edge"/>
          <c:x val="0.0483516483516483"/>
          <c:y val="0.0341880341880342"/>
          <c:w val="0.707692307692308"/>
          <c:h val="0.547008547008547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Arts &amp; humanities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15376">
              <a:solidFill>
                <a:srgbClr val="000000"/>
              </a:solidFill>
              <a:prstDash val="solid"/>
            </a:ln>
          </c:spPr>
          <c:cat>
            <c:strRef>
              <c:f>Sheet1!$B$1:$H$1</c:f>
              <c:strCache>
                <c:ptCount val="7"/>
                <c:pt idx="0">
                  <c:v>Custodian</c:v>
                </c:pt>
                <c:pt idx="1">
                  <c:v>Manage IRs</c:v>
                </c:pt>
                <c:pt idx="2">
                  <c:v>Administrator</c:v>
                </c:pt>
                <c:pt idx="3">
                  <c:v>Subject expert</c:v>
                </c:pt>
                <c:pt idx="4">
                  <c:v>Teach info skills</c:v>
                </c:pt>
                <c:pt idx="5">
                  <c:v>Manage datasets</c:v>
                </c:pt>
                <c:pt idx="6">
                  <c:v>Tech specialist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7"/>
                <c:pt idx="0">
                  <c:v>82.2</c:v>
                </c:pt>
                <c:pt idx="1">
                  <c:v>53.5</c:v>
                </c:pt>
                <c:pt idx="2">
                  <c:v>58.9</c:v>
                </c:pt>
                <c:pt idx="3">
                  <c:v>62.4</c:v>
                </c:pt>
                <c:pt idx="4">
                  <c:v>34.3</c:v>
                </c:pt>
                <c:pt idx="5">
                  <c:v>26.9</c:v>
                </c:pt>
                <c:pt idx="6">
                  <c:v>25.7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Social sciences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 w="15376">
              <a:solidFill>
                <a:srgbClr val="000000"/>
              </a:solidFill>
              <a:prstDash val="solid"/>
            </a:ln>
          </c:spPr>
          <c:cat>
            <c:strRef>
              <c:f>Sheet1!$B$1:$H$1</c:f>
              <c:strCache>
                <c:ptCount val="7"/>
                <c:pt idx="0">
                  <c:v>Custodian</c:v>
                </c:pt>
                <c:pt idx="1">
                  <c:v>Manage IRs</c:v>
                </c:pt>
                <c:pt idx="2">
                  <c:v>Administrator</c:v>
                </c:pt>
                <c:pt idx="3">
                  <c:v>Subject expert</c:v>
                </c:pt>
                <c:pt idx="4">
                  <c:v>Teach info skills</c:v>
                </c:pt>
                <c:pt idx="5">
                  <c:v>Manage datasets</c:v>
                </c:pt>
                <c:pt idx="6">
                  <c:v>Tech specialist</c:v>
                </c:pt>
              </c:strCache>
            </c:strRef>
          </c:cat>
          <c:val>
            <c:numRef>
              <c:f>Sheet1!$B$3:$H$3</c:f>
              <c:numCache>
                <c:formatCode>General</c:formatCode>
                <c:ptCount val="7"/>
                <c:pt idx="0">
                  <c:v>70.8</c:v>
                </c:pt>
                <c:pt idx="1">
                  <c:v>63.1</c:v>
                </c:pt>
                <c:pt idx="2">
                  <c:v>57.1</c:v>
                </c:pt>
                <c:pt idx="3">
                  <c:v>56.0</c:v>
                </c:pt>
                <c:pt idx="4">
                  <c:v>47.7</c:v>
                </c:pt>
                <c:pt idx="5">
                  <c:v>41.6</c:v>
                </c:pt>
                <c:pt idx="6">
                  <c:v>35.1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Physical sciences</c:v>
                </c:pt>
              </c:strCache>
            </c:strRef>
          </c:tx>
          <c:spPr>
            <a:solidFill>
              <a:srgbClr val="3366FF"/>
            </a:solidFill>
            <a:ln w="15376">
              <a:solidFill>
                <a:srgbClr val="000000"/>
              </a:solidFill>
              <a:prstDash val="solid"/>
            </a:ln>
          </c:spPr>
          <c:cat>
            <c:strRef>
              <c:f>Sheet1!$B$1:$H$1</c:f>
              <c:strCache>
                <c:ptCount val="7"/>
                <c:pt idx="0">
                  <c:v>Custodian</c:v>
                </c:pt>
                <c:pt idx="1">
                  <c:v>Manage IRs</c:v>
                </c:pt>
                <c:pt idx="2">
                  <c:v>Administrator</c:v>
                </c:pt>
                <c:pt idx="3">
                  <c:v>Subject expert</c:v>
                </c:pt>
                <c:pt idx="4">
                  <c:v>Teach info skills</c:v>
                </c:pt>
                <c:pt idx="5">
                  <c:v>Manage datasets</c:v>
                </c:pt>
                <c:pt idx="6">
                  <c:v>Tech specialist</c:v>
                </c:pt>
              </c:strCache>
            </c:strRef>
          </c:cat>
          <c:val>
            <c:numRef>
              <c:f>Sheet1!$B$4:$H$4</c:f>
              <c:numCache>
                <c:formatCode>General</c:formatCode>
                <c:ptCount val="7"/>
                <c:pt idx="0">
                  <c:v>69.5</c:v>
                </c:pt>
                <c:pt idx="1">
                  <c:v>60.9</c:v>
                </c:pt>
                <c:pt idx="2">
                  <c:v>59.5</c:v>
                </c:pt>
                <c:pt idx="3">
                  <c:v>31.4</c:v>
                </c:pt>
                <c:pt idx="4">
                  <c:v>33.2</c:v>
                </c:pt>
                <c:pt idx="5">
                  <c:v>32.1</c:v>
                </c:pt>
                <c:pt idx="6">
                  <c:v>33.5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Life sciences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5376">
              <a:solidFill>
                <a:srgbClr val="000000"/>
              </a:solidFill>
              <a:prstDash val="solid"/>
            </a:ln>
          </c:spPr>
          <c:cat>
            <c:strRef>
              <c:f>Sheet1!$B$1:$H$1</c:f>
              <c:strCache>
                <c:ptCount val="7"/>
                <c:pt idx="0">
                  <c:v>Custodian</c:v>
                </c:pt>
                <c:pt idx="1">
                  <c:v>Manage IRs</c:v>
                </c:pt>
                <c:pt idx="2">
                  <c:v>Administrator</c:v>
                </c:pt>
                <c:pt idx="3">
                  <c:v>Subject expert</c:v>
                </c:pt>
                <c:pt idx="4">
                  <c:v>Teach info skills</c:v>
                </c:pt>
                <c:pt idx="5">
                  <c:v>Manage datasets</c:v>
                </c:pt>
                <c:pt idx="6">
                  <c:v>Tech specialist</c:v>
                </c:pt>
              </c:strCache>
            </c:strRef>
          </c:cat>
          <c:val>
            <c:numRef>
              <c:f>Sheet1!$B$5:$H$5</c:f>
              <c:numCache>
                <c:formatCode>General</c:formatCode>
                <c:ptCount val="7"/>
                <c:pt idx="0">
                  <c:v>71.4</c:v>
                </c:pt>
                <c:pt idx="1">
                  <c:v>67.6</c:v>
                </c:pt>
                <c:pt idx="2">
                  <c:v>63.4</c:v>
                </c:pt>
                <c:pt idx="3">
                  <c:v>35.2</c:v>
                </c:pt>
                <c:pt idx="4">
                  <c:v>51.8</c:v>
                </c:pt>
                <c:pt idx="5">
                  <c:v>36.8</c:v>
                </c:pt>
                <c:pt idx="6">
                  <c:v>41.5</c:v>
                </c:pt>
              </c:numCache>
            </c:numRef>
          </c:val>
        </c:ser>
        <c:axId val="698826120"/>
        <c:axId val="696500408"/>
      </c:barChart>
      <c:catAx>
        <c:axId val="698826120"/>
        <c:scaling>
          <c:orientation val="minMax"/>
        </c:scaling>
        <c:axPos val="b"/>
        <c:numFmt formatCode="General" sourceLinked="1"/>
        <c:tickLblPos val="nextTo"/>
        <c:spPr>
          <a:ln w="3844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18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6500408"/>
        <c:crosses val="autoZero"/>
        <c:auto val="1"/>
        <c:lblAlgn val="ctr"/>
        <c:lblOffset val="0"/>
        <c:tickLblSkip val="1"/>
        <c:tickMarkSkip val="1"/>
      </c:catAx>
      <c:valAx>
        <c:axId val="696500408"/>
        <c:scaling>
          <c:orientation val="minMax"/>
        </c:scaling>
        <c:axPos val="l"/>
        <c:majorGridlines>
          <c:spPr>
            <a:ln w="3844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84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8826120"/>
        <c:crosses val="autoZero"/>
        <c:crossBetween val="between"/>
      </c:valAx>
      <c:spPr>
        <a:solidFill>
          <a:srgbClr val="FFFFFF">
            <a:alpha val="0"/>
          </a:srgbClr>
        </a:solidFill>
        <a:ln w="15376">
          <a:solidFill>
            <a:srgbClr val="FFFFFF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83206110864049"/>
          <c:y val="0.218193301614929"/>
          <c:w val="0.206827111727313"/>
          <c:h val="0.476253823665821"/>
        </c:manualLayout>
      </c:layout>
      <c:spPr>
        <a:noFill/>
        <a:ln w="30753">
          <a:noFill/>
        </a:ln>
      </c:spPr>
      <c:txPr>
        <a:bodyPr/>
        <a:lstStyle/>
        <a:p>
          <a:pPr>
            <a:defRPr sz="1332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969" b="0" i="0" u="none" strike="noStrike" baseline="0">
          <a:solidFill>
            <a:srgbClr val="000000"/>
          </a:solidFill>
          <a:latin typeface="Georgia"/>
          <a:ea typeface="Georgia"/>
          <a:cs typeface="Georgia"/>
        </a:defRPr>
      </a:pPr>
      <a:endParaRPr lang="en-US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"/>
  <c:chart>
    <c:autoTitleDeleted val="1"/>
    <c:plotArea>
      <c:layout>
        <c:manualLayout>
          <c:layoutTarget val="inner"/>
          <c:xMode val="edge"/>
          <c:yMode val="edge"/>
          <c:x val="0.302786164903194"/>
          <c:y val="0.105659276853588"/>
          <c:w val="0.404711626926042"/>
          <c:h val="0.653282549230772"/>
        </c:manualLayout>
      </c:layout>
      <c:radarChart>
        <c:radarStyle val="marker"/>
        <c:ser>
          <c:idx val="0"/>
          <c:order val="0"/>
          <c:tx>
            <c:strRef>
              <c:f>Sheet1!$A$2</c:f>
              <c:strCache>
                <c:ptCount val="1"/>
                <c:pt idx="0">
                  <c:v>Library directors</c:v>
                </c:pt>
              </c:strCache>
            </c:strRef>
          </c:tx>
          <c:spPr>
            <a:ln w="60833">
              <a:solidFill>
                <a:schemeClr val="accent2">
                  <a:lumMod val="60000"/>
                  <a:lumOff val="40000"/>
                </a:schemeClr>
              </a:solidFill>
              <a:prstDash val="solid"/>
            </a:ln>
          </c:spPr>
          <c:marker>
            <c:symbol val="diamond"/>
            <c:size val="5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</a:ln>
            </c:spPr>
          </c:marker>
          <c:cat>
            <c:strRef>
              <c:f>Sheet1!$B$1:$N$1</c:f>
              <c:strCache>
                <c:ptCount val="13"/>
                <c:pt idx="0">
                  <c:v>Teacher of information literacy</c:v>
                </c:pt>
                <c:pt idx="1">
                  <c:v>Subject expert (library)</c:v>
                </c:pt>
                <c:pt idx="2">
                  <c:v>Subject expert (embedded)</c:v>
                </c:pt>
                <c:pt idx="3">
                  <c:v>Administrator</c:v>
                </c:pt>
                <c:pt idx="4">
                  <c:v>IR manager</c:v>
                </c:pt>
                <c:pt idx="5">
                  <c:v>Custodian archives, spec collections</c:v>
                </c:pt>
                <c:pt idx="6">
                  <c:v>Manager of e-science/grid datasets</c:v>
                </c:pt>
                <c:pt idx="7">
                  <c:v>Facilitator for e-learning</c:v>
                </c:pt>
                <c:pt idx="8">
                  <c:v>Technology specialist (VREs)</c:v>
                </c:pt>
                <c:pt idx="9">
                  <c:v>Tech specialist</c:v>
                </c:pt>
                <c:pt idx="10">
                  <c:v>Metatdata manager</c:v>
                </c:pt>
                <c:pt idx="11">
                  <c:v>IT support expert</c:v>
                </c:pt>
                <c:pt idx="12">
                  <c:v>Copyright/IPR advisor</c:v>
                </c:pt>
              </c:strCache>
            </c:strRef>
          </c:cat>
          <c:val>
            <c:numRef>
              <c:f>Sheet1!$B$2:$N$2</c:f>
              <c:numCache>
                <c:formatCode>General</c:formatCode>
                <c:ptCount val="13"/>
                <c:pt idx="0">
                  <c:v>78.6</c:v>
                </c:pt>
                <c:pt idx="1">
                  <c:v>91.1</c:v>
                </c:pt>
                <c:pt idx="2">
                  <c:v>26.8</c:v>
                </c:pt>
                <c:pt idx="3">
                  <c:v>78.6</c:v>
                </c:pt>
                <c:pt idx="4">
                  <c:v>67.9</c:v>
                </c:pt>
                <c:pt idx="5">
                  <c:v>85.7</c:v>
                </c:pt>
                <c:pt idx="6">
                  <c:v>26.8</c:v>
                </c:pt>
                <c:pt idx="7">
                  <c:v>53.6</c:v>
                </c:pt>
                <c:pt idx="8">
                  <c:v>21.4</c:v>
                </c:pt>
                <c:pt idx="9">
                  <c:v>39.3</c:v>
                </c:pt>
                <c:pt idx="10">
                  <c:v>64.3</c:v>
                </c:pt>
                <c:pt idx="11">
                  <c:v>14.3</c:v>
                </c:pt>
                <c:pt idx="12">
                  <c:v>50.0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Library staff</c:v>
                </c:pt>
              </c:strCache>
            </c:strRef>
          </c:tx>
          <c:spPr>
            <a:ln w="60833">
              <a:solidFill>
                <a:schemeClr val="accent3">
                  <a:lumMod val="60000"/>
                  <a:lumOff val="40000"/>
                </a:schemeClr>
              </a:solidFill>
              <a:prstDash val="solid"/>
            </a:ln>
          </c:spPr>
          <c:marker>
            <c:symbol val="square"/>
            <c:size val="5"/>
            <c:spPr>
              <a:solidFill>
                <a:schemeClr val="accent3">
                  <a:lumMod val="60000"/>
                  <a:lumOff val="40000"/>
                </a:schemeClr>
              </a:solidFill>
              <a:ln w="22225">
                <a:solidFill>
                  <a:schemeClr val="accent3">
                    <a:lumMod val="60000"/>
                    <a:lumOff val="40000"/>
                  </a:schemeClr>
                </a:solidFill>
                <a:prstDash val="solid"/>
              </a:ln>
            </c:spPr>
          </c:marker>
          <c:cat>
            <c:strRef>
              <c:f>Sheet1!$B$1:$N$1</c:f>
              <c:strCache>
                <c:ptCount val="13"/>
                <c:pt idx="0">
                  <c:v>Teacher of information literacy</c:v>
                </c:pt>
                <c:pt idx="1">
                  <c:v>Subject expert (library)</c:v>
                </c:pt>
                <c:pt idx="2">
                  <c:v>Subject expert (embedded)</c:v>
                </c:pt>
                <c:pt idx="3">
                  <c:v>Administrator</c:v>
                </c:pt>
                <c:pt idx="4">
                  <c:v>IR manager</c:v>
                </c:pt>
                <c:pt idx="5">
                  <c:v>Custodian archives, spec collections</c:v>
                </c:pt>
                <c:pt idx="6">
                  <c:v>Manager of e-science/grid datasets</c:v>
                </c:pt>
                <c:pt idx="7">
                  <c:v>Facilitator for e-learning</c:v>
                </c:pt>
                <c:pt idx="8">
                  <c:v>Technology specialist (VREs)</c:v>
                </c:pt>
                <c:pt idx="9">
                  <c:v>Tech specialist</c:v>
                </c:pt>
                <c:pt idx="10">
                  <c:v>Metatdata manager</c:v>
                </c:pt>
                <c:pt idx="11">
                  <c:v>IT support expert</c:v>
                </c:pt>
                <c:pt idx="12">
                  <c:v>Copyright/IPR advisor</c:v>
                </c:pt>
              </c:strCache>
            </c:strRef>
          </c:cat>
          <c:val>
            <c:numRef>
              <c:f>Sheet1!$B$3:$N$3</c:f>
              <c:numCache>
                <c:formatCode>General</c:formatCode>
                <c:ptCount val="13"/>
                <c:pt idx="0">
                  <c:v>84.6</c:v>
                </c:pt>
                <c:pt idx="1">
                  <c:v>71.5</c:v>
                </c:pt>
                <c:pt idx="2">
                  <c:v>33.0</c:v>
                </c:pt>
                <c:pt idx="3">
                  <c:v>71.5</c:v>
                </c:pt>
                <c:pt idx="4">
                  <c:v>61.1</c:v>
                </c:pt>
                <c:pt idx="5">
                  <c:v>71.9</c:v>
                </c:pt>
                <c:pt idx="6">
                  <c:v>33.5</c:v>
                </c:pt>
                <c:pt idx="7">
                  <c:v>52.9</c:v>
                </c:pt>
                <c:pt idx="8">
                  <c:v>20.8</c:v>
                </c:pt>
                <c:pt idx="9">
                  <c:v>42.5</c:v>
                </c:pt>
                <c:pt idx="10">
                  <c:v>38.5</c:v>
                </c:pt>
                <c:pt idx="11">
                  <c:v>19.5</c:v>
                </c:pt>
                <c:pt idx="12">
                  <c:v>36.7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Researchers</c:v>
                </c:pt>
              </c:strCache>
            </c:strRef>
          </c:tx>
          <c:spPr>
            <a:ln w="60833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triangle"/>
            <c:size val="5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</a:ln>
            </c:spPr>
          </c:marker>
          <c:cat>
            <c:strRef>
              <c:f>Sheet1!$B$1:$N$1</c:f>
              <c:strCache>
                <c:ptCount val="13"/>
                <c:pt idx="0">
                  <c:v>Teacher of information literacy</c:v>
                </c:pt>
                <c:pt idx="1">
                  <c:v>Subject expert (library)</c:v>
                </c:pt>
                <c:pt idx="2">
                  <c:v>Subject expert (embedded)</c:v>
                </c:pt>
                <c:pt idx="3">
                  <c:v>Administrator</c:v>
                </c:pt>
                <c:pt idx="4">
                  <c:v>IR manager</c:v>
                </c:pt>
                <c:pt idx="5">
                  <c:v>Custodian archives, spec collections</c:v>
                </c:pt>
                <c:pt idx="6">
                  <c:v>Manager of e-science/grid datasets</c:v>
                </c:pt>
                <c:pt idx="7">
                  <c:v>Facilitator for e-learning</c:v>
                </c:pt>
                <c:pt idx="8">
                  <c:v>Technology specialist (VREs)</c:v>
                </c:pt>
                <c:pt idx="9">
                  <c:v>Tech specialist</c:v>
                </c:pt>
                <c:pt idx="10">
                  <c:v>Metatdata manager</c:v>
                </c:pt>
                <c:pt idx="11">
                  <c:v>IT support expert</c:v>
                </c:pt>
                <c:pt idx="12">
                  <c:v>Copyright/IPR advisor</c:v>
                </c:pt>
              </c:strCache>
            </c:strRef>
          </c:cat>
          <c:val>
            <c:numRef>
              <c:f>Sheet1!$B$4:$N$4</c:f>
              <c:numCache>
                <c:formatCode>General</c:formatCode>
                <c:ptCount val="13"/>
                <c:pt idx="0">
                  <c:v>42.3</c:v>
                </c:pt>
                <c:pt idx="1">
                  <c:v>46.1</c:v>
                </c:pt>
                <c:pt idx="2">
                  <c:v>25.3</c:v>
                </c:pt>
                <c:pt idx="3">
                  <c:v>58.9</c:v>
                </c:pt>
                <c:pt idx="4">
                  <c:v>61.2</c:v>
                </c:pt>
                <c:pt idx="5">
                  <c:v>72.2</c:v>
                </c:pt>
                <c:pt idx="6">
                  <c:v>35.1</c:v>
                </c:pt>
                <c:pt idx="7">
                  <c:v>23.8</c:v>
                </c:pt>
                <c:pt idx="8">
                  <c:v>14.3</c:v>
                </c:pt>
                <c:pt idx="9">
                  <c:v>33.9</c:v>
                </c:pt>
                <c:pt idx="10">
                  <c:v>16.9</c:v>
                </c:pt>
                <c:pt idx="11">
                  <c:v>17.3</c:v>
                </c:pt>
                <c:pt idx="12">
                  <c:v>30.1</c:v>
                </c:pt>
              </c:numCache>
            </c:numRef>
          </c:val>
        </c:ser>
        <c:axId val="533370344"/>
        <c:axId val="681161208"/>
      </c:radarChart>
      <c:catAx>
        <c:axId val="533370344"/>
        <c:scaling>
          <c:orientation val="minMax"/>
        </c:scaling>
        <c:axPos val="b"/>
        <c:majorGridlines/>
        <c:numFmt formatCode="General" sourceLinked="1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1161208"/>
        <c:crosses val="autoZero"/>
        <c:lblAlgn val="ctr"/>
        <c:lblOffset val="100"/>
      </c:catAx>
      <c:valAx>
        <c:axId val="681161208"/>
        <c:scaling>
          <c:orientation val="minMax"/>
        </c:scaling>
        <c:delete val="1"/>
        <c:axPos val="l"/>
        <c:majorGridlines>
          <c:spPr>
            <a:ln w="4279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cross"/>
        <c:tickLblPos val="nextTo"/>
        <c:crossAx val="533370344"/>
        <c:crosses val="autoZero"/>
        <c:crossBetween val="between"/>
      </c:valAx>
      <c:spPr>
        <a:solidFill>
          <a:srgbClr val="FFFFFF">
            <a:alpha val="0"/>
          </a:srgbClr>
        </a:solidFill>
        <a:ln w="17116">
          <a:solidFill>
            <a:srgbClr val="FFFFFF">
              <a:alpha val="0"/>
            </a:srgbClr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101605120053867"/>
          <c:y val="0.846868635760902"/>
          <c:w val="0.79445727482679"/>
          <c:h val="0.0985915492957746"/>
        </c:manualLayout>
      </c:layout>
      <c:spPr>
        <a:noFill/>
        <a:ln w="34233">
          <a:noFill/>
        </a:ln>
      </c:spPr>
      <c:txPr>
        <a:bodyPr/>
        <a:lstStyle/>
        <a:p>
          <a:pPr>
            <a:defRPr sz="1732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>
        <a:alpha val="0"/>
      </a:srgbClr>
    </a:solidFill>
    <a:ln>
      <a:noFill/>
    </a:ln>
  </c:spPr>
  <c:txPr>
    <a:bodyPr/>
    <a:lstStyle/>
    <a:p>
      <a:pPr>
        <a:defRPr sz="1617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autoTitleDeleted val="1"/>
    <c:view3D>
      <c:hPercent val="62"/>
      <c:depthPercent val="100"/>
      <c:rAngAx val="1"/>
    </c:view3D>
    <c:floor>
      <c:spPr>
        <a:solidFill>
          <a:srgbClr val="C0C0C0"/>
        </a:solidFill>
        <a:ln w="12700">
          <a:solidFill>
            <a:srgbClr val="000000"/>
          </a:solidFill>
          <a:prstDash val="solid"/>
        </a:ln>
      </c:spPr>
    </c:floor>
    <c:sideWall>
      <c:spPr>
        <a:noFill/>
        <a:ln w="12700">
          <a:solidFill>
            <a:srgbClr val="000000"/>
          </a:solidFill>
          <a:prstDash val="solid"/>
        </a:ln>
      </c:spPr>
    </c:sideWall>
    <c:backWall>
      <c:spPr>
        <a:noFill/>
        <a:ln w="12700">
          <a:solidFill>
            <a:srgbClr val="00000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0734463276836158"/>
          <c:y val="0.0388888888888889"/>
          <c:w val="0.692090395480226"/>
          <c:h val="0.811111111111111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12690">
              <a:solidFill>
                <a:srgbClr val="000000"/>
              </a:solidFill>
              <a:prstDash val="solid"/>
            </a:ln>
          </c:spPr>
          <c:dLbls>
            <c:showCatName val="1"/>
          </c:dLbls>
          <c:cat>
            <c:strRef>
              <c:f>Sheet1!$B$1:$E$1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1"/>
                <c:pt idx="0">
                  <c:v>15.0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 w="12690">
              <a:solidFill>
                <a:srgbClr val="000000"/>
              </a:solidFill>
              <a:prstDash val="solid"/>
            </a:ln>
          </c:spPr>
          <c:dLbls>
            <c:showCatName val="1"/>
          </c:dLbls>
          <c:cat>
            <c:strRef>
              <c:f>Sheet1!$B$1:$E$1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1"/>
                <c:pt idx="0">
                  <c:v>11.0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Don't know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2690">
              <a:solidFill>
                <a:srgbClr val="000000"/>
              </a:solidFill>
              <a:prstDash val="solid"/>
            </a:ln>
          </c:spPr>
          <c:dLbls>
            <c:showCatName val="1"/>
          </c:dLbls>
          <c:cat>
            <c:strRef>
              <c:f>Sheet1!$B$1:$E$1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1"/>
                <c:pt idx="0">
                  <c:v>72.0</c:v>
                </c:pt>
              </c:numCache>
            </c:numRef>
          </c:val>
        </c:ser>
        <c:dLbls>
          <c:showCatName val="1"/>
        </c:dLbls>
        <c:gapDepth val="0"/>
        <c:shape val="box"/>
        <c:axId val="698491384"/>
        <c:axId val="698688024"/>
        <c:axId val="0"/>
      </c:bar3DChart>
      <c:catAx>
        <c:axId val="698491384"/>
        <c:scaling>
          <c:orientation val="minMax"/>
        </c:scaling>
        <c:axPos val="b"/>
        <c:numFmt formatCode="General" sourceLinked="1"/>
        <c:tickLblPos val="low"/>
        <c:spPr>
          <a:ln w="317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8688024"/>
        <c:crosses val="autoZero"/>
        <c:auto val="1"/>
        <c:lblAlgn val="ctr"/>
        <c:lblOffset val="100"/>
        <c:tickLblSkip val="1"/>
        <c:tickMarkSkip val="1"/>
      </c:catAx>
      <c:valAx>
        <c:axId val="698688024"/>
        <c:scaling>
          <c:orientation val="minMax"/>
        </c:scaling>
        <c:axPos val="l"/>
        <c:majorGridlines>
          <c:spPr>
            <a:ln w="12690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17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8491384"/>
        <c:crosses val="autoZero"/>
        <c:crossBetween val="between"/>
      </c:valAx>
      <c:spPr>
        <a:noFill/>
        <a:ln w="25380">
          <a:noFill/>
        </a:ln>
      </c:spPr>
    </c:plotArea>
    <c:legend>
      <c:legendPos val="r"/>
      <c:layout>
        <c:manualLayout>
          <c:xMode val="edge"/>
          <c:yMode val="edge"/>
          <c:x val="0.808778737816686"/>
          <c:y val="0.189628975763182"/>
          <c:w val="0.179921813733335"/>
          <c:h val="0.571649235112689"/>
        </c:manualLayout>
      </c:layout>
      <c:spPr>
        <a:noFill/>
        <a:ln w="12690">
          <a:solidFill>
            <a:srgbClr val="000000"/>
          </a:solidFill>
          <a:prstDash val="solid"/>
        </a:ln>
      </c:spPr>
      <c:txPr>
        <a:bodyPr/>
        <a:lstStyle/>
        <a:p>
          <a:pPr>
            <a:defRPr sz="1800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024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autoTitleDeleted val="1"/>
    <c:plotArea>
      <c:layout>
        <c:manualLayout>
          <c:layoutTarget val="inner"/>
          <c:xMode val="edge"/>
          <c:yMode val="edge"/>
          <c:x val="0.210987116857955"/>
          <c:y val="0.120005379481823"/>
          <c:w val="0.433280091676462"/>
          <c:h val="0.771884293996679"/>
        </c:manualLayout>
      </c:layout>
      <c:radarChart>
        <c:radarStyle val="marker"/>
        <c:ser>
          <c:idx val="0"/>
          <c:order val="0"/>
          <c:tx>
            <c:strRef>
              <c:f>Sheet1!$A$2</c:f>
              <c:strCache>
                <c:ptCount val="1"/>
                <c:pt idx="0">
                  <c:v>Arts &amp; Humanities</c:v>
                </c:pt>
              </c:strCache>
            </c:strRef>
          </c:tx>
          <c:spPr>
            <a:ln w="63119">
              <a:solidFill>
                <a:schemeClr val="accent2">
                  <a:lumMod val="60000"/>
                  <a:lumOff val="40000"/>
                </a:schemeClr>
              </a:solidFill>
              <a:prstDash val="solid"/>
            </a:ln>
          </c:spPr>
          <c:marker>
            <c:symbol val="square"/>
            <c:size val="3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</a:ln>
            </c:spPr>
          </c:marker>
          <c:cat>
            <c:strRef>
              <c:f>Sheet1!$B$1:$L$1</c:f>
              <c:strCache>
                <c:ptCount val="7"/>
                <c:pt idx="0">
                  <c:v>Library catalogues</c:v>
                </c:pt>
                <c:pt idx="1">
                  <c:v>Cross-institutional catalogues</c:v>
                </c:pt>
                <c:pt idx="2">
                  <c:v>General A&amp;I databases</c:v>
                </c:pt>
                <c:pt idx="3">
                  <c:v>Library web site/general portal</c:v>
                </c:pt>
                <c:pt idx="4">
                  <c:v>Subject-specific portals</c:v>
                </c:pt>
                <c:pt idx="5">
                  <c:v>Subject-specific A&amp;I d/b</c:v>
                </c:pt>
                <c:pt idx="6">
                  <c:v>Citation databases</c:v>
                </c:pt>
              </c:strCache>
            </c:strRef>
          </c:cat>
          <c:val>
            <c:numRef>
              <c:f>Sheet1!$B$2:$L$2</c:f>
              <c:numCache>
                <c:formatCode>General</c:formatCode>
                <c:ptCount val="7"/>
                <c:pt idx="0">
                  <c:v>79.7</c:v>
                </c:pt>
                <c:pt idx="1">
                  <c:v>53.5</c:v>
                </c:pt>
                <c:pt idx="2">
                  <c:v>23.6</c:v>
                </c:pt>
                <c:pt idx="3">
                  <c:v>53.7</c:v>
                </c:pt>
                <c:pt idx="4">
                  <c:v>30.6</c:v>
                </c:pt>
                <c:pt idx="5">
                  <c:v>35.0</c:v>
                </c:pt>
                <c:pt idx="6">
                  <c:v>17.5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Social Science</c:v>
                </c:pt>
              </c:strCache>
            </c:strRef>
          </c:tx>
          <c:spPr>
            <a:ln w="59944">
              <a:solidFill>
                <a:schemeClr val="accent3">
                  <a:lumMod val="60000"/>
                  <a:lumOff val="40000"/>
                </a:schemeClr>
              </a:solidFill>
              <a:prstDash val="solid"/>
            </a:ln>
          </c:spPr>
          <c:marker>
            <c:symbol val="square"/>
            <c:size val="3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  <a:prstDash val="solid"/>
              </a:ln>
            </c:spPr>
          </c:marker>
          <c:cat>
            <c:strRef>
              <c:f>Sheet1!$B$1:$L$1</c:f>
              <c:strCache>
                <c:ptCount val="7"/>
                <c:pt idx="0">
                  <c:v>Library catalogues</c:v>
                </c:pt>
                <c:pt idx="1">
                  <c:v>Cross-institutional catalogues</c:v>
                </c:pt>
                <c:pt idx="2">
                  <c:v>General A&amp;I databases</c:v>
                </c:pt>
                <c:pt idx="3">
                  <c:v>Library web site/general portal</c:v>
                </c:pt>
                <c:pt idx="4">
                  <c:v>Subject-specific portals</c:v>
                </c:pt>
                <c:pt idx="5">
                  <c:v>Subject-specific A&amp;I d/b</c:v>
                </c:pt>
                <c:pt idx="6">
                  <c:v>Citation databases</c:v>
                </c:pt>
              </c:strCache>
            </c:strRef>
          </c:cat>
          <c:val>
            <c:numRef>
              <c:f>Sheet1!$B$3:$L$3</c:f>
              <c:numCache>
                <c:formatCode>General</c:formatCode>
                <c:ptCount val="7"/>
                <c:pt idx="0">
                  <c:v>73.4</c:v>
                </c:pt>
                <c:pt idx="1">
                  <c:v>29.4</c:v>
                </c:pt>
                <c:pt idx="2">
                  <c:v>35.4</c:v>
                </c:pt>
                <c:pt idx="3">
                  <c:v>57.6</c:v>
                </c:pt>
                <c:pt idx="4">
                  <c:v>35.1</c:v>
                </c:pt>
                <c:pt idx="5">
                  <c:v>37.9</c:v>
                </c:pt>
                <c:pt idx="6">
                  <c:v>30.7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Physical Science</c:v>
                </c:pt>
              </c:strCache>
            </c:strRef>
          </c:tx>
          <c:spPr>
            <a:ln w="59944">
              <a:solidFill>
                <a:srgbClr val="3366FF"/>
              </a:solidFill>
              <a:prstDash val="solid"/>
            </a:ln>
          </c:spPr>
          <c:marker>
            <c:symbol val="square"/>
            <c:size val="3"/>
            <c:spPr>
              <a:solidFill>
                <a:srgbClr val="3366FF"/>
              </a:solidFill>
              <a:ln>
                <a:solidFill>
                  <a:srgbClr val="3366FF"/>
                </a:solidFill>
                <a:prstDash val="solid"/>
              </a:ln>
            </c:spPr>
          </c:marker>
          <c:cat>
            <c:strRef>
              <c:f>Sheet1!$B$1:$L$1</c:f>
              <c:strCache>
                <c:ptCount val="7"/>
                <c:pt idx="0">
                  <c:v>Library catalogues</c:v>
                </c:pt>
                <c:pt idx="1">
                  <c:v>Cross-institutional catalogues</c:v>
                </c:pt>
                <c:pt idx="2">
                  <c:v>General A&amp;I databases</c:v>
                </c:pt>
                <c:pt idx="3">
                  <c:v>Library web site/general portal</c:v>
                </c:pt>
                <c:pt idx="4">
                  <c:v>Subject-specific portals</c:v>
                </c:pt>
                <c:pt idx="5">
                  <c:v>Subject-specific A&amp;I d/b</c:v>
                </c:pt>
                <c:pt idx="6">
                  <c:v>Citation databases</c:v>
                </c:pt>
              </c:strCache>
            </c:strRef>
          </c:cat>
          <c:val>
            <c:numRef>
              <c:f>Sheet1!$B$4:$L$4</c:f>
              <c:numCache>
                <c:formatCode>General</c:formatCode>
                <c:ptCount val="7"/>
                <c:pt idx="0">
                  <c:v>59.3</c:v>
                </c:pt>
                <c:pt idx="1">
                  <c:v>15.8</c:v>
                </c:pt>
                <c:pt idx="2">
                  <c:v>21.0</c:v>
                </c:pt>
                <c:pt idx="3">
                  <c:v>44.4</c:v>
                </c:pt>
                <c:pt idx="4">
                  <c:v>27.2</c:v>
                </c:pt>
                <c:pt idx="5">
                  <c:v>35.7</c:v>
                </c:pt>
                <c:pt idx="6">
                  <c:v>39.1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Life Science</c:v>
                </c:pt>
              </c:strCache>
            </c:strRef>
          </c:tx>
          <c:spPr>
            <a:ln w="63246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x"/>
            <c:size val="3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  <a:prstDash val="solid"/>
              </a:ln>
            </c:spPr>
          </c:marker>
          <c:cat>
            <c:strRef>
              <c:f>Sheet1!$B$1:$L$1</c:f>
              <c:strCache>
                <c:ptCount val="7"/>
                <c:pt idx="0">
                  <c:v>Library catalogues</c:v>
                </c:pt>
                <c:pt idx="1">
                  <c:v>Cross-institutional catalogues</c:v>
                </c:pt>
                <c:pt idx="2">
                  <c:v>General A&amp;I databases</c:v>
                </c:pt>
                <c:pt idx="3">
                  <c:v>Library web site/general portal</c:v>
                </c:pt>
                <c:pt idx="4">
                  <c:v>Subject-specific portals</c:v>
                </c:pt>
                <c:pt idx="5">
                  <c:v>Subject-specific A&amp;I d/b</c:v>
                </c:pt>
                <c:pt idx="6">
                  <c:v>Citation databases</c:v>
                </c:pt>
              </c:strCache>
            </c:strRef>
          </c:cat>
          <c:val>
            <c:numRef>
              <c:f>Sheet1!$B$5:$L$5</c:f>
              <c:numCache>
                <c:formatCode>General</c:formatCode>
                <c:ptCount val="7"/>
                <c:pt idx="0">
                  <c:v>48.6</c:v>
                </c:pt>
                <c:pt idx="1">
                  <c:v>10.1</c:v>
                </c:pt>
                <c:pt idx="2">
                  <c:v>25.1</c:v>
                </c:pt>
                <c:pt idx="3">
                  <c:v>46.3</c:v>
                </c:pt>
                <c:pt idx="4">
                  <c:v>26.9</c:v>
                </c:pt>
                <c:pt idx="5">
                  <c:v>31.6</c:v>
                </c:pt>
                <c:pt idx="6">
                  <c:v>44.6</c:v>
                </c:pt>
              </c:numCache>
            </c:numRef>
          </c:val>
        </c:ser>
        <c:axId val="546154984"/>
        <c:axId val="544218392"/>
      </c:radarChart>
      <c:catAx>
        <c:axId val="546154984"/>
        <c:scaling>
          <c:orientation val="minMax"/>
        </c:scaling>
        <c:axPos val="b"/>
        <c:majorGridlines>
          <c:spPr>
            <a:ln w="12568">
              <a:solidFill>
                <a:srgbClr val="C0C0C0"/>
              </a:solidFill>
              <a:prstDash val="solid"/>
            </a:ln>
          </c:spPr>
        </c:majorGridlines>
        <c:numFmt formatCode="General" sourceLinked="1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44218392"/>
        <c:crosses val="autoZero"/>
        <c:lblAlgn val="ctr"/>
        <c:lblOffset val="100"/>
      </c:catAx>
      <c:valAx>
        <c:axId val="544218392"/>
        <c:scaling>
          <c:orientation val="minMax"/>
        </c:scaling>
        <c:axPos val="l"/>
        <c:majorGridlines>
          <c:spPr>
            <a:ln w="12568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cross"/>
        <c:tickLblPos val="nextTo"/>
        <c:spPr>
          <a:ln w="12568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470" b="0" i="0" u="none" strike="noStrike" baseline="0">
                <a:solidFill>
                  <a:srgbClr val="80808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46154984"/>
        <c:crosses val="autoZero"/>
        <c:crossBetween val="between"/>
        <c:majorUnit val="20.0"/>
      </c:valAx>
      <c:spPr>
        <a:solidFill>
          <a:srgbClr val="FFFFFF">
            <a:alpha val="0"/>
          </a:srgbClr>
        </a:solidFill>
        <a:ln w="12568">
          <a:noFill/>
          <a:prstDash val="solid"/>
        </a:ln>
      </c:spPr>
    </c:plotArea>
    <c:legend>
      <c:legendPos val="r"/>
      <c:layout>
        <c:manualLayout>
          <c:xMode val="edge"/>
          <c:yMode val="edge"/>
          <c:x val="0.813733748397729"/>
          <c:y val="0.200429685058279"/>
          <c:w val="0.17726400103963"/>
          <c:h val="0.545682344965796"/>
        </c:manualLayout>
      </c:layout>
      <c:spPr>
        <a:solidFill>
          <a:schemeClr val="tx1">
            <a:alpha val="0"/>
          </a:schemeClr>
        </a:solidFill>
        <a:ln w="25136">
          <a:noFill/>
        </a:ln>
      </c:spPr>
      <c:txPr>
        <a:bodyPr/>
        <a:lstStyle/>
        <a:p>
          <a:pPr>
            <a:defRPr sz="1600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>
        <a:alpha val="0"/>
      </a:srgbClr>
    </a:solidFill>
    <a:ln>
      <a:noFill/>
    </a:ln>
  </c:spPr>
  <c:txPr>
    <a:bodyPr/>
    <a:lstStyle/>
    <a:p>
      <a:pPr>
        <a:defRPr sz="1014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autoTitleDeleted val="1"/>
    <c:view3D>
      <c:hPercent val="57"/>
      <c:depthPercent val="100"/>
      <c:rAngAx val="1"/>
    </c:view3D>
    <c:floor>
      <c:spPr>
        <a:solidFill>
          <a:srgbClr val="C0C0C0"/>
        </a:solidFill>
        <a:ln w="12700">
          <a:solidFill>
            <a:srgbClr val="000000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0594965675057208"/>
          <c:y val="0.0555555555555555"/>
          <c:w val="0.613272311212815"/>
          <c:h val="0.727777777777778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From my office/laboratory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2755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cat>
            <c:strRef>
              <c:f>Sheet1!$B$1:$E$1</c:f>
              <c:strCache>
                <c:ptCount val="2"/>
                <c:pt idx="0">
                  <c:v>Most common route</c:v>
                </c:pt>
                <c:pt idx="1">
                  <c:v>Second most common route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2"/>
                <c:pt idx="0">
                  <c:v>78.0</c:v>
                </c:pt>
                <c:pt idx="1">
                  <c:v>18.0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From home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12755">
              <a:solidFill>
                <a:schemeClr val="accent2">
                  <a:lumMod val="60000"/>
                  <a:lumOff val="40000"/>
                </a:schemeClr>
              </a:solidFill>
              <a:prstDash val="solid"/>
            </a:ln>
          </c:spPr>
          <c:cat>
            <c:strRef>
              <c:f>Sheet1!$B$1:$E$1</c:f>
              <c:strCache>
                <c:ptCount val="2"/>
                <c:pt idx="0">
                  <c:v>Most common route</c:v>
                </c:pt>
                <c:pt idx="1">
                  <c:v>Second most common route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2"/>
                <c:pt idx="0">
                  <c:v>19.0</c:v>
                </c:pt>
                <c:pt idx="1">
                  <c:v>59.0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On the move</c:v>
                </c:pt>
              </c:strCache>
            </c:strRef>
          </c:tx>
          <c:spPr>
            <a:solidFill>
              <a:schemeClr val="tx1"/>
            </a:solidFill>
            <a:ln w="12755">
              <a:solidFill>
                <a:schemeClr val="tx1"/>
              </a:solidFill>
              <a:prstDash val="solid"/>
            </a:ln>
          </c:spPr>
          <c:cat>
            <c:strRef>
              <c:f>Sheet1!$B$1:$E$1</c:f>
              <c:strCache>
                <c:ptCount val="2"/>
                <c:pt idx="0">
                  <c:v>Most common route</c:v>
                </c:pt>
                <c:pt idx="1">
                  <c:v>Second most common route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2"/>
                <c:pt idx="0">
                  <c:v>0.0</c:v>
                </c:pt>
                <c:pt idx="1">
                  <c:v>4.0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From the library building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 w="12755">
              <a:solidFill>
                <a:schemeClr val="accent3">
                  <a:lumMod val="60000"/>
                  <a:lumOff val="40000"/>
                </a:schemeClr>
              </a:solidFill>
              <a:prstDash val="solid"/>
            </a:ln>
          </c:spPr>
          <c:cat>
            <c:strRef>
              <c:f>Sheet1!$B$1:$E$1</c:f>
              <c:strCache>
                <c:ptCount val="2"/>
                <c:pt idx="0">
                  <c:v>Most common route</c:v>
                </c:pt>
                <c:pt idx="1">
                  <c:v>Second most common route</c:v>
                </c:pt>
              </c:strCache>
            </c:strRef>
          </c:cat>
          <c:val>
            <c:numRef>
              <c:f>Sheet1!$B$5:$E$5</c:f>
              <c:numCache>
                <c:formatCode>General</c:formatCode>
                <c:ptCount val="2"/>
                <c:pt idx="0">
                  <c:v>2.0</c:v>
                </c:pt>
                <c:pt idx="1">
                  <c:v>14.0</c:v>
                </c:pt>
              </c:numCache>
            </c:numRef>
          </c:val>
        </c:ser>
        <c:gapDepth val="0"/>
        <c:shape val="box"/>
        <c:axId val="546084552"/>
        <c:axId val="549089048"/>
        <c:axId val="0"/>
      </c:bar3DChart>
      <c:catAx>
        <c:axId val="546084552"/>
        <c:scaling>
          <c:orientation val="minMax"/>
        </c:scaling>
        <c:axPos val="b"/>
        <c:numFmt formatCode="General" sourceLinked="1"/>
        <c:tickLblPos val="low"/>
        <c:spPr>
          <a:ln w="318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49089048"/>
        <c:crosses val="autoZero"/>
        <c:auto val="1"/>
        <c:lblAlgn val="ctr"/>
        <c:lblOffset val="100"/>
        <c:tickLblSkip val="1"/>
        <c:tickMarkSkip val="1"/>
      </c:catAx>
      <c:valAx>
        <c:axId val="549089048"/>
        <c:scaling>
          <c:orientation val="minMax"/>
        </c:scaling>
        <c:axPos val="l"/>
        <c:majorGridlines>
          <c:spPr>
            <a:ln w="12755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18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46084552"/>
        <c:crosses val="autoZero"/>
        <c:crossBetween val="between"/>
      </c:valAx>
      <c:spPr>
        <a:noFill/>
        <a:ln w="25509">
          <a:noFill/>
        </a:ln>
      </c:spPr>
    </c:plotArea>
    <c:legend>
      <c:legendPos val="r"/>
      <c:layout>
        <c:manualLayout>
          <c:xMode val="edge"/>
          <c:yMode val="edge"/>
          <c:x val="0.691075514874142"/>
          <c:y val="0.178192721580472"/>
          <c:w val="0.302059496567506"/>
          <c:h val="0.614942240074209"/>
        </c:manualLayout>
      </c:layout>
      <c:spPr>
        <a:noFill/>
        <a:ln w="25509">
          <a:noFill/>
        </a:ln>
      </c:spPr>
      <c:txPr>
        <a:bodyPr/>
        <a:lstStyle/>
        <a:p>
          <a:pPr>
            <a:defRPr sz="1600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029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autoTitleDeleted val="1"/>
    <c:view3D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cat>
            <c:strRef>
              <c:f>Sheet1!$A$2:$A$11</c:f>
              <c:strCache>
                <c:ptCount val="10"/>
                <c:pt idx="0">
                  <c:v>e-mail</c:v>
                </c:pt>
                <c:pt idx="1">
                  <c:v>Search engine</c:v>
                </c:pt>
                <c:pt idx="2">
                  <c:v>Instant messaging</c:v>
                </c:pt>
                <c:pt idx="3">
                  <c:v>Online news</c:v>
                </c:pt>
                <c:pt idx="4">
                  <c:v>Library website</c:v>
                </c:pt>
                <c:pt idx="5">
                  <c:v>e-journals/magazines</c:v>
                </c:pt>
                <c:pt idx="6">
                  <c:v>Online databases</c:v>
                </c:pt>
                <c:pt idx="7">
                  <c:v>e-books</c:v>
                </c:pt>
                <c:pt idx="8">
                  <c:v>Digital audiobooks</c:v>
                </c:pt>
                <c:pt idx="9">
                  <c:v>Online librarian query service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83.0</c:v>
                </c:pt>
                <c:pt idx="1">
                  <c:v>82.0</c:v>
                </c:pt>
                <c:pt idx="2">
                  <c:v>69.0</c:v>
                </c:pt>
                <c:pt idx="3">
                  <c:v>64.0</c:v>
                </c:pt>
                <c:pt idx="4">
                  <c:v>61.0</c:v>
                </c:pt>
                <c:pt idx="5">
                  <c:v>58.0</c:v>
                </c:pt>
                <c:pt idx="6">
                  <c:v>34.0</c:v>
                </c:pt>
                <c:pt idx="7">
                  <c:v>31.0</c:v>
                </c:pt>
                <c:pt idx="8">
                  <c:v>16.0</c:v>
                </c:pt>
                <c:pt idx="9">
                  <c:v>8.0</c:v>
                </c:pt>
              </c:numCache>
            </c:numRef>
          </c:val>
        </c:ser>
        <c:shape val="cylinder"/>
        <c:axId val="453350936"/>
        <c:axId val="349748552"/>
        <c:axId val="0"/>
      </c:bar3DChart>
      <c:catAx>
        <c:axId val="453350936"/>
        <c:scaling>
          <c:orientation val="maxMin"/>
        </c:scaling>
        <c:axPos val="l"/>
        <c:tickLblPos val="nextTo"/>
        <c:crossAx val="349748552"/>
        <c:crosses val="autoZero"/>
        <c:auto val="1"/>
        <c:lblAlgn val="ctr"/>
        <c:lblOffset val="100"/>
        <c:tickLblSkip val="1"/>
        <c:tickMarkSkip val="1"/>
      </c:catAx>
      <c:valAx>
        <c:axId val="349748552"/>
        <c:scaling>
          <c:orientation val="minMax"/>
        </c:scaling>
        <c:axPos val="t"/>
        <c:majorGridlines/>
        <c:numFmt formatCode="General" sourceLinked="1"/>
        <c:tickLblPos val="nextTo"/>
        <c:crossAx val="453350936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view3D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Considered as source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Search engines</c:v>
                </c:pt>
                <c:pt idx="1">
                  <c:v>Library (physical)</c:v>
                </c:pt>
                <c:pt idx="2">
                  <c:v>Library (online)</c:v>
                </c:pt>
                <c:pt idx="3">
                  <c:v>Bookstore (physical)</c:v>
                </c:pt>
                <c:pt idx="4">
                  <c:v>Bookstore (online)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90.0</c:v>
                </c:pt>
                <c:pt idx="1">
                  <c:v>66.0</c:v>
                </c:pt>
                <c:pt idx="2">
                  <c:v>50.0</c:v>
                </c:pt>
                <c:pt idx="3">
                  <c:v>38.0</c:v>
                </c:pt>
                <c:pt idx="4">
                  <c:v>34.0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First choice as source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Search engines</c:v>
                </c:pt>
                <c:pt idx="1">
                  <c:v>Library (physical)</c:v>
                </c:pt>
                <c:pt idx="2">
                  <c:v>Library (online)</c:v>
                </c:pt>
                <c:pt idx="3">
                  <c:v>Bookstore (physical)</c:v>
                </c:pt>
                <c:pt idx="4">
                  <c:v>Bookstore (online)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72.0</c:v>
                </c:pt>
                <c:pt idx="1">
                  <c:v>14.0</c:v>
                </c:pt>
                <c:pt idx="2">
                  <c:v>10.0</c:v>
                </c:pt>
                <c:pt idx="3">
                  <c:v>2.0</c:v>
                </c:pt>
                <c:pt idx="4">
                  <c:v>2.0</c:v>
                </c:pt>
              </c:numCache>
            </c:numRef>
          </c:val>
        </c:ser>
        <c:shape val="cylinder"/>
        <c:axId val="437426152"/>
        <c:axId val="350202440"/>
        <c:axId val="0"/>
      </c:bar3DChart>
      <c:catAx>
        <c:axId val="437426152"/>
        <c:scaling>
          <c:orientation val="maxMin"/>
        </c:scaling>
        <c:axPos val="l"/>
        <c:tickLblPos val="nextTo"/>
        <c:crossAx val="350202440"/>
        <c:crosses val="autoZero"/>
        <c:auto val="1"/>
        <c:lblAlgn val="ctr"/>
        <c:lblOffset val="100"/>
        <c:tickLblSkip val="1"/>
        <c:tickMarkSkip val="1"/>
      </c:catAx>
      <c:valAx>
        <c:axId val="350202440"/>
        <c:scaling>
          <c:orientation val="minMax"/>
        </c:scaling>
        <c:axPos val="t"/>
        <c:majorGridlines/>
        <c:numFmt formatCode="General" sourceLinked="1"/>
        <c:tickLblPos val="nextTo"/>
        <c:crossAx val="437426152"/>
        <c:crossBetween val="between"/>
      </c:valAx>
    </c:plotArea>
    <c:legend>
      <c:legendPos val="r"/>
      <c:layout>
        <c:manualLayout>
          <c:xMode val="edge"/>
          <c:yMode val="edge"/>
          <c:x val="0.683355448624477"/>
          <c:y val="0.308768669593981"/>
          <c:w val="0.307385292116263"/>
          <c:h val="0.32312327108808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view3D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Library (online or physical)</c:v>
                </c:pt>
              </c:strCache>
            </c:strRef>
          </c:tx>
          <c:cat>
            <c:strRef>
              <c:f>Sheet1!$A$2:$A$8</c:f>
              <c:strCache>
                <c:ptCount val="7"/>
                <c:pt idx="0">
                  <c:v>Trustworthy / credible</c:v>
                </c:pt>
                <c:pt idx="1">
                  <c:v>Accurate</c:v>
                </c:pt>
                <c:pt idx="2">
                  <c:v>Reliable</c:v>
                </c:pt>
                <c:pt idx="3">
                  <c:v>Cost-effective</c:v>
                </c:pt>
                <c:pt idx="4">
                  <c:v>Easy to use</c:v>
                </c:pt>
                <c:pt idx="5">
                  <c:v>Convenient</c:v>
                </c:pt>
                <c:pt idx="6">
                  <c:v>Fast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77.0</c:v>
                </c:pt>
                <c:pt idx="1">
                  <c:v>76.0</c:v>
                </c:pt>
                <c:pt idx="2">
                  <c:v>37.0</c:v>
                </c:pt>
                <c:pt idx="3">
                  <c:v>29.0</c:v>
                </c:pt>
                <c:pt idx="4">
                  <c:v>13.0</c:v>
                </c:pt>
                <c:pt idx="5">
                  <c:v>16.0</c:v>
                </c:pt>
                <c:pt idx="6">
                  <c:v>10.0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Search engine</c:v>
                </c:pt>
              </c:strCache>
            </c:strRef>
          </c:tx>
          <c:cat>
            <c:strRef>
              <c:f>Sheet1!$A$2:$A$8</c:f>
              <c:strCache>
                <c:ptCount val="7"/>
                <c:pt idx="0">
                  <c:v>Trustworthy / credible</c:v>
                </c:pt>
                <c:pt idx="1">
                  <c:v>Accurate</c:v>
                </c:pt>
                <c:pt idx="2">
                  <c:v>Reliable</c:v>
                </c:pt>
                <c:pt idx="3">
                  <c:v>Cost-effective</c:v>
                </c:pt>
                <c:pt idx="4">
                  <c:v>Easy to use</c:v>
                </c:pt>
                <c:pt idx="5">
                  <c:v>Convenient</c:v>
                </c:pt>
                <c:pt idx="6">
                  <c:v>Fast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23.0</c:v>
                </c:pt>
                <c:pt idx="1">
                  <c:v>24.0</c:v>
                </c:pt>
                <c:pt idx="2">
                  <c:v>63.0</c:v>
                </c:pt>
                <c:pt idx="3">
                  <c:v>71.0</c:v>
                </c:pt>
                <c:pt idx="4">
                  <c:v>87.0</c:v>
                </c:pt>
                <c:pt idx="5">
                  <c:v>84.0</c:v>
                </c:pt>
                <c:pt idx="6">
                  <c:v>90.0</c:v>
                </c:pt>
              </c:numCache>
            </c:numRef>
          </c:val>
        </c:ser>
        <c:shape val="cylinder"/>
        <c:axId val="376547656"/>
        <c:axId val="336732376"/>
        <c:axId val="0"/>
      </c:bar3DChart>
      <c:catAx>
        <c:axId val="376547656"/>
        <c:scaling>
          <c:orientation val="maxMin"/>
        </c:scaling>
        <c:axPos val="l"/>
        <c:tickLblPos val="nextTo"/>
        <c:crossAx val="336732376"/>
        <c:crosses val="autoZero"/>
        <c:auto val="1"/>
        <c:lblAlgn val="ctr"/>
        <c:lblOffset val="100"/>
        <c:tickLblSkip val="1"/>
        <c:tickMarkSkip val="1"/>
      </c:catAx>
      <c:valAx>
        <c:axId val="336732376"/>
        <c:scaling>
          <c:orientation val="minMax"/>
        </c:scaling>
        <c:axPos val="t"/>
        <c:majorGridlines/>
        <c:numFmt formatCode="General" sourceLinked="1"/>
        <c:tickLblPos val="nextTo"/>
        <c:crossAx val="376547656"/>
        <c:crossBetween val="between"/>
      </c:valAx>
    </c:plotArea>
    <c:legend>
      <c:legendPos val="r"/>
      <c:layout>
        <c:manualLayout>
          <c:xMode val="edge"/>
          <c:yMode val="edge"/>
          <c:x val="0.745136580149703"/>
          <c:y val="0.241610270732342"/>
          <c:w val="0.245604160591037"/>
          <c:h val="0.381917479465438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view3D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Library sources more trustworthy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Search engines in general</c:v>
                </c:pt>
                <c:pt idx="1">
                  <c:v>Ask.com</c:v>
                </c:pt>
                <c:pt idx="2">
                  <c:v>Google</c:v>
                </c:pt>
                <c:pt idx="3">
                  <c:v>Yahoo!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31.0</c:v>
                </c:pt>
                <c:pt idx="1">
                  <c:v>33.0</c:v>
                </c:pt>
                <c:pt idx="2">
                  <c:v>39.0</c:v>
                </c:pt>
                <c:pt idx="3">
                  <c:v>35.0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About the same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Search engines in general</c:v>
                </c:pt>
                <c:pt idx="1">
                  <c:v>Ask.com</c:v>
                </c:pt>
                <c:pt idx="2">
                  <c:v>Google</c:v>
                </c:pt>
                <c:pt idx="3">
                  <c:v>Yahoo!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53.0</c:v>
                </c:pt>
                <c:pt idx="1">
                  <c:v>56.0</c:v>
                </c:pt>
                <c:pt idx="2">
                  <c:v>56.0</c:v>
                </c:pt>
                <c:pt idx="3">
                  <c:v>57.0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Library sources less trustworthy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Search engines in general</c:v>
                </c:pt>
                <c:pt idx="1">
                  <c:v>Ask.com</c:v>
                </c:pt>
                <c:pt idx="2">
                  <c:v>Google</c:v>
                </c:pt>
                <c:pt idx="3">
                  <c:v>Yahoo!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16.0</c:v>
                </c:pt>
                <c:pt idx="1">
                  <c:v>11.0</c:v>
                </c:pt>
                <c:pt idx="2">
                  <c:v>6.0</c:v>
                </c:pt>
                <c:pt idx="3">
                  <c:v>7.0</c:v>
                </c:pt>
              </c:numCache>
            </c:numRef>
          </c:val>
        </c:ser>
        <c:shape val="cylinder"/>
        <c:axId val="441639752"/>
        <c:axId val="366418984"/>
        <c:axId val="0"/>
      </c:bar3DChart>
      <c:catAx>
        <c:axId val="441639752"/>
        <c:scaling>
          <c:orientation val="maxMin"/>
        </c:scaling>
        <c:axPos val="l"/>
        <c:tickLblPos val="nextTo"/>
        <c:crossAx val="366418984"/>
        <c:crosses val="autoZero"/>
        <c:auto val="1"/>
        <c:lblAlgn val="ctr"/>
        <c:lblOffset val="100"/>
        <c:tickLblSkip val="1"/>
        <c:tickMarkSkip val="1"/>
      </c:catAx>
      <c:valAx>
        <c:axId val="366418984"/>
        <c:scaling>
          <c:orientation val="minMax"/>
        </c:scaling>
        <c:axPos val="t"/>
        <c:majorGridlines/>
        <c:numFmt formatCode="General" sourceLinked="1"/>
        <c:tickLblPos val="nextTo"/>
        <c:crossAx val="441639752"/>
        <c:crossBetween val="between"/>
      </c:valAx>
    </c:plotArea>
    <c:legend>
      <c:legendPos val="r"/>
      <c:layout>
        <c:manualLayout>
          <c:xMode val="edge"/>
          <c:yMode val="edge"/>
          <c:x val="0.692673519976669"/>
          <c:y val="0.160965695201788"/>
          <c:w val="0.298067220764071"/>
          <c:h val="0.524325983190065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autoTitleDeleted val="1"/>
    <c:view3D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Friend</c:v>
                </c:pt>
                <c:pt idx="1">
                  <c:v>Links from other e-resources</c:v>
                </c:pt>
                <c:pt idx="2">
                  <c:v>Teacher</c:v>
                </c:pt>
                <c:pt idx="3">
                  <c:v>News media</c:v>
                </c:pt>
                <c:pt idx="4">
                  <c:v>Library website</c:v>
                </c:pt>
                <c:pt idx="5">
                  <c:v>Librarian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7.0</c:v>
                </c:pt>
                <c:pt idx="1">
                  <c:v>61.0</c:v>
                </c:pt>
                <c:pt idx="2">
                  <c:v>50.0</c:v>
                </c:pt>
                <c:pt idx="3">
                  <c:v>44.0</c:v>
                </c:pt>
                <c:pt idx="4">
                  <c:v>36.0</c:v>
                </c:pt>
                <c:pt idx="5">
                  <c:v>33.0</c:v>
                </c:pt>
              </c:numCache>
            </c:numRef>
          </c:val>
        </c:ser>
        <c:shape val="cylinder"/>
        <c:axId val="350126440"/>
        <c:axId val="437393320"/>
        <c:axId val="0"/>
      </c:bar3DChart>
      <c:catAx>
        <c:axId val="350126440"/>
        <c:scaling>
          <c:orientation val="minMax"/>
        </c:scaling>
        <c:axPos val="l"/>
        <c:tickLblPos val="nextTo"/>
        <c:crossAx val="437393320"/>
        <c:crosses val="autoZero"/>
        <c:auto val="1"/>
        <c:lblAlgn val="ctr"/>
        <c:lblOffset val="100"/>
      </c:catAx>
      <c:valAx>
        <c:axId val="437393320"/>
        <c:scaling>
          <c:orientation val="minMax"/>
        </c:scaling>
        <c:axPos val="b"/>
        <c:majorGridlines/>
        <c:numFmt formatCode="General" sourceLinked="1"/>
        <c:tickLblPos val="nextTo"/>
        <c:crossAx val="35012644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C4A198-CCA8-924B-8BA9-3E4404611A38}" type="datetimeFigureOut">
              <a:rPr lang="en-US" smtClean="0"/>
              <a:t>10/26/08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0E2628-28B8-A34D-81E0-A40F457499D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DDCA5C-0BA8-CA4B-8673-0AE4D4807D19}" type="slidenum">
              <a:rPr lang="en-GB"/>
              <a:pPr/>
              <a:t>2</a:t>
            </a:fld>
            <a:endParaRPr lang="en-GB"/>
          </a:p>
        </p:txBody>
      </p:sp>
      <p:sp>
        <p:nvSpPr>
          <p:cNvPr id="122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C43B56-1B12-C549-B085-E926E68D75D9}" type="slidenum">
              <a:rPr lang="en-GB"/>
              <a:pPr/>
              <a:t>12</a:t>
            </a:fld>
            <a:endParaRPr lang="en-GB"/>
          </a:p>
        </p:txBody>
      </p:sp>
      <p:sp>
        <p:nvSpPr>
          <p:cNvPr id="901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7A7E7E-FFE5-4849-9477-674239E0E677}" type="slidenum">
              <a:rPr lang="en-GB"/>
              <a:pPr/>
              <a:t>13</a:t>
            </a:fld>
            <a:endParaRPr lang="en-GB"/>
          </a:p>
        </p:txBody>
      </p:sp>
      <p:sp>
        <p:nvSpPr>
          <p:cNvPr id="1597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9A7DFC-B6EC-164A-A93B-F6A4E94B3236}" type="slidenum">
              <a:rPr lang="en-GB"/>
              <a:pPr/>
              <a:t>14</a:t>
            </a:fld>
            <a:endParaRPr lang="en-GB"/>
          </a:p>
        </p:txBody>
      </p:sp>
      <p:sp>
        <p:nvSpPr>
          <p:cNvPr id="921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F08623-17DD-074A-AC1A-36E33EE4E456}" type="slidenum">
              <a:rPr lang="en-US"/>
              <a:pPr/>
              <a:t>46</a:t>
            </a:fld>
            <a:endParaRPr lang="en-US"/>
          </a:p>
        </p:txBody>
      </p:sp>
      <p:sp>
        <p:nvSpPr>
          <p:cNvPr id="3287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09A23D-3DF2-E44D-9A42-F9234474DDE4}" type="slidenum">
              <a:rPr lang="en-GB"/>
              <a:pPr/>
              <a:t>48</a:t>
            </a:fld>
            <a:endParaRPr lang="en-GB"/>
          </a:p>
        </p:txBody>
      </p:sp>
      <p:sp>
        <p:nvSpPr>
          <p:cNvPr id="245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1BF06A-37A7-8E47-BD12-10670CEA5218}" type="slidenum">
              <a:rPr lang="en-GB"/>
              <a:pPr/>
              <a:t>49</a:t>
            </a:fld>
            <a:endParaRPr lang="en-GB"/>
          </a:p>
        </p:txBody>
      </p:sp>
      <p:sp>
        <p:nvSpPr>
          <p:cNvPr id="266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177BEE-1F05-7049-8099-D6D9AD244EEC}" type="slidenum">
              <a:rPr lang="en-GB"/>
              <a:pPr/>
              <a:t>50</a:t>
            </a:fld>
            <a:endParaRPr lang="en-GB"/>
          </a:p>
        </p:txBody>
      </p:sp>
      <p:sp>
        <p:nvSpPr>
          <p:cNvPr id="1064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16078C-ED54-5D49-838D-F51A1E112EE4}" type="slidenum">
              <a:rPr lang="en-GB"/>
              <a:pPr/>
              <a:t>53</a:t>
            </a:fld>
            <a:endParaRPr lang="en-GB"/>
          </a:p>
        </p:txBody>
      </p:sp>
      <p:sp>
        <p:nvSpPr>
          <p:cNvPr id="1638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272FB0-8B40-1142-90D5-2C14E1F41CFA}" type="slidenum">
              <a:rPr lang="en-GB"/>
              <a:pPr/>
              <a:t>54</a:t>
            </a:fld>
            <a:endParaRPr lang="en-GB"/>
          </a:p>
        </p:txBody>
      </p:sp>
      <p:sp>
        <p:nvSpPr>
          <p:cNvPr id="286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A87328-4B41-A04F-A481-1464627440C2}" type="slidenum">
              <a:rPr lang="en-GB"/>
              <a:pPr/>
              <a:t>55</a:t>
            </a:fld>
            <a:endParaRPr lang="en-GB"/>
          </a:p>
        </p:txBody>
      </p:sp>
      <p:sp>
        <p:nvSpPr>
          <p:cNvPr id="307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51FD36-FBA0-9341-8377-7F5260D5FAAE}" type="slidenum">
              <a:rPr lang="en-GB"/>
              <a:pPr/>
              <a:t>4</a:t>
            </a:fld>
            <a:endParaRPr lang="en-GB"/>
          </a:p>
        </p:txBody>
      </p:sp>
      <p:sp>
        <p:nvSpPr>
          <p:cNvPr id="143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54E23F-1637-D54A-B201-359D53AE1E6A}" type="slidenum">
              <a:rPr lang="en-GB"/>
              <a:pPr/>
              <a:t>56</a:t>
            </a:fld>
            <a:endParaRPr lang="en-GB"/>
          </a:p>
        </p:txBody>
      </p:sp>
      <p:sp>
        <p:nvSpPr>
          <p:cNvPr id="327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BAF979-94BB-AC41-89EF-14266816F595}" type="slidenum">
              <a:rPr lang="en-GB"/>
              <a:pPr/>
              <a:t>57</a:t>
            </a:fld>
            <a:endParaRPr lang="en-GB"/>
          </a:p>
        </p:txBody>
      </p:sp>
      <p:sp>
        <p:nvSpPr>
          <p:cNvPr id="348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6F69A4-7774-4F47-85E3-41B3B304FABA}" type="slidenum">
              <a:rPr lang="en-GB"/>
              <a:pPr/>
              <a:t>58</a:t>
            </a:fld>
            <a:endParaRPr lang="en-GB"/>
          </a:p>
        </p:txBody>
      </p:sp>
      <p:sp>
        <p:nvSpPr>
          <p:cNvPr id="532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D8D259-8189-DD4E-AE70-8B9A809ABF26}" type="slidenum">
              <a:rPr lang="en-GB"/>
              <a:pPr/>
              <a:t>59</a:t>
            </a:fld>
            <a:endParaRPr lang="en-GB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105E5D-6D30-3C4B-838C-D049972E4AA4}" type="slidenum">
              <a:rPr lang="en-GB"/>
              <a:pPr/>
              <a:t>5</a:t>
            </a:fld>
            <a:endParaRPr lang="en-GB"/>
          </a:p>
        </p:txBody>
      </p:sp>
      <p:sp>
        <p:nvSpPr>
          <p:cNvPr id="163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8DB903-5337-CB4E-80EB-ED3B4C940A28}" type="slidenum">
              <a:rPr lang="en-GB"/>
              <a:pPr/>
              <a:t>6</a:t>
            </a:fld>
            <a:endParaRPr lang="en-GB"/>
          </a:p>
        </p:txBody>
      </p:sp>
      <p:sp>
        <p:nvSpPr>
          <p:cNvPr id="184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946243-41CE-7D4A-AEED-24B0B436B73A}" type="slidenum">
              <a:rPr lang="en-GB"/>
              <a:pPr/>
              <a:t>7</a:t>
            </a:fld>
            <a:endParaRPr lang="en-GB"/>
          </a:p>
        </p:txBody>
      </p:sp>
      <p:sp>
        <p:nvSpPr>
          <p:cNvPr id="778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46A2D5-9CE5-524A-97A2-2E001EEF3DCB}" type="slidenum">
              <a:rPr lang="en-GB"/>
              <a:pPr/>
              <a:t>8</a:t>
            </a:fld>
            <a:endParaRPr lang="en-GB"/>
          </a:p>
        </p:txBody>
      </p:sp>
      <p:sp>
        <p:nvSpPr>
          <p:cNvPr id="819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367AAE-D4C9-D040-B875-FDF9839C1F5D}" type="slidenum">
              <a:rPr lang="en-GB"/>
              <a:pPr/>
              <a:t>9</a:t>
            </a:fld>
            <a:endParaRPr lang="en-GB"/>
          </a:p>
        </p:txBody>
      </p:sp>
      <p:sp>
        <p:nvSpPr>
          <p:cNvPr id="204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4D7D4A-B463-3644-A2CD-247DEC42C9C2}" type="slidenum">
              <a:rPr lang="en-GB"/>
              <a:pPr/>
              <a:t>10</a:t>
            </a:fld>
            <a:endParaRPr lang="en-GB"/>
          </a:p>
        </p:txBody>
      </p:sp>
      <p:sp>
        <p:nvSpPr>
          <p:cNvPr id="860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1D087C-1A86-A644-8D2D-5CFC26FCC34E}" type="slidenum">
              <a:rPr lang="en-GB"/>
              <a:pPr/>
              <a:t>11</a:t>
            </a:fld>
            <a:endParaRPr lang="en-GB"/>
          </a:p>
        </p:txBody>
      </p:sp>
      <p:sp>
        <p:nvSpPr>
          <p:cNvPr id="225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1187C-1C6C-D244-BC49-F90D43A9425B}" type="datetimeFigureOut">
              <a:rPr lang="en-US" smtClean="0"/>
              <a:t>10/26/08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807B-F7DA-3540-B2DF-4696B6D4F6D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GB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1187C-1C6C-D244-BC49-F90D43A9425B}" type="datetimeFigureOut">
              <a:rPr lang="en-US" smtClean="0"/>
              <a:t>10/26/08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807B-F7DA-3540-B2DF-4696B6D4F6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1187C-1C6C-D244-BC49-F90D43A9425B}" type="datetimeFigureOut">
              <a:rPr lang="en-US" smtClean="0"/>
              <a:t>10/26/08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807B-F7DA-3540-B2DF-4696B6D4F6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370013" y="1827213"/>
            <a:ext cx="7313612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fld id="{83D6AB6A-82F1-A842-B4CB-9E732637914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fld id="{4AE3C095-3162-344A-9959-1D0EF6975C5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1187C-1C6C-D244-BC49-F90D43A9425B}" type="datetimeFigureOut">
              <a:rPr lang="en-US" smtClean="0"/>
              <a:t>10/26/08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807B-F7DA-3540-B2DF-4696B6D4F6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1187C-1C6C-D244-BC49-F90D43A9425B}" type="datetimeFigureOut">
              <a:rPr lang="en-US" smtClean="0"/>
              <a:t>10/26/08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D1D807B-F7DA-3540-B2DF-4696B6D4F6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1187C-1C6C-D244-BC49-F90D43A9425B}" type="datetimeFigureOut">
              <a:rPr lang="en-US" smtClean="0"/>
              <a:t>10/26/08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807B-F7DA-3540-B2DF-4696B6D4F6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1187C-1C6C-D244-BC49-F90D43A9425B}" type="datetimeFigureOut">
              <a:rPr lang="en-US" smtClean="0"/>
              <a:t>10/26/08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807B-F7DA-3540-B2DF-4696B6D4F6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1187C-1C6C-D244-BC49-F90D43A9425B}" type="datetimeFigureOut">
              <a:rPr lang="en-US" smtClean="0"/>
              <a:t>10/26/08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807B-F7DA-3540-B2DF-4696B6D4F6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1187C-1C6C-D244-BC49-F90D43A9425B}" type="datetimeFigureOut">
              <a:rPr lang="en-US" smtClean="0"/>
              <a:t>10/26/08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807B-F7DA-3540-B2DF-4696B6D4F6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1187C-1C6C-D244-BC49-F90D43A9425B}" type="datetimeFigureOut">
              <a:rPr lang="en-US" smtClean="0"/>
              <a:t>10/26/08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807B-F7DA-3540-B2DF-4696B6D4F6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GB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1187C-1C6C-D244-BC49-F90D43A9425B}" type="datetimeFigureOut">
              <a:rPr lang="en-US" smtClean="0"/>
              <a:t>10/26/08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807B-F7DA-3540-B2DF-4696B6D4F6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5"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lum bright="-4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GB" smtClean="0"/>
              <a:t>Click to edit Master text styles</a:t>
            </a:r>
          </a:p>
          <a:p>
            <a:pPr lvl="1" eaLnBrk="1" latinLnBrk="0" hangingPunct="1"/>
            <a:r>
              <a:rPr kumimoji="0" lang="en-GB" smtClean="0"/>
              <a:t>Second level</a:t>
            </a:r>
          </a:p>
          <a:p>
            <a:pPr lvl="2" eaLnBrk="1" latinLnBrk="0" hangingPunct="1"/>
            <a:r>
              <a:rPr kumimoji="0" lang="en-GB" smtClean="0"/>
              <a:t>Third level</a:t>
            </a:r>
          </a:p>
          <a:p>
            <a:pPr lvl="3" eaLnBrk="1" latinLnBrk="0" hangingPunct="1"/>
            <a:r>
              <a:rPr kumimoji="0" lang="en-GB" smtClean="0"/>
              <a:t>Fourth level</a:t>
            </a:r>
          </a:p>
          <a:p>
            <a:pPr lvl="4" eaLnBrk="1" latinLnBrk="0" hangingPunct="1"/>
            <a:r>
              <a:rPr kumimoji="0" lang="en-GB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021187C-1C6C-D244-BC49-F90D43A9425B}" type="datetimeFigureOut">
              <a:rPr lang="en-US" smtClean="0"/>
              <a:t>10/26/08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1D807B-F7DA-3540-B2DF-4696B6D4F6D4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3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3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3" Type="http://schemas.openxmlformats.org/officeDocument/2006/relationships/chart" Target="../charts/chart2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3" Type="http://schemas.openxmlformats.org/officeDocument/2006/relationships/chart" Target="../charts/chart23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3" Type="http://schemas.openxmlformats.org/officeDocument/2006/relationships/chart" Target="../charts/chart24.xm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4" Type="http://schemas.openxmlformats.org/officeDocument/2006/relationships/hyperlink" Target="http://www.keyperspectives.com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://www.keyperspectives.co.uk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3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Print to electronic:</a:t>
            </a:r>
            <a:b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What happens in libraries now?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81400"/>
            <a:ext cx="6400800" cy="1752600"/>
          </a:xfrm>
        </p:spPr>
        <p:txBody>
          <a:bodyPr/>
          <a:lstStyle/>
          <a:p>
            <a:r>
              <a:rPr lang="en-US" dirty="0" smtClean="0"/>
              <a:t>Alma Swan</a:t>
            </a:r>
          </a:p>
          <a:p>
            <a:r>
              <a:rPr lang="en-US" dirty="0" smtClean="0"/>
              <a:t>Key Perspectives Ltd</a:t>
            </a:r>
          </a:p>
          <a:p>
            <a:r>
              <a:rPr lang="en-US" dirty="0" smtClean="0"/>
              <a:t>Truro, UK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1625"/>
            <a:ext cx="7313612" cy="1143000"/>
          </a:xfrm>
        </p:spPr>
        <p:txBody>
          <a:bodyPr>
            <a:normAutofit/>
          </a:bodyPr>
          <a:lstStyle/>
          <a:p>
            <a:r>
              <a:rPr lang="en-GB" sz="4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Digital finding aids</a:t>
            </a:r>
          </a:p>
        </p:txBody>
      </p:sp>
      <p:graphicFrame>
        <p:nvGraphicFramePr>
          <p:cNvPr id="5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441325" y="1557338"/>
          <a:ext cx="8464550" cy="4751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6084888" y="6381750"/>
            <a:ext cx="2735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>
                <a:solidFill>
                  <a:srgbClr val="95B3D7"/>
                </a:solidFill>
                <a:latin typeface="Lucida Handwriting" pitchFamily="-108" charset="0"/>
              </a:rPr>
              <a:t>Key Perspectives Ltd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>
                <a:solidFill>
                  <a:srgbClr val="95B3D7"/>
                </a:solidFill>
              </a:rPr>
              <a:t>Do they find what they want?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500" dirty="0">
                <a:solidFill>
                  <a:srgbClr val="95B3D7"/>
                </a:solidFill>
              </a:rPr>
              <a:t>Not at all expert:</a:t>
            </a:r>
          </a:p>
          <a:p>
            <a:pPr lvl="1"/>
            <a:r>
              <a:rPr lang="en-GB" sz="2100" dirty="0"/>
              <a:t>Use what they’ve always used</a:t>
            </a:r>
          </a:p>
          <a:p>
            <a:pPr lvl="1"/>
            <a:r>
              <a:rPr lang="en-GB" sz="2100" dirty="0"/>
              <a:t>Use Google – a lot</a:t>
            </a:r>
          </a:p>
          <a:p>
            <a:pPr lvl="1"/>
            <a:r>
              <a:rPr lang="en-GB" sz="2100" dirty="0"/>
              <a:t>‘Good enough’ tendency</a:t>
            </a:r>
          </a:p>
          <a:p>
            <a:r>
              <a:rPr lang="en-GB" sz="2500" dirty="0">
                <a:solidFill>
                  <a:srgbClr val="95B3D7"/>
                </a:solidFill>
              </a:rPr>
              <a:t>Contrary: ask for full-text databases and then say Web of Science is enough</a:t>
            </a:r>
          </a:p>
          <a:p>
            <a:r>
              <a:rPr lang="en-GB" sz="2500" dirty="0">
                <a:solidFill>
                  <a:srgbClr val="95B3D7"/>
                </a:solidFill>
              </a:rPr>
              <a:t>Easily deterred:</a:t>
            </a:r>
          </a:p>
          <a:p>
            <a:pPr lvl="1"/>
            <a:r>
              <a:rPr lang="en-GB" sz="2100" dirty="0"/>
              <a:t>Remote holdings</a:t>
            </a:r>
          </a:p>
          <a:p>
            <a:pPr lvl="1"/>
            <a:r>
              <a:rPr lang="en-GB" sz="2100" dirty="0"/>
              <a:t>Locally held microform, microfilm</a:t>
            </a:r>
          </a:p>
          <a:p>
            <a:pPr lvl="1"/>
            <a:r>
              <a:rPr lang="en-GB" sz="2100" dirty="0"/>
              <a:t>Locally-held print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6084888" y="6381750"/>
            <a:ext cx="2735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>
                <a:solidFill>
                  <a:srgbClr val="95B3D7"/>
                </a:solidFill>
                <a:latin typeface="Lucida Handwriting" pitchFamily="-108" charset="0"/>
              </a:rPr>
              <a:t>Key Perspectives Ltd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>
                <a:solidFill>
                  <a:srgbClr val="95B3D7"/>
                </a:solidFill>
              </a:rPr>
              <a:t>Seeking an article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Electronic full-text locally</a:t>
            </a:r>
          </a:p>
          <a:p>
            <a:r>
              <a:rPr lang="en-GB" dirty="0"/>
              <a:t>Google for an easily located version</a:t>
            </a:r>
          </a:p>
          <a:p>
            <a:r>
              <a:rPr lang="en-GB" dirty="0"/>
              <a:t>e-mail a friend in another institution</a:t>
            </a:r>
          </a:p>
          <a:p>
            <a:r>
              <a:rPr lang="en-GB" dirty="0"/>
              <a:t>e-mail author</a:t>
            </a:r>
          </a:p>
          <a:p>
            <a:r>
              <a:rPr lang="en-GB" dirty="0"/>
              <a:t>Inter-Library Loan</a:t>
            </a:r>
          </a:p>
          <a:p>
            <a:r>
              <a:rPr lang="en-GB" dirty="0"/>
              <a:t>Subject librarian</a:t>
            </a:r>
          </a:p>
          <a:p>
            <a:r>
              <a:rPr lang="en-GB" dirty="0"/>
              <a:t>Level of need versus effort </a:t>
            </a:r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6084888" y="6381750"/>
            <a:ext cx="2735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>
                <a:solidFill>
                  <a:srgbClr val="95B3D7"/>
                </a:solidFill>
                <a:latin typeface="Lucida Handwriting" pitchFamily="-108" charset="0"/>
              </a:rPr>
              <a:t>Key Perspectives Ltd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1" y="301625"/>
            <a:ext cx="8221662" cy="1143000"/>
          </a:xfrm>
        </p:spPr>
        <p:txBody>
          <a:bodyPr>
            <a:noAutofit/>
          </a:bodyPr>
          <a:lstStyle/>
          <a:p>
            <a:r>
              <a:rPr lang="en-GB" sz="4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Accessing digital information</a:t>
            </a:r>
          </a:p>
        </p:txBody>
      </p:sp>
      <p:graphicFrame>
        <p:nvGraphicFramePr>
          <p:cNvPr id="5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457200" y="1863725"/>
          <a:ext cx="8221663" cy="4081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8726" name="Text Box 6"/>
          <p:cNvSpPr txBox="1">
            <a:spLocks noChangeArrowheads="1"/>
          </p:cNvSpPr>
          <p:nvPr/>
        </p:nvSpPr>
        <p:spPr bwMode="auto">
          <a:xfrm>
            <a:off x="6084888" y="6381750"/>
            <a:ext cx="2735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>
                <a:solidFill>
                  <a:srgbClr val="95B3D7"/>
                </a:solidFill>
                <a:latin typeface="Lucida Handwriting" pitchFamily="-108" charset="0"/>
              </a:rPr>
              <a:t>Key Perspectives Ltd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>
                <a:solidFill>
                  <a:srgbClr val="95B3D7"/>
                </a:solidFill>
              </a:rPr>
              <a:t>Inter-library lending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295400"/>
            <a:ext cx="7620000" cy="4746625"/>
          </a:xfrm>
        </p:spPr>
        <p:txBody>
          <a:bodyPr/>
          <a:lstStyle/>
          <a:p>
            <a:pPr marL="476250" indent="-476250">
              <a:lnSpc>
                <a:spcPct val="90000"/>
              </a:lnSpc>
              <a:spcAft>
                <a:spcPts val="1200"/>
              </a:spcAft>
            </a:pPr>
            <a:r>
              <a:rPr lang="en-GB" sz="2800" dirty="0"/>
              <a:t>Static or declining</a:t>
            </a:r>
          </a:p>
          <a:p>
            <a:pPr marL="476250" indent="-476250">
              <a:lnSpc>
                <a:spcPct val="90000"/>
              </a:lnSpc>
              <a:spcAft>
                <a:spcPts val="1200"/>
              </a:spcAft>
            </a:pPr>
            <a:r>
              <a:rPr lang="en-GB" sz="2800" dirty="0"/>
              <a:t>Decline particularly marked for journal articles</a:t>
            </a:r>
          </a:p>
          <a:p>
            <a:pPr marL="476250" indent="-476250">
              <a:lnSpc>
                <a:spcPct val="90000"/>
              </a:lnSpc>
              <a:spcAft>
                <a:spcPts val="1200"/>
              </a:spcAft>
            </a:pPr>
            <a:r>
              <a:rPr lang="en-GB" sz="2800" dirty="0"/>
              <a:t>Decline gradual for conference papers</a:t>
            </a:r>
          </a:p>
          <a:p>
            <a:pPr marL="476250" indent="-476250">
              <a:lnSpc>
                <a:spcPct val="90000"/>
              </a:lnSpc>
              <a:spcAft>
                <a:spcPts val="1200"/>
              </a:spcAft>
            </a:pPr>
            <a:r>
              <a:rPr lang="en-GB" sz="2800" dirty="0"/>
              <a:t>More or less static for books, theses, audio-visual materials</a:t>
            </a:r>
          </a:p>
          <a:p>
            <a:pPr marL="476250" indent="-476250">
              <a:lnSpc>
                <a:spcPct val="90000"/>
              </a:lnSpc>
              <a:spcAft>
                <a:spcPts val="1200"/>
              </a:spcAft>
            </a:pPr>
            <a:r>
              <a:rPr lang="en-GB" sz="2800" dirty="0"/>
              <a:t>Becoming more challenging to fulfil</a:t>
            </a:r>
          </a:p>
          <a:p>
            <a:pPr marL="476250" indent="-476250">
              <a:lnSpc>
                <a:spcPct val="90000"/>
              </a:lnSpc>
              <a:spcAft>
                <a:spcPts val="1200"/>
              </a:spcAft>
            </a:pPr>
            <a:r>
              <a:rPr lang="en-GB" sz="2800" dirty="0"/>
              <a:t>Increasingly associated with rise of interdisciplinary research?</a:t>
            </a:r>
          </a:p>
        </p:txBody>
      </p:sp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6084888" y="6381750"/>
            <a:ext cx="2735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08" charset="0"/>
              </a:rPr>
              <a:t>Key Perspectives Ltd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9800"/>
            <a:ext cx="8229600" cy="34290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STUDENTS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(OCLC study, 2005</a:t>
            </a:r>
            <a:br>
              <a:rPr lang="en-US" sz="2800" dirty="0" smtClean="0"/>
            </a:br>
            <a:r>
              <a:rPr lang="en-US" sz="2800" dirty="0" smtClean="0"/>
              <a:t>JISC study, 2007)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6084888" y="6381750"/>
            <a:ext cx="2735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08" charset="0"/>
              </a:rPr>
              <a:t>Key Perspectives Ltd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Students’ use of electronic resources</a:t>
            </a:r>
            <a:endParaRPr lang="en-US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381000" y="1417638"/>
          <a:ext cx="8229600" cy="492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084888" y="6381750"/>
            <a:ext cx="2735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08" charset="0"/>
              </a:rPr>
              <a:t>Key Perspectives Ltd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Students’ choice of information source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084888" y="6381750"/>
            <a:ext cx="2735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08" charset="0"/>
              </a:rPr>
              <a:t>Key Perspectives Ltd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to use then?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084888" y="6381750"/>
            <a:ext cx="2735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08" charset="0"/>
              </a:rPr>
              <a:t>Key Perspectives Ltd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Comparative trustworthiness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084888" y="6381750"/>
            <a:ext cx="2735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08" charset="0"/>
              </a:rPr>
              <a:t>Key Perspectives Ltd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Themes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6084888" y="6381750"/>
            <a:ext cx="2735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08" charset="0"/>
              </a:rPr>
              <a:t>Key Perspectives Ltd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 sz="3200" dirty="0" smtClean="0">
                <a:solidFill>
                  <a:srgbClr val="95B3D7"/>
                </a:solidFill>
              </a:rPr>
              <a:t>Overall theme: The digital world</a:t>
            </a:r>
          </a:p>
          <a:p>
            <a:pPr lvl="1">
              <a:spcAft>
                <a:spcPts val="600"/>
              </a:spcAft>
            </a:pPr>
            <a:r>
              <a:rPr lang="en-GB" dirty="0" smtClean="0">
                <a:solidFill>
                  <a:srgbClr val="95B3D7"/>
                </a:solidFill>
              </a:rPr>
              <a:t>How users (faculty and students) use libraries</a:t>
            </a:r>
          </a:p>
          <a:p>
            <a:pPr lvl="2">
              <a:spcAft>
                <a:spcPts val="600"/>
              </a:spcAft>
            </a:pPr>
            <a:r>
              <a:rPr lang="en-GB" dirty="0" smtClean="0"/>
              <a:t>The </a:t>
            </a:r>
            <a:r>
              <a:rPr lang="en-GB" dirty="0" smtClean="0"/>
              <a:t>library as a place</a:t>
            </a:r>
          </a:p>
          <a:p>
            <a:pPr lvl="2">
              <a:spcAft>
                <a:spcPts val="600"/>
              </a:spcAft>
            </a:pPr>
            <a:r>
              <a:rPr lang="en-GB" dirty="0" smtClean="0"/>
              <a:t>Use of resources</a:t>
            </a:r>
          </a:p>
          <a:p>
            <a:pPr lvl="2">
              <a:spcAft>
                <a:spcPts val="600"/>
              </a:spcAft>
            </a:pPr>
            <a:r>
              <a:rPr lang="en-GB" dirty="0" smtClean="0"/>
              <a:t>Finding of resources</a:t>
            </a:r>
          </a:p>
          <a:p>
            <a:pPr lvl="2">
              <a:spcAft>
                <a:spcPts val="600"/>
              </a:spcAft>
            </a:pPr>
            <a:r>
              <a:rPr lang="en-GB" dirty="0" smtClean="0"/>
              <a:t>Way work is done</a:t>
            </a:r>
          </a:p>
          <a:p>
            <a:pPr lvl="2">
              <a:spcAft>
                <a:spcPts val="600"/>
              </a:spcAft>
            </a:pPr>
            <a:r>
              <a:rPr lang="en-GB" dirty="0" smtClean="0"/>
              <a:t>Access</a:t>
            </a:r>
            <a:endParaRPr lang="en-GB" dirty="0" smtClean="0"/>
          </a:p>
          <a:p>
            <a:pPr lvl="1">
              <a:spcAft>
                <a:spcPts val="600"/>
              </a:spcAft>
            </a:pPr>
            <a:r>
              <a:rPr lang="en-GB" dirty="0" smtClean="0">
                <a:solidFill>
                  <a:srgbClr val="95B3D7"/>
                </a:solidFill>
              </a:rPr>
              <a:t>The evolution of reference services</a:t>
            </a:r>
          </a:p>
          <a:p>
            <a:pPr lvl="1">
              <a:spcAft>
                <a:spcPts val="600"/>
              </a:spcAft>
            </a:pPr>
            <a:r>
              <a:rPr lang="en-GB" dirty="0" smtClean="0">
                <a:solidFill>
                  <a:srgbClr val="95B3D7"/>
                </a:solidFill>
              </a:rPr>
              <a:t>A time of change for the library profession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Students’ sources of </a:t>
            </a:r>
            <a:r>
              <a:rPr lang="en-US" dirty="0" err="1" smtClean="0"/>
              <a:t>e</a:t>
            </a:r>
            <a:r>
              <a:rPr lang="en-US" dirty="0" smtClean="0"/>
              <a:t>-resources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084888" y="6381750"/>
            <a:ext cx="2735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08" charset="0"/>
              </a:rPr>
              <a:t>Key Perspectives Ltd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Student visits to college libraries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084888" y="6381750"/>
            <a:ext cx="2735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08" charset="0"/>
              </a:rPr>
              <a:t>Key Perspectives Ltd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students are doing in the library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084888" y="6381750"/>
            <a:ext cx="2735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08" charset="0"/>
              </a:rPr>
              <a:t>Key Perspectives Ltd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Awareness of library resources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084888" y="6381750"/>
            <a:ext cx="2735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08" charset="0"/>
              </a:rPr>
              <a:t>Key Perspectives Ltd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Students’ use of library online resources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084888" y="6381750"/>
            <a:ext cx="2735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08" charset="0"/>
              </a:rPr>
              <a:t>Key Perspectives Ltd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students have not used the library website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084888" y="6381750"/>
            <a:ext cx="2735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08" charset="0"/>
              </a:rPr>
              <a:t>Key Perspectives Ltd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Accessing the library from the Web: I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084888" y="6381750"/>
            <a:ext cx="2735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08" charset="0"/>
              </a:rPr>
              <a:t>Key Perspectives Ltd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Accessing the library from the Web: </a:t>
            </a:r>
            <a:r>
              <a:rPr lang="en-US" dirty="0" smtClean="0"/>
              <a:t>II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084888" y="6381750"/>
            <a:ext cx="2735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08" charset="0"/>
              </a:rPr>
              <a:t>Key Perspectives Ltd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Accessing the library from the Web:</a:t>
            </a:r>
            <a:r>
              <a:rPr lang="en-US" dirty="0" smtClean="0"/>
              <a:t> III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084888" y="6381750"/>
            <a:ext cx="2735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08" charset="0"/>
              </a:rPr>
              <a:t>Key Perspectives Ltd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help used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084888" y="6381750"/>
            <a:ext cx="2735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08" charset="0"/>
              </a:rPr>
              <a:t>Key Perspectives Ltd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r>
              <a:rPr lang="en-US" dirty="0" smtClean="0"/>
              <a:t>RESEARCHERS (FACULTY)</a:t>
            </a:r>
            <a:endParaRPr lang="en-US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6084888" y="6381750"/>
            <a:ext cx="2735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08" charset="0"/>
              </a:rPr>
              <a:t>Key Perspectives Ltd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Librarians add value to the search process?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084888" y="6381750"/>
            <a:ext cx="2735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08" charset="0"/>
              </a:rPr>
              <a:t>Key Perspectives Ltd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Positive and negative library associations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084888" y="6381750"/>
            <a:ext cx="2735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08" charset="0"/>
              </a:rPr>
              <a:t>Key Perspectives Ltd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Positive associations in detail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Products/offerings: books, information (free, reliable, accessible, trustworthy)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Facility/environment: quiet, comfortable, work space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Staff: helpful, friendly, </a:t>
            </a:r>
            <a:r>
              <a:rPr lang="en-US" dirty="0" err="1" smtClean="0"/>
              <a:t>knowledgable</a:t>
            </a:r>
            <a:r>
              <a:rPr lang="en-US" dirty="0" smtClean="0"/>
              <a:t> 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Customer service: Open to public, online catalogue, ILL and linking to other libraries</a:t>
            </a:r>
            <a:endParaRPr lang="en-US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6084888" y="6381750"/>
            <a:ext cx="2735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08" charset="0"/>
              </a:rPr>
              <a:t>Key Perspectives Ltd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Prospective students and university ICT provision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0436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Are unsure what to expect at university with respect to ICT provision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Regard ubiquitous internet access as the norm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Half look at ICT provision when applying for university places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6084888" y="6381750"/>
            <a:ext cx="2735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08" charset="0"/>
              </a:rPr>
              <a:t>Key Perspectives Ltd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Prospective students and social networking 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5676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Only 5% never use social networking sites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65% use them regularly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62% use wikis, blogs and online networks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44% maintain their own website or blog 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Flexible and ready to accommodate new technological solutions to their needs</a:t>
            </a:r>
            <a:endParaRPr lang="en-US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6084888" y="6381750"/>
            <a:ext cx="2735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08" charset="0"/>
              </a:rPr>
              <a:t>Key Perspectives Ltd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Café!</a:t>
            </a:r>
            <a:endParaRPr lang="en-US" sz="4400" dirty="0"/>
          </a:p>
        </p:txBody>
      </p:sp>
      <p:pic>
        <p:nvPicPr>
          <p:cNvPr id="4" name="Picture 1027" descr="HH00421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676400"/>
            <a:ext cx="5967502" cy="4168567"/>
          </a:xfrm>
          <a:prstGeom prst="rect">
            <a:avLst/>
          </a:prstGeom>
          <a:noFill/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084888" y="6381750"/>
            <a:ext cx="2735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08" charset="0"/>
              </a:rPr>
              <a:t>Key Perspectives Ltd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EVOLUTION OF REFERENCE SERVICES</a:t>
            </a:r>
            <a:endParaRPr lang="en-US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6084888" y="6381750"/>
            <a:ext cx="2735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08" charset="0"/>
              </a:rPr>
              <a:t>Key Perspectives Ltd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Yes, the space will continue to change</a:t>
            </a:r>
          </a:p>
          <a:p>
            <a:r>
              <a:rPr lang="en-US" dirty="0" smtClean="0"/>
              <a:t>Beware driving away users</a:t>
            </a:r>
          </a:p>
          <a:p>
            <a:r>
              <a:rPr lang="en-US" dirty="0" smtClean="0"/>
              <a:t>Study space, computers</a:t>
            </a:r>
          </a:p>
          <a:p>
            <a:r>
              <a:rPr lang="en-US" dirty="0" smtClean="0"/>
              <a:t>Communal study space</a:t>
            </a:r>
          </a:p>
          <a:p>
            <a:r>
              <a:rPr lang="en-US" dirty="0" smtClean="0"/>
              <a:t>What about print?</a:t>
            </a:r>
          </a:p>
          <a:p>
            <a:r>
              <a:rPr lang="en-US" dirty="0" smtClean="0"/>
              <a:t>68% of Harvard’s acquisitions goes straight to warehouse …</a:t>
            </a:r>
            <a:endParaRPr lang="en-US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6084888" y="6381750"/>
            <a:ext cx="2735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08" charset="0"/>
              </a:rPr>
              <a:t>Key Perspectives Ltd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 to Electronic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print-based library had a multitude of delivery technologies: </a:t>
            </a:r>
          </a:p>
          <a:p>
            <a:pPr lvl="1"/>
            <a:r>
              <a:rPr lang="en-US" dirty="0" smtClean="0"/>
              <a:t>print </a:t>
            </a:r>
          </a:p>
          <a:p>
            <a:pPr lvl="1"/>
            <a:r>
              <a:rPr lang="en-US" dirty="0" smtClean="0"/>
              <a:t>m</a:t>
            </a:r>
            <a:r>
              <a:rPr lang="en-US" dirty="0" smtClean="0"/>
              <a:t>icrofiche</a:t>
            </a:r>
          </a:p>
          <a:p>
            <a:pPr lvl="1"/>
            <a:r>
              <a:rPr lang="en-US" dirty="0" smtClean="0"/>
              <a:t>microfor</a:t>
            </a:r>
            <a:r>
              <a:rPr lang="en-US" dirty="0" smtClean="0"/>
              <a:t>m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video, audio, slides</a:t>
            </a:r>
          </a:p>
          <a:p>
            <a:r>
              <a:rPr lang="en-US" dirty="0" smtClean="0"/>
              <a:t>The electronic library has only one: computers</a:t>
            </a:r>
            <a:endParaRPr lang="en-US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6084888" y="6381750"/>
            <a:ext cx="2735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08" charset="0"/>
              </a:rPr>
              <a:t>Key Perspectives Ltd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paradigms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Old: </a:t>
            </a:r>
          </a:p>
          <a:p>
            <a:pPr lvl="1"/>
            <a:r>
              <a:rPr lang="en-US" dirty="0" smtClean="0"/>
              <a:t>Selection and purchase of resources for research and learning</a:t>
            </a:r>
          </a:p>
          <a:p>
            <a:pPr lvl="1"/>
            <a:r>
              <a:rPr lang="en-US" dirty="0" smtClean="0"/>
              <a:t>Instruction in how to use them</a:t>
            </a:r>
          </a:p>
          <a:p>
            <a:r>
              <a:rPr lang="en-US" dirty="0" smtClean="0"/>
              <a:t>New:</a:t>
            </a:r>
          </a:p>
          <a:p>
            <a:pPr lvl="1"/>
            <a:r>
              <a:rPr lang="en-US" dirty="0" smtClean="0"/>
              <a:t>Creation of resources for research and learning</a:t>
            </a:r>
          </a:p>
          <a:p>
            <a:pPr lvl="1"/>
            <a:r>
              <a:rPr lang="en-US" dirty="0" smtClean="0"/>
              <a:t>Instruction on how to use them (they are delivered through one technology)</a:t>
            </a:r>
          </a:p>
          <a:p>
            <a:pPr lvl="1"/>
            <a:r>
              <a:rPr lang="en-US" dirty="0" smtClean="0"/>
              <a:t>Dissemination of the research and learning outputs of the institution</a:t>
            </a:r>
          </a:p>
          <a:p>
            <a:endParaRPr lang="en-US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6084888" y="6381750"/>
            <a:ext cx="2735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08" charset="0"/>
              </a:rPr>
              <a:t>Key Perspectives Ltd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1625"/>
            <a:ext cx="8074025" cy="1143000"/>
          </a:xfrm>
        </p:spPr>
        <p:txBody>
          <a:bodyPr>
            <a:noAutofit/>
          </a:bodyPr>
          <a:lstStyle/>
          <a:p>
            <a:r>
              <a:rPr lang="en-GB" sz="4400" dirty="0">
                <a:solidFill>
                  <a:srgbClr val="95B3D7"/>
                </a:solidFill>
              </a:rPr>
              <a:t>Weekly visits to the </a:t>
            </a:r>
            <a:r>
              <a:rPr lang="en-GB" sz="4400" dirty="0" smtClean="0">
                <a:solidFill>
                  <a:srgbClr val="95B3D7"/>
                </a:solidFill>
              </a:rPr>
              <a:t>library (researchers)</a:t>
            </a:r>
            <a:endParaRPr lang="en-GB" sz="4400" dirty="0">
              <a:solidFill>
                <a:srgbClr val="95B3D7"/>
              </a:solidFill>
            </a:endParaRPr>
          </a:p>
        </p:txBody>
      </p:sp>
      <p:graphicFrame>
        <p:nvGraphicFramePr>
          <p:cNvPr id="5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450850" y="1714500"/>
          <a:ext cx="8342313" cy="4406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6084888" y="6381750"/>
            <a:ext cx="2735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>
                <a:solidFill>
                  <a:srgbClr val="95B3D7"/>
                </a:solidFill>
                <a:latin typeface="Lucida Handwriting" pitchFamily="-108" charset="0"/>
              </a:rPr>
              <a:t>Key Perspectives Ltd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‘digital’ means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A </a:t>
            </a:r>
            <a:r>
              <a:rPr lang="en-US" dirty="0" smtClean="0"/>
              <a:t>much closer partnership between librarians and faculty</a:t>
            </a:r>
          </a:p>
          <a:p>
            <a:pPr lvl="1"/>
            <a:r>
              <a:rPr lang="en-US" dirty="0" smtClean="0"/>
              <a:t>A vast increase in potential collection resources</a:t>
            </a:r>
          </a:p>
          <a:p>
            <a:pPr lvl="1"/>
            <a:r>
              <a:rPr lang="en-US" dirty="0" smtClean="0"/>
              <a:t>The collection is increasingly outside of the “library”</a:t>
            </a:r>
          </a:p>
          <a:p>
            <a:endParaRPr lang="en-US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6084888" y="6381750"/>
            <a:ext cx="2735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08" charset="0"/>
              </a:rPr>
              <a:t>Key Perspectives Ltd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‘digital’ means, then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Increase in the resources and services that can be provided</a:t>
            </a:r>
          </a:p>
          <a:p>
            <a:r>
              <a:rPr lang="en-US" dirty="0" smtClean="0"/>
              <a:t>This includes </a:t>
            </a:r>
            <a:r>
              <a:rPr lang="en-US" dirty="0" err="1" smtClean="0"/>
              <a:t>digitisation</a:t>
            </a:r>
            <a:r>
              <a:rPr lang="en-US" dirty="0" smtClean="0"/>
              <a:t> of the institution’s own resources</a:t>
            </a:r>
          </a:p>
          <a:p>
            <a:r>
              <a:rPr lang="en-US" dirty="0" smtClean="0"/>
              <a:t>Focus moves from </a:t>
            </a:r>
            <a:r>
              <a:rPr lang="en-US" dirty="0" smtClean="0">
                <a:solidFill>
                  <a:srgbClr val="95B3D7"/>
                </a:solidFill>
              </a:rPr>
              <a:t>collection</a:t>
            </a:r>
            <a:r>
              <a:rPr lang="en-US" dirty="0" smtClean="0"/>
              <a:t> to </a:t>
            </a:r>
            <a:r>
              <a:rPr lang="en-US" dirty="0" smtClean="0">
                <a:solidFill>
                  <a:srgbClr val="95B3D7"/>
                </a:solidFill>
              </a:rPr>
              <a:t>service</a:t>
            </a:r>
          </a:p>
          <a:p>
            <a:r>
              <a:rPr lang="en-US" dirty="0" smtClean="0"/>
              <a:t>Much of the ‘collection’ is outside the institution</a:t>
            </a:r>
          </a:p>
          <a:p>
            <a:r>
              <a:rPr lang="en-US" dirty="0" smtClean="0"/>
              <a:t>Potential for greater and more meaningful collaboration between librarians and faculty (e.g. the National </a:t>
            </a:r>
            <a:r>
              <a:rPr lang="en-US" dirty="0" smtClean="0"/>
              <a:t>Underground Railroad </a:t>
            </a:r>
            <a:r>
              <a:rPr lang="en-US" dirty="0" smtClean="0"/>
              <a:t>Museum and University of Cincinnati Library)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6084888" y="6381750"/>
            <a:ext cx="2735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08" charset="0"/>
              </a:rPr>
              <a:t>Key Perspectives Ltd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Services for discovery and enquiry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Users (researchers and students) think they can do this themselves…</a:t>
            </a:r>
          </a:p>
          <a:p>
            <a:r>
              <a:rPr lang="en-US" dirty="0" smtClean="0"/>
              <a:t>… and in most cases they can</a:t>
            </a:r>
          </a:p>
          <a:p>
            <a:r>
              <a:rPr lang="en-US" dirty="0" smtClean="0"/>
              <a:t>But they still turn to the library for difficult cases</a:t>
            </a:r>
          </a:p>
          <a:p>
            <a:r>
              <a:rPr lang="en-US" dirty="0" smtClean="0"/>
              <a:t>They perceive the library as the producer of authoritative, reliable, trustworthy information</a:t>
            </a:r>
          </a:p>
          <a:p>
            <a:r>
              <a:rPr lang="en-US" dirty="0" smtClean="0"/>
              <a:t>And many are turning back to the library (information overload?)</a:t>
            </a:r>
          </a:p>
          <a:p>
            <a:r>
              <a:rPr lang="en-US" dirty="0" smtClean="0"/>
              <a:t>Evidence that users are returning to library technology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6084888" y="6381750"/>
            <a:ext cx="2735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08" charset="0"/>
              </a:rPr>
              <a:t>Key Perspectives Ltd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Use of library technology to navigate to </a:t>
            </a:r>
            <a:r>
              <a:rPr lang="en-US" dirty="0" err="1" smtClean="0"/>
              <a:t>e</a:t>
            </a:r>
            <a:r>
              <a:rPr lang="en-US" dirty="0" smtClean="0"/>
              <a:t>-journal content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084888" y="6381750"/>
            <a:ext cx="2735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08" charset="0"/>
              </a:rPr>
              <a:t>Key Perspectives Ltd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library website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Interface increasingly important</a:t>
            </a:r>
          </a:p>
          <a:p>
            <a:r>
              <a:rPr lang="en-US" dirty="0" smtClean="0"/>
              <a:t>Ensure OA journals are catalogued</a:t>
            </a:r>
          </a:p>
          <a:p>
            <a:r>
              <a:rPr lang="en-US" dirty="0" smtClean="0"/>
              <a:t>Provide tools for self-training (give them the tools and they will come)</a:t>
            </a:r>
          </a:p>
          <a:p>
            <a:r>
              <a:rPr lang="en-US" dirty="0" smtClean="0"/>
              <a:t>Engage students early </a:t>
            </a:r>
          </a:p>
          <a:p>
            <a:r>
              <a:rPr lang="en-US" dirty="0" smtClean="0"/>
              <a:t>O</a:t>
            </a:r>
            <a:r>
              <a:rPr lang="en-US" dirty="0" smtClean="0"/>
              <a:t>ne bad experience tends to convince them that the Web is a better, easier, more fun route to what they seek</a:t>
            </a:r>
          </a:p>
          <a:p>
            <a:r>
              <a:rPr lang="en-US" dirty="0" smtClean="0"/>
              <a:t>Brand the library!</a:t>
            </a:r>
          </a:p>
          <a:p>
            <a:endParaRPr lang="en-US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6084888" y="6381750"/>
            <a:ext cx="2735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08" charset="0"/>
              </a:rPr>
              <a:t>Key Perspectives Ltd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TIME OF CHANGE FOR THE ACADEMIC LIBRARY PROFESSION</a:t>
            </a:r>
            <a:endParaRPr lang="en-US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6084888" y="6381750"/>
            <a:ext cx="2735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08" charset="0"/>
              </a:rPr>
              <a:t>Key Perspectives Ltd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For example, instead of…</a:t>
            </a:r>
          </a:p>
        </p:txBody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1816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Sitting at a reference desk…	</a:t>
            </a:r>
          </a:p>
          <a:p>
            <a:pPr lvl="1">
              <a:lnSpc>
                <a:spcPct val="80000"/>
              </a:lnSpc>
              <a:spcAft>
                <a:spcPts val="600"/>
              </a:spcAft>
            </a:pPr>
            <a:r>
              <a:rPr lang="en-US" sz="2000" dirty="0"/>
              <a:t>Teaching library instruction</a:t>
            </a:r>
          </a:p>
          <a:p>
            <a:pPr lvl="1">
              <a:lnSpc>
                <a:spcPct val="80000"/>
              </a:lnSpc>
              <a:spcAft>
                <a:spcPts val="600"/>
              </a:spcAft>
            </a:pPr>
            <a:r>
              <a:rPr lang="en-US" sz="2000" dirty="0"/>
              <a:t>Providing distance learning</a:t>
            </a:r>
          </a:p>
          <a:p>
            <a:pPr lvl="1">
              <a:lnSpc>
                <a:spcPct val="80000"/>
              </a:lnSpc>
              <a:spcAft>
                <a:spcPts val="600"/>
              </a:spcAft>
            </a:pPr>
            <a:r>
              <a:rPr lang="en-US" sz="2000" dirty="0"/>
              <a:t>Staffing chat reference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95B3D7"/>
                </a:solidFill>
              </a:rPr>
              <a:t>Cataloging books and journals</a:t>
            </a:r>
          </a:p>
          <a:p>
            <a:pPr lvl="1">
              <a:lnSpc>
                <a:spcPct val="80000"/>
              </a:lnSpc>
              <a:spcAft>
                <a:spcPts val="600"/>
              </a:spcAft>
            </a:pPr>
            <a:r>
              <a:rPr lang="en-US" sz="2000" dirty="0"/>
              <a:t>Integrating library automation with university automation, e.g. Blackboard/</a:t>
            </a:r>
            <a:r>
              <a:rPr lang="en-US" sz="2000" dirty="0" err="1"/>
              <a:t>WebCT</a:t>
            </a:r>
            <a:endParaRPr lang="en-US" sz="2000" dirty="0"/>
          </a:p>
          <a:p>
            <a:pPr lvl="1">
              <a:lnSpc>
                <a:spcPct val="80000"/>
              </a:lnSpc>
              <a:spcAft>
                <a:spcPts val="600"/>
              </a:spcAft>
            </a:pPr>
            <a:r>
              <a:rPr lang="en-US" sz="2000" dirty="0"/>
              <a:t>Providing metadata for library holdings (to make them web searchable)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95B3D7"/>
                </a:solidFill>
              </a:rPr>
              <a:t>Placing orders for books and journals</a:t>
            </a:r>
          </a:p>
          <a:p>
            <a:pPr lvl="1">
              <a:lnSpc>
                <a:spcPct val="80000"/>
              </a:lnSpc>
              <a:spcAft>
                <a:spcPts val="600"/>
              </a:spcAft>
            </a:pPr>
            <a:r>
              <a:rPr lang="en-US" sz="2000" dirty="0"/>
              <a:t>Negotiating contracts for bundled digital journals and </a:t>
            </a:r>
            <a:r>
              <a:rPr lang="en-US" sz="2000" dirty="0" err="1"/>
              <a:t>ebooks</a:t>
            </a:r>
            <a:endParaRPr lang="en-US" sz="2000" dirty="0"/>
          </a:p>
          <a:p>
            <a:pPr lvl="1">
              <a:lnSpc>
                <a:spcPct val="80000"/>
              </a:lnSpc>
              <a:spcAft>
                <a:spcPts val="600"/>
              </a:spcAft>
            </a:pPr>
            <a:r>
              <a:rPr lang="en-US" sz="2000" dirty="0"/>
              <a:t>Creating information resources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95B3D7"/>
                </a:solidFill>
              </a:rPr>
              <a:t>Circulating the local collection</a:t>
            </a:r>
          </a:p>
          <a:p>
            <a:pPr lvl="1">
              <a:lnSpc>
                <a:spcPct val="80000"/>
              </a:lnSpc>
              <a:spcAft>
                <a:spcPts val="600"/>
              </a:spcAft>
            </a:pPr>
            <a:r>
              <a:rPr lang="en-US" sz="2000" dirty="0"/>
              <a:t>Arranging storage/retrieval in high density repositories</a:t>
            </a:r>
          </a:p>
          <a:p>
            <a:pPr lvl="1">
              <a:lnSpc>
                <a:spcPct val="80000"/>
              </a:lnSpc>
              <a:spcAft>
                <a:spcPts val="600"/>
              </a:spcAft>
            </a:pPr>
            <a:r>
              <a:rPr lang="en-US" sz="2000" dirty="0"/>
              <a:t>Setting up massive </a:t>
            </a:r>
            <a:r>
              <a:rPr lang="en-US" sz="2000" dirty="0" err="1"/>
              <a:t>consortial</a:t>
            </a:r>
            <a:r>
              <a:rPr lang="en-US" sz="2000" dirty="0"/>
              <a:t> circulation systems</a:t>
            </a:r>
            <a:endParaRPr lang="en-US" sz="2000" dirty="0" smtClean="0"/>
          </a:p>
          <a:p>
            <a:pPr>
              <a:lnSpc>
                <a:spcPct val="80000"/>
              </a:lnSpc>
              <a:buNone/>
            </a:pPr>
            <a:endParaRPr lang="en-US" sz="2400" dirty="0"/>
          </a:p>
        </p:txBody>
      </p:sp>
      <p:sp>
        <p:nvSpPr>
          <p:cNvPr id="293892" name="Text Box 4"/>
          <p:cNvSpPr txBox="1">
            <a:spLocks noChangeArrowheads="1"/>
          </p:cNvSpPr>
          <p:nvPr/>
        </p:nvSpPr>
        <p:spPr bwMode="auto">
          <a:xfrm>
            <a:off x="685800" y="6156325"/>
            <a:ext cx="7848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smtClean="0">
                <a:solidFill>
                  <a:srgbClr val="95B3D7"/>
                </a:solidFill>
              </a:rPr>
              <a:t>Courtesy: David Kohl, Cincinnati University Libraries</a:t>
            </a:r>
            <a:endParaRPr lang="en-US" dirty="0">
              <a:solidFill>
                <a:srgbClr val="95B3D7"/>
              </a:solidFill>
            </a:endParaRPr>
          </a:p>
        </p:txBody>
      </p:sp>
      <p:sp>
        <p:nvSpPr>
          <p:cNvPr id="293893" name="Line 5"/>
          <p:cNvSpPr>
            <a:spLocks noChangeShapeType="1"/>
          </p:cNvSpPr>
          <p:nvPr/>
        </p:nvSpPr>
        <p:spPr bwMode="auto">
          <a:xfrm>
            <a:off x="838200" y="1143000"/>
            <a:ext cx="36576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3894" name="Line 6"/>
          <p:cNvSpPr>
            <a:spLocks noChangeShapeType="1"/>
          </p:cNvSpPr>
          <p:nvPr/>
        </p:nvSpPr>
        <p:spPr bwMode="auto">
          <a:xfrm>
            <a:off x="838200" y="2590800"/>
            <a:ext cx="3886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3895" name="Line 7"/>
          <p:cNvSpPr>
            <a:spLocks noChangeShapeType="1"/>
          </p:cNvSpPr>
          <p:nvPr/>
        </p:nvSpPr>
        <p:spPr bwMode="auto">
          <a:xfrm>
            <a:off x="838200" y="3962400"/>
            <a:ext cx="4724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3896" name="Line 8"/>
          <p:cNvSpPr>
            <a:spLocks noChangeShapeType="1"/>
          </p:cNvSpPr>
          <p:nvPr/>
        </p:nvSpPr>
        <p:spPr bwMode="auto">
          <a:xfrm>
            <a:off x="838200" y="5105400"/>
            <a:ext cx="3962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93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3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3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3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3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93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3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3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93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93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93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93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93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93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93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892" grpId="0"/>
      <p:bldP spid="293892" grpId="1"/>
      <p:bldP spid="293893" grpId="0" animBg="1"/>
      <p:bldP spid="293894" grpId="0" animBg="1"/>
      <p:bldP spid="293895" grpId="0" animBg="1"/>
      <p:bldP spid="29389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Some points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Library directors will increasingly have to provide evidence of the value the library adds to the institution</a:t>
            </a:r>
          </a:p>
          <a:p>
            <a:r>
              <a:rPr lang="en-US" dirty="0" smtClean="0"/>
              <a:t>Libraries will need to think new thoughts about performance and success indicators</a:t>
            </a:r>
          </a:p>
          <a:p>
            <a:r>
              <a:rPr lang="en-US" dirty="0" smtClean="0"/>
              <a:t>How will libraries measure new services offered to a wider base than just the institution?</a:t>
            </a:r>
          </a:p>
          <a:p>
            <a:r>
              <a:rPr lang="en-US" dirty="0" smtClean="0"/>
              <a:t>Librarianship will include new career paths</a:t>
            </a:r>
          </a:p>
          <a:p>
            <a:r>
              <a:rPr lang="en-US" dirty="0" smtClean="0"/>
              <a:t>New library education </a:t>
            </a:r>
            <a:r>
              <a:rPr lang="en-US" dirty="0" err="1" smtClean="0"/>
              <a:t>programmes</a:t>
            </a:r>
            <a:r>
              <a:rPr lang="en-US" dirty="0" smtClean="0"/>
              <a:t> will be needed</a:t>
            </a:r>
            <a:endParaRPr lang="en-US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6084888" y="6381750"/>
            <a:ext cx="2735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08" charset="0"/>
              </a:rPr>
              <a:t>Key Perspectives Ltd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991600" cy="1143000"/>
          </a:xfrm>
        </p:spPr>
        <p:txBody>
          <a:bodyPr>
            <a:noAutofit/>
          </a:bodyPr>
          <a:lstStyle/>
          <a:p>
            <a:r>
              <a:rPr lang="en-GB" sz="4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Librarians: Roles and responsibilities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480560"/>
          </a:xfrm>
        </p:spPr>
        <p:txBody>
          <a:bodyPr/>
          <a:lstStyle/>
          <a:p>
            <a:pPr marL="476250" indent="-476250"/>
            <a:r>
              <a:rPr lang="en-GB" sz="2800" dirty="0"/>
              <a:t>Custodian of information</a:t>
            </a:r>
          </a:p>
          <a:p>
            <a:pPr marL="476250" indent="-476250"/>
            <a:r>
              <a:rPr lang="en-GB" sz="2800" dirty="0"/>
              <a:t>Manager of institutional repositories</a:t>
            </a:r>
          </a:p>
          <a:p>
            <a:pPr marL="476250" indent="-476250"/>
            <a:r>
              <a:rPr lang="en-GB" sz="2800" dirty="0"/>
              <a:t>Administrator of information purchasing and delivery services</a:t>
            </a:r>
          </a:p>
          <a:p>
            <a:pPr marL="476250" indent="-476250"/>
            <a:r>
              <a:rPr lang="en-GB" sz="2800" dirty="0"/>
              <a:t>Subject information expert</a:t>
            </a:r>
          </a:p>
          <a:p>
            <a:pPr marL="476250" indent="-476250"/>
            <a:r>
              <a:rPr lang="en-GB" sz="2800" dirty="0"/>
              <a:t>Teacher of information literacy skills</a:t>
            </a:r>
          </a:p>
          <a:p>
            <a:pPr marL="476250" indent="-476250"/>
            <a:r>
              <a:rPr lang="en-GB" sz="2800" dirty="0"/>
              <a:t>Manager of data</a:t>
            </a:r>
          </a:p>
          <a:p>
            <a:pPr marL="476250" indent="-476250"/>
            <a:r>
              <a:rPr lang="en-GB" sz="2800" dirty="0"/>
              <a:t>Technology specialist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084888" y="6381750"/>
            <a:ext cx="2735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08" charset="0"/>
              </a:rPr>
              <a:t>Key Perspectives Ltd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rgbClr val="95B3D7"/>
                </a:solidFill>
              </a:rPr>
              <a:t>Future roles for librarians:</a:t>
            </a:r>
            <a:br>
              <a:rPr lang="en-GB" dirty="0">
                <a:solidFill>
                  <a:srgbClr val="95B3D7"/>
                </a:solidFill>
              </a:rPr>
            </a:br>
            <a:r>
              <a:rPr lang="en-GB" dirty="0">
                <a:solidFill>
                  <a:srgbClr val="95B3D7"/>
                </a:solidFill>
              </a:rPr>
              <a:t>researchers’ views</a:t>
            </a: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989013" y="1468438"/>
          <a:ext cx="7645400" cy="4797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6084888" y="6381750"/>
            <a:ext cx="2735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>
                <a:solidFill>
                  <a:srgbClr val="95B3D7"/>
                </a:solidFill>
                <a:latin typeface="Lucida Handwriting" pitchFamily="-108" charset="0"/>
              </a:rPr>
              <a:t>Key Perspectives Ltd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301625"/>
            <a:ext cx="7640637" cy="1143000"/>
          </a:xfrm>
        </p:spPr>
        <p:txBody>
          <a:bodyPr/>
          <a:lstStyle/>
          <a:p>
            <a:r>
              <a:rPr lang="en-GB" sz="4400" dirty="0">
                <a:solidFill>
                  <a:srgbClr val="95B3D7"/>
                </a:solidFill>
              </a:rPr>
              <a:t>Why go at all?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6084888" y="6381750"/>
            <a:ext cx="2735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08" charset="0"/>
              </a:rPr>
              <a:t>Key Perspectives Ltd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"/>
          </p:nvPr>
        </p:nvSpPr>
        <p:spPr>
          <a:xfrm>
            <a:off x="609600" y="1827213"/>
            <a:ext cx="8074025" cy="41148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GB" sz="3600" dirty="0" smtClean="0"/>
              <a:t>To access print resources</a:t>
            </a:r>
          </a:p>
          <a:p>
            <a:pPr>
              <a:lnSpc>
                <a:spcPct val="120000"/>
              </a:lnSpc>
            </a:pPr>
            <a:r>
              <a:rPr lang="en-GB" sz="3600" dirty="0" smtClean="0"/>
              <a:t>To order inter-library loan material</a:t>
            </a:r>
          </a:p>
          <a:p>
            <a:pPr>
              <a:lnSpc>
                <a:spcPct val="120000"/>
              </a:lnSpc>
            </a:pPr>
            <a:r>
              <a:rPr lang="en-GB" sz="3600" dirty="0" smtClean="0"/>
              <a:t>To talk to a subject librarian</a:t>
            </a:r>
          </a:p>
          <a:p>
            <a:pPr>
              <a:lnSpc>
                <a:spcPct val="120000"/>
              </a:lnSpc>
            </a:pPr>
            <a:r>
              <a:rPr lang="en-GB" sz="3600" dirty="0" smtClean="0"/>
              <a:t>To use the library as a laboratory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Autofit/>
          </a:bodyPr>
          <a:lstStyle/>
          <a:p>
            <a:r>
              <a:rPr lang="en-GB" sz="4400" dirty="0">
                <a:solidFill>
                  <a:srgbClr val="95B3D7"/>
                </a:solidFill>
              </a:rPr>
              <a:t>Future roles for librarians:</a:t>
            </a:r>
            <a:br>
              <a:rPr lang="en-GB" sz="4400" dirty="0">
                <a:solidFill>
                  <a:srgbClr val="95B3D7"/>
                </a:solidFill>
              </a:rPr>
            </a:br>
            <a:r>
              <a:rPr lang="en-GB" sz="4400" dirty="0">
                <a:solidFill>
                  <a:srgbClr val="95B3D7"/>
                </a:solidFill>
              </a:rPr>
              <a:t>all groups’ views</a:t>
            </a: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317500" y="1530350"/>
          <a:ext cx="8269288" cy="5122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084888" y="6381750"/>
            <a:ext cx="2735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08" charset="0"/>
              </a:rPr>
              <a:t>Key Perspectives Ltd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From the library to the big outside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Increasingly, to support both research and learning, libraries will be </a:t>
            </a:r>
            <a:r>
              <a:rPr lang="en-US" dirty="0" smtClean="0">
                <a:solidFill>
                  <a:srgbClr val="95B3D7"/>
                </a:solidFill>
              </a:rPr>
              <a:t>guiding users </a:t>
            </a:r>
            <a:r>
              <a:rPr lang="en-US" dirty="0" smtClean="0"/>
              <a:t>to trusted resources outside the institution</a:t>
            </a:r>
          </a:p>
          <a:p>
            <a:r>
              <a:rPr lang="en-US" dirty="0" smtClean="0"/>
              <a:t>The library will </a:t>
            </a:r>
            <a:r>
              <a:rPr lang="en-US" dirty="0" smtClean="0">
                <a:solidFill>
                  <a:srgbClr val="95B3D7"/>
                </a:solidFill>
              </a:rPr>
              <a:t>facilitate</a:t>
            </a:r>
            <a:r>
              <a:rPr lang="en-US" dirty="0" smtClean="0"/>
              <a:t> access and integration with respect to external resources</a:t>
            </a:r>
          </a:p>
          <a:p>
            <a:r>
              <a:rPr lang="en-US" dirty="0" smtClean="0"/>
              <a:t>New licensing deals, many transitory </a:t>
            </a:r>
          </a:p>
          <a:p>
            <a:r>
              <a:rPr lang="en-US" dirty="0" smtClean="0"/>
              <a:t>Strengthen links with other institutional libraries:</a:t>
            </a:r>
          </a:p>
          <a:p>
            <a:pPr lvl="1"/>
            <a:r>
              <a:rPr lang="en-US" dirty="0" smtClean="0"/>
              <a:t>ILL</a:t>
            </a:r>
          </a:p>
          <a:p>
            <a:pPr lvl="1"/>
            <a:r>
              <a:rPr lang="en-US" dirty="0" err="1" smtClean="0"/>
              <a:t>Consortial</a:t>
            </a:r>
            <a:r>
              <a:rPr lang="en-US" dirty="0" smtClean="0"/>
              <a:t> arrangements</a:t>
            </a:r>
          </a:p>
          <a:p>
            <a:pPr lvl="1"/>
            <a:r>
              <a:rPr lang="en-US" dirty="0" smtClean="0"/>
              <a:t>Look seriously at </a:t>
            </a:r>
            <a:r>
              <a:rPr lang="en-US" i="1" dirty="0" smtClean="0"/>
              <a:t>ad hoc </a:t>
            </a:r>
            <a:r>
              <a:rPr lang="en-US" dirty="0" smtClean="0"/>
              <a:t>affiliations (collaborative research)</a:t>
            </a:r>
          </a:p>
          <a:p>
            <a:r>
              <a:rPr lang="en-US" dirty="0" smtClean="0"/>
              <a:t>New collaborations with other stewards of public information (museums, national libraries, data </a:t>
            </a:r>
            <a:r>
              <a:rPr lang="en-US" dirty="0" err="1" smtClean="0"/>
              <a:t>centres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6084888" y="6381750"/>
            <a:ext cx="2735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08" charset="0"/>
              </a:rPr>
              <a:t>Key Perspectives Ltd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Liaison with faculty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views: more … or less!</a:t>
            </a:r>
          </a:p>
          <a:p>
            <a:r>
              <a:rPr lang="en-US" dirty="0" smtClean="0"/>
              <a:t>Collaboration in research and dissemination</a:t>
            </a:r>
          </a:p>
          <a:p>
            <a:r>
              <a:rPr lang="en-US" dirty="0" smtClean="0"/>
              <a:t>Research: the library has particular expertise in technologies</a:t>
            </a:r>
          </a:p>
          <a:p>
            <a:r>
              <a:rPr lang="en-US" dirty="0" smtClean="0"/>
              <a:t>Dissemination: the new end-game</a:t>
            </a:r>
          </a:p>
          <a:p>
            <a:r>
              <a:rPr lang="en-US" dirty="0" smtClean="0"/>
              <a:t>Management of the institutional repository to give maximal value to the institution and individual researchers</a:t>
            </a:r>
          </a:p>
          <a:p>
            <a:r>
              <a:rPr lang="en-US" dirty="0" smtClean="0"/>
              <a:t>Liaison with the university press</a:t>
            </a:r>
            <a:endParaRPr lang="en-US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6084888" y="6381750"/>
            <a:ext cx="2735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08" charset="0"/>
              </a:rPr>
              <a:t>Key Perspectives Ltd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400" dirty="0">
                <a:solidFill>
                  <a:srgbClr val="95B3D7"/>
                </a:solidFill>
              </a:rPr>
              <a:t>Does your institution have a repository?</a:t>
            </a:r>
          </a:p>
        </p:txBody>
      </p:sp>
      <p:graphicFrame>
        <p:nvGraphicFramePr>
          <p:cNvPr id="5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685801" y="1828800"/>
          <a:ext cx="7997824" cy="4397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2822" name="Text Box 6"/>
          <p:cNvSpPr txBox="1">
            <a:spLocks noChangeArrowheads="1"/>
          </p:cNvSpPr>
          <p:nvPr/>
        </p:nvSpPr>
        <p:spPr bwMode="auto">
          <a:xfrm>
            <a:off x="6084888" y="6381750"/>
            <a:ext cx="2735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>
                <a:solidFill>
                  <a:srgbClr val="95B3D7"/>
                </a:solidFill>
                <a:latin typeface="Lucida Handwriting" pitchFamily="-108" charset="0"/>
              </a:rPr>
              <a:t>Key Perspectives Ltd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1625"/>
            <a:ext cx="8074025" cy="947738"/>
          </a:xfrm>
        </p:spPr>
        <p:txBody>
          <a:bodyPr>
            <a:normAutofit/>
          </a:bodyPr>
          <a:lstStyle/>
          <a:p>
            <a:r>
              <a:rPr lang="en-GB" sz="4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way they are working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1628775"/>
            <a:ext cx="7570787" cy="4679950"/>
          </a:xfrm>
        </p:spPr>
        <p:txBody>
          <a:bodyPr/>
          <a:lstStyle/>
          <a:p>
            <a:pPr marL="577850" indent="-577850">
              <a:lnSpc>
                <a:spcPct val="90000"/>
              </a:lnSpc>
            </a:pPr>
            <a:r>
              <a:rPr lang="en-GB" sz="2500" dirty="0">
                <a:solidFill>
                  <a:srgbClr val="FFFFFF"/>
                </a:solidFill>
              </a:rPr>
              <a:t>Interdisciplinary research</a:t>
            </a:r>
          </a:p>
          <a:p>
            <a:pPr marL="577850" indent="-577850">
              <a:lnSpc>
                <a:spcPct val="90000"/>
              </a:lnSpc>
            </a:pPr>
            <a:r>
              <a:rPr lang="en-GB" sz="2500" dirty="0">
                <a:solidFill>
                  <a:srgbClr val="FFFFFF"/>
                </a:solidFill>
              </a:rPr>
              <a:t>Big science</a:t>
            </a:r>
            <a:r>
              <a:rPr lang="en-GB" sz="2500" dirty="0" smtClean="0">
                <a:solidFill>
                  <a:srgbClr val="FFFFFF"/>
                </a:solidFill>
              </a:rPr>
              <a:t> and </a:t>
            </a:r>
            <a:r>
              <a:rPr lang="en-GB" sz="2500" dirty="0" err="1">
                <a:solidFill>
                  <a:srgbClr val="FFFFFF"/>
                </a:solidFill>
              </a:rPr>
              <a:t>e</a:t>
            </a:r>
            <a:r>
              <a:rPr lang="en-GB" sz="2500" dirty="0">
                <a:solidFill>
                  <a:srgbClr val="FFFFFF"/>
                </a:solidFill>
              </a:rPr>
              <a:t>-research</a:t>
            </a:r>
          </a:p>
          <a:p>
            <a:pPr marL="577850" indent="-577850">
              <a:lnSpc>
                <a:spcPct val="90000"/>
              </a:lnSpc>
            </a:pPr>
            <a:r>
              <a:rPr lang="en-GB" sz="2500" dirty="0">
                <a:solidFill>
                  <a:srgbClr val="FFFFFF"/>
                </a:solidFill>
              </a:rPr>
              <a:t>Medium-to-small</a:t>
            </a:r>
            <a:r>
              <a:rPr lang="en-GB" sz="2500" dirty="0" smtClean="0">
                <a:solidFill>
                  <a:srgbClr val="FFFFFF"/>
                </a:solidFill>
              </a:rPr>
              <a:t> </a:t>
            </a:r>
            <a:r>
              <a:rPr lang="en-GB" sz="2500" dirty="0" err="1" smtClean="0">
                <a:solidFill>
                  <a:srgbClr val="FFFFFF"/>
                </a:solidFill>
              </a:rPr>
              <a:t>e</a:t>
            </a:r>
            <a:r>
              <a:rPr lang="en-GB" sz="2500" dirty="0" smtClean="0">
                <a:solidFill>
                  <a:srgbClr val="FFFFFF"/>
                </a:solidFill>
              </a:rPr>
              <a:t>-science </a:t>
            </a:r>
            <a:r>
              <a:rPr lang="en-GB" sz="2500" dirty="0">
                <a:solidFill>
                  <a:srgbClr val="FFFFFF"/>
                </a:solidFill>
              </a:rPr>
              <a:t>/ research pools</a:t>
            </a:r>
          </a:p>
          <a:p>
            <a:pPr marL="577850" indent="-577850">
              <a:lnSpc>
                <a:spcPct val="90000"/>
              </a:lnSpc>
            </a:pPr>
            <a:r>
              <a:rPr lang="en-GB" sz="2500" dirty="0">
                <a:solidFill>
                  <a:srgbClr val="FFFFFF"/>
                </a:solidFill>
              </a:rPr>
              <a:t>Virtual Research Environments</a:t>
            </a:r>
          </a:p>
          <a:p>
            <a:pPr marL="577850" indent="-577850">
              <a:lnSpc>
                <a:spcPct val="90000"/>
              </a:lnSpc>
            </a:pPr>
            <a:r>
              <a:rPr lang="en-GB" sz="2500" dirty="0">
                <a:solidFill>
                  <a:srgbClr val="FFFFFF"/>
                </a:solidFill>
              </a:rPr>
              <a:t>Data</a:t>
            </a:r>
          </a:p>
          <a:p>
            <a:pPr marL="577850" indent="-577850">
              <a:lnSpc>
                <a:spcPct val="90000"/>
              </a:lnSpc>
            </a:pPr>
            <a:r>
              <a:rPr lang="en-GB" sz="2500" dirty="0">
                <a:solidFill>
                  <a:srgbClr val="FFFFFF"/>
                </a:solidFill>
              </a:rPr>
              <a:t>Metrics</a:t>
            </a:r>
          </a:p>
          <a:p>
            <a:pPr marL="577850" indent="-577850">
              <a:lnSpc>
                <a:spcPct val="90000"/>
              </a:lnSpc>
            </a:pPr>
            <a:r>
              <a:rPr lang="en-GB" sz="2500" dirty="0">
                <a:solidFill>
                  <a:srgbClr val="FFFFFF"/>
                </a:solidFill>
              </a:rPr>
              <a:t>Demands:</a:t>
            </a:r>
          </a:p>
          <a:p>
            <a:pPr marL="1116013" lvl="1" indent="-347663">
              <a:lnSpc>
                <a:spcPct val="90000"/>
              </a:lnSpc>
            </a:pPr>
            <a:r>
              <a:rPr lang="en-GB" sz="2100" dirty="0"/>
              <a:t>New and different resources</a:t>
            </a:r>
          </a:p>
          <a:p>
            <a:pPr marL="1116013" lvl="1" indent="-347663">
              <a:lnSpc>
                <a:spcPct val="90000"/>
              </a:lnSpc>
            </a:pPr>
            <a:r>
              <a:rPr lang="en-GB" sz="2100" dirty="0"/>
              <a:t>New ways to assess and plan for needs</a:t>
            </a:r>
          </a:p>
          <a:p>
            <a:pPr marL="1116013" lvl="1" indent="-347663">
              <a:lnSpc>
                <a:spcPct val="90000"/>
              </a:lnSpc>
            </a:pPr>
            <a:r>
              <a:rPr lang="en-GB" sz="2100" dirty="0"/>
              <a:t>Awareness that these researchers may not know themselves what they need or should consult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084888" y="6381750"/>
            <a:ext cx="2735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08" charset="0"/>
              </a:rPr>
              <a:t>Key Perspectives Ltd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924800" cy="1295400"/>
          </a:xfrm>
        </p:spPr>
        <p:txBody>
          <a:bodyPr>
            <a:noAutofit/>
          </a:bodyPr>
          <a:lstStyle/>
          <a:p>
            <a:r>
              <a:rPr lang="en-GB" sz="4400" dirty="0">
                <a:solidFill>
                  <a:srgbClr val="95B3D7"/>
                </a:solidFill>
              </a:rPr>
              <a:t>Big research, different research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328160"/>
          </a:xfrm>
        </p:spPr>
        <p:txBody>
          <a:bodyPr/>
          <a:lstStyle/>
          <a:p>
            <a:pPr marL="441325" indent="-441325"/>
            <a:r>
              <a:rPr lang="en-GB" dirty="0"/>
              <a:t>Interdisciplinary research</a:t>
            </a:r>
          </a:p>
          <a:p>
            <a:pPr marL="441325" indent="-441325"/>
            <a:r>
              <a:rPr lang="en-GB" dirty="0" err="1"/>
              <a:t>e</a:t>
            </a:r>
            <a:r>
              <a:rPr lang="en-GB" dirty="0"/>
              <a:t>-research</a:t>
            </a:r>
          </a:p>
          <a:p>
            <a:pPr marL="441325" indent="-441325"/>
            <a:r>
              <a:rPr lang="en-GB" dirty="0"/>
              <a:t>Semantic technologies bringing new ways to do research</a:t>
            </a:r>
          </a:p>
          <a:p>
            <a:pPr marL="441325" indent="-441325"/>
            <a:r>
              <a:rPr lang="en-GB" dirty="0"/>
              <a:t>Implications for library services </a:t>
            </a:r>
          </a:p>
          <a:p>
            <a:pPr marL="441325" indent="-441325"/>
            <a:r>
              <a:rPr lang="en-GB" dirty="0"/>
              <a:t>Not just infrastructural, but cultural too</a:t>
            </a:r>
          </a:p>
          <a:p>
            <a:pPr marL="441325" indent="-441325"/>
            <a:r>
              <a:rPr lang="en-GB" dirty="0"/>
              <a:t>Cornell’s VIVO</a:t>
            </a:r>
          </a:p>
          <a:p>
            <a:pPr marL="441325" indent="-441325"/>
            <a:endParaRPr lang="en-GB" dirty="0">
              <a:solidFill>
                <a:schemeClr val="hlink"/>
              </a:solidFill>
            </a:endParaRP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6084888" y="6381750"/>
            <a:ext cx="2735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>
                <a:solidFill>
                  <a:srgbClr val="95B3D7"/>
                </a:solidFill>
                <a:latin typeface="Lucida Handwriting" pitchFamily="-108" charset="0"/>
              </a:rPr>
              <a:t>Key Perspectives Ltd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Research data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1" y="1417638"/>
            <a:ext cx="7785100" cy="4524375"/>
          </a:xfrm>
        </p:spPr>
        <p:txBody>
          <a:bodyPr/>
          <a:lstStyle/>
          <a:p>
            <a:pPr marL="536575" indent="-536575">
              <a:lnSpc>
                <a:spcPct val="90000"/>
              </a:lnSpc>
              <a:spcAft>
                <a:spcPts val="600"/>
              </a:spcAft>
            </a:pPr>
            <a:r>
              <a:rPr lang="en-GB" sz="2800" dirty="0"/>
              <a:t>What are libraries to do about this?</a:t>
            </a:r>
          </a:p>
          <a:p>
            <a:pPr marL="536575" indent="-536575">
              <a:lnSpc>
                <a:spcPct val="90000"/>
              </a:lnSpc>
              <a:spcAft>
                <a:spcPts val="600"/>
              </a:spcAft>
            </a:pPr>
            <a:r>
              <a:rPr lang="en-GB" sz="2800" dirty="0"/>
              <a:t>Watch out for more funder mandates</a:t>
            </a:r>
          </a:p>
          <a:p>
            <a:pPr marL="536575" indent="-536575">
              <a:lnSpc>
                <a:spcPct val="90000"/>
              </a:lnSpc>
              <a:spcAft>
                <a:spcPts val="600"/>
              </a:spcAft>
            </a:pPr>
            <a:r>
              <a:rPr lang="en-GB" sz="2800" dirty="0"/>
              <a:t>Growing importance as outputs in themselves</a:t>
            </a:r>
          </a:p>
          <a:p>
            <a:pPr marL="536575" indent="-536575">
              <a:lnSpc>
                <a:spcPct val="90000"/>
              </a:lnSpc>
              <a:spcAft>
                <a:spcPts val="600"/>
              </a:spcAft>
            </a:pPr>
            <a:r>
              <a:rPr lang="en-GB" sz="2800" dirty="0"/>
              <a:t>Big data are safe (</a:t>
            </a:r>
            <a:r>
              <a:rPr lang="en-GB" sz="2800" dirty="0" err="1"/>
              <a:t>ish</a:t>
            </a:r>
            <a:r>
              <a:rPr lang="en-GB" sz="2800" dirty="0"/>
              <a:t>) </a:t>
            </a:r>
          </a:p>
          <a:p>
            <a:pPr marL="536575" indent="-536575">
              <a:lnSpc>
                <a:spcPct val="90000"/>
              </a:lnSpc>
              <a:spcAft>
                <a:spcPts val="600"/>
              </a:spcAft>
            </a:pPr>
            <a:r>
              <a:rPr lang="en-GB" sz="2800" dirty="0"/>
              <a:t>But we should be worrying about small data (who need carers)</a:t>
            </a:r>
          </a:p>
          <a:p>
            <a:pPr marL="536575" indent="-536575">
              <a:lnSpc>
                <a:spcPct val="90000"/>
              </a:lnSpc>
              <a:spcAft>
                <a:spcPts val="600"/>
              </a:spcAft>
            </a:pPr>
            <a:r>
              <a:rPr lang="en-GB" sz="2800" dirty="0"/>
              <a:t>Data are only </a:t>
            </a:r>
            <a:r>
              <a:rPr lang="en-GB" sz="2800" u="sng" dirty="0"/>
              <a:t>really</a:t>
            </a:r>
            <a:r>
              <a:rPr lang="en-GB" sz="2800" dirty="0"/>
              <a:t> important if they are re-usable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084888" y="6381750"/>
            <a:ext cx="2735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08" charset="0"/>
              </a:rPr>
              <a:t>Key Perspectives Ltd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Metrics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6575" indent="-536575">
              <a:spcAft>
                <a:spcPts val="600"/>
              </a:spcAft>
            </a:pPr>
            <a:r>
              <a:rPr lang="en-GB" dirty="0"/>
              <a:t>The </a:t>
            </a:r>
            <a:r>
              <a:rPr lang="en-GB" dirty="0" smtClean="0"/>
              <a:t>Research Excellence Framework </a:t>
            </a:r>
            <a:r>
              <a:rPr lang="en-GB" dirty="0"/>
              <a:t>is fanning the flames now in the UK (and</a:t>
            </a:r>
            <a:r>
              <a:rPr lang="en-GB" dirty="0" smtClean="0"/>
              <a:t> in </a:t>
            </a:r>
            <a:r>
              <a:rPr lang="en-GB" dirty="0"/>
              <a:t>Australia)</a:t>
            </a:r>
          </a:p>
          <a:p>
            <a:pPr marL="536575" indent="-536575">
              <a:spcAft>
                <a:spcPts val="600"/>
              </a:spcAft>
            </a:pPr>
            <a:r>
              <a:rPr lang="en-GB" dirty="0"/>
              <a:t>Can only produce a range of really good metrics on an open corpus</a:t>
            </a:r>
          </a:p>
          <a:p>
            <a:pPr marL="536575" indent="-536575">
              <a:spcAft>
                <a:spcPts val="600"/>
              </a:spcAft>
            </a:pPr>
            <a:r>
              <a:rPr lang="en-GB" dirty="0"/>
              <a:t>What metrics do YOU want to see?</a:t>
            </a:r>
          </a:p>
          <a:p>
            <a:pPr marL="536575" indent="-536575">
              <a:spcAft>
                <a:spcPts val="600"/>
              </a:spcAft>
            </a:pPr>
            <a:r>
              <a:rPr lang="en-GB" dirty="0"/>
              <a:t>Can you help by producing the raw material?</a:t>
            </a:r>
          </a:p>
          <a:p>
            <a:pPr marL="536575" indent="-536575"/>
            <a:endParaRPr lang="en-GB" dirty="0">
              <a:solidFill>
                <a:schemeClr val="hlink"/>
              </a:solidFill>
            </a:endParaRP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6084888" y="6381750"/>
            <a:ext cx="2735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08" charset="0"/>
              </a:rPr>
              <a:t>Key Perspectives Ltd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>
                <a:solidFill>
                  <a:srgbClr val="95B3D7"/>
                </a:solidFill>
              </a:rPr>
              <a:t>Channels, communications</a:t>
            </a:r>
          </a:p>
        </p:txBody>
      </p:sp>
      <p:sp>
        <p:nvSpPr>
          <p:cNvPr id="52228" name="Oval 4"/>
          <p:cNvSpPr>
            <a:spLocks noChangeArrowheads="1"/>
          </p:cNvSpPr>
          <p:nvPr/>
        </p:nvSpPr>
        <p:spPr bwMode="auto">
          <a:xfrm>
            <a:off x="838200" y="3810000"/>
            <a:ext cx="2667000" cy="25146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9" name="Oval 5"/>
          <p:cNvSpPr>
            <a:spLocks noChangeArrowheads="1"/>
          </p:cNvSpPr>
          <p:nvPr/>
        </p:nvSpPr>
        <p:spPr bwMode="auto">
          <a:xfrm>
            <a:off x="4343400" y="3886200"/>
            <a:ext cx="2819400" cy="2514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0" name="Oval 6"/>
          <p:cNvSpPr>
            <a:spLocks noChangeArrowheads="1"/>
          </p:cNvSpPr>
          <p:nvPr/>
        </p:nvSpPr>
        <p:spPr bwMode="auto">
          <a:xfrm>
            <a:off x="2286000" y="1600200"/>
            <a:ext cx="2590800" cy="2362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1" name="Oval 7"/>
          <p:cNvSpPr>
            <a:spLocks noChangeArrowheads="1"/>
          </p:cNvSpPr>
          <p:nvPr/>
        </p:nvSpPr>
        <p:spPr bwMode="auto">
          <a:xfrm>
            <a:off x="5940425" y="1628775"/>
            <a:ext cx="2743200" cy="2438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2438400" y="2514600"/>
            <a:ext cx="2362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 dirty="0">
                <a:latin typeface="Arial" pitchFamily="-108" charset="0"/>
              </a:rPr>
              <a:t>Researchers</a:t>
            </a:r>
          </a:p>
        </p:txBody>
      </p:sp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1219200" y="4419600"/>
            <a:ext cx="19812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dirty="0">
                <a:solidFill>
                  <a:schemeClr val="bg1"/>
                </a:solidFill>
                <a:latin typeface="Arial" pitchFamily="-108" charset="0"/>
              </a:rPr>
              <a:t>Research managers / funders</a:t>
            </a:r>
          </a:p>
        </p:txBody>
      </p:sp>
      <p:sp>
        <p:nvSpPr>
          <p:cNvPr id="52234" name="Text Box 10"/>
          <p:cNvSpPr txBox="1">
            <a:spLocks noChangeArrowheads="1"/>
          </p:cNvSpPr>
          <p:nvPr/>
        </p:nvSpPr>
        <p:spPr bwMode="auto">
          <a:xfrm>
            <a:off x="4800600" y="4876800"/>
            <a:ext cx="182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>
                <a:solidFill>
                  <a:srgbClr val="006699"/>
                </a:solidFill>
                <a:latin typeface="Arial" pitchFamily="-108" charset="0"/>
              </a:rPr>
              <a:t>LIBRARY</a:t>
            </a:r>
          </a:p>
        </p:txBody>
      </p:sp>
      <p:sp>
        <p:nvSpPr>
          <p:cNvPr id="52235" name="Text Box 11"/>
          <p:cNvSpPr txBox="1">
            <a:spLocks noChangeArrowheads="1"/>
          </p:cNvSpPr>
          <p:nvPr/>
        </p:nvSpPr>
        <p:spPr bwMode="auto">
          <a:xfrm>
            <a:off x="6019800" y="2286000"/>
            <a:ext cx="2667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>
                <a:latin typeface="Arial" pitchFamily="-108" charset="0"/>
              </a:rPr>
              <a:t>Institutional management</a:t>
            </a:r>
          </a:p>
        </p:txBody>
      </p:sp>
      <p:sp>
        <p:nvSpPr>
          <p:cNvPr id="52236" name="Line 12"/>
          <p:cNvSpPr>
            <a:spLocks noChangeShapeType="1"/>
          </p:cNvSpPr>
          <p:nvPr/>
        </p:nvSpPr>
        <p:spPr bwMode="auto">
          <a:xfrm flipH="1">
            <a:off x="3505200" y="5257800"/>
            <a:ext cx="838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7" name="Line 13"/>
          <p:cNvSpPr>
            <a:spLocks noChangeShapeType="1"/>
          </p:cNvSpPr>
          <p:nvPr/>
        </p:nvSpPr>
        <p:spPr bwMode="auto">
          <a:xfrm flipH="1" flipV="1">
            <a:off x="4267200" y="3733800"/>
            <a:ext cx="53340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8" name="Line 14"/>
          <p:cNvSpPr>
            <a:spLocks noChangeShapeType="1"/>
          </p:cNvSpPr>
          <p:nvPr/>
        </p:nvSpPr>
        <p:spPr bwMode="auto">
          <a:xfrm flipV="1">
            <a:off x="6248400" y="3581400"/>
            <a:ext cx="2286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9" name="Line 15"/>
          <p:cNvSpPr>
            <a:spLocks noChangeShapeType="1"/>
          </p:cNvSpPr>
          <p:nvPr/>
        </p:nvSpPr>
        <p:spPr bwMode="auto">
          <a:xfrm flipH="1">
            <a:off x="6227763" y="3284538"/>
            <a:ext cx="1008062" cy="1366837"/>
          </a:xfrm>
          <a:prstGeom prst="line">
            <a:avLst/>
          </a:prstGeom>
          <a:noFill/>
          <a:ln w="127000">
            <a:solidFill>
              <a:schemeClr val="accent1">
                <a:lumMod val="75000"/>
              </a:schemeClr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6084888" y="6381750"/>
            <a:ext cx="2735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08" charset="0"/>
              </a:rPr>
              <a:t>Key Perspectives Ltd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 animBg="1"/>
      <p:bldP spid="52229" grpId="0" animBg="1"/>
      <p:bldP spid="52230" grpId="0" animBg="1"/>
      <p:bldP spid="52231" grpId="0" animBg="1"/>
      <p:bldP spid="52232" grpId="0" autoUpdateAnimBg="0"/>
      <p:bldP spid="52233" grpId="0" autoUpdateAnimBg="0"/>
      <p:bldP spid="52234" grpId="0" autoUpdateAnimBg="0"/>
      <p:bldP spid="52235" grpId="0" autoUpdateAnimBg="0"/>
      <p:bldP spid="52236" grpId="0" animBg="1"/>
      <p:bldP spid="52237" grpId="0" animBg="1"/>
      <p:bldP spid="52238" grpId="0" animBg="1"/>
      <p:bldP spid="52239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692150"/>
            <a:ext cx="8637588" cy="1289050"/>
          </a:xfrm>
        </p:spPr>
        <p:txBody>
          <a:bodyPr>
            <a:normAutofit fontScale="90000"/>
          </a:bodyPr>
          <a:lstStyle/>
          <a:p>
            <a:r>
              <a:rPr lang="en-GB" sz="4889" dirty="0" err="1" smtClean="0"/>
              <a:t>Merci</a:t>
            </a:r>
            <a:r>
              <a:rPr lang="en-GB" sz="4889" dirty="0" smtClean="0"/>
              <a:t> pour </a:t>
            </a:r>
            <a:r>
              <a:rPr lang="en-GB" sz="4889" dirty="0" err="1" smtClean="0"/>
              <a:t>votre</a:t>
            </a:r>
            <a:r>
              <a:rPr lang="en-GB" sz="4889" dirty="0" smtClean="0"/>
              <a:t> attention</a:t>
            </a:r>
            <a:br>
              <a:rPr lang="en-GB" sz="4889" dirty="0" smtClean="0"/>
            </a:br>
            <a:r>
              <a:rPr lang="en-GB" sz="4889" dirty="0" smtClean="0"/>
              <a:t>Thank </a:t>
            </a:r>
            <a:r>
              <a:rPr lang="en-GB" sz="4889" dirty="0"/>
              <a:t>you for </a:t>
            </a:r>
            <a:r>
              <a:rPr lang="en-GB" sz="4889" dirty="0" smtClean="0"/>
              <a:t>listening</a:t>
            </a:r>
            <a:r>
              <a:rPr lang="en-GB" dirty="0" smtClean="0"/>
              <a:t/>
            </a:r>
            <a:br>
              <a:rPr lang="en-GB" dirty="0" smtClean="0"/>
            </a:br>
            <a:endParaRPr lang="en-US" dirty="0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895600"/>
            <a:ext cx="8564563" cy="2441575"/>
          </a:xfrm>
        </p:spPr>
        <p:txBody>
          <a:bodyPr>
            <a:normAutofit fontScale="92500" lnSpcReduction="20000"/>
          </a:bodyPr>
          <a:lstStyle/>
          <a:p>
            <a:pPr marL="476250" indent="-476250" algn="ctr">
              <a:buFont typeface="Wingdings" pitchFamily="-110" charset="2"/>
              <a:buNone/>
            </a:pPr>
            <a:r>
              <a:rPr lang="en-GB" sz="4000" dirty="0" err="1"/>
              <a:t>aswan@keyperspectives.co.uk</a:t>
            </a:r>
            <a:endParaRPr lang="en-GB" sz="4000" dirty="0"/>
          </a:p>
          <a:p>
            <a:pPr marL="476250" indent="-476250">
              <a:buFont typeface="Wingdings" pitchFamily="-110" charset="2"/>
              <a:buNone/>
            </a:pPr>
            <a:endParaRPr lang="en-GB" sz="4000" dirty="0">
              <a:solidFill>
                <a:srgbClr val="FFFFCC"/>
              </a:solidFill>
            </a:endParaRPr>
          </a:p>
          <a:p>
            <a:pPr marL="476250" indent="-476250" algn="ctr">
              <a:buFont typeface="Wingdings" pitchFamily="-110" charset="2"/>
              <a:buNone/>
            </a:pPr>
            <a:r>
              <a:rPr lang="en-GB" sz="4000" dirty="0">
                <a:solidFill>
                  <a:srgbClr val="95B3D7"/>
                </a:solidFill>
                <a:hlinkClick r:id="rId3"/>
              </a:rPr>
              <a:t>www.keyperspectives.co.uk</a:t>
            </a:r>
            <a:endParaRPr lang="en-GB" sz="4000" dirty="0">
              <a:solidFill>
                <a:srgbClr val="95B3D7"/>
              </a:solidFill>
            </a:endParaRPr>
          </a:p>
          <a:p>
            <a:pPr marL="476250" indent="-476250" algn="ctr">
              <a:buFont typeface="Wingdings" pitchFamily="-110" charset="2"/>
              <a:buNone/>
            </a:pPr>
            <a:r>
              <a:rPr lang="en-GB" sz="4000" dirty="0">
                <a:solidFill>
                  <a:srgbClr val="95B3D7"/>
                </a:solidFill>
                <a:hlinkClick r:id="rId4"/>
              </a:rPr>
              <a:t>www.keyperspectives.com</a:t>
            </a:r>
            <a:endParaRPr lang="en-GB" sz="4000" dirty="0">
              <a:solidFill>
                <a:srgbClr val="95B3D7"/>
              </a:solidFill>
            </a:endParaRPr>
          </a:p>
          <a:p>
            <a:pPr marL="476250" indent="-476250" algn="ctr">
              <a:buFont typeface="Wingdings" pitchFamily="-110" charset="2"/>
              <a:buNone/>
            </a:pPr>
            <a:endParaRPr lang="en-GB" sz="4000" dirty="0">
              <a:solidFill>
                <a:srgbClr val="FFFFCC"/>
              </a:solidFill>
            </a:endParaRPr>
          </a:p>
          <a:p>
            <a:pPr marL="476250" indent="-476250"/>
            <a:endParaRPr lang="en-US" sz="2800" dirty="0"/>
          </a:p>
        </p:txBody>
      </p:sp>
      <p:sp>
        <p:nvSpPr>
          <p:cNvPr id="132100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49274"/>
            <a:ext cx="8515350" cy="1203325"/>
          </a:xfrm>
        </p:spPr>
        <p:txBody>
          <a:bodyPr>
            <a:noAutofit/>
          </a:bodyPr>
          <a:lstStyle/>
          <a:p>
            <a:r>
              <a:rPr lang="en-GB" sz="4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Key issues relating to the library space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070100"/>
            <a:ext cx="8074025" cy="3871913"/>
          </a:xfrm>
        </p:spPr>
        <p:txBody>
          <a:bodyPr/>
          <a:lstStyle/>
          <a:p>
            <a:pPr marL="623888" indent="-623888"/>
            <a:r>
              <a:rPr lang="en-GB" sz="3900" dirty="0"/>
              <a:t>Opening hours</a:t>
            </a:r>
          </a:p>
          <a:p>
            <a:pPr marL="623888" indent="-623888"/>
            <a:r>
              <a:rPr lang="en-GB" sz="3900" dirty="0"/>
              <a:t>Browsing</a:t>
            </a:r>
          </a:p>
          <a:p>
            <a:pPr marL="623888" indent="-623888"/>
            <a:r>
              <a:rPr lang="en-GB" sz="3900" dirty="0"/>
              <a:t>Quiet study</a:t>
            </a:r>
          </a:p>
          <a:p>
            <a:pPr marL="623888" indent="-623888"/>
            <a:r>
              <a:rPr lang="en-GB" sz="3900" dirty="0"/>
              <a:t>The library is now ‘an undergraduate space’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6084888" y="6381750"/>
            <a:ext cx="2735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>
                <a:solidFill>
                  <a:srgbClr val="95B3D7"/>
                </a:solidFill>
                <a:latin typeface="Lucida Handwriting" pitchFamily="-108" charset="0"/>
              </a:rPr>
              <a:t>Key Perspectives Ltd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Roaming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6575" indent="-536575">
              <a:spcAft>
                <a:spcPts val="1200"/>
              </a:spcAft>
            </a:pPr>
            <a:r>
              <a:rPr lang="en-GB" dirty="0"/>
              <a:t>Reading rights:			47%</a:t>
            </a:r>
          </a:p>
          <a:p>
            <a:pPr marL="536575" indent="-536575">
              <a:spcAft>
                <a:spcPts val="1200"/>
              </a:spcAft>
            </a:pPr>
            <a:r>
              <a:rPr lang="en-GB" dirty="0"/>
              <a:t>Exercise borrowing rights:	30%</a:t>
            </a:r>
          </a:p>
          <a:p>
            <a:pPr marL="536575" indent="-536575">
              <a:spcAft>
                <a:spcPts val="1200"/>
              </a:spcAft>
            </a:pPr>
            <a:r>
              <a:rPr lang="en-GB" dirty="0"/>
              <a:t>SCONUL Research Extra:	11%</a:t>
            </a:r>
          </a:p>
          <a:p>
            <a:pPr marL="1063625" lvl="1" indent="-347663">
              <a:spcAft>
                <a:spcPts val="1200"/>
              </a:spcAft>
            </a:pPr>
            <a:r>
              <a:rPr lang="en-GB" dirty="0">
                <a:solidFill>
                  <a:srgbClr val="95B3D7"/>
                </a:solidFill>
              </a:rPr>
              <a:t>Considered a major advance in providing access</a:t>
            </a:r>
          </a:p>
          <a:p>
            <a:pPr marL="1063625" lvl="1" indent="-347663">
              <a:spcAft>
                <a:spcPts val="1200"/>
              </a:spcAft>
            </a:pPr>
            <a:r>
              <a:rPr lang="en-GB" dirty="0">
                <a:solidFill>
                  <a:srgbClr val="95B3D7"/>
                </a:solidFill>
              </a:rPr>
              <a:t>Those as yet unaware are very interested</a:t>
            </a:r>
          </a:p>
          <a:p>
            <a:pPr marL="536575" indent="-536575">
              <a:spcAft>
                <a:spcPts val="1200"/>
              </a:spcAft>
            </a:pPr>
            <a:r>
              <a:rPr lang="en-GB" sz="2800" dirty="0"/>
              <a:t>N.B. Those working away from their home institution are increasing</a:t>
            </a:r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6084888" y="6381750"/>
            <a:ext cx="2735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>
                <a:solidFill>
                  <a:srgbClr val="95B3D7"/>
                </a:solidFill>
                <a:latin typeface="Lucida Handwriting" pitchFamily="-108" charset="0"/>
              </a:rPr>
              <a:t>Key Perspectives Ltd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1625"/>
            <a:ext cx="8302625" cy="1143000"/>
          </a:xfrm>
        </p:spPr>
        <p:txBody>
          <a:bodyPr>
            <a:noAutofit/>
          </a:bodyPr>
          <a:lstStyle/>
          <a:p>
            <a:r>
              <a:rPr lang="en-GB" sz="4400" dirty="0">
                <a:solidFill>
                  <a:srgbClr val="95B3D7"/>
                </a:solidFill>
              </a:rPr>
              <a:t>Usefulness of print resources</a:t>
            </a:r>
          </a:p>
        </p:txBody>
      </p:sp>
      <p:graphicFrame>
        <p:nvGraphicFramePr>
          <p:cNvPr id="5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179388" y="1484313"/>
          <a:ext cx="8678862" cy="4884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084888" y="6381750"/>
            <a:ext cx="2735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08" charset="0"/>
              </a:rPr>
              <a:t>Key Perspectives Ltd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33375"/>
            <a:ext cx="7313613" cy="1143000"/>
          </a:xfrm>
        </p:spPr>
        <p:txBody>
          <a:bodyPr/>
          <a:lstStyle/>
          <a:p>
            <a:r>
              <a:rPr lang="en-GB" sz="4400" dirty="0">
                <a:solidFill>
                  <a:srgbClr val="95B3D7"/>
                </a:solidFill>
              </a:rPr>
              <a:t>Digital information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6575" indent="-536575"/>
            <a:r>
              <a:rPr lang="en-GB" sz="3500" dirty="0"/>
              <a:t>Information wants to be digital</a:t>
            </a:r>
          </a:p>
          <a:p>
            <a:pPr marL="536575" indent="-536575"/>
            <a:r>
              <a:rPr lang="en-GB" sz="3500" dirty="0" err="1"/>
              <a:t>e</a:t>
            </a:r>
            <a:r>
              <a:rPr lang="en-GB" sz="3500" dirty="0"/>
              <a:t>-journals</a:t>
            </a:r>
          </a:p>
          <a:p>
            <a:pPr marL="536575" indent="-536575"/>
            <a:r>
              <a:rPr lang="en-GB" sz="3500" dirty="0"/>
              <a:t>e-books</a:t>
            </a:r>
          </a:p>
          <a:p>
            <a:pPr marL="536575" indent="-536575"/>
            <a:r>
              <a:rPr lang="en-GB" sz="3500" dirty="0" err="1"/>
              <a:t>e</a:t>
            </a:r>
            <a:r>
              <a:rPr lang="en-GB" sz="3500" dirty="0"/>
              <a:t>-datasets</a:t>
            </a:r>
          </a:p>
          <a:p>
            <a:pPr marL="536575" indent="-536575"/>
            <a:r>
              <a:rPr lang="en-GB" sz="3500" dirty="0"/>
              <a:t>Digital archival collections</a:t>
            </a:r>
          </a:p>
          <a:p>
            <a:pPr marL="536575" indent="-536575"/>
            <a:r>
              <a:rPr lang="en-GB" sz="3500" dirty="0"/>
              <a:t>Digital finding aids 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084888" y="6381750"/>
            <a:ext cx="2735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08" charset="0"/>
              </a:rPr>
              <a:t>Key Perspectives Ltd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ustom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A6BC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2820</TotalTime>
  <Words>1856</Words>
  <Application>Microsoft Macintosh PowerPoint</Application>
  <PresentationFormat>On-screen Show (4:3)</PresentationFormat>
  <Paragraphs>337</Paragraphs>
  <Slides>59</Slides>
  <Notes>23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Apex</vt:lpstr>
      <vt:lpstr>Print to electronic: What happens in libraries now?</vt:lpstr>
      <vt:lpstr>Themes</vt:lpstr>
      <vt:lpstr>RESEARCHERS (FACULTY)</vt:lpstr>
      <vt:lpstr>Weekly visits to the library (researchers)</vt:lpstr>
      <vt:lpstr>Why go at all?</vt:lpstr>
      <vt:lpstr>Key issues relating to the library space</vt:lpstr>
      <vt:lpstr>Roaming</vt:lpstr>
      <vt:lpstr>Usefulness of print resources</vt:lpstr>
      <vt:lpstr>Digital information</vt:lpstr>
      <vt:lpstr>Digital finding aids</vt:lpstr>
      <vt:lpstr>Do they find what they want?</vt:lpstr>
      <vt:lpstr>Seeking an article</vt:lpstr>
      <vt:lpstr>Accessing digital information</vt:lpstr>
      <vt:lpstr>Inter-library lending</vt:lpstr>
      <vt:lpstr>STUDENTS  (OCLC study, 2005 JISC study, 2007) </vt:lpstr>
      <vt:lpstr>Students’ use of electronic resources</vt:lpstr>
      <vt:lpstr>Students’ choice of information source</vt:lpstr>
      <vt:lpstr>Which to use then?</vt:lpstr>
      <vt:lpstr>Comparative trustworthiness</vt:lpstr>
      <vt:lpstr>Students’ sources of e-resources</vt:lpstr>
      <vt:lpstr>Student visits to college libraries</vt:lpstr>
      <vt:lpstr>What students are doing in the library</vt:lpstr>
      <vt:lpstr>Awareness of library resources</vt:lpstr>
      <vt:lpstr>Students’ use of library online resources</vt:lpstr>
      <vt:lpstr>Why students have not used the library website</vt:lpstr>
      <vt:lpstr>Accessing the library from the Web: I </vt:lpstr>
      <vt:lpstr>Accessing the library from the Web: II </vt:lpstr>
      <vt:lpstr>Accessing the library from the Web: III </vt:lpstr>
      <vt:lpstr>Sources of help used</vt:lpstr>
      <vt:lpstr>Librarians add value to the search process?</vt:lpstr>
      <vt:lpstr>Positive and negative library associations</vt:lpstr>
      <vt:lpstr>Positive associations in detail</vt:lpstr>
      <vt:lpstr>Prospective students and university ICT provision</vt:lpstr>
      <vt:lpstr>Prospective students and social networking technologies</vt:lpstr>
      <vt:lpstr>Café!</vt:lpstr>
      <vt:lpstr>EVOLUTION OF REFERENCE SERVICES</vt:lpstr>
      <vt:lpstr>The space</vt:lpstr>
      <vt:lpstr>Print to Electronic</vt:lpstr>
      <vt:lpstr>New paradigms</vt:lpstr>
      <vt:lpstr>What ‘digital’ means</vt:lpstr>
      <vt:lpstr>What ‘digital’ means, then</vt:lpstr>
      <vt:lpstr>Services for discovery and enquiry</vt:lpstr>
      <vt:lpstr>Use of library technology to navigate to e-journal content</vt:lpstr>
      <vt:lpstr>The library website</vt:lpstr>
      <vt:lpstr>A TIME OF CHANGE FOR THE ACADEMIC LIBRARY PROFESSION</vt:lpstr>
      <vt:lpstr>For example, instead of…</vt:lpstr>
      <vt:lpstr>Some points</vt:lpstr>
      <vt:lpstr>Librarians: Roles and responsibilities</vt:lpstr>
      <vt:lpstr>Future roles for librarians: researchers’ views</vt:lpstr>
      <vt:lpstr>Future roles for librarians: all groups’ views</vt:lpstr>
      <vt:lpstr>From the library to the big outside</vt:lpstr>
      <vt:lpstr>Liaison with faculty</vt:lpstr>
      <vt:lpstr>Does your institution have a repository?</vt:lpstr>
      <vt:lpstr>The way they are working</vt:lpstr>
      <vt:lpstr>Big research, different research</vt:lpstr>
      <vt:lpstr>Research data</vt:lpstr>
      <vt:lpstr>Metrics</vt:lpstr>
      <vt:lpstr>Channels, communications</vt:lpstr>
      <vt:lpstr>Merci pour votre attention Thank you for listening </vt:lpstr>
    </vt:vector>
  </TitlesOfParts>
  <Company>KEY PERSPECTIVES LTD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Print to electronic: What happens in libraries now?</dc:title>
  <dc:creator>ALMA SWAN</dc:creator>
  <cp:lastModifiedBy>ALMA SWAN</cp:lastModifiedBy>
  <cp:revision>10</cp:revision>
  <dcterms:created xsi:type="dcterms:W3CDTF">2008-10-26T12:03:21Z</dcterms:created>
  <dcterms:modified xsi:type="dcterms:W3CDTF">2008-10-28T11:04:10Z</dcterms:modified>
</cp:coreProperties>
</file>