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317" r:id="rId26"/>
    <p:sldId id="282" r:id="rId27"/>
    <p:sldId id="283" r:id="rId28"/>
    <p:sldId id="284" r:id="rId29"/>
    <p:sldId id="316" r:id="rId30"/>
    <p:sldId id="315" r:id="rId31"/>
    <p:sldId id="279" r:id="rId32"/>
    <p:sldId id="313" r:id="rId33"/>
    <p:sldId id="312" r:id="rId34"/>
    <p:sldId id="31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06" r:id="rId44"/>
    <p:sldId id="303" r:id="rId45"/>
    <p:sldId id="304" r:id="rId46"/>
    <p:sldId id="307" r:id="rId47"/>
    <p:sldId id="309" r:id="rId48"/>
    <p:sldId id="310" r:id="rId49"/>
    <p:sldId id="311" r:id="rId50"/>
    <p:sldId id="293" r:id="rId51"/>
    <p:sldId id="29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0" d="100"/>
          <a:sy n="130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25557928"/>
        <c:axId val="425400984"/>
        <c:axId val="0"/>
      </c:bar3DChart>
      <c:catAx>
        <c:axId val="425557928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5400984"/>
        <c:crosses val="autoZero"/>
        <c:lblAlgn val="ctr"/>
        <c:lblOffset val="100"/>
        <c:tickLblSkip val="1"/>
        <c:tickMarkSkip val="1"/>
      </c:catAx>
      <c:valAx>
        <c:axId val="425400984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5557928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25827080"/>
        <c:axId val="425814440"/>
        <c:axId val="0"/>
      </c:bar3DChart>
      <c:catAx>
        <c:axId val="42582708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5814440"/>
        <c:crosses val="autoZero"/>
        <c:lblAlgn val="ctr"/>
        <c:lblOffset val="100"/>
        <c:tickLblSkip val="1"/>
        <c:tickMarkSkip val="1"/>
      </c:catAx>
      <c:valAx>
        <c:axId val="42581444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25827080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E072-0259-9644-9929-0431EF8ED466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2C9A-79C9-CC4B-9429-10A8FD51A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10D6-2EA7-2546-8548-61EF522FF7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35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35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36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36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37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37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38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39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BCC38-F8D6-E947-B22C-0FC62F233140}" type="slidenum">
              <a:rPr lang="en-GB"/>
              <a:pPr/>
              <a:t>40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310E-42C0-CC46-B3E2-3375F7BD4619}" type="slidenum">
              <a:rPr lang="en-GB"/>
              <a:pPr/>
              <a:t>41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72FBA-0AF6-E643-835A-6809A67E965B}" type="slidenum">
              <a:rPr lang="en-GB"/>
              <a:pPr/>
              <a:t>42</a:t>
            </a:fld>
            <a:endParaRPr lang="en-GB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A7029-0D6B-214D-B1AB-5CA0CEE0D0DC}" type="slidenum">
              <a:rPr lang="en-GB"/>
              <a:pPr/>
              <a:t>46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4E455-9426-4F40-80E0-E079F5AAE28A}" type="slidenum">
              <a:rPr lang="en-GB"/>
              <a:pPr/>
              <a:t>6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FB094-6C49-5042-8C1E-549019BF3C5B}" type="slidenum">
              <a:rPr lang="en-GB"/>
              <a:pPr/>
              <a:t>47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C036-9530-614B-A3C7-61382E481F3B}" type="slidenum">
              <a:rPr lang="en-GB"/>
              <a:pPr/>
              <a:t>48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4C36-34FB-A849-BDAE-4F2BF19843EA}" type="slidenum">
              <a:rPr lang="en-GB"/>
              <a:pPr/>
              <a:t>49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00CFB-7DE8-7F48-A810-FD7E83BAA290}" type="slidenum">
              <a:rPr lang="en-GB"/>
              <a:pPr/>
              <a:t>50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10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11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26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27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28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30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F33367-848F-7D47-8378-38A634A5E739}" type="datetimeFigureOut">
              <a:rPr lang="en-US" smtClean="0"/>
              <a:pPr/>
              <a:t>10/25/08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10F939-F476-1647-9F3E-99C7A5B0B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having an </a:t>
            </a:r>
            <a:br>
              <a:rPr lang="en-US" dirty="0" smtClean="0"/>
            </a:br>
            <a:r>
              <a:rPr lang="en-US" dirty="0" smtClean="0"/>
              <a:t>institutional repository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‘Old’ paradigms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3200" dirty="0"/>
              <a:t>Use of proxy measures of an individual scholar’s merit is as good as it gets</a:t>
            </a:r>
          </a:p>
          <a:p>
            <a:pPr marL="449263" indent="-449263"/>
            <a:r>
              <a:rPr lang="en-GB" sz="3200" dirty="0"/>
              <a:t>It is a publisher’s responsibility to disseminate your work </a:t>
            </a:r>
            <a:endParaRPr lang="en-GB" sz="3200" dirty="0" smtClean="0"/>
          </a:p>
          <a:p>
            <a:pPr marL="449263" indent="-449263"/>
            <a:r>
              <a:rPr lang="en-GB" sz="3200" dirty="0" smtClean="0"/>
              <a:t>The printed </a:t>
            </a:r>
            <a:r>
              <a:rPr lang="en-GB" sz="3200" dirty="0"/>
              <a:t>article is the format of record</a:t>
            </a:r>
          </a:p>
          <a:p>
            <a:pPr marL="449263" indent="-449263"/>
            <a:r>
              <a:rPr lang="en-GB" sz="3200" dirty="0"/>
              <a:t>Other scholars have time to search out what you want them to know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‘New’ paradigms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</a:pPr>
            <a:r>
              <a:rPr lang="en-GB" sz="32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Unless you routinely publish in </a:t>
            </a:r>
            <a:r>
              <a:rPr lang="en-GB" sz="3200" i="1" dirty="0"/>
              <a:t>Nature</a:t>
            </a:r>
            <a:r>
              <a:rPr lang="en-GB" sz="3200" dirty="0"/>
              <a:t> or </a:t>
            </a:r>
            <a:r>
              <a:rPr lang="en-GB" sz="3200" i="1" dirty="0"/>
              <a:t>Science</a:t>
            </a:r>
            <a:r>
              <a:rPr lang="en-GB" sz="3200" dirty="0"/>
              <a:t>, ‘getting it out there’ is up to you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142287" cy="2736850"/>
          </a:xfrm>
        </p:spPr>
        <p:txBody>
          <a:bodyPr/>
          <a:lstStyle/>
          <a:p>
            <a:pPr marL="534988" indent="-534988"/>
            <a:r>
              <a:rPr lang="en-GB" sz="3600" dirty="0"/>
              <a:t>Benefits to researchers themselves</a:t>
            </a:r>
          </a:p>
          <a:p>
            <a:pPr marL="534988" indent="-534988"/>
            <a:r>
              <a:rPr lang="en-GB" sz="3600" dirty="0"/>
              <a:t>Benefits to institutions</a:t>
            </a:r>
          </a:p>
          <a:p>
            <a:pPr marL="534988" indent="-534988"/>
            <a:r>
              <a:rPr lang="en-GB" sz="3600" dirty="0"/>
              <a:t>Benefits to national economies</a:t>
            </a:r>
          </a:p>
          <a:p>
            <a:pPr marL="534988" indent="-534988"/>
            <a:r>
              <a:rPr lang="en-GB" sz="3600" dirty="0"/>
              <a:t>Benefits to science 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err="1" smtClean="0"/>
              <a:t>www.doaj.org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</a:t>
            </a:r>
            <a:endParaRPr lang="en-US" dirty="0"/>
          </a:p>
        </p:txBody>
      </p:sp>
      <p:pic>
        <p:nvPicPr>
          <p:cNvPr id="4" name="Content Placeholder 3" descr="Repositories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24" b="-7024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numbers</a:t>
            </a:r>
            <a:endParaRPr lang="en-US" dirty="0"/>
          </a:p>
        </p:txBody>
      </p:sp>
      <p:pic>
        <p:nvPicPr>
          <p:cNvPr id="4" name="Content Placeholder 3" descr="Repository growth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95" r="-795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37588" cy="1431925"/>
          </a:xfrm>
        </p:spPr>
        <p:txBody>
          <a:bodyPr/>
          <a:lstStyle/>
          <a:p>
            <a:r>
              <a:rPr lang="en-GB" dirty="0"/>
              <a:t>An institutional repository provides researchers with: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08963" cy="4114800"/>
          </a:xfrm>
        </p:spPr>
        <p:txBody>
          <a:bodyPr>
            <a:normAutofit lnSpcReduction="10000"/>
          </a:bodyPr>
          <a:lstStyle/>
          <a:p>
            <a:pPr marL="539750" indent="-539750"/>
            <a:r>
              <a:rPr lang="en-GB" sz="2800" dirty="0"/>
              <a:t>The means to disseminate their work, </a:t>
            </a:r>
            <a:r>
              <a:rPr lang="en-GB" sz="2800" dirty="0">
                <a:solidFill>
                  <a:schemeClr val="tx2"/>
                </a:solidFill>
              </a:rPr>
              <a:t>free, to the world</a:t>
            </a:r>
          </a:p>
          <a:p>
            <a:pPr marL="539750" indent="-539750"/>
            <a:r>
              <a:rPr lang="en-GB" sz="2800" dirty="0"/>
              <a:t>Secure storage (for completed work and for work-in-progress)</a:t>
            </a:r>
          </a:p>
          <a:p>
            <a:pPr marL="539750" indent="-539750"/>
            <a:r>
              <a:rPr lang="en-GB" sz="2800" dirty="0"/>
              <a:t>A location for supporting data that are unpublished</a:t>
            </a:r>
          </a:p>
          <a:p>
            <a:pPr marL="539750" indent="-539750"/>
            <a:r>
              <a:rPr lang="en-GB" sz="2800" dirty="0"/>
              <a:t>One-input-many outputs (CVs, publications)</a:t>
            </a:r>
          </a:p>
          <a:p>
            <a:pPr marL="539750" indent="-539750"/>
            <a:r>
              <a:rPr lang="en-GB" sz="2800" dirty="0"/>
              <a:t>Tool for research </a:t>
            </a:r>
            <a:r>
              <a:rPr lang="en-GB" sz="2800" dirty="0" smtClean="0"/>
              <a:t>assessment</a:t>
            </a:r>
          </a:p>
          <a:p>
            <a:pPr marL="539750" indent="-539750"/>
            <a:r>
              <a:rPr lang="en-GB" dirty="0" smtClean="0"/>
              <a:t>Personal marketing tool</a:t>
            </a:r>
            <a:endParaRPr lang="en-GB" sz="2800" dirty="0" smtClean="0"/>
          </a:p>
          <a:p>
            <a:pPr marL="539750" indent="-539750">
              <a:buFont typeface="Wingdings" pitchFamily="-109" charset="2"/>
              <a:buNone/>
            </a:pP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have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sz="3600" dirty="0" smtClean="0"/>
              <a:t>Collecting content</a:t>
            </a:r>
          </a:p>
          <a:p>
            <a:pPr marL="547688" indent="-547688"/>
            <a:r>
              <a:rPr lang="en-US" sz="3600" dirty="0" smtClean="0"/>
              <a:t>‘Self-archiving’ rate is still low</a:t>
            </a:r>
          </a:p>
          <a:p>
            <a:pPr marL="547688" indent="-547688"/>
            <a:r>
              <a:rPr lang="en-US" sz="3600" dirty="0" smtClean="0"/>
              <a:t>Overall Open Access rate is 15-20%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/>
            <a:r>
              <a:rPr lang="en-GB" sz="3200" dirty="0"/>
              <a:t>Only around 15% of research is Open Access….</a:t>
            </a:r>
          </a:p>
          <a:p>
            <a:pPr marL="455613" indent="-455613"/>
            <a:r>
              <a:rPr lang="en-GB" sz="3200" dirty="0"/>
              <a:t>….. so 85% is not</a:t>
            </a:r>
          </a:p>
          <a:p>
            <a:pPr marL="455613" indent="-455613"/>
            <a:r>
              <a:rPr lang="en-GB" sz="3200" dirty="0"/>
              <a:t>….. and we are therefore 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So for 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5351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 this means to</a:t>
            </a:r>
            <a:r>
              <a:rPr lang="en-GB" sz="4800" dirty="0" smtClean="0">
                <a:solidFill>
                  <a:srgbClr val="8EB4E3"/>
                </a:solidFill>
              </a:rPr>
              <a:t> a university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700213"/>
            <a:ext cx="8286750" cy="4465637"/>
          </a:xfrm>
        </p:spPr>
        <p:txBody>
          <a:bodyPr/>
          <a:lstStyle/>
          <a:p>
            <a:pPr marL="569913" indent="-569913"/>
            <a:r>
              <a:rPr lang="en-GB" dirty="0" smtClean="0"/>
              <a:t>200X: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2500 articles</a:t>
            </a:r>
            <a:endParaRPr lang="en-GB" dirty="0" smtClean="0"/>
          </a:p>
          <a:p>
            <a:pPr marL="569913" indent="-569913"/>
            <a:r>
              <a:rPr lang="en-GB" dirty="0"/>
              <a:t>Number of citations: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10000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14250 citations</a:t>
            </a:r>
            <a:r>
              <a:rPr lang="en-GB" dirty="0" smtClean="0"/>
              <a:t>, and ….</a:t>
            </a:r>
          </a:p>
          <a:p>
            <a:pPr marL="569913" indent="-569913"/>
            <a:r>
              <a:rPr lang="en-GB" dirty="0"/>
              <a:t>Since</a:t>
            </a:r>
            <a:r>
              <a:rPr lang="en-GB" dirty="0" smtClean="0"/>
              <a:t> University X invests </a:t>
            </a:r>
            <a:r>
              <a:rPr lang="en-GB" dirty="0" smtClean="0">
                <a:solidFill>
                  <a:srgbClr val="8EB4E3"/>
                </a:solidFill>
              </a:rPr>
              <a:t>£200m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</a:t>
            </a:r>
            <a:r>
              <a:rPr lang="en-GB" dirty="0" smtClean="0"/>
              <a:t>worth</a:t>
            </a:r>
            <a:r>
              <a:rPr lang="en-GB" dirty="0" smtClean="0">
                <a:solidFill>
                  <a:srgbClr val="8EB4E3"/>
                </a:solidFill>
              </a:rPr>
              <a:t> £95m </a:t>
            </a:r>
            <a:r>
              <a:rPr lang="en-GB" dirty="0"/>
              <a:t>to the</a:t>
            </a:r>
            <a:r>
              <a:rPr lang="en-GB" dirty="0" smtClean="0"/>
              <a:t> university in </a:t>
            </a:r>
            <a:r>
              <a:rPr lang="en-GB" dirty="0"/>
              <a:t>one year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about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CC"/>
                </a:solidFill>
              </a:rPr>
              <a:t>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it means to a researcher</a:t>
            </a:r>
            <a:endParaRPr lang="en-US" dirty="0"/>
          </a:p>
        </p:txBody>
      </p:sp>
      <p:pic>
        <p:nvPicPr>
          <p:cNvPr id="4" name="Content Placeholder 3" descr="Ray Frost articles lis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87869"/>
            <a:ext cx="7696200" cy="522085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QUT top downloads list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457200"/>
            <a:ext cx="8807956" cy="5410200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4" name="Content Placeholder 3" descr="Ray Frost citations screen grab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319208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ScreenShot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8064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New research approaches…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/>
            <a:r>
              <a:rPr lang="en-US" sz="3600" dirty="0" err="1" smtClean="0"/>
              <a:t>e</a:t>
            </a:r>
            <a:r>
              <a:rPr lang="en-US" sz="3600" dirty="0" smtClean="0"/>
              <a:t>-research (and ‘big’ research)</a:t>
            </a:r>
          </a:p>
          <a:p>
            <a:pPr marL="630238" indent="-630238"/>
            <a:r>
              <a:rPr lang="en-US" sz="3600" dirty="0" smtClean="0"/>
              <a:t>Collaborative ‘small’ research</a:t>
            </a:r>
          </a:p>
          <a:p>
            <a:pPr marL="630238" indent="-630238"/>
            <a:r>
              <a:rPr lang="en-US" sz="3600" dirty="0" smtClean="0"/>
              <a:t>Interdisciplinary research</a:t>
            </a:r>
          </a:p>
          <a:p>
            <a:pPr marL="630238" indent="-630238"/>
            <a:r>
              <a:rPr lang="en-US" sz="3600" dirty="0" smtClean="0"/>
              <a:t>Web 2.0 outputs becoming a norm</a:t>
            </a:r>
          </a:p>
          <a:p>
            <a:pPr marL="630238" indent="-630238"/>
            <a:r>
              <a:rPr lang="en-US" sz="3600" dirty="0" smtClean="0"/>
              <a:t>Early examples of institutional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Referrers</a:t>
            </a:r>
          </a:p>
        </p:txBody>
      </p:sp>
      <p:pic>
        <p:nvPicPr>
          <p:cNvPr id="110597" name="Picture 5" descr="Referrers and university visi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97113"/>
            <a:ext cx="8964612" cy="24479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660400"/>
            <a:ext cx="8637588" cy="823913"/>
          </a:xfrm>
        </p:spPr>
        <p:txBody>
          <a:bodyPr/>
          <a:lstStyle/>
          <a:p>
            <a:r>
              <a:rPr lang="en-GB" sz="4800"/>
              <a:t>Links and search terms</a:t>
            </a:r>
          </a:p>
        </p:txBody>
      </p:sp>
      <p:pic>
        <p:nvPicPr>
          <p:cNvPr id="113669" name="Picture 5" descr="Links and search te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22538"/>
            <a:ext cx="9144000" cy="20034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Every e-print tells a story…</a:t>
            </a: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3708400" y="4652963"/>
            <a:ext cx="0" cy="865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5867400" y="4652963"/>
            <a:ext cx="0" cy="863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9750" y="4797425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NIPS Workshop linked to this eprint from its web page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84888" y="45815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110" charset="0"/>
              </a:rPr>
              <a:t>Link placed on “Canonical correlation” page in Wikipedia</a:t>
            </a:r>
          </a:p>
        </p:txBody>
      </p:sp>
      <p:pic>
        <p:nvPicPr>
          <p:cNvPr id="116747" name="Picture 11" descr="Download 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1475"/>
            <a:ext cx="7489825" cy="298926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science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 science</a:t>
            </a:r>
            <a:endParaRPr lang="en-GB" sz="3200" dirty="0" smtClean="0"/>
          </a:p>
          <a:p>
            <a:pPr marL="552450" indent="-552450"/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New knowledge from old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35052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GB" sz="3600" dirty="0"/>
              <a:t>Data-mining  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Text-mining  (semantic Web technologies)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UK: National Text-Mining Centre</a:t>
            </a:r>
          </a:p>
          <a:p>
            <a:pPr marL="571500" indent="-571500">
              <a:lnSpc>
                <a:spcPct val="90000"/>
              </a:lnSpc>
            </a:pPr>
            <a:r>
              <a:rPr lang="en-GB" sz="3600" dirty="0"/>
              <a:t>Example: </a:t>
            </a:r>
            <a:r>
              <a:rPr lang="en-GB" sz="3600" dirty="0" err="1"/>
              <a:t>NeuroCommons</a:t>
            </a:r>
            <a:r>
              <a:rPr lang="en-GB" sz="3600" dirty="0"/>
              <a:t> (</a:t>
            </a:r>
            <a:r>
              <a:rPr lang="en-GB" sz="3600" dirty="0" err="1"/>
              <a:t>www.neurocommons.org</a:t>
            </a:r>
            <a:r>
              <a:rPr lang="en-GB" sz="3600" dirty="0"/>
              <a:t>)</a:t>
            </a:r>
          </a:p>
          <a:p>
            <a:pPr marL="571500" indent="-571500">
              <a:lnSpc>
                <a:spcPct val="90000"/>
              </a:lnSpc>
            </a:pP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Measure and manage research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3" indent="-547688"/>
            <a:r>
              <a:rPr lang="en-US" dirty="0" smtClean="0"/>
              <a:t>Who is producing what?</a:t>
            </a:r>
          </a:p>
          <a:p>
            <a:pPr marL="633413" indent="-547688"/>
            <a:r>
              <a:rPr lang="en-US" dirty="0" smtClean="0"/>
              <a:t>Where is it being published / performed / installed?</a:t>
            </a:r>
          </a:p>
          <a:p>
            <a:pPr marL="633413" indent="-547688"/>
            <a:r>
              <a:rPr lang="en-US" dirty="0" smtClean="0"/>
              <a:t>How much impact it is having (by measuring citations and other things)?</a:t>
            </a:r>
          </a:p>
          <a:p>
            <a:pPr marL="633413" indent="-547688"/>
            <a:r>
              <a:rPr lang="en-US" dirty="0" smtClean="0"/>
              <a:t>Where are the upward trends?</a:t>
            </a:r>
          </a:p>
          <a:p>
            <a:pPr marL="633413" indent="-547688"/>
            <a:r>
              <a:rPr lang="en-US" dirty="0" smtClean="0"/>
              <a:t>Where are the downward trends?</a:t>
            </a:r>
          </a:p>
          <a:p>
            <a:pPr marL="633413" indent="-547688"/>
            <a:r>
              <a:rPr lang="en-US" dirty="0" smtClean="0"/>
              <a:t>How much collaborative work is being done?</a:t>
            </a:r>
          </a:p>
          <a:p>
            <a:pPr marL="633413" indent="-547688"/>
            <a:r>
              <a:rPr lang="en-US" dirty="0" smtClean="0"/>
              <a:t>With which other institutions?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CiteBase</a:t>
            </a:r>
            <a:endParaRPr lang="en-GB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3" name="Picture 6" descr="Citebase Witt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154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itebase Witt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87360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itebase Witt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333375"/>
            <a:ext cx="7088187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95B3D7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itebase Witten 3"/>
          <p:cNvPicPr>
            <a:picLocks noChangeAspect="1" noChangeArrowheads="1"/>
          </p:cNvPicPr>
          <p:nvPr/>
        </p:nvPicPr>
        <p:blipFill>
          <a:blip r:embed="rId3"/>
          <a:srcRect t="50891" r="34109"/>
          <a:stretch>
            <a:fillRect/>
          </a:stretch>
        </p:blipFill>
        <p:spPr bwMode="auto">
          <a:xfrm>
            <a:off x="250825" y="523875"/>
            <a:ext cx="87360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156325" y="63087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  <a:latin typeface="Lucida Handwriting" pitchFamily="-112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043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600" dirty="0" smtClean="0"/>
              <a:t>Increasingly the primary output in some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8637588" cy="1600200"/>
          </a:xfrm>
        </p:spPr>
        <p:txBody>
          <a:bodyPr>
            <a:noAutofit/>
          </a:bodyPr>
          <a:lstStyle/>
          <a:p>
            <a:r>
              <a:rPr lang="en-GB" sz="4800" dirty="0" smtClean="0"/>
              <a:t>Finally, a </a:t>
            </a:r>
            <a:r>
              <a:rPr lang="en-GB" sz="4800" dirty="0"/>
              <a:t>solution to the researcher’s dilemma…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2349500"/>
            <a:ext cx="8564562" cy="3706813"/>
          </a:xfrm>
        </p:spPr>
        <p:txBody>
          <a:bodyPr/>
          <a:lstStyle/>
          <a:p>
            <a:pPr marL="800100" indent="-800100">
              <a:buFont typeface="Wingdings" pitchFamily="-110" charset="2"/>
              <a:buNone/>
            </a:pPr>
            <a:r>
              <a:rPr lang="en-GB" sz="5400" dirty="0"/>
              <a:t>    “My enemy isn’t plagiarism, it’s obscurity”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Autofit/>
          </a:bodyPr>
          <a:lstStyle/>
          <a:p>
            <a:r>
              <a:rPr lang="en-GB" sz="4800" dirty="0"/>
              <a:t>‘Atkins’ </a:t>
            </a:r>
            <a:r>
              <a:rPr lang="en-GB" sz="4800" dirty="0" smtClean="0"/>
              <a:t>Report</a:t>
            </a:r>
            <a:endParaRPr lang="en-US" sz="48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2751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-110" charset="2"/>
              <a:buNone/>
            </a:pPr>
            <a:r>
              <a:rPr lang="en-GB" sz="4000" dirty="0" smtClean="0"/>
              <a:t>“The </a:t>
            </a:r>
            <a:r>
              <a:rPr lang="en-GB" sz="4000" dirty="0"/>
              <a:t>primary access to the latest findings in a growing number of fields is through the Web, then through classic preprints and conferences, and lastly through refereed archival </a:t>
            </a:r>
            <a:r>
              <a:rPr lang="en-GB" sz="4000" dirty="0" smtClean="0"/>
              <a:t>papers”.</a:t>
            </a:r>
          </a:p>
          <a:p>
            <a:pPr marL="0" indent="0">
              <a:buFont typeface="Wingdings" pitchFamily="-110" charset="2"/>
              <a:buNone/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NSF, 2005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200" dirty="0" smtClean="0"/>
              <a:t>Increasingly the primary output in some fields</a:t>
            </a:r>
          </a:p>
          <a:p>
            <a:pPr marL="547688" indent="-547688"/>
            <a:r>
              <a:rPr lang="en-US" sz="3200" dirty="0" smtClean="0"/>
              <a:t>New technologies to exploit them</a:t>
            </a:r>
          </a:p>
          <a:p>
            <a:pPr marL="547688" indent="-547688"/>
            <a:r>
              <a:rPr lang="en-US" sz="3200" dirty="0" smtClean="0"/>
              <a:t>Data have yet to be properly </a:t>
            </a:r>
            <a:r>
              <a:rPr lang="en-US" sz="3200" dirty="0" err="1" smtClean="0"/>
              <a:t>recognised</a:t>
            </a:r>
            <a:r>
              <a:rPr lang="en-US" sz="3200" dirty="0" smtClean="0"/>
              <a:t> – and rewarded - as a research output</a:t>
            </a:r>
          </a:p>
          <a:p>
            <a:pPr marL="547688" indent="-547688"/>
            <a:r>
              <a:rPr lang="en-US" sz="3200" dirty="0" smtClean="0"/>
              <a:t>Are increasingly the focus of attention from research funders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technologies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547688"/>
            <a:r>
              <a:rPr lang="en-US" sz="3200" dirty="0" smtClean="0"/>
              <a:t>Data-mining</a:t>
            </a:r>
          </a:p>
          <a:p>
            <a:pPr marL="547688" indent="-547688"/>
            <a:r>
              <a:rPr lang="en-US" sz="3200" dirty="0" smtClean="0"/>
              <a:t>Text-mining</a:t>
            </a:r>
          </a:p>
          <a:p>
            <a:pPr marL="547688" indent="-547688"/>
            <a:r>
              <a:rPr lang="en-US" sz="3200" dirty="0" smtClean="0"/>
              <a:t>Web 2.0 approaches </a:t>
            </a:r>
          </a:p>
          <a:p>
            <a:pPr marL="547688" indent="-547688"/>
            <a:r>
              <a:rPr lang="en-US" sz="3200" dirty="0" smtClean="0"/>
              <a:t>‘</a:t>
            </a:r>
            <a:r>
              <a:rPr lang="en-US" sz="3200" dirty="0" err="1" smtClean="0"/>
              <a:t>Wikiomics</a:t>
            </a:r>
            <a:r>
              <a:rPr lang="en-US" sz="3200" dirty="0" smtClean="0"/>
              <a:t>’</a:t>
            </a:r>
          </a:p>
          <a:p>
            <a:pPr marL="547688" indent="-547688"/>
            <a:r>
              <a:rPr lang="en-US" sz="3200" dirty="0" smtClean="0"/>
              <a:t>All these, along with the new research approaches…</a:t>
            </a:r>
          </a:p>
          <a:p>
            <a:pPr marL="547688" indent="-547688"/>
            <a:r>
              <a:rPr lang="en-US" sz="3200" dirty="0" smtClean="0"/>
              <a:t>… depend upon Open Access</a:t>
            </a:r>
          </a:p>
          <a:p>
            <a:pPr marL="547688" indent="-547688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EFB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89</TotalTime>
  <Words>1218</Words>
  <Application>Microsoft Macintosh PowerPoint</Application>
  <PresentationFormat>On-screen Show (4:3)</PresentationFormat>
  <Paragraphs>223</Paragraphs>
  <Slides>51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Apex</vt:lpstr>
      <vt:lpstr>The importance of having an  institutional repository</vt:lpstr>
      <vt:lpstr>Daniel Coit Gilman  First President, Johns Hopkins University</vt:lpstr>
      <vt:lpstr> University of Edinburgh Strategic Plan 2008-12 </vt:lpstr>
      <vt:lpstr>New research approaches…</vt:lpstr>
      <vt:lpstr>Research data</vt:lpstr>
      <vt:lpstr>‘Atkins’ Report</vt:lpstr>
      <vt:lpstr>Research data</vt:lpstr>
      <vt:lpstr>New technologies</vt:lpstr>
      <vt:lpstr>Open Access</vt:lpstr>
      <vt:lpstr>‘Old’ paradigms</vt:lpstr>
      <vt:lpstr>‘New’ paradigms</vt:lpstr>
      <vt:lpstr>Open Access: Who benefits?</vt:lpstr>
      <vt:lpstr>Open Access: how</vt:lpstr>
      <vt:lpstr>Open Access repositories</vt:lpstr>
      <vt:lpstr>Where they are</vt:lpstr>
      <vt:lpstr>Growth in numbers</vt:lpstr>
      <vt:lpstr>What they contain</vt:lpstr>
      <vt:lpstr>Why an institutional repository?</vt:lpstr>
      <vt:lpstr>An institutional repository provides researchers with:</vt:lpstr>
      <vt:lpstr>But they have problems</vt:lpstr>
      <vt:lpstr>A well-filled repository</vt:lpstr>
      <vt:lpstr>And it gets used</vt:lpstr>
      <vt:lpstr>Impact</vt:lpstr>
      <vt:lpstr>Lost citations, lost impact</vt:lpstr>
      <vt:lpstr>So for institutions?</vt:lpstr>
      <vt:lpstr>What this means to a university</vt:lpstr>
      <vt:lpstr>The U.Southampton conundrum</vt:lpstr>
      <vt:lpstr>Slide 28</vt:lpstr>
      <vt:lpstr>What about authors?</vt:lpstr>
      <vt:lpstr>Impact</vt:lpstr>
      <vt:lpstr>An author’s own testimony on open access visibility </vt:lpstr>
      <vt:lpstr>What it means to a researcher</vt:lpstr>
      <vt:lpstr>Slide 33</vt:lpstr>
      <vt:lpstr>Ray Frost’s impact</vt:lpstr>
      <vt:lpstr>Slide 35</vt:lpstr>
      <vt:lpstr>Slide 36</vt:lpstr>
      <vt:lpstr>Slide 37</vt:lpstr>
      <vt:lpstr>Slide 38</vt:lpstr>
      <vt:lpstr>Download timelines</vt:lpstr>
      <vt:lpstr>Referrers</vt:lpstr>
      <vt:lpstr>Links and search terms</vt:lpstr>
      <vt:lpstr>Every e-print tells a story…</vt:lpstr>
      <vt:lpstr>Why Open Access</vt:lpstr>
      <vt:lpstr>New knowledge from old</vt:lpstr>
      <vt:lpstr>Measure and manage research</vt:lpstr>
      <vt:lpstr>CiteBase</vt:lpstr>
      <vt:lpstr>Slide 47</vt:lpstr>
      <vt:lpstr>Slide 48</vt:lpstr>
      <vt:lpstr>Slide 49</vt:lpstr>
      <vt:lpstr>Finally, a solution to the researcher’s dilemma…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having an institutional e-repository</dc:title>
  <dc:creator>ALMA SWAN</dc:creator>
  <cp:lastModifiedBy>ALMA SWAN</cp:lastModifiedBy>
  <cp:revision>11</cp:revision>
  <dcterms:created xsi:type="dcterms:W3CDTF">2008-10-25T14:48:26Z</dcterms:created>
  <dcterms:modified xsi:type="dcterms:W3CDTF">2008-10-25T14:49:11Z</dcterms:modified>
</cp:coreProperties>
</file>