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7" r:id="rId11"/>
    <p:sldId id="268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E231E-4E01-DF47-82E6-C89D09632841}" type="datetimeFigureOut">
              <a:rPr lang="en-US" smtClean="0"/>
              <a:t>9/13/08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3D47-D4C6-F447-87B3-99B59FCC51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10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11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8D259-8189-DD4E-AE70-8B9A809ABF26}" type="slidenum">
              <a:rPr lang="en-GB"/>
              <a:pPr/>
              <a:t>16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E73219-87F7-A842-AE90-5A444DC74A64}" type="datetimeFigureOut">
              <a:rPr lang="en-US" smtClean="0"/>
              <a:pPr/>
              <a:t>9/13/08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0E3FBB-7736-0E4F-A7AE-406612DF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pective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eyperspectives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repositories to aid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5B3D7"/>
                </a:solidFill>
              </a:rPr>
              <a:t>The </a:t>
            </a:r>
            <a:r>
              <a:rPr lang="en-GB" dirty="0" err="1">
                <a:solidFill>
                  <a:srgbClr val="95B3D7"/>
                </a:solidFill>
              </a:rPr>
              <a:t>U.Southampton</a:t>
            </a:r>
            <a:r>
              <a:rPr lang="en-GB" dirty="0">
                <a:solidFill>
                  <a:srgbClr val="95B3D7"/>
                </a:solidFill>
              </a:rPr>
              <a:t> </a:t>
            </a:r>
            <a:r>
              <a:rPr lang="en-GB" sz="4100" dirty="0">
                <a:solidFill>
                  <a:srgbClr val="95B3D7"/>
                </a:solidFill>
              </a:rPr>
              <a:t>conundrum</a:t>
            </a:r>
            <a:endParaRPr lang="en-GB" dirty="0">
              <a:solidFill>
                <a:srgbClr val="95B3D7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/>
            <a:r>
              <a:rPr lang="en-US" dirty="0" smtClean="0"/>
              <a:t>Who is producing what</a:t>
            </a:r>
          </a:p>
          <a:p>
            <a:pPr marL="633413" indent="-547688"/>
            <a:r>
              <a:rPr lang="en-US" dirty="0" smtClean="0"/>
              <a:t>Where it is being published / performed / installed</a:t>
            </a:r>
          </a:p>
          <a:p>
            <a:pPr marL="633413" indent="-547688"/>
            <a:r>
              <a:rPr lang="en-US" dirty="0" smtClean="0"/>
              <a:t>How much impact it is having (by measuring citations and other things)</a:t>
            </a:r>
          </a:p>
          <a:p>
            <a:pPr marL="633413" indent="-547688"/>
            <a:r>
              <a:rPr lang="en-US" dirty="0" smtClean="0"/>
              <a:t>Where the upward trends are</a:t>
            </a:r>
          </a:p>
          <a:p>
            <a:pPr marL="633413" indent="-547688"/>
            <a:r>
              <a:rPr lang="en-US" dirty="0" smtClean="0"/>
              <a:t>Where the downward trends are</a:t>
            </a:r>
          </a:p>
          <a:p>
            <a:pPr marL="633413" indent="-547688"/>
            <a:r>
              <a:rPr lang="en-US" dirty="0" smtClean="0"/>
              <a:t>How much collaborative work is being done</a:t>
            </a:r>
          </a:p>
          <a:p>
            <a:pPr marL="633413" indent="-547688"/>
            <a:r>
              <a:rPr lang="en-US" dirty="0" smtClean="0"/>
              <a:t>With which other institutions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institutions had such databases in their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/>
            <a:r>
              <a:rPr lang="en-US" dirty="0" smtClean="0"/>
              <a:t>Comparative analysis:</a:t>
            </a:r>
          </a:p>
          <a:p>
            <a:pPr marL="953453" lvl="1" indent="-547688"/>
            <a:r>
              <a:rPr lang="en-US" dirty="0" smtClean="0">
                <a:solidFill>
                  <a:srgbClr val="95B3D7"/>
                </a:solidFill>
              </a:rPr>
              <a:t>“How does our impact compare to theirs?”</a:t>
            </a:r>
          </a:p>
          <a:p>
            <a:pPr marL="953453" lvl="1" indent="-547688"/>
            <a:r>
              <a:rPr lang="en-US" dirty="0" smtClean="0">
                <a:solidFill>
                  <a:srgbClr val="95B3D7"/>
                </a:solidFill>
              </a:rPr>
              <a:t>“Is our engineering department getting more impact?”</a:t>
            </a:r>
          </a:p>
          <a:p>
            <a:pPr marL="953453" lvl="1" indent="-547688"/>
            <a:r>
              <a:rPr lang="en-US" dirty="0" smtClean="0">
                <a:solidFill>
                  <a:srgbClr val="95B3D7"/>
                </a:solidFill>
              </a:rPr>
              <a:t>“What results are we getting for the money we put into our physics department?”</a:t>
            </a:r>
          </a:p>
          <a:p>
            <a:pPr marL="953453" lvl="1" indent="-547688"/>
            <a:r>
              <a:rPr lang="en-US" dirty="0" smtClean="0">
                <a:solidFill>
                  <a:srgbClr val="95B3D7"/>
                </a:solidFill>
              </a:rPr>
              <a:t>“Are our strongest research departments attracting the right numbers of students?”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Joining up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dirty="0" smtClean="0"/>
              <a:t>Link the repository to the CRIS and other institutional databases</a:t>
            </a:r>
          </a:p>
          <a:p>
            <a:pPr marL="547688" indent="-547688"/>
            <a:r>
              <a:rPr lang="en-US" dirty="0" smtClean="0"/>
              <a:t>Enables a complete picture of institutional research-related activity</a:t>
            </a:r>
          </a:p>
          <a:p>
            <a:pPr marL="547688" indent="-547688"/>
            <a:r>
              <a:rPr lang="en-US" dirty="0" smtClean="0"/>
              <a:t>Research workforce, its characteristics, dynamics and effectiveness</a:t>
            </a:r>
          </a:p>
          <a:p>
            <a:pPr marL="547688" indent="-547688"/>
            <a:r>
              <a:rPr lang="en-US" dirty="0" smtClean="0"/>
              <a:t>How variables interact or play out</a:t>
            </a:r>
          </a:p>
          <a:p>
            <a:pPr marL="547688" indent="-547688"/>
            <a:r>
              <a:rPr lang="en-US" dirty="0" smtClean="0"/>
              <a:t>New return on investment measures 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EurOpenScholar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493713"/>
            <a:r>
              <a:rPr lang="en-US" dirty="0" smtClean="0"/>
              <a:t>Led by the University of Liege (Rector, Professor Bernard </a:t>
            </a:r>
            <a:r>
              <a:rPr lang="en-US" dirty="0" err="1" smtClean="0"/>
              <a:t>Rentier</a:t>
            </a:r>
            <a:r>
              <a:rPr lang="en-US" dirty="0" smtClean="0"/>
              <a:t>)</a:t>
            </a:r>
          </a:p>
          <a:p>
            <a:pPr marL="630238" indent="-493713"/>
            <a:r>
              <a:rPr lang="en-US" dirty="0" smtClean="0"/>
              <a:t>Starting to address this ‘joining up’ issue</a:t>
            </a:r>
          </a:p>
          <a:p>
            <a:pPr marL="630238" indent="-493713"/>
            <a:r>
              <a:rPr lang="en-US" dirty="0" smtClean="0"/>
              <a:t>Group of universities that want to explore and discuss optimal ways forward in the digital age</a:t>
            </a:r>
          </a:p>
          <a:p>
            <a:pPr marL="630238" indent="-493713"/>
            <a:r>
              <a:rPr lang="en-US" dirty="0" smtClean="0"/>
              <a:t>Agenda that includes:</a:t>
            </a:r>
          </a:p>
          <a:p>
            <a:pPr marL="950278" lvl="1" indent="-493713"/>
            <a:r>
              <a:rPr lang="en-US" dirty="0" smtClean="0">
                <a:solidFill>
                  <a:srgbClr val="95B3D7"/>
                </a:solidFill>
              </a:rPr>
              <a:t>Explaining and promoting Open Access </a:t>
            </a:r>
          </a:p>
          <a:p>
            <a:pPr marL="950278" lvl="1" indent="-493713"/>
            <a:r>
              <a:rPr lang="en-US" dirty="0" smtClean="0">
                <a:solidFill>
                  <a:srgbClr val="95B3D7"/>
                </a:solidFill>
              </a:rPr>
              <a:t>Shared approach to developing new systems of assessment and measurement that are meaningful for universities rather than for publishers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637588" cy="762000"/>
          </a:xfrm>
        </p:spPr>
        <p:txBody>
          <a:bodyPr/>
          <a:lstStyle/>
          <a:p>
            <a:r>
              <a:rPr lang="en-GB" dirty="0"/>
              <a:t>Thank you for listening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564563" cy="3132137"/>
          </a:xfrm>
        </p:spPr>
        <p:txBody>
          <a:bodyPr/>
          <a:lstStyle/>
          <a:p>
            <a:pPr marL="476250" indent="-476250" algn="ctr">
              <a:buFont typeface="Wingdings" pitchFamily="-110" charset="2"/>
              <a:buNone/>
            </a:pPr>
            <a:r>
              <a:rPr lang="en-GB" sz="4000" dirty="0" err="1">
                <a:solidFill>
                  <a:srgbClr val="FFFFCC"/>
                </a:solidFill>
              </a:rPr>
              <a:t>aswan@keyperspectives.co.uk</a:t>
            </a:r>
            <a:endParaRPr lang="en-GB" sz="4000" dirty="0">
              <a:solidFill>
                <a:srgbClr val="FFFFCC"/>
              </a:solidFill>
            </a:endParaRPr>
          </a:p>
          <a:p>
            <a:pPr marL="476250" indent="-476250">
              <a:buFont typeface="Wingdings" pitchFamily="-110" charset="2"/>
              <a:buNone/>
            </a:pPr>
            <a:endParaRPr lang="en-GB" sz="4000" dirty="0">
              <a:solidFill>
                <a:srgbClr val="FFFFCC"/>
              </a:solidFill>
            </a:endParaRPr>
          </a:p>
          <a:p>
            <a:pPr marL="476250" indent="-476250" algn="ctr">
              <a:buFont typeface="Wingdings" pitchFamily="-110" charset="2"/>
              <a:buNone/>
            </a:pPr>
            <a:r>
              <a:rPr lang="en-GB" sz="4000" dirty="0">
                <a:solidFill>
                  <a:srgbClr val="A8C6D0"/>
                </a:solidFill>
                <a:hlinkClick r:id="rId3"/>
              </a:rPr>
              <a:t>www.keyperspectives.co.uk</a:t>
            </a:r>
            <a:endParaRPr lang="en-GB" sz="4000" dirty="0">
              <a:solidFill>
                <a:srgbClr val="A8C6D0"/>
              </a:solidFill>
            </a:endParaRPr>
          </a:p>
          <a:p>
            <a:pPr marL="476250" indent="-476250" algn="ctr">
              <a:buFont typeface="Wingdings" pitchFamily="-110" charset="2"/>
              <a:buNone/>
            </a:pPr>
            <a:r>
              <a:rPr lang="en-GB" sz="4000" dirty="0">
                <a:solidFill>
                  <a:srgbClr val="A8C6D0"/>
                </a:solidFill>
                <a:hlinkClick r:id="rId4"/>
              </a:rPr>
              <a:t>www.keyperspectives.com</a:t>
            </a:r>
            <a:endParaRPr lang="en-GB" sz="4000" dirty="0">
              <a:solidFill>
                <a:srgbClr val="A8C6D0"/>
              </a:solidFill>
            </a:endParaRPr>
          </a:p>
          <a:p>
            <a:pPr marL="476250" indent="-476250" algn="ctr">
              <a:buFont typeface="Wingdings" pitchFamily="-110" charset="2"/>
              <a:buNone/>
            </a:pPr>
            <a:endParaRPr lang="en-GB" sz="4000" dirty="0">
              <a:solidFill>
                <a:srgbClr val="FFFFCC"/>
              </a:solidFill>
            </a:endParaRPr>
          </a:p>
          <a:p>
            <a:pPr marL="476250" indent="-476250"/>
            <a:endParaRPr lang="en-US" sz="2800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r>
              <a:rPr lang="en-US" dirty="0" smtClean="0"/>
              <a:t>positories: state of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9138" indent="-538163"/>
            <a:r>
              <a:rPr lang="en-US" sz="3200" dirty="0" smtClean="0"/>
              <a:t>Around 1200 worldwide</a:t>
            </a:r>
          </a:p>
          <a:p>
            <a:pPr marL="719138" indent="-538163"/>
            <a:r>
              <a:rPr lang="en-US" sz="3200" dirty="0" smtClean="0"/>
              <a:t>Growing at a rate of </a:t>
            </a:r>
            <a:r>
              <a:rPr lang="en-US" sz="3200" dirty="0" smtClean="0"/>
              <a:t>around 1 per day</a:t>
            </a:r>
          </a:p>
          <a:p>
            <a:pPr marL="719138" indent="-538163"/>
            <a:r>
              <a:rPr lang="en-US" sz="3200" dirty="0" smtClean="0"/>
              <a:t>Institutional, mostly</a:t>
            </a:r>
          </a:p>
          <a:p>
            <a:pPr marL="719138" indent="-538163"/>
            <a:r>
              <a:rPr lang="en-US" sz="3200" dirty="0" smtClean="0"/>
              <a:t>Sometimes ‘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’ (subject-based)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</a:t>
            </a:r>
            <a:endParaRPr lang="en-US" dirty="0"/>
          </a:p>
        </p:txBody>
      </p:sp>
      <p:pic>
        <p:nvPicPr>
          <p:cNvPr id="4" name="Content Placeholder 3" descr="Repositories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024" b="-7024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numbers</a:t>
            </a:r>
            <a:endParaRPr lang="en-US" dirty="0"/>
          </a:p>
        </p:txBody>
      </p:sp>
      <p:pic>
        <p:nvPicPr>
          <p:cNvPr id="4" name="Content Placeholder 3" descr="Repository growth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95" r="-795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pic>
        <p:nvPicPr>
          <p:cNvPr id="4" name="Content Placeholder 3" descr="Repository content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93" b="-329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have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sz="3600" dirty="0" smtClean="0"/>
              <a:t>Collecting content</a:t>
            </a:r>
          </a:p>
          <a:p>
            <a:pPr marL="547688" indent="-547688"/>
            <a:r>
              <a:rPr lang="en-US" sz="3600" dirty="0" smtClean="0"/>
              <a:t>‘Self-archiving’ rate is still low</a:t>
            </a:r>
          </a:p>
          <a:p>
            <a:pPr marL="547688" indent="-547688"/>
            <a:r>
              <a:rPr lang="en-US" sz="3600" dirty="0" smtClean="0"/>
              <a:t>Overall Open Access rate is 15-18%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Regrettable,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000" dirty="0" smtClean="0"/>
              <a:t>They are not (yet) producing the OA corpus that is the ultimate aim, and  which will enable: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Faster and more efficient progress of science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Text-mining and data-mining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The corpus for research assessment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They are not helping the institution to </a:t>
            </a:r>
            <a:r>
              <a:rPr lang="en-US" sz="3027" dirty="0" err="1" smtClean="0">
                <a:solidFill>
                  <a:srgbClr val="95B3D7"/>
                </a:solidFill>
              </a:rPr>
              <a:t>fulfil</a:t>
            </a:r>
            <a:r>
              <a:rPr lang="en-US" sz="3027" dirty="0" smtClean="0">
                <a:solidFill>
                  <a:srgbClr val="95B3D7"/>
                </a:solidFill>
              </a:rPr>
              <a:t> its mission to disseminate research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Coit</a:t>
            </a:r>
            <a:r>
              <a:rPr lang="en-US" dirty="0" smtClean="0"/>
              <a:t> Gilman</a:t>
            </a:r>
            <a:br>
              <a:rPr lang="en-US" dirty="0" smtClean="0"/>
            </a:br>
            <a:r>
              <a:rPr lang="en-US" sz="2667" dirty="0" smtClean="0"/>
              <a:t>First President, Johns Hopkins University</a:t>
            </a:r>
            <a:endParaRPr lang="en-US" sz="2667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Regrettable,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2"/>
          </a:xfrm>
        </p:spPr>
        <p:txBody>
          <a:bodyPr>
            <a:normAutofit fontScale="85000" lnSpcReduction="20000"/>
          </a:bodyPr>
          <a:lstStyle/>
          <a:p>
            <a:pPr marL="715963" indent="-579438"/>
            <a:r>
              <a:rPr lang="en-US" sz="3459" dirty="0" smtClean="0"/>
              <a:t>They are not (yet) producing the OA corpus that is the ultimate aim which will enable: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Faster and more efficient progress of science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Text-mining and data-mining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The corpus for research assessment</a:t>
            </a:r>
          </a:p>
          <a:p>
            <a:pPr marL="1036003" lvl="1" indent="-579438"/>
            <a:r>
              <a:rPr lang="en-US" sz="3027" dirty="0" smtClean="0">
                <a:solidFill>
                  <a:srgbClr val="95B3D7"/>
                </a:solidFill>
              </a:rPr>
              <a:t>They are not helping the institution to </a:t>
            </a:r>
            <a:r>
              <a:rPr lang="en-US" sz="3027" dirty="0" err="1" smtClean="0">
                <a:solidFill>
                  <a:srgbClr val="95B3D7"/>
                </a:solidFill>
              </a:rPr>
              <a:t>fulfil</a:t>
            </a:r>
            <a:r>
              <a:rPr lang="en-US" sz="3027" dirty="0" smtClean="0">
                <a:solidFill>
                  <a:srgbClr val="95B3D7"/>
                </a:solidFill>
              </a:rPr>
              <a:t> its mission to disseminate research</a:t>
            </a:r>
          </a:p>
          <a:p>
            <a:pPr marL="715963" indent="-579438"/>
            <a:r>
              <a:rPr lang="en-US" sz="3427" dirty="0" smtClean="0"/>
              <a:t>They are not (yet) providing the institution with the tools it could use for </a:t>
            </a:r>
            <a:r>
              <a:rPr lang="en-US" sz="3427" dirty="0" err="1" smtClean="0"/>
              <a:t>analysing</a:t>
            </a:r>
            <a:r>
              <a:rPr lang="en-US" sz="3427" dirty="0" smtClean="0"/>
              <a:t> and managing its research </a:t>
            </a:r>
          </a:p>
          <a:p>
            <a:pPr marL="715963" indent="-579438"/>
            <a:r>
              <a:rPr lang="en-US" sz="3427" dirty="0" smtClean="0"/>
              <a:t>They are not (yet) helping the institution raise its profile and its impact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0DA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204</TotalTime>
  <Words>545</Words>
  <Application>Microsoft Macintosh PowerPoint</Application>
  <PresentationFormat>On-screen Show (4:3)</PresentationFormat>
  <Paragraphs>83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Use of repositories to aid strategy</vt:lpstr>
      <vt:lpstr>Repositories: state of play</vt:lpstr>
      <vt:lpstr>Where they are</vt:lpstr>
      <vt:lpstr>Growth in numbers</vt:lpstr>
      <vt:lpstr>What they contain</vt:lpstr>
      <vt:lpstr>But they have problems</vt:lpstr>
      <vt:lpstr>Regrettable, because…</vt:lpstr>
      <vt:lpstr>Daniel Coit Gilman First President, Johns Hopkins University</vt:lpstr>
      <vt:lpstr>Regrettable, because…</vt:lpstr>
      <vt:lpstr>The U.Southampton conundrum</vt:lpstr>
      <vt:lpstr>Slide 11</vt:lpstr>
      <vt:lpstr>What could be possible</vt:lpstr>
      <vt:lpstr>If all institutions had such databases in their repositories</vt:lpstr>
      <vt:lpstr>Joining up the dots</vt:lpstr>
      <vt:lpstr>EurOpenScholar</vt:lpstr>
      <vt:lpstr>Thank you for listening</vt:lpstr>
    </vt:vector>
  </TitlesOfParts>
  <Company>KEY PERSPECTIVES LTD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repositories to aid strategy</dc:title>
  <dc:creator>ALMA SWAN</dc:creator>
  <cp:lastModifiedBy>ALMA SWAN</cp:lastModifiedBy>
  <cp:revision>6</cp:revision>
  <dcterms:created xsi:type="dcterms:W3CDTF">2008-09-13T11:13:20Z</dcterms:created>
  <dcterms:modified xsi:type="dcterms:W3CDTF">2008-09-13T14:25:12Z</dcterms:modified>
</cp:coreProperties>
</file>