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charts/chart1.xml" ContentType="application/vnd.openxmlformats-officedocument.drawingml.chart+xml"/>
  <Override PartName="/ppt/drawings/drawing1.xml" ContentType="application/vnd.openxmlformats-officedocument.drawingml.chartshape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xlsx" ContentType="application/vnd.openxmlformats-officedocument.spreadsheetml.sheet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Default Extension="package" ContentType="application/vnd.openxmlformats-officedocument.package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96" r:id="rId1"/>
  </p:sldMasterIdLst>
  <p:sldIdLst>
    <p:sldId id="257" r:id="rId2"/>
    <p:sldId id="258" r:id="rId3"/>
    <p:sldId id="259" r:id="rId4"/>
    <p:sldId id="266" r:id="rId5"/>
    <p:sldId id="267" r:id="rId6"/>
    <p:sldId id="260" r:id="rId7"/>
    <p:sldId id="261" r:id="rId8"/>
    <p:sldId id="264" r:id="rId9"/>
    <p:sldId id="263" r:id="rId10"/>
    <p:sldId id="262" r:id="rId11"/>
    <p:sldId id="268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EBD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33" d="100"/>
          <a:sy n="133" d="100"/>
        </p:scale>
        <p:origin x="-88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9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ckage2.package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ackage3.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 4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cat>
            <c:strRef>
              <c:f>Sheet1!$A$2:$A$6</c:f>
              <c:strCache>
                <c:ptCount val="5"/>
                <c:pt idx="0">
                  <c:v>Very familiar</c:v>
                </c:pt>
                <c:pt idx="1">
                  <c:v>Familiar</c:v>
                </c:pt>
                <c:pt idx="2">
                  <c:v>Not very familiar</c:v>
                </c:pt>
                <c:pt idx="3">
                  <c:v>Not at all familiar</c:v>
                </c:pt>
                <c:pt idx="4">
                  <c:v>Know how to make work OA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28.0</c:v>
                </c:pt>
                <c:pt idx="1">
                  <c:v>43.0</c:v>
                </c:pt>
                <c:pt idx="2">
                  <c:v>20.0</c:v>
                </c:pt>
                <c:pt idx="3">
                  <c:v>9.0</c:v>
                </c:pt>
                <c:pt idx="4">
                  <c:v>37.0</c:v>
                </c:pt>
              </c:numCache>
            </c:numRef>
          </c:val>
        </c:ser>
        <c:shape val="box"/>
        <c:axId val="317141320"/>
        <c:axId val="450861464"/>
        <c:axId val="0"/>
      </c:bar3DChart>
      <c:catAx>
        <c:axId val="317141320"/>
        <c:scaling>
          <c:orientation val="minMax"/>
        </c:scaling>
        <c:axPos val="l"/>
        <c:tickLblPos val="nextTo"/>
        <c:crossAx val="450861464"/>
        <c:crosses val="autoZero"/>
        <c:auto val="1"/>
        <c:lblAlgn val="ctr"/>
        <c:lblOffset val="100"/>
      </c:catAx>
      <c:valAx>
        <c:axId val="450861464"/>
        <c:scaling>
          <c:orientation val="minMax"/>
        </c:scaling>
        <c:axPos val="b"/>
        <c:majorGridlines/>
        <c:numFmt formatCode="General" sourceLinked="1"/>
        <c:tickLblPos val="nextTo"/>
        <c:crossAx val="3171413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315652353447521"/>
          <c:y val="0.223835440339664"/>
          <c:w val="0.367741935483871"/>
          <c:h val="0.633333333333333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rgbClr val="63AAFE"/>
            </a:solidFill>
            <a:ln w="15677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FF99CC"/>
              </a:solidFill>
              <a:ln w="15677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CCFFCC"/>
              </a:solidFill>
              <a:ln w="15677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58C"/>
              </a:solidFill>
              <a:ln w="15677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99CCFF"/>
              </a:solidFill>
              <a:ln w="15677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346170687602802"/>
                  <c:y val="0.00150846898753241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0.116305946896645"/>
                  <c:y val="0.044167857831383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0.0394952984452578"/>
                  <c:y val="0.04031150027247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-0.0447150376524902"/>
                  <c:y val="-0.013947530060351"/>
                </c:manualLayout>
              </c:layout>
              <c:dLblPos val="bestFit"/>
              <c:showCatName val="1"/>
              <c:showPercent val="1"/>
            </c:dLbl>
            <c:numFmt formatCode="0%" sourceLinked="0"/>
            <c:spPr>
              <a:noFill/>
              <a:ln w="31354">
                <a:noFill/>
              </a:ln>
            </c:spPr>
            <c:txPr>
              <a:bodyPr/>
              <a:lstStyle/>
              <a:p>
                <a:pPr>
                  <a:defRPr sz="24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Sheet1!$B$1:$E$1</c:f>
              <c:strCache>
                <c:ptCount val="4"/>
                <c:pt idx="0">
                  <c:v>Deposit best articles</c:v>
                </c:pt>
                <c:pt idx="1">
                  <c:v>Deposit most articles</c:v>
                </c:pt>
                <c:pt idx="2">
                  <c:v>Deposit some articles</c:v>
                </c:pt>
                <c:pt idx="3">
                  <c:v>Have not deposited at all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2.0</c:v>
                </c:pt>
                <c:pt idx="1">
                  <c:v>16.0</c:v>
                </c:pt>
                <c:pt idx="2">
                  <c:v>20.0</c:v>
                </c:pt>
                <c:pt idx="3">
                  <c:v>62.0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  <c:spPr>
        <a:noFill/>
        <a:ln w="31354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944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view3D>
      <c:hPercent val="260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12700">
          <a:solidFill>
            <a:schemeClr val="tx1"/>
          </a:solidFill>
          <a:prstDash val="solid"/>
        </a:ln>
      </c:spPr>
    </c:sideWall>
    <c:backWall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3657285894819"/>
          <c:y val="0.0"/>
          <c:w val="0.86249902789929"/>
          <c:h val="0.917849904885054"/>
        </c:manualLayout>
      </c:layout>
      <c:bar3DChart>
        <c:barDir val="bar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Biology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12680">
              <a:solidFill>
                <a:srgbClr val="000000"/>
              </a:solidFill>
              <a:prstDash val="solid"/>
            </a:ln>
          </c:spPr>
          <c:cat>
            <c:strRef>
              <c:f>Sheet1!$B$1:$L$1</c:f>
              <c:strCache>
                <c:ptCount val="11"/>
                <c:pt idx="0">
                  <c:v>Biology</c:v>
                </c:pt>
                <c:pt idx="1">
                  <c:v>Economics</c:v>
                </c:pt>
                <c:pt idx="2">
                  <c:v>Political Sci</c:v>
                </c:pt>
                <c:pt idx="3">
                  <c:v>Health Sci</c:v>
                </c:pt>
                <c:pt idx="4">
                  <c:v>Business</c:v>
                </c:pt>
                <c:pt idx="5">
                  <c:v>Education</c:v>
                </c:pt>
                <c:pt idx="6">
                  <c:v>Management</c:v>
                </c:pt>
                <c:pt idx="7">
                  <c:v>Law</c:v>
                </c:pt>
                <c:pt idx="8">
                  <c:v>Psychology</c:v>
                </c:pt>
                <c:pt idx="9">
                  <c:v>Sociology</c:v>
                </c:pt>
                <c:pt idx="10">
                  <c:v>Physics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36.0</c:v>
                </c:pt>
                <c:pt idx="1">
                  <c:v>49.0</c:v>
                </c:pt>
                <c:pt idx="2">
                  <c:v>57.0</c:v>
                </c:pt>
                <c:pt idx="3">
                  <c:v>57.0</c:v>
                </c:pt>
                <c:pt idx="4">
                  <c:v>76.0</c:v>
                </c:pt>
                <c:pt idx="5">
                  <c:v>77.0</c:v>
                </c:pt>
                <c:pt idx="6">
                  <c:v>92.0</c:v>
                </c:pt>
                <c:pt idx="7">
                  <c:v>108.0</c:v>
                </c:pt>
                <c:pt idx="8">
                  <c:v>108.0</c:v>
                </c:pt>
                <c:pt idx="9">
                  <c:v>172.0</c:v>
                </c:pt>
                <c:pt idx="10">
                  <c:v>250.0</c:v>
                </c:pt>
              </c:numCache>
            </c:numRef>
          </c:val>
        </c:ser>
        <c:gapWidth val="20"/>
        <c:gapDepth val="110"/>
        <c:shape val="cylinder"/>
        <c:axId val="450833784"/>
        <c:axId val="444892456"/>
        <c:axId val="0"/>
      </c:bar3DChart>
      <c:catAx>
        <c:axId val="450833784"/>
        <c:scaling>
          <c:orientation val="minMax"/>
        </c:scaling>
        <c:axPos val="l"/>
        <c:numFmt formatCode="General" sourceLinked="1"/>
        <c:tickLblPos val="low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4892456"/>
        <c:crosses val="autoZero"/>
        <c:lblAlgn val="ctr"/>
        <c:lblOffset val="100"/>
        <c:tickLblSkip val="1"/>
        <c:tickMarkSkip val="1"/>
      </c:catAx>
      <c:valAx>
        <c:axId val="444892456"/>
        <c:scaling>
          <c:orientation val="minMax"/>
          <c:max val="250.0"/>
        </c:scaling>
        <c:axPos val="b"/>
        <c:majorGridlines>
          <c:spPr>
            <a:ln w="3170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b="0" i="0">
                    <a:solidFill>
                      <a:schemeClr val="tx1"/>
                    </a:solidFill>
                  </a:rPr>
                  <a:t>% increase in citations with Open Access</a:t>
                </a:r>
              </a:p>
            </c:rich>
          </c:tx>
          <c:layout>
            <c:manualLayout>
              <c:xMode val="edge"/>
              <c:yMode val="edge"/>
              <c:x val="0.324478925428439"/>
              <c:y val="0.808264876093961"/>
            </c:manualLayout>
          </c:layout>
          <c:spPr>
            <a:noFill/>
            <a:ln w="25359">
              <a:noFill/>
            </a:ln>
          </c:spPr>
        </c:title>
        <c:numFmt formatCode="General" sourceLinked="1"/>
        <c:tickLblPos val="nextTo"/>
        <c:spPr>
          <a:ln w="317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2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50833784"/>
        <c:crosses val="autoZero"/>
        <c:crossBetween val="between"/>
      </c:valAx>
      <c:spPr>
        <a:noFill/>
        <a:ln w="2535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23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0.9434</cdr:x>
      <cdr:y>0.89232</cdr:y>
    </cdr:from>
    <cdr:to>
      <cdr:x>1</cdr:x>
      <cdr:y>0.95966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1" y="4038600"/>
          <a:ext cx="457199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2000" dirty="0" smtClean="0">
              <a:solidFill>
                <a:schemeClr val="tx1"/>
              </a:solidFill>
            </a:rPr>
            <a:t>%</a:t>
          </a:r>
          <a:endParaRPr lang="en-US" sz="1100" dirty="0">
            <a:solidFill>
              <a:schemeClr val="tx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25449-7195-BE42-9E83-2EC65E04DC6C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B1FA2-3678-9141-9A25-730DF7C95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C47B3-B3F2-9340-8359-A5E874E1F825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4FD10-C143-0847-96A3-038864629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A95DA-267B-5048-8698-7C3C47B66522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EDAA-234E-CB41-BB11-1E05C2B66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52DC4-A68D-9B42-8884-ABF65985C070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DDF8B-BF1B-8848-A527-29ED55B3B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1FF4D-3841-3B46-B0F8-89F2226ADBA5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57561-8D48-7647-8E0B-25C22EA51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34BA7-F8AA-8040-8947-6C6997E0CDE3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4C822-0B34-7B49-B331-A3F00228B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CD061-0A5D-4748-9774-FDD93EDDB036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9DC0-8500-A34E-A940-2CB7A81E6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39780-AE6A-6948-A384-BE0B497AC976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57CBD-F5E1-5B4C-8CD1-9C2C2941C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EE764-C046-0142-8609-27AB579EBC88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6CBAD-70A9-B143-A0D4-62606C801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C9CCC-6AE6-A845-9333-D8C1C3D69F0B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FD214-144E-234E-906B-90FC3A5F8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GB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FA7C3-9109-2B40-979A-95E81760321B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C52FE-62DB-AC42-8E2E-375AFAC6A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274632B-C2AE-2C41-9BE2-D7E502DA6472}" type="datetime1">
              <a:rPr lang="en-US"/>
              <a:pPr>
                <a:defRPr/>
              </a:pPr>
              <a:t>9/4/08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F5F0BF-F515-EF44-8063-AB9F64FE0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13" r:id="rId2"/>
    <p:sldLayoutId id="2147483720" r:id="rId3"/>
    <p:sldLayoutId id="2147483714" r:id="rId4"/>
    <p:sldLayoutId id="2147483721" r:id="rId5"/>
    <p:sldLayoutId id="2147483715" r:id="rId6"/>
    <p:sldLayoutId id="2147483716" r:id="rId7"/>
    <p:sldLayoutId id="2147483722" r:id="rId8"/>
    <p:sldLayoutId id="2147483723" r:id="rId9"/>
    <p:sldLayoutId id="2147483717" r:id="rId10"/>
    <p:sldLayoutId id="214748371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-110" charset="2"/>
        <a:buChar char=""/>
        <a:defRPr sz="30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-110" charset="2"/>
        <a:buChar char=""/>
        <a:defRPr sz="26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-110" charset="0"/>
        <a:buChar char="○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-110" charset="2"/>
        <a:buChar char="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itchFamily="-110" charset="0"/>
        <a:buChar char="-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hyperlink" Target="http://www.keyperspectives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rgbClr val="7EBDD9"/>
                </a:solidFill>
                <a:ea typeface="+mj-ea"/>
                <a:cs typeface="+mj-cs"/>
              </a:rPr>
              <a:t>WHAT HELPS AND WHAT HINDERS SCIENCE IN AN OPEN ACCESS ENVIRONMENT?</a:t>
            </a:r>
            <a:r>
              <a:rPr dirty="0" smtClean="0">
                <a:ea typeface="+mj-ea"/>
                <a:cs typeface="+mj-cs"/>
              </a:rPr>
              <a:t/>
            </a:r>
            <a:br>
              <a:rPr dirty="0" smtClean="0">
                <a:ea typeface="+mj-ea"/>
                <a:cs typeface="+mj-cs"/>
              </a:rPr>
            </a:br>
            <a:endParaRPr dirty="0">
              <a:ea typeface="+mj-ea"/>
              <a:cs typeface="+mj-cs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433388" y="1544638"/>
            <a:ext cx="6480175" cy="1752600"/>
          </a:xfrm>
        </p:spPr>
        <p:txBody>
          <a:bodyPr/>
          <a:lstStyle/>
          <a:p>
            <a:pPr algn="l"/>
            <a:r>
              <a:rPr lang="en-US" dirty="0" smtClean="0"/>
              <a:t>Alma Swan, Key Perspectives Ltd, Truro, UK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433388" y="457200"/>
            <a:ext cx="7543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/>
              <a:t>Second European Conference on Science </a:t>
            </a:r>
            <a:r>
              <a:rPr lang="en-US" dirty="0" smtClean="0"/>
              <a:t>Publishing </a:t>
            </a:r>
          </a:p>
          <a:p>
            <a:r>
              <a:rPr lang="en-US" dirty="0" smtClean="0"/>
              <a:t>Oslo,  4</a:t>
            </a:r>
            <a:r>
              <a:rPr lang="en-US" dirty="0"/>
              <a:t>-6 September 2008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en-US" sz="4100" dirty="0" smtClean="0">
                <a:solidFill>
                  <a:srgbClr val="7EBDD9"/>
                </a:solidFill>
              </a:rPr>
              <a:t>What hinders and what helps science in an OA world?</a:t>
            </a:r>
          </a:p>
        </p:txBody>
      </p:sp>
      <p:sp>
        <p:nvSpPr>
          <p:cNvPr id="18437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286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Embargoes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600200"/>
            <a:ext cx="1600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7EBDD9"/>
                </a:solidFill>
              </a:rPr>
              <a:t>Hinders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10200" y="1600200"/>
            <a:ext cx="1905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7EBDD9"/>
                </a:solidFill>
              </a:rPr>
              <a:t>Helps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2895600"/>
            <a:ext cx="388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Narrow schema for recognition and reward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3855661"/>
            <a:ext cx="31623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Misinformation (e.g. about peer review)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04850" y="4876800"/>
            <a:ext cx="31623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Disjointed OA scene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" y="5887015"/>
            <a:ext cx="26479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Age</a:t>
            </a: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191000" y="2286000"/>
            <a:ext cx="4648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Immediate deposit / later access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191000" y="2895600"/>
            <a:ext cx="464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New metrics and mechanisms for recognition and reward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3855661"/>
            <a:ext cx="3962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Relentless outing of the </a:t>
            </a:r>
            <a:r>
              <a:rPr lang="en-US" sz="2400" dirty="0" err="1" smtClean="0"/>
              <a:t>misinformers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91000" y="4876800"/>
            <a:ext cx="4191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Joined-up OA environment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91000" y="5892463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Youth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0" y="5430798"/>
            <a:ext cx="232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PDF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5430798"/>
            <a:ext cx="80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XML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1" grpId="0"/>
      <p:bldP spid="20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EBDD9"/>
                </a:solidFill>
              </a:rPr>
              <a:t>Thank you for listening</a:t>
            </a:r>
            <a:endParaRPr lang="en-US" dirty="0">
              <a:solidFill>
                <a:srgbClr val="7EBDD9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>
              <a:hlinkClick r:id="rId2"/>
            </a:endParaRPr>
          </a:p>
          <a:p>
            <a:pPr algn="ctr">
              <a:buNone/>
            </a:pPr>
            <a:r>
              <a:rPr lang="en-US" dirty="0" smtClean="0">
                <a:hlinkClick r:id="rId2"/>
              </a:rPr>
              <a:t>aswan@keyperspectives.co.uk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3"/>
              </a:rPr>
              <a:t>www.keyperspectives.co.uk</a:t>
            </a: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4"/>
              </a:rPr>
              <a:t>www.keyperspectives.com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7EBDD9"/>
                </a:solidFill>
                <a:ea typeface="ＭＳ Ｐゴシック" pitchFamily="-112" charset="-128"/>
                <a:cs typeface="ＭＳ Ｐゴシック" pitchFamily="-112" charset="-128"/>
              </a:rPr>
              <a:t>What gets us to an Open Access environment?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001000" cy="3916363"/>
          </a:xfrm>
        </p:spPr>
        <p:txBody>
          <a:bodyPr/>
          <a:lstStyle/>
          <a:p>
            <a:pPr marL="725488" indent="-688975">
              <a:spcAft>
                <a:spcPts val="1800"/>
              </a:spcAft>
            </a:pPr>
            <a:r>
              <a:rPr lang="en-US" sz="4000" smtClean="0"/>
              <a:t>Awareness and understanding</a:t>
            </a:r>
          </a:p>
          <a:p>
            <a:pPr marL="725488" indent="-688975">
              <a:spcAft>
                <a:spcPts val="1800"/>
              </a:spcAft>
            </a:pPr>
            <a:r>
              <a:rPr lang="en-US" sz="4000" smtClean="0"/>
              <a:t>Policies (mandatory ones)</a:t>
            </a:r>
          </a:p>
          <a:p>
            <a:pPr marL="725488" indent="-688975">
              <a:spcAft>
                <a:spcPts val="1800"/>
              </a:spcAft>
            </a:pPr>
            <a:r>
              <a:rPr lang="en-US" sz="4000" smtClean="0"/>
              <a:t>Evidence and experience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>
                <a:solidFill>
                  <a:srgbClr val="7EBDD9"/>
                </a:solidFill>
              </a:rPr>
              <a:t>Awareness and understanding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725488" indent="-688975"/>
            <a:r>
              <a:rPr lang="en-US" sz="4000" dirty="0" smtClean="0"/>
              <a:t>Familiar with OA </a:t>
            </a:r>
          </a:p>
          <a:p>
            <a:pPr marL="725488" indent="-688975"/>
            <a:r>
              <a:rPr lang="en-US" sz="4000" dirty="0" smtClean="0"/>
              <a:t>Self-archiving </a:t>
            </a:r>
            <a:r>
              <a:rPr lang="en-US" sz="4000" dirty="0" err="1" smtClean="0"/>
              <a:t>behaviour</a:t>
            </a:r>
            <a:endParaRPr lang="en-US" sz="4000" dirty="0" smtClean="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EBDD9"/>
                </a:solidFill>
              </a:rPr>
              <a:t>Awareness of OA</a:t>
            </a:r>
            <a:endParaRPr lang="en-US" dirty="0">
              <a:solidFill>
                <a:srgbClr val="7EBDD9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EBDD9"/>
                </a:solidFill>
              </a:rPr>
              <a:t>Self-archiving </a:t>
            </a:r>
            <a:r>
              <a:rPr lang="en-US" dirty="0" err="1" smtClean="0">
                <a:solidFill>
                  <a:srgbClr val="7EBDD9"/>
                </a:solidFill>
              </a:rPr>
              <a:t>behaviour</a:t>
            </a:r>
            <a:endParaRPr lang="en-US" dirty="0">
              <a:solidFill>
                <a:srgbClr val="7EBDD9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896729" y="1417638"/>
          <a:ext cx="7415313" cy="4906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EBDD9"/>
                </a:solidFill>
              </a:rPr>
              <a:t>Policies and mandates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467600" cy="4449763"/>
          </a:xfrm>
        </p:spPr>
        <p:txBody>
          <a:bodyPr/>
          <a:lstStyle/>
          <a:p>
            <a:pPr marL="539750" indent="-503238"/>
            <a:r>
              <a:rPr lang="en-US" dirty="0" smtClean="0"/>
              <a:t>Policies raise awareness but don’t change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marL="539750" indent="-503238"/>
            <a:r>
              <a:rPr lang="en-US" dirty="0" smtClean="0"/>
              <a:t>Mandates raise awareness and change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marL="539750" indent="-503238"/>
            <a:r>
              <a:rPr lang="en-US" dirty="0" smtClean="0"/>
              <a:t>Mandates make sense for the mandating body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EBDD9"/>
                </a:solidFill>
              </a:rPr>
              <a:t>Evidence and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0713" indent="-584200"/>
            <a:r>
              <a:rPr lang="en-US" dirty="0" smtClean="0"/>
              <a:t>Increased visibility:</a:t>
            </a:r>
          </a:p>
          <a:p>
            <a:pPr marL="922338" lvl="1" indent="-584200"/>
            <a:r>
              <a:rPr lang="en-US" dirty="0" smtClean="0"/>
              <a:t>Google and Google Scholar</a:t>
            </a:r>
          </a:p>
          <a:p>
            <a:pPr marL="922338" lvl="1" indent="-584200"/>
            <a:r>
              <a:rPr lang="en-US" dirty="0" smtClean="0"/>
              <a:t>Testimonial evidence</a:t>
            </a:r>
          </a:p>
          <a:p>
            <a:pPr marL="620713" indent="-584200"/>
            <a:endParaRPr lang="en-US" dirty="0" smtClean="0"/>
          </a:p>
          <a:p>
            <a:pPr marL="620713" indent="-584200"/>
            <a:r>
              <a:rPr lang="en-US" dirty="0" smtClean="0"/>
              <a:t>More impact:</a:t>
            </a:r>
          </a:p>
          <a:p>
            <a:pPr marL="922338" lvl="1" indent="-584200"/>
            <a:r>
              <a:rPr lang="en-US" dirty="0" smtClean="0"/>
              <a:t>Increased downloads</a:t>
            </a:r>
          </a:p>
          <a:p>
            <a:pPr marL="922338" lvl="1" indent="-584200"/>
            <a:r>
              <a:rPr lang="en-US" dirty="0" smtClean="0"/>
              <a:t>Increased citations</a:t>
            </a:r>
          </a:p>
          <a:p>
            <a:pPr marL="620713" indent="-584200"/>
            <a:endParaRPr lang="en-US" dirty="0" smtClean="0"/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3" grpI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EBDD9"/>
                </a:solidFill>
              </a:rPr>
              <a:t>One testimonial</a:t>
            </a:r>
            <a:endParaRPr lang="en-US" dirty="0">
              <a:solidFill>
                <a:srgbClr val="7EBDD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525963"/>
          </a:xfrm>
        </p:spPr>
        <p:txBody>
          <a:bodyPr/>
          <a:lstStyle/>
          <a:p>
            <a:pPr marL="538163" indent="-501650"/>
            <a:r>
              <a:rPr lang="en-GB" sz="4000" dirty="0" smtClean="0"/>
              <a:t>“Self-archiving …. has given instant world-wide visibility to my work. As a result, I was invited to submit papers to refereed international conferences/journals and got them accepted.”</a:t>
            </a:r>
            <a:endParaRPr lang="en-US" sz="40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EBDD9"/>
                </a:solidFill>
              </a:rPr>
              <a:t>Increased citation impact</a:t>
            </a:r>
            <a:endParaRPr lang="en-US" dirty="0">
              <a:solidFill>
                <a:srgbClr val="7EBDD9"/>
              </a:solidFill>
            </a:endParaRPr>
          </a:p>
        </p:txBody>
      </p:sp>
      <p:graphicFrame>
        <p:nvGraphicFramePr>
          <p:cNvPr id="4" name="C 1"/>
          <p:cNvGraphicFramePr/>
          <p:nvPr/>
        </p:nvGraphicFramePr>
        <p:xfrm>
          <a:off x="685800" y="914400"/>
          <a:ext cx="7772400" cy="5007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6172200" y="6400800"/>
            <a:ext cx="2819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7EBDD9"/>
                </a:solidFill>
                <a:latin typeface="Lucida Handwriting" pitchFamily="-110" charset="0"/>
                <a:ea typeface="Lucida Handwriting" pitchFamily="-110" charset="0"/>
                <a:cs typeface="Lucida Handwriting" pitchFamily="-110" charset="0"/>
              </a:rPr>
              <a:t>Key Perspectives Ltd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5921662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Data: </a:t>
            </a:r>
            <a:r>
              <a:rPr lang="en-US" dirty="0" err="1" smtClean="0"/>
              <a:t>Stevan</a:t>
            </a:r>
            <a:r>
              <a:rPr lang="en-US" dirty="0" smtClean="0"/>
              <a:t> </a:t>
            </a:r>
            <a:r>
              <a:rPr lang="en-US" dirty="0" err="1" smtClean="0"/>
              <a:t>Harnad</a:t>
            </a:r>
            <a:r>
              <a:rPr lang="en-US" dirty="0" smtClean="0"/>
              <a:t> and co-workers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Custom 4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C5C6C8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314</Words>
  <Application>Microsoft Macintosh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Technic</vt:lpstr>
      <vt:lpstr>WHAT HELPS AND WHAT HINDERS SCIENCE IN AN OPEN ACCESS ENVIRONMENT? </vt:lpstr>
      <vt:lpstr>What gets us to an Open Access environment?</vt:lpstr>
      <vt:lpstr>Awareness and understanding</vt:lpstr>
      <vt:lpstr>Awareness of OA</vt:lpstr>
      <vt:lpstr>Self-archiving behaviour</vt:lpstr>
      <vt:lpstr>Policies and mandates</vt:lpstr>
      <vt:lpstr>Evidence and experience</vt:lpstr>
      <vt:lpstr>One testimonial</vt:lpstr>
      <vt:lpstr>Increased citation impact</vt:lpstr>
      <vt:lpstr>What hinders and what helps science in an OA world?</vt:lpstr>
      <vt:lpstr>Thank you for listening</vt:lpstr>
    </vt:vector>
  </TitlesOfParts>
  <Company/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HELPS AND WHAT HINDERS SCIENCE IN AN OPEN ACCESS ENVIRONMENT? </dc:title>
  <dc:creator>Alma Swan</dc:creator>
  <cp:lastModifiedBy>ALMA SWAN</cp:lastModifiedBy>
  <cp:revision>13</cp:revision>
  <dcterms:created xsi:type="dcterms:W3CDTF">2008-09-04T09:37:40Z</dcterms:created>
  <dcterms:modified xsi:type="dcterms:W3CDTF">2008-09-04T09:42:54Z</dcterms:modified>
</cp:coreProperties>
</file>