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Default Extension="xls" ContentType="application/vnd.ms-exce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ackage" ContentType="application/vnd.openxmlformats-officedocument.package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5"/>
  </p:notesMasterIdLst>
  <p:sldIdLst>
    <p:sldId id="256" r:id="rId2"/>
    <p:sldId id="264" r:id="rId3"/>
    <p:sldId id="272" r:id="rId4"/>
    <p:sldId id="258" r:id="rId5"/>
    <p:sldId id="261" r:id="rId6"/>
    <p:sldId id="259" r:id="rId7"/>
    <p:sldId id="260" r:id="rId8"/>
    <p:sldId id="262" r:id="rId9"/>
    <p:sldId id="265" r:id="rId10"/>
    <p:sldId id="263" r:id="rId11"/>
    <p:sldId id="266" r:id="rId12"/>
    <p:sldId id="257" r:id="rId13"/>
    <p:sldId id="268" r:id="rId14"/>
    <p:sldId id="269" r:id="rId15"/>
    <p:sldId id="270" r:id="rId16"/>
    <p:sldId id="287" r:id="rId17"/>
    <p:sldId id="271" r:id="rId18"/>
    <p:sldId id="273" r:id="rId19"/>
    <p:sldId id="274" r:id="rId20"/>
    <p:sldId id="279" r:id="rId21"/>
    <p:sldId id="280" r:id="rId22"/>
    <p:sldId id="289" r:id="rId23"/>
    <p:sldId id="281" r:id="rId24"/>
    <p:sldId id="275" r:id="rId25"/>
    <p:sldId id="276" r:id="rId26"/>
    <p:sldId id="277" r:id="rId27"/>
    <p:sldId id="278" r:id="rId28"/>
    <p:sldId id="288" r:id="rId29"/>
    <p:sldId id="283" r:id="rId30"/>
    <p:sldId id="267" r:id="rId31"/>
    <p:sldId id="282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EBDD9"/>
    <a:srgbClr val="7BD9D9"/>
    <a:srgbClr val="D9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480" y="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4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view3D>
      <c:hPercent val="26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9789220612367"/>
          <c:y val="0.0"/>
          <c:w val="0.815377990917533"/>
          <c:h val="0.864773921667289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574936728"/>
        <c:axId val="574940424"/>
        <c:axId val="0"/>
      </c:bar3DChart>
      <c:catAx>
        <c:axId val="574936728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4940424"/>
        <c:crosses val="autoZero"/>
        <c:lblAlgn val="ctr"/>
        <c:lblOffset val="100"/>
        <c:tickLblSkip val="1"/>
        <c:tickMarkSkip val="1"/>
      </c:catAx>
      <c:valAx>
        <c:axId val="574940424"/>
        <c:scaling>
          <c:orientation val="minMax"/>
          <c:max val="250.0"/>
        </c:scaling>
        <c:axPos val="b"/>
        <c:majorGridlines>
          <c:spPr>
            <a:ln w="317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0" i="0">
                    <a:solidFill>
                      <a:schemeClr val="tx1"/>
                    </a:solidFill>
                  </a:rPr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335511939894584"/>
              <c:y val="0.877777716809789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4936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55DD1344-5088-284A-B2C6-C3F0C6AFF889}" type="datetime1">
              <a:rPr lang="en-US"/>
              <a:pPr>
                <a:defRPr/>
              </a:pPr>
              <a:t>8/26/08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E13F3A7-4A44-C84B-A0C2-13FB8B3B0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A84EF3-CC5F-6A40-B5A7-9EB6B52CF308}" type="slidenum">
              <a:rPr lang="en-GB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16</a:t>
            </a:fld>
            <a:endParaRPr lang="en-GB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5715-2865-8746-AED8-6DFDD9D3F31F}" type="datetime1">
              <a:rPr lang="en-US"/>
              <a:pPr>
                <a:defRPr/>
              </a:pPr>
              <a:t>8/26/08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527B4-E52B-BD42-83B9-0BE64F80B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9C70-42B0-6048-9880-B1F47239514D}" type="datetime1">
              <a:rPr lang="en-US"/>
              <a:pPr>
                <a:defRPr/>
              </a:pPr>
              <a:t>8/26/08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C5A7-82FC-344A-9A18-C2EBFFEAA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7931-839D-3148-AC54-7835C2CE3522}" type="datetime1">
              <a:rPr lang="en-US"/>
              <a:pPr>
                <a:defRPr/>
              </a:pPr>
              <a:t>8/26/08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2FA1-A3AE-F54B-9970-A30E52706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0B1E-6977-A94A-8143-DDBD81862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37D6D-2A36-1243-A949-8E2E9FE8DDF8}" type="datetime1">
              <a:rPr lang="en-US"/>
              <a:pPr>
                <a:defRPr/>
              </a:pPr>
              <a:t>8/26/08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BCD6A-1BF2-4143-87A2-D373685AD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BB6B-EE1B-48FB-8575-0D55C373DE88}" type="datetimeFigureOut">
              <a:rPr lang="en-US"/>
              <a:pPr>
                <a:defRPr/>
              </a:pPr>
              <a:t>8/26/08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0E561-988D-2146-9C2C-AF5F62FD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F8A6-95B0-B445-A096-19D69C14E6E2}" type="datetime1">
              <a:rPr lang="en-US"/>
              <a:pPr>
                <a:defRPr/>
              </a:pPr>
              <a:t>8/26/08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7A251-406D-9B45-A59E-D813FBAE9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271B-B055-4A46-86EC-DEDFB4F08FC4}" type="datetime1">
              <a:rPr lang="en-US"/>
              <a:pPr>
                <a:defRPr/>
              </a:pPr>
              <a:t>8/26/08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ADE5-FD37-CB43-83A1-1FBF63B52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1FD2-9F8E-0D4B-8714-C9542C8732D0}" type="datetime1">
              <a:rPr lang="en-US"/>
              <a:pPr>
                <a:defRPr/>
              </a:pPr>
              <a:t>8/26/08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BF1A-4572-7940-B899-22C981565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EE7E-C142-EE46-8FF1-A4E4113E7B9E}" type="datetime1">
              <a:rPr lang="en-US"/>
              <a:pPr>
                <a:defRPr/>
              </a:pPr>
              <a:t>8/26/08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8B56-A778-0F49-B40D-C14F8BF1D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26E9-C5DD-E14A-B525-97A2AB882422}" type="datetime1">
              <a:rPr lang="en-US"/>
              <a:pPr>
                <a:defRPr/>
              </a:pPr>
              <a:t>8/26/08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DACF4-38CF-3E46-A37C-AA94F2099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BAF0-26B7-B34F-B77D-658862F358DC}" type="datetime1">
              <a:rPr lang="en-US"/>
              <a:pPr>
                <a:defRPr/>
              </a:pPr>
              <a:t>8/26/08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45D3-E22D-3942-A2F2-84B40E535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4C450C69-09A6-1349-8B06-3EBC4CE3B503}" type="datetime1">
              <a:rPr lang="en-US"/>
              <a:pPr>
                <a:defRPr/>
              </a:pPr>
              <a:t>8/26/08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16A62ABA-F812-DE4B-91D9-2CD2DBB13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-112" charset="2"/>
        <a:buChar char=""/>
        <a:defRPr sz="30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-112" charset="2"/>
        <a:buChar char=""/>
        <a:defRPr sz="26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-112" charset="0"/>
        <a:buChar char="○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-112" charset="2"/>
        <a:buChar char="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-112" charset="0"/>
        <a:buChar char="-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aj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line.org.br/" TargetMode="External"/><Relationship Id="rId3" Type="http://schemas.openxmlformats.org/officeDocument/2006/relationships/hyperlink" Target="http://www.scielo.b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Chart1.xls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pe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3336925"/>
            <a:ext cx="6480175" cy="230187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rgbClr val="7EBDD9"/>
                </a:solidFill>
              </a:rPr>
              <a:t>The Communication of Science and Technology in a Sustainable Future</a:t>
            </a:r>
            <a:r>
              <a:rPr smtClean="0"/>
              <a:t/>
            </a:r>
            <a:br>
              <a:rPr smtClean="0"/>
            </a:br>
            <a:endParaRPr>
              <a:ea typeface="+mj-ea"/>
              <a:cs typeface="+mj-cs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Alma Swan, Key Perspectives Ltd, Truro, UK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28625" y="5943600"/>
            <a:ext cx="754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World Association for Sustainable Development, Annual Conference Brighton, UK, 27-29 August 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The outcome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… of both absolute cost and of inflation of that cost…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Even rich university libraries cannot afford to buy all the journals that their patrons need and want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University libraries that are not well-funded cannot afford even a reasonable core set of journals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Testimonies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“.. An [Indian] researcher is often unaware of the latest trends in science because hardly 10 percent of our libraries get the top journals.”                                     </a:t>
            </a:r>
            <a:r>
              <a:rPr lang="en-US" sz="200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A.S.Paintal</a:t>
            </a: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, former Director General                                    Indian Council for Medical Research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Health workers in the developing world are being “starved of the information that is the lifeblood of effective healthcare.”             </a:t>
            </a:r>
            <a:r>
              <a:rPr lang="en-US" sz="200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Neil Pakenham-Walsh</a:t>
            </a: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, Coordinator                                     Global Healthcare Information Network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World Health Organization survey, 2000</a:t>
            </a:r>
            <a:endParaRPr lang="en-US" smtClean="0">
              <a:solidFill>
                <a:srgbClr val="7EBDD9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73563"/>
          </a:xfrm>
        </p:spPr>
        <p:txBody>
          <a:bodyPr/>
          <a:lstStyle/>
          <a:p>
            <a:pPr marL="534988" indent="-498475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Researchers in developing countries ranked </a:t>
            </a:r>
            <a:r>
              <a:rPr lang="en-US" sz="3600" dirty="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access to subscription-based journals 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as one of their most pressing problems </a:t>
            </a:r>
          </a:p>
          <a:p>
            <a:pPr marL="534988" indent="-498475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In countries with annual incomes of &lt;US$1000 per capita, </a:t>
            </a:r>
            <a:r>
              <a:rPr lang="en-US" sz="3600" dirty="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56% of institutions surveyed had no current subscriptions to international </a:t>
            </a:r>
            <a:r>
              <a:rPr lang="en-US" sz="3600" dirty="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journals, nor for the last 5 years</a:t>
            </a:r>
            <a:endParaRPr lang="en-US" sz="3600" dirty="0" smtClean="0">
              <a:solidFill>
                <a:srgbClr val="7EBDD9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WHO’s HINARI </a:t>
            </a:r>
            <a:r>
              <a:rPr lang="en-US" sz="280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and</a:t>
            </a:r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 AGORA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marL="630238" indent="-59372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Collaboration of &gt;45 publishers: free or  reduced-cost access to journals for developing countries</a:t>
            </a:r>
          </a:p>
          <a:p>
            <a:pPr marL="630238" indent="-59372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HINARI: health sciences</a:t>
            </a:r>
          </a:p>
          <a:p>
            <a:pPr marL="933450" lvl="1" indent="-593725" eaLnBrk="1" hangingPunct="1"/>
            <a:r>
              <a:rPr lang="en-US" smtClean="0"/>
              <a:t>108 countries, 1043 institutions, 5000 journals</a:t>
            </a:r>
          </a:p>
          <a:p>
            <a:pPr marL="630238" indent="-59372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AGORA: agricultural sciences</a:t>
            </a:r>
          </a:p>
          <a:p>
            <a:pPr marL="933450" lvl="1" indent="-593725" eaLnBrk="1" hangingPunct="1"/>
            <a:r>
              <a:rPr lang="en-US" smtClean="0"/>
              <a:t>108 countries, 1275 journals</a:t>
            </a:r>
          </a:p>
          <a:p>
            <a:pPr marL="630238" indent="-593725" eaLnBrk="1" hangingPunct="1">
              <a:buFont typeface="Wingdings 2" pitchFamily="-112" charset="2"/>
              <a:buNone/>
            </a:pPr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The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Per capita GDP &lt; $1000 = free access at publishers’ discretion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Per capita GDP $1000-3000 = $1000 per year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Rules out China, Brazil, Indonesia and India anyway, because the GDP level is ‘too high’ or because there is a sales office in those countries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The new solution: “Open Access”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Enabled by the World Wide Web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Immediate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Free to use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Free of [copyright] restrictions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Access to the peer-reviewed literature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Worldwide, at any time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Greater visibility, greater impact</a:t>
            </a:r>
          </a:p>
          <a:p>
            <a:pPr marL="534988" indent="-498475" eaLnBrk="1" hangingPunct="1"/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81000"/>
            <a:ext cx="8499475" cy="914400"/>
          </a:xfrm>
        </p:spPr>
        <p:txBody>
          <a:bodyPr/>
          <a:lstStyle/>
          <a:p>
            <a:pPr eaLnBrk="1" hangingPunct="1"/>
            <a:r>
              <a:rPr lang="en-GB" sz="540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62000" y="1646238"/>
          <a:ext cx="7861300" cy="37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/>
              <a:t>Range = 36%-200%</a:t>
            </a:r>
          </a:p>
          <a:p>
            <a:r>
              <a:rPr lang="en-GB"/>
              <a:t>(Data: Stevan Harnad and co-workers)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Two routes to Open Access (OA)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467600" cy="4221163"/>
          </a:xfrm>
        </p:spPr>
        <p:txBody>
          <a:bodyPr/>
          <a:lstStyle/>
          <a:p>
            <a:pPr marL="630238" indent="-593725" eaLnBrk="1" hangingPunct="1">
              <a:buFont typeface="Wingdings 2" pitchFamily="-110" charset="2"/>
              <a:buChar char=""/>
              <a:defRPr/>
            </a:pPr>
            <a:r>
              <a:rPr lang="en-US" sz="4000" dirty="0" smtClean="0"/>
              <a:t>Open Access journals</a:t>
            </a:r>
          </a:p>
          <a:p>
            <a:pPr marL="630238" indent="-593725" eaLnBrk="1" hangingPunct="1">
              <a:buFont typeface="Wingdings 2" pitchFamily="-110" charset="2"/>
              <a:buChar char=""/>
              <a:defRPr/>
            </a:pPr>
            <a:r>
              <a:rPr lang="en-US" sz="4000" dirty="0" smtClean="0"/>
              <a:t>Open Access repositories</a:t>
            </a:r>
          </a:p>
          <a:p>
            <a:pPr marL="534988" indent="-498475" eaLnBrk="1" hangingPunct="1">
              <a:buFont typeface="Wingdings 2" pitchFamily="-110" charset="2"/>
              <a:buChar char=""/>
              <a:defRPr/>
            </a:pPr>
            <a:endParaRPr lang="en-US" dirty="0"/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Open Access journals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Free to use (online)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Restriction-free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Different business models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3500+ 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Listed in the Directory of Open Access Journals (</a:t>
            </a:r>
            <a:r>
              <a:rPr lang="en-US" smtClean="0">
                <a:ea typeface="ＭＳ Ｐゴシック" pitchFamily="-112" charset="-128"/>
                <a:cs typeface="ＭＳ Ｐゴシック" pitchFamily="-112" charset="-128"/>
                <a:hlinkClick r:id="rId2"/>
              </a:rPr>
              <a:t>www.doaj.org</a:t>
            </a: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Example: The Malaria Journal</a:t>
            </a:r>
          </a:p>
          <a:p>
            <a:pPr marL="534988" indent="-498475" eaLnBrk="1" hangingPunct="1"/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4819" name="Content Placeholder 3" descr="Malaria Journal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0947" r="-20947"/>
          <a:stretch>
            <a:fillRect/>
          </a:stretch>
        </p:blipFill>
        <p:spPr>
          <a:xfrm>
            <a:off x="-533400" y="274638"/>
            <a:ext cx="10012363" cy="6069012"/>
          </a:xfrm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Sustainable futures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498475" eaLnBrk="1" hangingPunct="1">
              <a:spcAft>
                <a:spcPts val="1800"/>
              </a:spcAft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“Assimilation of scientific and technological information is an essential precondition for progress in developing countries.”                                      </a:t>
            </a:r>
            <a:r>
              <a:rPr lang="en-US" sz="200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UNESCO</a:t>
            </a: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, 1982</a:t>
            </a:r>
          </a:p>
          <a:p>
            <a:pPr marL="534988" indent="-498475" eaLnBrk="1" hangingPunct="1">
              <a:spcAft>
                <a:spcPts val="1800"/>
              </a:spcAft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Health is a “prerequisite for security, economic growth, and sustainable futures”                                                </a:t>
            </a:r>
            <a:r>
              <a:rPr lang="en-US" sz="200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David Nabarro</a:t>
            </a: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, WHO</a:t>
            </a:r>
          </a:p>
          <a:p>
            <a:pPr marL="534988" indent="-498475" eaLnBrk="1" hangingPunct="1">
              <a:spcAft>
                <a:spcPts val="1800"/>
              </a:spcAft>
            </a:pPr>
            <a:endParaRPr lang="en-US" sz="200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Some special OAJ initiatives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498475" eaLnBrk="1" hangingPunct="1"/>
            <a:r>
              <a:rPr lang="en-US" sz="3600" dirty="0" err="1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Bioline</a:t>
            </a:r>
            <a:r>
              <a:rPr lang="en-US" sz="3600" dirty="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 International                      </a:t>
            </a:r>
            <a:r>
              <a:rPr lang="en-US" sz="3600" dirty="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  <a:hlinkClick r:id="rId2"/>
              </a:rPr>
              <a:t>www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  <a:hlinkClick r:id="rId2"/>
              </a:rPr>
              <a:t>.bioline.org.br/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  <a:p>
            <a:pPr marL="534988" indent="-498475" eaLnBrk="1" hangingPunct="1"/>
            <a:r>
              <a:rPr lang="en-US" sz="3600" dirty="0" err="1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Scielo</a:t>
            </a:r>
            <a:r>
              <a:rPr lang="en-US" sz="3600" dirty="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 (Scientific Electronic Library Online)                                           </a:t>
            </a:r>
            <a:r>
              <a:rPr lang="en-US" sz="3600" dirty="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  <a:hlinkClick r:id="rId3"/>
              </a:rPr>
              <a:t>www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  <a:hlinkClick r:id="rId3"/>
              </a:rPr>
              <a:t>.scielo.br/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Bioline International: usage (c60 journals)</a:t>
            </a:r>
          </a:p>
        </p:txBody>
      </p:sp>
      <p:graphicFrame>
        <p:nvGraphicFramePr>
          <p:cNvPr id="3686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708525"/>
        </p:xfrm>
        <a:graphic>
          <a:graphicData uri="http://schemas.openxmlformats.org/presentationml/2006/ole">
            <p:oleObj spid="_x0000_s36866" r:id="rId3" imgW="8381307" imgH="4705723" progId="Excel.Chart.8">
              <p:embed/>
            </p:oleObj>
          </a:graphicData>
        </a:graphic>
      </p:graphicFrame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Bioline usage by city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9248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Scielo: usage (200 journals)</a:t>
            </a:r>
          </a:p>
        </p:txBody>
      </p:sp>
      <p:pic>
        <p:nvPicPr>
          <p:cNvPr id="38915" name="Content Placeholder 3" descr="SciELO usage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07" r="-10507"/>
          <a:stretch>
            <a:fillRect/>
          </a:stretch>
        </p:blipFill>
        <p:spPr>
          <a:xfrm>
            <a:off x="457200" y="1416050"/>
            <a:ext cx="8099425" cy="4908550"/>
          </a:xfrm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Open Access repositories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Institutionally-based (universities, etc)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Collect copies of articles published by the institution’s researchers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Researchers themselves deposit the articles (or send them to the library for depositing by library staff)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Free to access and free of restrictions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Form a global database of current research, indexed by Google/Scholar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0963" name="Content Placeholder 3" descr="ECS EPrint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7505" r="-17505"/>
          <a:stretch>
            <a:fillRect/>
          </a:stretch>
        </p:blipFill>
        <p:spPr>
          <a:xfrm>
            <a:off x="-609600" y="152400"/>
            <a:ext cx="10107613" cy="6126163"/>
          </a:xfrm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1987" name="Content Placeholder 3" descr="eScholarship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4394" r="-14394"/>
          <a:stretch>
            <a:fillRect/>
          </a:stretch>
        </p:blipFill>
        <p:spPr>
          <a:xfrm>
            <a:off x="-479425" y="152400"/>
            <a:ext cx="9982200" cy="6049963"/>
          </a:xfrm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Usage</a:t>
            </a:r>
          </a:p>
        </p:txBody>
      </p:sp>
      <p:pic>
        <p:nvPicPr>
          <p:cNvPr id="43011" name="Content Placeholder 3" descr="eScholarship detail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640" r="-1640"/>
          <a:stretch>
            <a:fillRect/>
          </a:stretch>
        </p:blipFill>
        <p:spPr>
          <a:xfrm>
            <a:off x="609600" y="1416050"/>
            <a:ext cx="8001000" cy="4848225"/>
          </a:xfrm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1825" cy="1143000"/>
          </a:xfrm>
        </p:spPr>
        <p:txBody>
          <a:bodyPr/>
          <a:lstStyle/>
          <a:p>
            <a:r>
              <a:rPr lang="en-GB" sz="400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Usage map: repository of the Universidad do Los Andes, Venezuela</a:t>
            </a:r>
            <a:endParaRPr lang="en-US" sz="4000" smtClean="0">
              <a:solidFill>
                <a:srgbClr val="7EBDD9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4036" name="Picture 3" descr="Venezuela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404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Open Access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873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UK: &gt;90% of biomedical research now under an OA mandate</a:t>
            </a:r>
          </a:p>
          <a:p>
            <a:pPr marL="623888" indent="-5873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Australia: ARC and MRC</a:t>
            </a:r>
          </a:p>
          <a:p>
            <a:pPr marL="623888" indent="-5873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Canada: NRC, CIHR</a:t>
            </a:r>
          </a:p>
          <a:p>
            <a:pPr marL="623888" indent="-5873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USA: NIH</a:t>
            </a:r>
          </a:p>
          <a:p>
            <a:pPr marL="623888" indent="-5873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Europe: European Research Council</a:t>
            </a:r>
          </a:p>
          <a:p>
            <a:pPr marL="623888" indent="-5873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Plus universities around the world</a:t>
            </a:r>
          </a:p>
          <a:p>
            <a:pPr marL="623888" indent="-5873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N.B. </a:t>
            </a:r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Data</a:t>
            </a:r>
          </a:p>
          <a:p>
            <a:pPr marL="623888" indent="-587375" eaLnBrk="1" hangingPunct="1"/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The “10/90 gap”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Only 10% of resources are spent on 90% of health problems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The 90% of health problems is shouldered by developing countries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More research, and better research, is needed to close the gap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Research is a GLOBAL undertaking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“If I have seen further, it is by standing on the shoulders of giants.”                           </a:t>
            </a:r>
            <a:r>
              <a:rPr lang="en-US" sz="200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Isaac Newton</a:t>
            </a: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, 1676</a:t>
            </a:r>
          </a:p>
          <a:p>
            <a:pPr marL="534988" indent="-498475" eaLnBrk="1" hangingPunct="1"/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Sustainable development indicators </a:t>
            </a:r>
            <a:r>
              <a:rPr lang="en-US" sz="280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(Kirsop, Arunachalam &amp; Chan, 2007)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623888" indent="-587375" eaLnBrk="1" hangingPunct="1">
              <a:buFont typeface="Wingdings 2" pitchFamily="-110" charset="2"/>
              <a:buChar char=""/>
              <a:defRPr/>
            </a:pPr>
            <a:r>
              <a:rPr lang="en-US" sz="3600" dirty="0" smtClean="0"/>
              <a:t>Relevance</a:t>
            </a:r>
          </a:p>
          <a:p>
            <a:pPr marL="623888" indent="-587375" eaLnBrk="1" hangingPunct="1">
              <a:buFont typeface="Wingdings 2" pitchFamily="-110" charset="2"/>
              <a:buChar char=""/>
              <a:defRPr/>
            </a:pPr>
            <a:r>
              <a:rPr lang="en-US" sz="3600" dirty="0" smtClean="0"/>
              <a:t>Access and ease of use/search</a:t>
            </a:r>
          </a:p>
          <a:p>
            <a:pPr marL="623888" indent="-587375" eaLnBrk="1" hangingPunct="1">
              <a:buFont typeface="Wingdings 2" pitchFamily="-110" charset="2"/>
              <a:buChar char=""/>
              <a:defRPr/>
            </a:pPr>
            <a:r>
              <a:rPr lang="en-US" sz="3600" dirty="0" smtClean="0"/>
              <a:t>Affordability</a:t>
            </a:r>
          </a:p>
          <a:p>
            <a:pPr marL="623888" indent="-587375" eaLnBrk="1" hangingPunct="1">
              <a:buFont typeface="Wingdings 2" pitchFamily="-110" charset="2"/>
              <a:buChar char=""/>
              <a:defRPr/>
            </a:pPr>
            <a:r>
              <a:rPr lang="en-US" sz="3600" dirty="0" smtClean="0"/>
              <a:t>Usage</a:t>
            </a:r>
          </a:p>
          <a:p>
            <a:pPr marL="623888" indent="-587375" eaLnBrk="1" hangingPunct="1">
              <a:buFont typeface="Wingdings 2" pitchFamily="-110" charset="2"/>
              <a:buChar char=""/>
              <a:defRPr/>
            </a:pPr>
            <a:r>
              <a:rPr lang="en-US" sz="3600" dirty="0" smtClean="0"/>
              <a:t>Capacity building and permanence</a:t>
            </a:r>
          </a:p>
          <a:p>
            <a:pPr eaLnBrk="1" hangingPunct="1">
              <a:buFont typeface="Wingdings 2" pitchFamily="-110" charset="2"/>
              <a:buChar char=""/>
              <a:defRPr/>
            </a:pPr>
            <a:endParaRPr lang="en-US" dirty="0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A two-way process, at last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marL="536575" indent="-500063" eaLnBrk="1" hangingPunct="1"/>
            <a:r>
              <a:rPr lang="en-US" sz="3600" smtClean="0">
                <a:ea typeface="ＭＳ Ｐゴシック" pitchFamily="-112" charset="-128"/>
                <a:cs typeface="ＭＳ Ｐゴシック" pitchFamily="-112" charset="-128"/>
              </a:rPr>
              <a:t>Science is finally becoming a truly global endeavour</a:t>
            </a:r>
          </a:p>
          <a:p>
            <a:pPr marL="536575" indent="-500063" eaLnBrk="1" hangingPunct="1"/>
            <a:r>
              <a:rPr lang="en-US" sz="3600" smtClean="0">
                <a:ea typeface="ＭＳ Ｐゴシック" pitchFamily="-112" charset="-128"/>
                <a:cs typeface="ＭＳ Ｐゴシック" pitchFamily="-112" charset="-128"/>
              </a:rPr>
              <a:t>Promise of new collaborations</a:t>
            </a:r>
          </a:p>
          <a:p>
            <a:pPr marL="536575" indent="-500063" eaLnBrk="1" hangingPunct="1"/>
            <a:r>
              <a:rPr lang="en-US" sz="3600" smtClean="0">
                <a:ea typeface="ＭＳ Ｐゴシック" pitchFamily="-112" charset="-128"/>
                <a:cs typeface="ＭＳ Ｐゴシック" pitchFamily="-112" charset="-128"/>
              </a:rPr>
              <a:t>Science and technology are strengthened and more efficient when openly communicated</a:t>
            </a:r>
          </a:p>
          <a:p>
            <a:pPr marL="536575" indent="-500063" eaLnBrk="1" hangingPunct="1"/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InterAcademy Panel to the UN on Millennium Development Goals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068763"/>
          </a:xfrm>
        </p:spPr>
        <p:txBody>
          <a:bodyPr/>
          <a:lstStyle/>
          <a:p>
            <a:pPr eaLnBrk="1" hangingPunct="1">
              <a:buFont typeface="Wingdings 2" pitchFamily="-112" charset="2"/>
              <a:buNone/>
            </a:pPr>
            <a:r>
              <a:rPr lang="en-US" sz="3600" smtClean="0">
                <a:ea typeface="ＭＳ Ｐゴシック" pitchFamily="-112" charset="-128"/>
                <a:cs typeface="ＭＳ Ｐゴシック" pitchFamily="-112" charset="-128"/>
              </a:rPr>
              <a:t>   “Sustained progress in reducing poverty and related problems require strengthened institutions for science, technology and innovation throughout the world, including in each developing nation.”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Thank you for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7467600" cy="2697163"/>
          </a:xfrm>
        </p:spPr>
        <p:txBody>
          <a:bodyPr/>
          <a:lstStyle/>
          <a:p>
            <a:pPr algn="ctr" eaLnBrk="1" hangingPunct="1">
              <a:buFont typeface="Wingdings 2" pitchFamily="-112" charset="2"/>
              <a:buNone/>
            </a:pPr>
            <a:r>
              <a:rPr lang="en-US" sz="3600" smtClean="0">
                <a:ea typeface="ＭＳ Ｐゴシック" pitchFamily="-112" charset="-128"/>
                <a:cs typeface="ＭＳ Ｐゴシック" pitchFamily="-112" charset="-128"/>
                <a:hlinkClick r:id="rId2"/>
              </a:rPr>
              <a:t>aswan@keyperspectives.co.uk</a:t>
            </a:r>
            <a:endParaRPr lang="en-US" sz="360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ctr" eaLnBrk="1" hangingPunct="1">
              <a:buFont typeface="Wingdings 2" pitchFamily="-112" charset="2"/>
              <a:buNone/>
            </a:pPr>
            <a:endParaRPr lang="en-US" sz="360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ctr" eaLnBrk="1" hangingPunct="1">
              <a:buFont typeface="Wingdings 2" pitchFamily="-112" charset="2"/>
              <a:buNone/>
            </a:pPr>
            <a:r>
              <a:rPr lang="en-US" sz="3600" smtClean="0">
                <a:ea typeface="ＭＳ Ｐゴシック" pitchFamily="-112" charset="-128"/>
                <a:cs typeface="ＭＳ Ｐゴシック" pitchFamily="-112" charset="-128"/>
                <a:hlinkClick r:id="rId3"/>
              </a:rPr>
              <a:t>www.keyperspectives.co.uk</a:t>
            </a:r>
            <a:endParaRPr lang="en-US" sz="360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ctr" eaLnBrk="1" hangingPunct="1">
              <a:buFont typeface="Wingdings 2" pitchFamily="-112" charset="2"/>
              <a:buNone/>
            </a:pPr>
            <a:r>
              <a:rPr lang="en-US" sz="3600" smtClean="0">
                <a:ea typeface="ＭＳ Ｐゴシック" pitchFamily="-112" charset="-128"/>
                <a:cs typeface="ＭＳ Ｐゴシック" pitchFamily="-112" charset="-128"/>
                <a:hlinkClick r:id="rId4"/>
              </a:rPr>
              <a:t>www.keyperspectives.com</a:t>
            </a:r>
            <a:r>
              <a:rPr lang="en-US" sz="3600" smtClean="0">
                <a:ea typeface="ＭＳ Ｐゴシック" pitchFamily="-112" charset="-128"/>
                <a:cs typeface="ＭＳ Ｐゴシック" pitchFamily="-112" charset="-128"/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417638"/>
            <a:ext cx="8153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>
                <a:solidFill>
                  <a:srgbClr val="7EBDD9"/>
                </a:solidFill>
              </a:rPr>
              <a:t>OASIS</a:t>
            </a:r>
          </a:p>
          <a:p>
            <a:pPr algn="ctr"/>
            <a:r>
              <a:rPr lang="en-US" sz="3200"/>
              <a:t>(</a:t>
            </a:r>
            <a:r>
              <a:rPr lang="en-US" sz="3200">
                <a:solidFill>
                  <a:srgbClr val="7EBDD9"/>
                </a:solidFill>
              </a:rPr>
              <a:t>O</a:t>
            </a:r>
            <a:r>
              <a:rPr lang="en-US" sz="3200"/>
              <a:t>pen </a:t>
            </a:r>
            <a:r>
              <a:rPr lang="en-US" sz="3200">
                <a:solidFill>
                  <a:srgbClr val="7EBDD9"/>
                </a:solidFill>
              </a:rPr>
              <a:t>A</a:t>
            </a:r>
            <a:r>
              <a:rPr lang="en-US" sz="3200"/>
              <a:t>ccess to </a:t>
            </a:r>
            <a:r>
              <a:rPr lang="en-US" sz="3200">
                <a:solidFill>
                  <a:srgbClr val="7EBDD9"/>
                </a:solidFill>
              </a:rPr>
              <a:t>S</a:t>
            </a:r>
            <a:r>
              <a:rPr lang="en-US" sz="3200"/>
              <a:t>cholarly </a:t>
            </a:r>
            <a:r>
              <a:rPr lang="en-US" sz="3200">
                <a:solidFill>
                  <a:srgbClr val="7EBDD9"/>
                </a:solidFill>
              </a:rPr>
              <a:t>I</a:t>
            </a:r>
            <a:r>
              <a:rPr lang="en-US" sz="3200"/>
              <a:t>nformation </a:t>
            </a:r>
            <a:r>
              <a:rPr lang="en-US" sz="3200">
                <a:solidFill>
                  <a:srgbClr val="7EBDD9"/>
                </a:solidFill>
              </a:rPr>
              <a:t>S</a:t>
            </a:r>
            <a:r>
              <a:rPr lang="en-US" sz="3200"/>
              <a:t>ourcebook)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8436" name="Picture 5" descr="Phil Trans cover hi-res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74638"/>
            <a:ext cx="4319588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The communication of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Journals and books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Publish to communicate findings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‘Publish or perish’</a:t>
            </a:r>
          </a:p>
          <a:p>
            <a:pPr marL="534988" indent="-498475"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Publish because the assessment system is based largely on publications (at the moment)</a:t>
            </a:r>
          </a:p>
          <a:p>
            <a:pPr marL="534988" indent="-498475"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Where</a:t>
            </a: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 they publish is deemed to be significant (at the moment)</a:t>
            </a:r>
          </a:p>
          <a:p>
            <a:pPr marL="534988" indent="-498475" eaLnBrk="1" hangingPunct="1"/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Science and technology journals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73563"/>
          </a:xfrm>
        </p:spPr>
        <p:txBody>
          <a:bodyPr/>
          <a:lstStyle/>
          <a:p>
            <a:pPr marL="538163" indent="-501650" eaLnBrk="1" hangingPunct="1"/>
            <a:r>
              <a:rPr lang="en-US" sz="3200" smtClean="0">
                <a:ea typeface="ＭＳ Ｐゴシック" pitchFamily="-112" charset="-128"/>
                <a:cs typeface="ＭＳ Ｐゴシック" pitchFamily="-112" charset="-128"/>
              </a:rPr>
              <a:t>Approximately 24,000 (peer-reviewed)</a:t>
            </a:r>
          </a:p>
          <a:p>
            <a:pPr marL="538163" indent="-501650" eaLnBrk="1" hangingPunct="1"/>
            <a:r>
              <a:rPr lang="en-US" sz="3200" smtClean="0">
                <a:ea typeface="ＭＳ Ｐゴシック" pitchFamily="-112" charset="-128"/>
                <a:cs typeface="ＭＳ Ｐゴシック" pitchFamily="-112" charset="-128"/>
              </a:rPr>
              <a:t>Publishing around 1.6m articles per year</a:t>
            </a:r>
          </a:p>
          <a:p>
            <a:pPr marL="538163" indent="-501650" eaLnBrk="1" hangingPunct="1"/>
            <a:r>
              <a:rPr lang="en-US" sz="3200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Mainly</a:t>
            </a:r>
            <a:r>
              <a:rPr lang="en-US" sz="3200" smtClean="0">
                <a:ea typeface="ＭＳ Ｐゴシック" pitchFamily="-112" charset="-128"/>
                <a:cs typeface="ＭＳ Ｐゴシック" pitchFamily="-112" charset="-128"/>
              </a:rPr>
              <a:t> acquired via subscriptions</a:t>
            </a:r>
          </a:p>
          <a:p>
            <a:pPr marL="538163" indent="-501650" eaLnBrk="1" hangingPunct="1"/>
            <a:r>
              <a:rPr lang="en-US" sz="3200" smtClean="0">
                <a:ea typeface="ＭＳ Ｐゴシック" pitchFamily="-112" charset="-128"/>
                <a:cs typeface="ＭＳ Ｐゴシック" pitchFamily="-112" charset="-128"/>
              </a:rPr>
              <a:t>Can also purchase single articles</a:t>
            </a:r>
          </a:p>
          <a:p>
            <a:pPr marL="538163" indent="-501650" eaLnBrk="1" hangingPunct="1"/>
            <a:r>
              <a:rPr lang="en-US" sz="3200" smtClean="0">
                <a:ea typeface="ＭＳ Ｐゴシック" pitchFamily="-112" charset="-128"/>
                <a:cs typeface="ＭＳ Ｐゴシック" pitchFamily="-112" charset="-128"/>
              </a:rPr>
              <a:t>Value of the market: USD 50 billion p.a.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The problem I: price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marL="538163" indent="-501650" eaLnBrk="1" hangingPunct="1">
              <a:buFont typeface="Wingdings 2" pitchFamily="-110" charset="2"/>
              <a:buChar char=""/>
              <a:defRPr/>
            </a:pPr>
            <a:r>
              <a:rPr lang="en-US" sz="3200" dirty="0" smtClean="0"/>
              <a:t>The subscription price of journals ranges from $tens to many $000s</a:t>
            </a:r>
          </a:p>
          <a:p>
            <a:pPr marL="538163" indent="-501650" eaLnBrk="1" hangingPunct="1">
              <a:buFont typeface="Wingdings 2" pitchFamily="-110" charset="2"/>
              <a:buChar char=""/>
              <a:defRPr/>
            </a:pPr>
            <a:r>
              <a:rPr lang="en-US" sz="3200" dirty="0" smtClean="0"/>
              <a:t>The $tens is almost entirely in the arts and humanities</a:t>
            </a:r>
          </a:p>
          <a:p>
            <a:pPr marL="538163" indent="-501650" eaLnBrk="1" hangingPunct="1">
              <a:buFont typeface="Wingdings 2" pitchFamily="-110" charset="2"/>
              <a:buChar char=""/>
              <a:defRPr/>
            </a:pPr>
            <a:r>
              <a:rPr lang="en-US" sz="3200" dirty="0" smtClean="0"/>
              <a:t>S &amp; T journals are expensive:</a:t>
            </a:r>
          </a:p>
          <a:p>
            <a:pPr marL="841376" lvl="1" indent="-501650" eaLnBrk="1" hangingPunct="1">
              <a:spcAft>
                <a:spcPts val="0"/>
              </a:spcAft>
              <a:buFont typeface="Wingdings 2" pitchFamily="-110" charset="2"/>
              <a:buChar char=""/>
              <a:defRPr/>
            </a:pPr>
            <a:r>
              <a:rPr lang="en-US" sz="2800" i="1" dirty="0" smtClean="0"/>
              <a:t>Neuroscience</a:t>
            </a:r>
            <a:r>
              <a:rPr lang="en-US" sz="2800" dirty="0" smtClean="0"/>
              <a:t>: $9,945 </a:t>
            </a:r>
          </a:p>
          <a:p>
            <a:pPr marL="841376" lvl="1" indent="-501650" eaLnBrk="1" hangingPunct="1">
              <a:spcAft>
                <a:spcPts val="0"/>
              </a:spcAft>
              <a:buFont typeface="Wingdings 2" pitchFamily="-110" charset="2"/>
              <a:buChar char=""/>
              <a:defRPr/>
            </a:pPr>
            <a:r>
              <a:rPr lang="en-US" sz="2800" i="1" dirty="0" smtClean="0"/>
              <a:t>Tetrahedron</a:t>
            </a:r>
            <a:r>
              <a:rPr lang="en-US" sz="2800" dirty="0" smtClean="0"/>
              <a:t>: $17,969</a:t>
            </a:r>
          </a:p>
          <a:p>
            <a:pPr marL="841376" lvl="1" indent="-501650" eaLnBrk="1" hangingPunct="1">
              <a:spcAft>
                <a:spcPts val="0"/>
              </a:spcAft>
              <a:buFont typeface="Wingdings 2" pitchFamily="-110" charset="2"/>
              <a:buChar char=""/>
              <a:defRPr/>
            </a:pPr>
            <a:r>
              <a:rPr lang="en-US" sz="2800" dirty="0" smtClean="0"/>
              <a:t>Single articles cost typically $30 to download</a:t>
            </a:r>
          </a:p>
          <a:p>
            <a:pPr eaLnBrk="1" hangingPunct="1">
              <a:buFont typeface="Wingdings 2" pitchFamily="-110" charset="2"/>
              <a:buNone/>
              <a:defRPr/>
            </a:pPr>
            <a:endParaRPr lang="en-US" dirty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The problem II: price inflation</a:t>
            </a:r>
          </a:p>
        </p:txBody>
      </p:sp>
      <p:pic>
        <p:nvPicPr>
          <p:cNvPr id="4" name="Content Placeholder 3" descr="ARL serials prices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482" r="-47482"/>
          <a:stretch>
            <a:fillRect/>
          </a:stretch>
        </p:blipFill>
        <p:spPr>
          <a:xfrm>
            <a:off x="-838200" y="1295400"/>
            <a:ext cx="7821613" cy="5059363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6400" y="1600200"/>
            <a:ext cx="3276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7EBDD9"/>
                </a:solidFill>
              </a:rPr>
              <a:t>Last 30 years</a:t>
            </a:r>
          </a:p>
          <a:p>
            <a:endParaRPr lang="en-US" sz="1200"/>
          </a:p>
          <a:p>
            <a:r>
              <a:rPr lang="en-US" sz="2800"/>
              <a:t>Average journal price has risen: </a:t>
            </a:r>
          </a:p>
          <a:p>
            <a:endParaRPr lang="en-US" sz="1200"/>
          </a:p>
          <a:p>
            <a:pPr>
              <a:buClr>
                <a:srgbClr val="7EBDD9"/>
              </a:buClr>
              <a:buFont typeface="Wingdings" pitchFamily="-112" charset="2"/>
              <a:buChar char=""/>
            </a:pPr>
            <a:r>
              <a:rPr lang="en-US" sz="2800"/>
              <a:t>  Over 6x US inflation rate</a:t>
            </a:r>
          </a:p>
          <a:p>
            <a:pPr>
              <a:buClr>
                <a:srgbClr val="7EBDD9"/>
              </a:buClr>
            </a:pPr>
            <a:endParaRPr lang="en-US" sz="1200"/>
          </a:p>
          <a:p>
            <a:pPr>
              <a:buClr>
                <a:srgbClr val="7EBDD9"/>
              </a:buClr>
              <a:buFont typeface="Wingdings" pitchFamily="-112" charset="2"/>
              <a:buChar char=""/>
            </a:pPr>
            <a:r>
              <a:rPr lang="en-US" sz="2800"/>
              <a:t>  Over 2.5x rate of increase of US healthcare</a:t>
            </a:r>
          </a:p>
          <a:p>
            <a:pPr>
              <a:buClr>
                <a:srgbClr val="7EBDD9"/>
              </a:buClr>
            </a:pPr>
            <a:endParaRPr lang="en-US" sz="1000"/>
          </a:p>
          <a:p>
            <a:pPr>
              <a:buClr>
                <a:srgbClr val="7EBDD9"/>
              </a:buClr>
            </a:pPr>
            <a:r>
              <a:rPr lang="en-US" sz="1600">
                <a:solidFill>
                  <a:srgbClr val="7EBDD9"/>
                </a:solidFill>
              </a:rPr>
              <a:t>Source: Lewis,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EBDD9"/>
                </a:solidFill>
                <a:ea typeface="ＭＳ Ｐゴシック" pitchFamily="-112" charset="-128"/>
                <a:cs typeface="ＭＳ Ｐゴシック" pitchFamily="-112" charset="-128"/>
              </a:rPr>
              <a:t>The problem III: copyright rules!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marL="534988" indent="-498475"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Publishers assert rights over researchers’ articles</a:t>
            </a:r>
          </a:p>
          <a:p>
            <a:pPr marL="534988" indent="-498475"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Guard those rights jealously, even to the detriment of the creator’s interests</a:t>
            </a:r>
          </a:p>
          <a:p>
            <a:pPr marL="534988" indent="-498475"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Charge royalties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 for 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inclusion of articles in student course packs</a:t>
            </a:r>
          </a:p>
          <a:p>
            <a:pPr marL="534988" indent="-498475"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Do not permit ‘free’ copies to circulate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EBDD9"/>
                </a:solidFill>
                <a:latin typeface="Lucida Handwriting" pitchFamily="-112" charset="0"/>
                <a:ea typeface="Lucida Handwriting" pitchFamily="-112" charset="0"/>
                <a:cs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Custom 2">
      <a:dk1>
        <a:srgbClr val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FEF7FE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4125</TotalTime>
  <Words>1151</Words>
  <Application>Microsoft Macintosh PowerPoint</Application>
  <PresentationFormat>On-screen Show (4:3)</PresentationFormat>
  <Paragraphs>162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ＭＳ Ｐゴシック</vt:lpstr>
      <vt:lpstr>Franklin Gothic Book</vt:lpstr>
      <vt:lpstr>Wingdings 2</vt:lpstr>
      <vt:lpstr>Calibri</vt:lpstr>
      <vt:lpstr>Lucida Handwriting</vt:lpstr>
      <vt:lpstr>Wingdings</vt:lpstr>
      <vt:lpstr>Technic</vt:lpstr>
      <vt:lpstr>Excel.Chart.8</vt:lpstr>
      <vt:lpstr>The Communication of Science and Technology in a Sustainable Future </vt:lpstr>
      <vt:lpstr>Sustainable futures</vt:lpstr>
      <vt:lpstr>The “10/90 gap”</vt:lpstr>
      <vt:lpstr>Slide 4</vt:lpstr>
      <vt:lpstr>The communication of science</vt:lpstr>
      <vt:lpstr>Science and technology journals</vt:lpstr>
      <vt:lpstr>The problem I: price </vt:lpstr>
      <vt:lpstr>The problem II: price inflation</vt:lpstr>
      <vt:lpstr>The problem III: copyright rules!</vt:lpstr>
      <vt:lpstr>The outcome … </vt:lpstr>
      <vt:lpstr>Testimonies</vt:lpstr>
      <vt:lpstr>World Health Organization survey, 2000</vt:lpstr>
      <vt:lpstr>WHO’s HINARI and AGORA projects</vt:lpstr>
      <vt:lpstr>The conditions</vt:lpstr>
      <vt:lpstr>The new solution: “Open Access”</vt:lpstr>
      <vt:lpstr>Impact</vt:lpstr>
      <vt:lpstr>Two routes to Open Access (OA)</vt:lpstr>
      <vt:lpstr>Open Access journals</vt:lpstr>
      <vt:lpstr>Slide 19</vt:lpstr>
      <vt:lpstr>Some special OAJ initiatives </vt:lpstr>
      <vt:lpstr>Bioline International: usage (c60 journals)</vt:lpstr>
      <vt:lpstr>Bioline usage by city</vt:lpstr>
      <vt:lpstr>Scielo: usage (200 journals)</vt:lpstr>
      <vt:lpstr>Open Access repositories</vt:lpstr>
      <vt:lpstr>Slide 25</vt:lpstr>
      <vt:lpstr>Slide 26</vt:lpstr>
      <vt:lpstr>Usage</vt:lpstr>
      <vt:lpstr>Usage map: repository of the Universidad do Los Andes, Venezuela</vt:lpstr>
      <vt:lpstr>Open Access policies</vt:lpstr>
      <vt:lpstr>Sustainable development indicators (Kirsop, Arunachalam &amp; Chan, 2007)</vt:lpstr>
      <vt:lpstr>A two-way process, at last</vt:lpstr>
      <vt:lpstr>InterAcademy Panel to the UN on Millennium Development Goals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ALMA SWAN</dc:creator>
  <cp:lastModifiedBy>Alma Swan</cp:lastModifiedBy>
  <cp:revision>24</cp:revision>
  <dcterms:created xsi:type="dcterms:W3CDTF">2008-08-26T19:09:12Z</dcterms:created>
  <dcterms:modified xsi:type="dcterms:W3CDTF">2008-08-26T19:25:11Z</dcterms:modified>
</cp:coreProperties>
</file>