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6" r:id="rId3"/>
    <p:sldId id="290" r:id="rId4"/>
    <p:sldId id="291" r:id="rId5"/>
    <p:sldId id="292" r:id="rId6"/>
    <p:sldId id="265" r:id="rId7"/>
    <p:sldId id="266" r:id="rId8"/>
    <p:sldId id="293" r:id="rId9"/>
    <p:sldId id="305" r:id="rId10"/>
    <p:sldId id="294" r:id="rId11"/>
    <p:sldId id="306" r:id="rId12"/>
    <p:sldId id="295" r:id="rId13"/>
    <p:sldId id="307" r:id="rId14"/>
    <p:sldId id="296" r:id="rId15"/>
    <p:sldId id="297" r:id="rId16"/>
    <p:sldId id="300" r:id="rId17"/>
    <p:sldId id="302" r:id="rId18"/>
    <p:sldId id="301" r:id="rId19"/>
    <p:sldId id="313" r:id="rId20"/>
    <p:sldId id="258" r:id="rId21"/>
    <p:sldId id="259" r:id="rId22"/>
    <p:sldId id="310" r:id="rId23"/>
    <p:sldId id="311" r:id="rId24"/>
    <p:sldId id="309" r:id="rId25"/>
    <p:sldId id="283" r:id="rId26"/>
    <p:sldId id="260" r:id="rId27"/>
    <p:sldId id="261" r:id="rId28"/>
    <p:sldId id="262" r:id="rId29"/>
    <p:sldId id="314" r:id="rId30"/>
    <p:sldId id="278" r:id="rId31"/>
    <p:sldId id="279" r:id="rId32"/>
    <p:sldId id="280" r:id="rId33"/>
    <p:sldId id="263" r:id="rId34"/>
    <p:sldId id="308" r:id="rId35"/>
    <p:sldId id="267" r:id="rId36"/>
    <p:sldId id="272" r:id="rId37"/>
    <p:sldId id="273" r:id="rId38"/>
    <p:sldId id="274" r:id="rId39"/>
    <p:sldId id="275" r:id="rId40"/>
    <p:sldId id="276" r:id="rId41"/>
    <p:sldId id="281" r:id="rId42"/>
    <p:sldId id="28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BA38"/>
    <a:srgbClr val="1FAFFF"/>
    <a:srgbClr val="1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Objects="1">
      <p:cViewPr varScale="1">
        <p:scale>
          <a:sx n="133" d="100"/>
          <a:sy n="133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6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slide" Target="slides/slide4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interSettings" Target="printerSettings/printerSettings1.bin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1B2B8E-048A-ED45-A86F-E9BD61A3334E}" type="datetimeFigureOut">
              <a:rPr lang="en-US" smtClean="0"/>
              <a:pPr/>
              <a:t>6/4/09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1ABFCE-419C-2549-B29F-EA209D131BD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sc.ac.uk/publications/publications/dataskillscareersfinalreport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990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research data management workforce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30" y="4724400"/>
            <a:ext cx="82296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The Data Imperative: Libraries and Research Data conference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Organised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by the RLUK/SCONUL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-Research Task Force in association with the Oxford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-Research Centre and the Research Information Network</a:t>
            </a:r>
          </a:p>
          <a:p>
            <a:r>
              <a:rPr lang="en-US" dirty="0" smtClean="0"/>
              <a:t>3 June 2009, Oxford, UK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5638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Alma Swan</a:t>
            </a:r>
          </a:p>
          <a:p>
            <a:pPr algn="ctr"/>
            <a:r>
              <a:rPr lang="en-US" sz="2400" dirty="0" smtClean="0"/>
              <a:t>K</a:t>
            </a:r>
            <a:r>
              <a:rPr lang="en-GB" sz="2400" dirty="0" err="1" smtClean="0"/>
              <a:t>ey</a:t>
            </a:r>
            <a:r>
              <a:rPr lang="en-GB" sz="2400" dirty="0" smtClean="0"/>
              <a:t> Perspectives </a:t>
            </a:r>
            <a:r>
              <a:rPr lang="en-GB" sz="2400" dirty="0"/>
              <a:t>L</a:t>
            </a:r>
            <a:r>
              <a:rPr lang="en-GB" sz="2400" dirty="0" smtClean="0"/>
              <a:t>td</a:t>
            </a:r>
          </a:p>
          <a:p>
            <a:pPr algn="ctr"/>
            <a:r>
              <a:rPr lang="en-US" sz="2400" dirty="0" smtClean="0"/>
              <a:t>T</a:t>
            </a:r>
            <a:r>
              <a:rPr lang="en-GB" sz="2400" dirty="0" err="1" smtClean="0"/>
              <a:t>ruro</a:t>
            </a:r>
            <a:r>
              <a:rPr lang="en-GB" sz="2400" dirty="0" smtClean="0"/>
              <a:t>, UK</a:t>
            </a:r>
            <a:endParaRPr lang="en-GB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Skills in computational science</a:t>
            </a:r>
          </a:p>
          <a:p>
            <a:r>
              <a:rPr lang="en-US" dirty="0" smtClean="0"/>
              <a:t>Experts in database technologies</a:t>
            </a:r>
          </a:p>
          <a:p>
            <a:r>
              <a:rPr lang="en-US" dirty="0" smtClean="0"/>
              <a:t>Ensure systems in place for storage, </a:t>
            </a:r>
            <a:r>
              <a:rPr lang="en-US" dirty="0" err="1" smtClean="0"/>
              <a:t>curation</a:t>
            </a:r>
            <a:r>
              <a:rPr lang="en-US" dirty="0" smtClean="0"/>
              <a:t> and preservation</a:t>
            </a:r>
          </a:p>
          <a:p>
            <a:r>
              <a:rPr lang="en-US" dirty="0" smtClean="0"/>
              <a:t>Data back-up and refreshing</a:t>
            </a:r>
          </a:p>
          <a:p>
            <a:r>
              <a:rPr lang="en-US" dirty="0" smtClean="0"/>
              <a:t>Format migration</a:t>
            </a:r>
          </a:p>
          <a:p>
            <a:r>
              <a:rPr lang="en-US" dirty="0" smtClean="0"/>
              <a:t>Liaise with data scientists (and researchers)</a:t>
            </a:r>
          </a:p>
          <a:p>
            <a:r>
              <a:rPr lang="en-US" dirty="0" smtClean="0"/>
              <a:t>Data scientists often act as ‘translators’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What data managers do</a:t>
            </a:r>
            <a:endParaRPr lang="en-US" dirty="0"/>
          </a:p>
        </p:txBody>
      </p:sp>
      <p:pic>
        <p:nvPicPr>
          <p:cNvPr id="4" name="Content Placeholder 3" descr="DCC data life cycl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823" r="-16823"/>
          <a:stretch>
            <a:fillRect/>
          </a:stretch>
        </p:blipFill>
        <p:spPr>
          <a:xfrm>
            <a:off x="-152400" y="838200"/>
            <a:ext cx="9561250" cy="5471160"/>
          </a:xfrm>
        </p:spPr>
      </p:pic>
      <p:sp>
        <p:nvSpPr>
          <p:cNvPr id="5" name="TextBox 4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  <p:sp>
        <p:nvSpPr>
          <p:cNvPr id="8" name="Pie 7"/>
          <p:cNvSpPr/>
          <p:nvPr/>
        </p:nvSpPr>
        <p:spPr>
          <a:xfrm>
            <a:off x="2590800" y="1752600"/>
            <a:ext cx="4343400" cy="4343400"/>
          </a:xfrm>
          <a:prstGeom prst="pie">
            <a:avLst>
              <a:gd name="adj1" fmla="val 1075954"/>
              <a:gd name="adj2" fmla="val 10053901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librarians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a handful in the UK at present</a:t>
            </a:r>
          </a:p>
          <a:p>
            <a:r>
              <a:rPr lang="en-US" dirty="0" smtClean="0"/>
              <a:t>Roles: 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Specific skills in data care, archiving and preservation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Training researchers in data-awareness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Transferring generic data management skills to researchers</a:t>
            </a:r>
          </a:p>
          <a:p>
            <a:pPr lvl="1">
              <a:buNone/>
            </a:pPr>
            <a:r>
              <a:rPr lang="en-US" dirty="0" smtClean="0">
                <a:solidFill>
                  <a:srgbClr val="95B3D7"/>
                </a:solidFill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What data librarians do</a:t>
            </a:r>
            <a:endParaRPr lang="en-US" dirty="0"/>
          </a:p>
        </p:txBody>
      </p:sp>
      <p:pic>
        <p:nvPicPr>
          <p:cNvPr id="4" name="Content Placeholder 3" descr="DCC data life cycl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823" r="-16823"/>
          <a:stretch>
            <a:fillRect/>
          </a:stretch>
        </p:blipFill>
        <p:spPr>
          <a:xfrm>
            <a:off x="-152400" y="838200"/>
            <a:ext cx="9561250" cy="5471160"/>
          </a:xfrm>
        </p:spPr>
      </p:pic>
      <p:sp>
        <p:nvSpPr>
          <p:cNvPr id="5" name="TextBox 4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  <p:sp>
        <p:nvSpPr>
          <p:cNvPr id="8" name="Pie 7"/>
          <p:cNvSpPr/>
          <p:nvPr/>
        </p:nvSpPr>
        <p:spPr>
          <a:xfrm>
            <a:off x="2590800" y="1752600"/>
            <a:ext cx="4343400" cy="4343400"/>
          </a:xfrm>
          <a:prstGeom prst="pie">
            <a:avLst>
              <a:gd name="adj1" fmla="val 20481969"/>
              <a:gd name="adj2" fmla="val 11780060"/>
            </a:avLst>
          </a:prstGeom>
          <a:solidFill>
            <a:srgbClr val="FFBA38">
              <a:alpha val="46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the data scientists</a:t>
            </a:r>
            <a:r>
              <a:rPr lang="en-US" smtClean="0"/>
              <a:t>: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they get there?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Typically by accident rather than design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Assumed role within a research group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Data </a:t>
            </a:r>
            <a:r>
              <a:rPr lang="en-US" dirty="0" err="1" smtClean="0">
                <a:solidFill>
                  <a:srgbClr val="95B3D7"/>
                </a:solidFill>
              </a:rPr>
              <a:t>centres</a:t>
            </a:r>
            <a:r>
              <a:rPr lang="en-US" dirty="0" smtClean="0">
                <a:solidFill>
                  <a:srgbClr val="95B3D7"/>
                </a:solidFill>
              </a:rPr>
              <a:t>: often a temporary intention morphs into permanence</a:t>
            </a:r>
          </a:p>
          <a:p>
            <a:r>
              <a:rPr lang="en-US" dirty="0" smtClean="0"/>
              <a:t>What background do they have?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Domain-related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Computer science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Information science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In-post people have domain-related or computer science training</a:t>
            </a:r>
          </a:p>
          <a:p>
            <a:r>
              <a:rPr lang="en-US" dirty="0" smtClean="0"/>
              <a:t>New jobs increasingly require informatics skills</a:t>
            </a:r>
          </a:p>
          <a:p>
            <a:r>
              <a:rPr lang="en-US" dirty="0" smtClean="0"/>
              <a:t>Informatics training is well-advanced in biology and chemistry</a:t>
            </a:r>
          </a:p>
          <a:p>
            <a:r>
              <a:rPr lang="en-US" dirty="0" smtClean="0"/>
              <a:t>Majority of existing data scientists have a further degree</a:t>
            </a:r>
          </a:p>
          <a:p>
            <a:r>
              <a:rPr lang="en-US" dirty="0" smtClean="0"/>
              <a:t>On-the-job CPD is commonplace</a:t>
            </a:r>
          </a:p>
          <a:p>
            <a:r>
              <a:rPr lang="en-US" dirty="0" smtClean="0"/>
              <a:t>People skills are essential!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Training: data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science is a rapidly-evolving area</a:t>
            </a:r>
          </a:p>
          <a:p>
            <a:r>
              <a:rPr lang="en-US" dirty="0" smtClean="0"/>
              <a:t>Some have formal postgraduate training</a:t>
            </a:r>
          </a:p>
          <a:p>
            <a:r>
              <a:rPr lang="en-US" dirty="0" smtClean="0"/>
              <a:t>On-the-job initial skilling (very important)</a:t>
            </a:r>
          </a:p>
          <a:p>
            <a:r>
              <a:rPr lang="en-US" dirty="0" smtClean="0"/>
              <a:t>CPD:</a:t>
            </a:r>
          </a:p>
          <a:p>
            <a:pPr lvl="1"/>
            <a:r>
              <a:rPr lang="en-US" dirty="0" err="1" smtClean="0">
                <a:solidFill>
                  <a:srgbClr val="95B3D7"/>
                </a:solidFill>
              </a:rPr>
              <a:t>UKDA’s</a:t>
            </a:r>
            <a:r>
              <a:rPr lang="en-US" dirty="0" smtClean="0">
                <a:solidFill>
                  <a:srgbClr val="95B3D7"/>
                </a:solidFill>
              </a:rPr>
              <a:t> training course</a:t>
            </a:r>
          </a:p>
          <a:p>
            <a:pPr lvl="1"/>
            <a:r>
              <a:rPr lang="en-US" dirty="0" err="1" smtClean="0">
                <a:solidFill>
                  <a:srgbClr val="95B3D7"/>
                </a:solidFill>
              </a:rPr>
              <a:t>DCC’s</a:t>
            </a:r>
            <a:r>
              <a:rPr lang="en-US" dirty="0" smtClean="0">
                <a:solidFill>
                  <a:srgbClr val="95B3D7"/>
                </a:solidFill>
              </a:rPr>
              <a:t> Digital </a:t>
            </a:r>
            <a:r>
              <a:rPr lang="en-US" dirty="0" err="1" smtClean="0">
                <a:solidFill>
                  <a:srgbClr val="95B3D7"/>
                </a:solidFill>
              </a:rPr>
              <a:t>Curation</a:t>
            </a:r>
            <a:r>
              <a:rPr lang="en-US" dirty="0" smtClean="0">
                <a:solidFill>
                  <a:srgbClr val="95B3D7"/>
                </a:solidFill>
              </a:rPr>
              <a:t> 101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Subject-specific events and workshops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Short courses are the preferred model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librarians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a handful in the UK</a:t>
            </a:r>
          </a:p>
          <a:p>
            <a:r>
              <a:rPr lang="en-US" dirty="0" smtClean="0"/>
              <a:t>Library schools not yet geared up for this training: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Demand is low (because no established career path or grade)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Lack of internships in US and work placements in UK</a:t>
            </a:r>
          </a:p>
          <a:p>
            <a:pPr lvl="1"/>
            <a:r>
              <a:rPr lang="en-US" dirty="0" smtClean="0">
                <a:solidFill>
                  <a:srgbClr val="95B3D7"/>
                </a:solidFill>
              </a:rPr>
              <a:t>Good subject-based first degree is required</a:t>
            </a:r>
          </a:p>
          <a:p>
            <a:r>
              <a:rPr lang="en-US" dirty="0" smtClean="0"/>
              <a:t>This will change: </a:t>
            </a:r>
            <a:r>
              <a:rPr lang="en-US" dirty="0" err="1" smtClean="0"/>
              <a:t>formalising</a:t>
            </a:r>
            <a:r>
              <a:rPr lang="en-US" dirty="0" smtClean="0"/>
              <a:t> in the US, Canada and the 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roles of 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researchers to be more data-aware (anticipate increased level of data-related </a:t>
            </a:r>
            <a:r>
              <a:rPr lang="en-US" dirty="0" err="1" smtClean="0"/>
              <a:t>interactional</a:t>
            </a:r>
            <a:r>
              <a:rPr lang="en-US" dirty="0" smtClean="0"/>
              <a:t> learning and activity between library and research communities) </a:t>
            </a:r>
          </a:p>
          <a:p>
            <a:r>
              <a:rPr lang="en-US" dirty="0" smtClean="0"/>
              <a:t>Adopt a data care role via repositories (DISC-UK </a:t>
            </a:r>
            <a:r>
              <a:rPr lang="en-US" dirty="0" err="1" smtClean="0"/>
              <a:t>DataShare</a:t>
            </a:r>
            <a:r>
              <a:rPr lang="en-US" dirty="0" smtClean="0"/>
              <a:t> project)</a:t>
            </a:r>
          </a:p>
          <a:p>
            <a:r>
              <a:rPr lang="en-US" dirty="0" smtClean="0"/>
              <a:t>Developing a new professional strand of practice (and training) in the form of data librarianship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Pressing issues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 and educate researchers on data principles:</a:t>
            </a:r>
          </a:p>
          <a:p>
            <a:pPr lvl="1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Ownership</a:t>
            </a:r>
          </a:p>
          <a:p>
            <a:pPr lvl="1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requirements already exist?</a:t>
            </a:r>
          </a:p>
          <a:p>
            <a:pPr lvl="1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things are data?</a:t>
            </a:r>
          </a:p>
          <a:p>
            <a:pPr lvl="1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can you manage them better?</a:t>
            </a:r>
          </a:p>
          <a:p>
            <a:pPr lvl="1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can you deal with obstacles to that?</a:t>
            </a:r>
          </a:p>
          <a:p>
            <a:pPr lvl="1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Re-use</a:t>
            </a:r>
          </a:p>
          <a:p>
            <a:r>
              <a:rPr lang="en-GB" dirty="0" smtClean="0"/>
              <a:t>Provide facilities for care and attention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r>
              <a:rPr lang="en-US" dirty="0" smtClean="0"/>
              <a:t>Study commissioned by JISC</a:t>
            </a:r>
          </a:p>
          <a:p>
            <a:pPr lvl="1"/>
            <a:r>
              <a:rPr lang="en-US" dirty="0" smtClean="0"/>
              <a:t>Following up on two recommendations in the ‘Lyon report’</a:t>
            </a:r>
          </a:p>
          <a:p>
            <a:pPr lvl="1"/>
            <a:r>
              <a:rPr lang="en-US" dirty="0" smtClean="0"/>
              <a:t>Asked to look at the ‘supply of DS skills’</a:t>
            </a:r>
          </a:p>
          <a:p>
            <a:pPr lvl="1"/>
            <a:r>
              <a:rPr lang="en-US" dirty="0" smtClean="0"/>
              <a:t>Carried out in the first half of 2008 and published in summer 2008:                         </a:t>
            </a:r>
            <a:r>
              <a:rPr lang="en-US" sz="2000" dirty="0" smtClean="0">
                <a:hlinkClick r:id="rId2"/>
              </a:rPr>
              <a:t>http://www.jisc.ac.uk/publications/publications/dataskillscareersfinalreport.aspx</a:t>
            </a:r>
            <a:endParaRPr lang="en-US" sz="2000" dirty="0" smtClean="0"/>
          </a:p>
          <a:p>
            <a:r>
              <a:rPr lang="en-US" dirty="0" smtClean="0"/>
              <a:t>Study commissioned by RIN: how researchers ‘publish’ data 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Access: articles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8163"/>
            <a:r>
              <a:rPr lang="en-GB" dirty="0" smtClean="0"/>
              <a:t>All seven Research Councils now have a mandatory OA  policy</a:t>
            </a:r>
          </a:p>
          <a:p>
            <a:pPr marL="625475" indent="-538163"/>
            <a:r>
              <a:rPr lang="en-GB" dirty="0" smtClean="0"/>
              <a:t>Details differ but the requirement is to make publications OA through some means within a certain (short) period of time</a:t>
            </a:r>
          </a:p>
          <a:p>
            <a:pPr marL="625475" indent="-538163"/>
            <a:r>
              <a:rPr lang="en-GB" dirty="0" smtClean="0"/>
              <a:t>Other funders and institutions (and now governments) implementing similar policies</a:t>
            </a:r>
          </a:p>
          <a:p>
            <a:pPr marL="625475" indent="-538163"/>
            <a:r>
              <a:rPr lang="en-GB" dirty="0" smtClean="0"/>
              <a:t>Increasing amount of freely available research summaries (journal articles)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Data: datasets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382000" cy="4525962"/>
          </a:xfrm>
        </p:spPr>
        <p:txBody>
          <a:bodyPr>
            <a:normAutofit/>
          </a:bodyPr>
          <a:lstStyle/>
          <a:p>
            <a:pPr marL="630238" indent="-493713"/>
            <a:r>
              <a:rPr lang="en-GB" dirty="0" smtClean="0"/>
              <a:t>Recognition that research summaries (articles) are only partially informative and relatively useless</a:t>
            </a:r>
          </a:p>
          <a:p>
            <a:pPr marL="630238" indent="-493713"/>
            <a:r>
              <a:rPr lang="en-GB" dirty="0" smtClean="0"/>
              <a:t>Research outputs in STM now almost all digital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B3D7"/>
                </a:solidFill>
              </a:rPr>
              <a:t>* NERC Data Handbook</a:t>
            </a:r>
            <a:endParaRPr lang="en-GB" dirty="0">
              <a:solidFill>
                <a:srgbClr val="95B3D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Phh - Trude See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043" r="-8043"/>
          <a:stretch>
            <a:fillRect/>
          </a:stretch>
        </p:blipFill>
        <p:spPr>
          <a:xfrm>
            <a:off x="-474955" y="587162"/>
            <a:ext cx="9999955" cy="5722197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H - Seed_Store_Rack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2239" r="-92239"/>
          <a:stretch>
            <a:fillRect/>
          </a:stretch>
        </p:blipFill>
        <p:spPr>
          <a:xfrm>
            <a:off x="-685800" y="274638"/>
            <a:ext cx="10546116" cy="603472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Data: datasets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382000" cy="4525962"/>
          </a:xfrm>
        </p:spPr>
        <p:txBody>
          <a:bodyPr>
            <a:normAutofit fontScale="92500"/>
          </a:bodyPr>
          <a:lstStyle/>
          <a:p>
            <a:pPr marL="630238" indent="-493713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Recognition that research summaries (articles) are only partially informative and relatively useless</a:t>
            </a:r>
          </a:p>
          <a:p>
            <a:pPr marL="630238" indent="-493713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Research outputs in STM now all digital</a:t>
            </a:r>
          </a:p>
          <a:p>
            <a:pPr marL="630238" indent="-493713"/>
            <a:r>
              <a:rPr lang="en-GB" dirty="0" smtClean="0"/>
              <a:t>Datasets ‘are a resource in their own right’ </a:t>
            </a:r>
            <a:r>
              <a:rPr lang="en-GB" dirty="0" smtClean="0">
                <a:solidFill>
                  <a:srgbClr val="95B3D7"/>
                </a:solidFill>
              </a:rPr>
              <a:t>*</a:t>
            </a:r>
          </a:p>
          <a:p>
            <a:pPr marL="630238" indent="-493713"/>
            <a:r>
              <a:rPr lang="en-GB" dirty="0" smtClean="0"/>
              <a:t>Digital data have a vastly increased utility:</a:t>
            </a:r>
          </a:p>
          <a:p>
            <a:pPr marL="895414" lvl="2" indent="-493713"/>
            <a:r>
              <a:rPr lang="en-GB" dirty="0" smtClean="0"/>
              <a:t>Easily passed around</a:t>
            </a:r>
          </a:p>
          <a:p>
            <a:pPr marL="895414" lvl="2" indent="-493713"/>
            <a:r>
              <a:rPr lang="en-GB" dirty="0" smtClean="0"/>
              <a:t>More easily re-used</a:t>
            </a:r>
          </a:p>
          <a:p>
            <a:pPr marL="895414" lvl="2" indent="-493713"/>
            <a:r>
              <a:rPr lang="en-GB" dirty="0" smtClean="0"/>
              <a:t>Opportunities for educational or commercial exploitation</a:t>
            </a:r>
          </a:p>
          <a:p>
            <a:pPr marL="630238" indent="-493713"/>
            <a:r>
              <a:rPr lang="en-GB" dirty="0" smtClean="0"/>
              <a:t>Data already becoming the primary outputs of research in some fields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B3D7"/>
                </a:solidFill>
              </a:rPr>
              <a:t>* NERC Data Handbook</a:t>
            </a:r>
            <a:endParaRPr lang="en-GB" dirty="0">
              <a:solidFill>
                <a:srgbClr val="95B3D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9160"/>
          </a:xfrm>
        </p:spPr>
        <p:txBody>
          <a:bodyPr>
            <a:normAutofit/>
          </a:bodyPr>
          <a:lstStyle/>
          <a:p>
            <a:r>
              <a:rPr lang="en-GB" dirty="0" smtClean="0"/>
              <a:t>NERC and ESRC: first off the block </a:t>
            </a:r>
            <a:r>
              <a:rPr lang="en-US" dirty="0" smtClean="0"/>
              <a:t>–</a:t>
            </a:r>
            <a:r>
              <a:rPr lang="en-GB" dirty="0" smtClean="0"/>
              <a:t> provide centralised national-level Data Centres</a:t>
            </a:r>
          </a:p>
          <a:p>
            <a:r>
              <a:rPr lang="en-GB" dirty="0" smtClean="0"/>
              <a:t>Later adopters : Delegate responsibility to the PI and institutions </a:t>
            </a:r>
            <a:r>
              <a:rPr lang="en-GB" sz="2000" dirty="0" smtClean="0"/>
              <a:t>(the </a:t>
            </a:r>
            <a:r>
              <a:rPr lang="en-GB" sz="2000" dirty="0" err="1" smtClean="0"/>
              <a:t>ot</a:t>
            </a:r>
            <a:r>
              <a:rPr lang="en-US" sz="2000" dirty="0" smtClean="0"/>
              <a:t>he</a:t>
            </a:r>
            <a:r>
              <a:rPr lang="en-GB" sz="2000" dirty="0" err="1" smtClean="0"/>
              <a:t>r</a:t>
            </a:r>
            <a:r>
              <a:rPr lang="en-GB" sz="2000" dirty="0" smtClean="0"/>
              <a:t> </a:t>
            </a:r>
            <a:r>
              <a:rPr lang="en-GB" sz="2000" dirty="0" err="1" smtClean="0"/>
              <a:t>RCs</a:t>
            </a:r>
            <a:r>
              <a:rPr lang="en-GB" sz="2000" dirty="0" smtClean="0"/>
              <a:t>, with some sub-exceptions </a:t>
            </a:r>
            <a:r>
              <a:rPr lang="en-US" sz="2000" dirty="0" smtClean="0"/>
              <a:t>–</a:t>
            </a:r>
            <a:r>
              <a:rPr lang="en-GB" sz="2000" dirty="0" smtClean="0"/>
              <a:t> e.g. Archaeology DS, Astronomy </a:t>
            </a:r>
            <a:r>
              <a:rPr lang="en-GB" sz="2000" dirty="0" err="1" smtClean="0"/>
              <a:t>DCs</a:t>
            </a:r>
            <a:r>
              <a:rPr lang="en-GB" sz="2000" dirty="0" smtClean="0"/>
              <a:t>)</a:t>
            </a:r>
          </a:p>
          <a:p>
            <a:r>
              <a:rPr lang="en-GB" dirty="0" smtClean="0"/>
              <a:t>Better than nothing</a:t>
            </a:r>
          </a:p>
          <a:p>
            <a:r>
              <a:rPr lang="en-GB" dirty="0" smtClean="0"/>
              <a:t>Good in disciplines where there are public databanks</a:t>
            </a:r>
          </a:p>
          <a:p>
            <a:r>
              <a:rPr lang="en-GB" dirty="0" smtClean="0"/>
              <a:t>Questionable merit in leaving institutions to take on the whole responsibility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data management issues</a:t>
            </a:r>
            <a:br>
              <a:rPr lang="en-GB" dirty="0" smtClean="0"/>
            </a:br>
            <a:r>
              <a:rPr lang="en-GB" dirty="0" smtClean="0"/>
              <a:t>with which researchers need expert [library]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429000"/>
          </a:xfrm>
        </p:spPr>
        <p:txBody>
          <a:bodyPr>
            <a:normAutofit/>
          </a:bodyPr>
          <a:lstStyle/>
          <a:p>
            <a:pPr marL="715963" indent="-579438"/>
            <a:r>
              <a:rPr lang="en-GB" sz="3600" dirty="0" smtClean="0"/>
              <a:t>Ownership</a:t>
            </a:r>
          </a:p>
          <a:p>
            <a:pPr marL="715963" indent="-579438"/>
            <a:r>
              <a:rPr lang="en-GB" sz="3600" dirty="0" smtClean="0"/>
              <a:t>Sharing</a:t>
            </a:r>
          </a:p>
          <a:p>
            <a:pPr marL="715963" indent="-579438"/>
            <a:r>
              <a:rPr lang="en-GB" sz="3600" dirty="0" smtClean="0"/>
              <a:t>Ease of re-use</a:t>
            </a:r>
          </a:p>
          <a:p>
            <a:pPr marL="715963" indent="-579438"/>
            <a:r>
              <a:rPr lang="en-GB" sz="3600" dirty="0" smtClean="0"/>
              <a:t>Care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/>
          <a:lstStyle/>
          <a:p>
            <a:r>
              <a:rPr lang="en-GB" dirty="0" smtClean="0"/>
              <a:t>Publishers do not claim ownership 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410200"/>
          </a:xfrm>
        </p:spPr>
        <p:txBody>
          <a:bodyPr>
            <a:normAutofit lnSpcReduction="10000"/>
          </a:bodyPr>
          <a:lstStyle/>
          <a:p>
            <a:pPr marL="52388" indent="-52388">
              <a:buNone/>
              <a:tabLst>
                <a:tab pos="0" algn="l"/>
              </a:tabLst>
            </a:pPr>
            <a:r>
              <a:rPr lang="en-US" dirty="0" smtClean="0"/>
              <a:t> … as a general principle, … the raw data outputs of research, should wherever possible be made freely accessible to other scholars</a:t>
            </a:r>
          </a:p>
          <a:p>
            <a:pPr marL="52388" indent="-52388">
              <a:buNone/>
              <a:tabLst>
                <a:tab pos="0" algn="l"/>
              </a:tabLst>
            </a:pPr>
            <a:r>
              <a:rPr lang="en-US" dirty="0" smtClean="0"/>
              <a:t>… best practice … is to separate supporting data from the article itself, and not to require any transfer of or ownership in such data or data sets as a condition of publication of the article in question</a:t>
            </a:r>
          </a:p>
          <a:p>
            <a:pPr marL="52388" indent="-52388">
              <a:buNone/>
              <a:tabLst>
                <a:tab pos="0" algn="l"/>
              </a:tabLst>
            </a:pPr>
            <a:r>
              <a:rPr lang="en-US" dirty="0" smtClean="0"/>
              <a:t>… it would be highly desirable, whenever feasible, to provide free access to that [sic] data, immediately or shortly after publication, whether the data is [sic] hosted on the publisher’s own site or elsewhere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ALPSP / STM Statement on databases, data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ets and data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ccessibility, 2006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/>
          <a:lstStyle/>
          <a:p>
            <a:r>
              <a:rPr lang="en-GB" dirty="0" smtClean="0"/>
              <a:t>Publishers do not claim ownership </a:t>
            </a:r>
          </a:p>
          <a:p>
            <a:r>
              <a:rPr lang="en-GB" dirty="0" smtClean="0"/>
              <a:t>Usually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roles NSF distinguishes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authors: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people who produce digital data</a:t>
            </a:r>
          </a:p>
          <a:p>
            <a:r>
              <a:rPr lang="en-US" dirty="0" smtClean="0"/>
              <a:t>Data managers: </a:t>
            </a:r>
            <a:r>
              <a:rPr lang="en-US" dirty="0" smtClean="0">
                <a:solidFill>
                  <a:srgbClr val="95B3D7"/>
                </a:solidFill>
              </a:rPr>
              <a:t>people who operate databases and are a ‘competent partner’ in data archiving and preservation</a:t>
            </a:r>
          </a:p>
          <a:p>
            <a:r>
              <a:rPr lang="en-US" dirty="0" smtClean="0"/>
              <a:t>Data users: </a:t>
            </a:r>
            <a:r>
              <a:rPr lang="en-US" dirty="0" smtClean="0">
                <a:solidFill>
                  <a:srgbClr val="95B3D7"/>
                </a:solidFill>
              </a:rPr>
              <a:t>scientific, educational and professional communities</a:t>
            </a:r>
          </a:p>
          <a:p>
            <a:r>
              <a:rPr lang="en-US" dirty="0" smtClean="0"/>
              <a:t>Data scientists: </a:t>
            </a:r>
            <a:r>
              <a:rPr lang="en-US" dirty="0" smtClean="0">
                <a:solidFill>
                  <a:srgbClr val="95B3D7"/>
                </a:solidFill>
              </a:rPr>
              <a:t>expert data handlers and managers</a:t>
            </a:r>
            <a:endParaRPr lang="en-US" dirty="0">
              <a:solidFill>
                <a:srgbClr val="95B3D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upporting information Wiley copyright declaration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5634" r="-15634"/>
          <a:stretch>
            <a:fillRect/>
          </a:stretch>
        </p:blipFill>
        <p:spPr>
          <a:xfrm>
            <a:off x="-304800" y="274638"/>
            <a:ext cx="9613961" cy="550132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CS supporting information permission statemen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9806" r="-9806"/>
          <a:stretch>
            <a:fillRect/>
          </a:stretch>
        </p:blipFill>
        <p:spPr>
          <a:xfrm>
            <a:off x="-533400" y="274638"/>
            <a:ext cx="10093911" cy="5775960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CS supporting information statement detail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3161" b="-33161"/>
          <a:stretch>
            <a:fillRect/>
          </a:stretch>
        </p:blipFill>
        <p:spPr>
          <a:xfrm>
            <a:off x="304800" y="533400"/>
            <a:ext cx="8548640" cy="489172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/>
          <a:lstStyle/>
          <a:p>
            <a:pPr marL="547688" indent="-547688"/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Publishers do not claim ownership </a:t>
            </a:r>
          </a:p>
          <a:p>
            <a:pPr marL="547688" indent="-547688"/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Usually</a:t>
            </a:r>
          </a:p>
          <a:p>
            <a:pPr marL="547688" indent="-547688"/>
            <a:r>
              <a:rPr lang="en-GB" dirty="0" smtClean="0"/>
              <a:t>Funders may own data</a:t>
            </a:r>
          </a:p>
          <a:p>
            <a:pPr marL="547688" indent="-547688"/>
            <a:r>
              <a:rPr lang="en-GB" dirty="0" smtClean="0"/>
              <a:t>Employers may own data</a:t>
            </a:r>
          </a:p>
          <a:p>
            <a:pPr marL="547688" indent="-547688"/>
            <a:r>
              <a:rPr lang="en-GB" dirty="0" smtClean="0"/>
              <a:t>Several entities may share ownership</a:t>
            </a:r>
          </a:p>
          <a:p>
            <a:pPr marL="547688" indent="-547688"/>
            <a:r>
              <a:rPr lang="en-GB" dirty="0" smtClean="0"/>
              <a:t>Creators frequently do not legally own the data they produce</a:t>
            </a:r>
          </a:p>
          <a:p>
            <a:pPr marL="547688" indent="-547688"/>
            <a:r>
              <a:rPr lang="en-GB" dirty="0" smtClean="0"/>
              <a:t>Creators make many assumptions, and express little knowledge, about this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Ownership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688" indent="-547688"/>
            <a:r>
              <a:rPr lang="en-GB" dirty="0" smtClean="0"/>
              <a:t>Most data creators don’t know and don’t care</a:t>
            </a:r>
          </a:p>
          <a:p>
            <a:pPr marL="547688" indent="-547688"/>
            <a:r>
              <a:rPr lang="en-GB" dirty="0" smtClean="0"/>
              <a:t>Ownership implies a duty of care</a:t>
            </a:r>
          </a:p>
          <a:p>
            <a:pPr marL="547688" indent="-547688"/>
            <a:r>
              <a:rPr lang="en-GB" dirty="0" smtClean="0"/>
              <a:t>They may discard the data (even when they don’t own them)</a:t>
            </a:r>
          </a:p>
          <a:p>
            <a:pPr marL="547688" indent="-547688"/>
            <a:r>
              <a:rPr lang="en-GB" dirty="0" smtClean="0"/>
              <a:t>They share, if that’s their thing</a:t>
            </a:r>
          </a:p>
          <a:p>
            <a:pPr marL="547688" indent="-547688"/>
            <a:r>
              <a:rPr lang="en-GB" dirty="0" smtClean="0"/>
              <a:t>They may share before the data owner (e.g. funder) wishes them to</a:t>
            </a:r>
          </a:p>
          <a:p>
            <a:pPr marL="547688" indent="-547688"/>
            <a:r>
              <a:rPr lang="en-GB" dirty="0" smtClean="0"/>
              <a:t>Or withhold, if they fear being exploited or just wish to stop others getting the use of their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about sharing?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 some areas of research, journals play the role of enforcer/policeman</a:t>
            </a:r>
          </a:p>
          <a:p>
            <a:r>
              <a:rPr lang="en-GB" dirty="0" smtClean="0"/>
              <a:t>May require accession numbers (e.g. for molecular biology datasets in </a:t>
            </a:r>
            <a:r>
              <a:rPr lang="en-GB" dirty="0" err="1" smtClean="0"/>
              <a:t>Genbank</a:t>
            </a:r>
            <a:r>
              <a:rPr lang="en-GB" dirty="0" smtClean="0"/>
              <a:t>)</a:t>
            </a:r>
          </a:p>
          <a:p>
            <a:r>
              <a:rPr lang="en-GB" dirty="0" smtClean="0"/>
              <a:t>May require datasets themselves (e.g. chemical crystallography)</a:t>
            </a:r>
          </a:p>
          <a:p>
            <a:r>
              <a:rPr lang="en-GB" dirty="0" smtClean="0"/>
              <a:t>May even BE the data</a:t>
            </a:r>
          </a:p>
          <a:p>
            <a:r>
              <a:rPr lang="en-GB" dirty="0" smtClean="0"/>
              <a:t>These are likely to increase as publishers see providing research context (i.e. linking articles to underlying data) as another value-creating service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helpful is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both helpful and not helpful:</a:t>
            </a:r>
          </a:p>
          <a:p>
            <a:pPr lvl="1"/>
            <a:r>
              <a:rPr lang="en-GB" dirty="0" smtClean="0"/>
              <a:t>Helpful because metadata are relatively good</a:t>
            </a:r>
          </a:p>
          <a:p>
            <a:pPr lvl="1"/>
            <a:r>
              <a:rPr lang="en-GB" dirty="0" smtClean="0"/>
              <a:t>Helpful because the system begins to create the linked web environment (limited semantics, but a start on the syntax)</a:t>
            </a:r>
          </a:p>
          <a:p>
            <a:pPr lvl="1"/>
            <a:r>
              <a:rPr lang="en-GB" dirty="0" smtClean="0"/>
              <a:t>Especially unhelpful if the journals do not police their requirements</a:t>
            </a:r>
          </a:p>
          <a:p>
            <a:pPr lvl="1"/>
            <a:r>
              <a:rPr lang="en-GB" dirty="0" smtClean="0"/>
              <a:t>Journal websites almost always store and share only flat files (mostly PDF)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upporting information flat file article home pag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3646" r="-13646"/>
          <a:stretch>
            <a:fillRect/>
          </a:stretch>
        </p:blipFill>
        <p:spPr>
          <a:xfrm>
            <a:off x="-457200" y="274638"/>
            <a:ext cx="10173253" cy="582136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upporting information flat file access pag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2577" r="-12577"/>
          <a:stretch>
            <a:fillRect/>
          </a:stretch>
        </p:blipFill>
        <p:spPr>
          <a:xfrm>
            <a:off x="-533400" y="274638"/>
            <a:ext cx="10227076" cy="5852160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upporting information flat file example 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520" r="-7520"/>
          <a:stretch>
            <a:fillRect/>
          </a:stretch>
        </p:blipFill>
        <p:spPr>
          <a:xfrm>
            <a:off x="-609600" y="274638"/>
            <a:ext cx="10227076" cy="5852160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creators or data authors</a:t>
            </a:r>
          </a:p>
          <a:p>
            <a:r>
              <a:rPr lang="en-US" dirty="0" smtClean="0"/>
              <a:t>Data scientists</a:t>
            </a:r>
          </a:p>
          <a:p>
            <a:r>
              <a:rPr lang="en-US" dirty="0" smtClean="0"/>
              <a:t>Data managers</a:t>
            </a:r>
          </a:p>
          <a:p>
            <a:r>
              <a:rPr lang="en-US" dirty="0" smtClean="0"/>
              <a:t>Data librarians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practice these terms are not used precisely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Role boundaries can be fuzzy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upporting information flat file exampl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746" r="-16746"/>
          <a:stretch>
            <a:fillRect/>
          </a:stretch>
        </p:blipFill>
        <p:spPr>
          <a:xfrm>
            <a:off x="-762000" y="274638"/>
            <a:ext cx="10546116" cy="603472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role of libraries in data management now: </a:t>
            </a:r>
            <a:br>
              <a:rPr lang="en-GB" dirty="0" smtClean="0"/>
            </a:br>
            <a:r>
              <a:rPr lang="en-GB" dirty="0" smtClean="0"/>
              <a:t>some urgent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23360"/>
          </a:xfrm>
        </p:spPr>
        <p:txBody>
          <a:bodyPr/>
          <a:lstStyle/>
          <a:p>
            <a:r>
              <a:rPr lang="en-GB" dirty="0" smtClean="0"/>
              <a:t>Who else has the understanding to raise awareness in the research community of the urgency of the issue?</a:t>
            </a:r>
          </a:p>
          <a:p>
            <a:r>
              <a:rPr lang="en-GB" dirty="0" smtClean="0"/>
              <a:t>Do we leave the sharing and preservation of datasets to publishers? </a:t>
            </a:r>
          </a:p>
          <a:p>
            <a:r>
              <a:rPr lang="en-GB" dirty="0" smtClean="0"/>
              <a:t>What are the implications?</a:t>
            </a:r>
          </a:p>
          <a:p>
            <a:pPr lvl="1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Communication channels</a:t>
            </a:r>
          </a:p>
          <a:p>
            <a:pPr lvl="1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Facilities (repositories?)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www.keyperspectives.com</a:t>
            </a:r>
            <a:endParaRPr lang="en-US" sz="3892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What data creators do</a:t>
            </a:r>
            <a:endParaRPr lang="en-US" dirty="0"/>
          </a:p>
        </p:txBody>
      </p:sp>
      <p:pic>
        <p:nvPicPr>
          <p:cNvPr id="4" name="Content Placeholder 3" descr="DCC data life cycl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823" r="-16823"/>
          <a:stretch>
            <a:fillRect/>
          </a:stretch>
        </p:blipFill>
        <p:spPr>
          <a:xfrm>
            <a:off x="-152400" y="838200"/>
            <a:ext cx="9561250" cy="5471160"/>
          </a:xfrm>
        </p:spPr>
      </p:pic>
      <p:sp>
        <p:nvSpPr>
          <p:cNvPr id="5" name="TextBox 4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  <p:sp>
        <p:nvSpPr>
          <p:cNvPr id="8" name="Pie 7"/>
          <p:cNvSpPr/>
          <p:nvPr/>
        </p:nvSpPr>
        <p:spPr>
          <a:xfrm>
            <a:off x="2590800" y="1752600"/>
            <a:ext cx="4343400" cy="4343400"/>
          </a:xfrm>
          <a:prstGeom prst="pie">
            <a:avLst>
              <a:gd name="adj1" fmla="val 16495548"/>
              <a:gd name="adj2" fmla="val 1010496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2856306">
            <a:off x="2522267" y="1684068"/>
            <a:ext cx="4343400" cy="4343400"/>
          </a:xfrm>
          <a:prstGeom prst="pie">
            <a:avLst>
              <a:gd name="adj1" fmla="val 14554705"/>
              <a:gd name="adj2" fmla="val 2599366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6477000" y="1524000"/>
            <a:ext cx="2362200" cy="2209800"/>
          </a:xfrm>
          <a:prstGeom prst="smileyFace">
            <a:avLst>
              <a:gd name="adj" fmla="val -4653"/>
            </a:avLst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419600" y="838200"/>
            <a:ext cx="1905000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H_and_Prints_PHH0953[1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548" r="-12548"/>
          <a:stretch>
            <a:fillRect/>
          </a:stretch>
        </p:blipFill>
        <p:spPr>
          <a:xfrm>
            <a:off x="-762000" y="152400"/>
            <a:ext cx="10546116" cy="603472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H - Negative_Print_Stora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043" r="-8043"/>
          <a:stretch>
            <a:fillRect/>
          </a:stretch>
        </p:blipFill>
        <p:spPr>
          <a:xfrm>
            <a:off x="-381000" y="274638"/>
            <a:ext cx="9827581" cy="5623560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scientists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Conceptualise</a:t>
            </a:r>
            <a:r>
              <a:rPr lang="en-US" dirty="0" smtClean="0"/>
              <a:t> the data aspects of the research project or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 smtClean="0"/>
              <a:t>Aid in experimental design and planning (and execution, contributing their own insights)</a:t>
            </a:r>
          </a:p>
          <a:p>
            <a:r>
              <a:rPr lang="en-US" dirty="0" smtClean="0"/>
              <a:t>Train researchers in using machines and software</a:t>
            </a:r>
          </a:p>
          <a:p>
            <a:r>
              <a:rPr lang="en-US" dirty="0" smtClean="0"/>
              <a:t>Write (or help with) the data plan</a:t>
            </a:r>
          </a:p>
          <a:p>
            <a:r>
              <a:rPr lang="en-US" dirty="0" smtClean="0"/>
              <a:t>Advise on funder requirements</a:t>
            </a:r>
          </a:p>
          <a:p>
            <a:r>
              <a:rPr lang="en-US" dirty="0" smtClean="0"/>
              <a:t>Ensure research group conforms to good data practice and fulfils obligations</a:t>
            </a:r>
          </a:p>
          <a:p>
            <a:r>
              <a:rPr lang="en-US" dirty="0" smtClean="0"/>
              <a:t>Preservation (depending on discipline or having a position in a data centre)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What data scientists do</a:t>
            </a:r>
            <a:endParaRPr lang="en-US" dirty="0"/>
          </a:p>
        </p:txBody>
      </p:sp>
      <p:pic>
        <p:nvPicPr>
          <p:cNvPr id="4" name="Content Placeholder 3" descr="DCC data life cycl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823" r="-16823"/>
          <a:stretch>
            <a:fillRect/>
          </a:stretch>
        </p:blipFill>
        <p:spPr>
          <a:xfrm>
            <a:off x="-152400" y="838200"/>
            <a:ext cx="9561250" cy="5471160"/>
          </a:xfrm>
        </p:spPr>
      </p:pic>
      <p:sp>
        <p:nvSpPr>
          <p:cNvPr id="5" name="TextBox 4"/>
          <p:cNvSpPr txBox="1"/>
          <p:nvPr/>
        </p:nvSpPr>
        <p:spPr>
          <a:xfrm>
            <a:off x="6172200" y="63093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  <p:sp>
        <p:nvSpPr>
          <p:cNvPr id="8" name="Pie 7"/>
          <p:cNvSpPr/>
          <p:nvPr/>
        </p:nvSpPr>
        <p:spPr>
          <a:xfrm>
            <a:off x="2590800" y="1752600"/>
            <a:ext cx="4343400" cy="4343400"/>
          </a:xfrm>
          <a:prstGeom prst="pie">
            <a:avLst>
              <a:gd name="adj1" fmla="val 16394472"/>
              <a:gd name="adj2" fmla="val 16184886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600" y="838200"/>
            <a:ext cx="1905000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8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1031</TotalTime>
  <Words>1539</Words>
  <Application>Microsoft Macintosh PowerPoint</Application>
  <PresentationFormat>On-screen Show (4:3)</PresentationFormat>
  <Paragraphs>217</Paragraphs>
  <Slides>42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Apex</vt:lpstr>
      <vt:lpstr>The research data management workforce</vt:lpstr>
      <vt:lpstr>A little background</vt:lpstr>
      <vt:lpstr>The roles NSF distinguishes</vt:lpstr>
      <vt:lpstr>Our definitions</vt:lpstr>
      <vt:lpstr>What data creators do</vt:lpstr>
      <vt:lpstr>Slide 6</vt:lpstr>
      <vt:lpstr>Slide 7</vt:lpstr>
      <vt:lpstr>What data scientists do</vt:lpstr>
      <vt:lpstr>What data scientists do</vt:lpstr>
      <vt:lpstr>Data managers</vt:lpstr>
      <vt:lpstr>What data managers do</vt:lpstr>
      <vt:lpstr>Data librarians</vt:lpstr>
      <vt:lpstr>What data librarians do</vt:lpstr>
      <vt:lpstr>Back to the data scientists: careers</vt:lpstr>
      <vt:lpstr>Qualifications</vt:lpstr>
      <vt:lpstr>Training: data scientists</vt:lpstr>
      <vt:lpstr>Data librarians</vt:lpstr>
      <vt:lpstr>Future roles of the library</vt:lpstr>
      <vt:lpstr>Pressing issues</vt:lpstr>
      <vt:lpstr>Open Access: articles</vt:lpstr>
      <vt:lpstr>Open Data: datasets</vt:lpstr>
      <vt:lpstr>Slide 22</vt:lpstr>
      <vt:lpstr>Slide 23</vt:lpstr>
      <vt:lpstr>Open Data: datasets</vt:lpstr>
      <vt:lpstr>Current patterns</vt:lpstr>
      <vt:lpstr>The data management issues with which researchers need expert [library] help</vt:lpstr>
      <vt:lpstr>Ownership</vt:lpstr>
      <vt:lpstr>Slide 28</vt:lpstr>
      <vt:lpstr>Ownership</vt:lpstr>
      <vt:lpstr>Slide 30</vt:lpstr>
      <vt:lpstr>Slide 31</vt:lpstr>
      <vt:lpstr>Slide 32</vt:lpstr>
      <vt:lpstr>Ownership</vt:lpstr>
      <vt:lpstr>Ownership questions</vt:lpstr>
      <vt:lpstr>So what about sharing?</vt:lpstr>
      <vt:lpstr>How helpful is this?</vt:lpstr>
      <vt:lpstr>Slide 37</vt:lpstr>
      <vt:lpstr>Slide 38</vt:lpstr>
      <vt:lpstr>Slide 39</vt:lpstr>
      <vt:lpstr>Slide 40</vt:lpstr>
      <vt:lpstr>The role of libraries in data management now:  some urgent issues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data management workforce</dc:title>
  <dc:creator>ALMA SWAN</dc:creator>
  <cp:lastModifiedBy>ALMA SWAN</cp:lastModifiedBy>
  <cp:revision>18</cp:revision>
  <dcterms:created xsi:type="dcterms:W3CDTF">2009-06-04T09:37:18Z</dcterms:created>
  <dcterms:modified xsi:type="dcterms:W3CDTF">2009-06-04T09:38:03Z</dcterms:modified>
</cp:coreProperties>
</file>