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3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98" r:id="rId4"/>
    <p:sldId id="259" r:id="rId5"/>
    <p:sldId id="260" r:id="rId6"/>
    <p:sldId id="261" r:id="rId7"/>
    <p:sldId id="272" r:id="rId8"/>
    <p:sldId id="283" r:id="rId9"/>
    <p:sldId id="292" r:id="rId10"/>
    <p:sldId id="262" r:id="rId11"/>
    <p:sldId id="293" r:id="rId12"/>
    <p:sldId id="294" r:id="rId13"/>
    <p:sldId id="295" r:id="rId14"/>
    <p:sldId id="278" r:id="rId15"/>
    <p:sldId id="279" r:id="rId16"/>
    <p:sldId id="280" r:id="rId17"/>
    <p:sldId id="281" r:id="rId18"/>
    <p:sldId id="282" r:id="rId19"/>
    <p:sldId id="273" r:id="rId20"/>
    <p:sldId id="274" r:id="rId21"/>
    <p:sldId id="275" r:id="rId22"/>
    <p:sldId id="276" r:id="rId23"/>
    <p:sldId id="277" r:id="rId24"/>
    <p:sldId id="289" r:id="rId25"/>
    <p:sldId id="290" r:id="rId26"/>
    <p:sldId id="291" r:id="rId27"/>
    <p:sldId id="296" r:id="rId28"/>
    <p:sldId id="297" r:id="rId29"/>
    <p:sldId id="284" r:id="rId30"/>
    <p:sldId id="287" r:id="rId31"/>
    <p:sldId id="288" r:id="rId32"/>
    <p:sldId id="285" r:id="rId33"/>
    <p:sldId id="299" r:id="rId34"/>
    <p:sldId id="301" r:id="rId35"/>
    <p:sldId id="302" r:id="rId36"/>
    <p:sldId id="258" r:id="rId37"/>
    <p:sldId id="303" r:id="rId38"/>
    <p:sldId id="307" r:id="rId39"/>
    <p:sldId id="308" r:id="rId40"/>
    <p:sldId id="309" r:id="rId41"/>
    <p:sldId id="310" r:id="rId42"/>
    <p:sldId id="320" r:id="rId43"/>
    <p:sldId id="311" r:id="rId44"/>
    <p:sldId id="312" r:id="rId45"/>
    <p:sldId id="313" r:id="rId46"/>
    <p:sldId id="314" r:id="rId47"/>
    <p:sldId id="304" r:id="rId48"/>
    <p:sldId id="305" r:id="rId49"/>
    <p:sldId id="306" r:id="rId50"/>
    <p:sldId id="269" r:id="rId51"/>
    <p:sldId id="266" r:id="rId52"/>
    <p:sldId id="265" r:id="rId53"/>
    <p:sldId id="267" r:id="rId54"/>
    <p:sldId id="268" r:id="rId55"/>
    <p:sldId id="270" r:id="rId56"/>
    <p:sldId id="286" r:id="rId57"/>
    <p:sldId id="315" r:id="rId58"/>
    <p:sldId id="316" r:id="rId59"/>
    <p:sldId id="317" r:id="rId60"/>
    <p:sldId id="318" r:id="rId61"/>
    <p:sldId id="319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ableStyles" Target="tableStyle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theme" Target="theme/theme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Funders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Yr09/Jan-Jun</c:v>
                </c:pt>
                <c:pt idx="1">
                  <c:v>Yr08/Jul-dec</c:v>
                </c:pt>
                <c:pt idx="2">
                  <c:v>Yr08/jan-Jun</c:v>
                </c:pt>
                <c:pt idx="3">
                  <c:v>Yr07/Jul-Dec</c:v>
                </c:pt>
                <c:pt idx="4">
                  <c:v>Yr07/Jan-Jun</c:v>
                </c:pt>
                <c:pt idx="5">
                  <c:v>Yr06/Jul-Dec</c:v>
                </c:pt>
                <c:pt idx="6">
                  <c:v>Yr06/Jan-Jun</c:v>
                </c:pt>
                <c:pt idx="7">
                  <c:v>Yr05/Jul-Dec</c:v>
                </c:pt>
                <c:pt idx="8">
                  <c:v>Yr05/Jan-Jun</c:v>
                </c:pt>
                <c:pt idx="9">
                  <c:v>Yr04/Jul-Dec</c:v>
                </c:pt>
                <c:pt idx="10">
                  <c:v>Yr04/Jan-Jun</c:v>
                </c:pt>
                <c:pt idx="11">
                  <c:v>Yr03/Jul-Dec</c:v>
                </c:pt>
                <c:pt idx="12">
                  <c:v>Yr03/Jan-Jun</c:v>
                </c:pt>
                <c:pt idx="13">
                  <c:v>Yr02/Jul-Dec</c:v>
                </c:pt>
                <c:pt idx="14">
                  <c:v>Yr02/Jan-Jun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37.0</c:v>
                </c:pt>
                <c:pt idx="1">
                  <c:v>30.0</c:v>
                </c:pt>
                <c:pt idx="2">
                  <c:v>25.0</c:v>
                </c:pt>
                <c:pt idx="3">
                  <c:v>23.0</c:v>
                </c:pt>
                <c:pt idx="4">
                  <c:v>17.0</c:v>
                </c:pt>
                <c:pt idx="5">
                  <c:v>9.0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Whole-institutions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Yr09/Jan-Jun</c:v>
                </c:pt>
                <c:pt idx="1">
                  <c:v>Yr08/Jul-dec</c:v>
                </c:pt>
                <c:pt idx="2">
                  <c:v>Yr08/jan-Jun</c:v>
                </c:pt>
                <c:pt idx="3">
                  <c:v>Yr07/Jul-Dec</c:v>
                </c:pt>
                <c:pt idx="4">
                  <c:v>Yr07/Jan-Jun</c:v>
                </c:pt>
                <c:pt idx="5">
                  <c:v>Yr06/Jul-Dec</c:v>
                </c:pt>
                <c:pt idx="6">
                  <c:v>Yr06/Jan-Jun</c:v>
                </c:pt>
                <c:pt idx="7">
                  <c:v>Yr05/Jul-Dec</c:v>
                </c:pt>
                <c:pt idx="8">
                  <c:v>Yr05/Jan-Jun</c:v>
                </c:pt>
                <c:pt idx="9">
                  <c:v>Yr04/Jul-Dec</c:v>
                </c:pt>
                <c:pt idx="10">
                  <c:v>Yr04/Jan-Jun</c:v>
                </c:pt>
                <c:pt idx="11">
                  <c:v>Yr03/Jul-Dec</c:v>
                </c:pt>
                <c:pt idx="12">
                  <c:v>Yr03/Jan-Jun</c:v>
                </c:pt>
                <c:pt idx="13">
                  <c:v>Yr02/Jul-Dec</c:v>
                </c:pt>
                <c:pt idx="14">
                  <c:v>Yr02/Jan-Jun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36.0</c:v>
                </c:pt>
                <c:pt idx="1">
                  <c:v>27.0</c:v>
                </c:pt>
                <c:pt idx="2">
                  <c:v>18.0</c:v>
                </c:pt>
                <c:pt idx="3">
                  <c:v>12.0</c:v>
                </c:pt>
                <c:pt idx="4">
                  <c:v>12.0</c:v>
                </c:pt>
                <c:pt idx="5">
                  <c:v>7.0</c:v>
                </c:pt>
                <c:pt idx="6">
                  <c:v>5.0</c:v>
                </c:pt>
                <c:pt idx="7">
                  <c:v>4.0</c:v>
                </c:pt>
                <c:pt idx="8">
                  <c:v>3.0</c:v>
                </c:pt>
                <c:pt idx="9">
                  <c:v>3.0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Depts/schools/faculties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Yr09/Jan-Jun</c:v>
                </c:pt>
                <c:pt idx="1">
                  <c:v>Yr08/Jul-dec</c:v>
                </c:pt>
                <c:pt idx="2">
                  <c:v>Yr08/jan-Jun</c:v>
                </c:pt>
                <c:pt idx="3">
                  <c:v>Yr07/Jul-Dec</c:v>
                </c:pt>
                <c:pt idx="4">
                  <c:v>Yr07/Jan-Jun</c:v>
                </c:pt>
                <c:pt idx="5">
                  <c:v>Yr06/Jul-Dec</c:v>
                </c:pt>
                <c:pt idx="6">
                  <c:v>Yr06/Jan-Jun</c:v>
                </c:pt>
                <c:pt idx="7">
                  <c:v>Yr05/Jul-Dec</c:v>
                </c:pt>
                <c:pt idx="8">
                  <c:v>Yr05/Jan-Jun</c:v>
                </c:pt>
                <c:pt idx="9">
                  <c:v>Yr04/Jul-Dec</c:v>
                </c:pt>
                <c:pt idx="10">
                  <c:v>Yr04/Jan-Jun</c:v>
                </c:pt>
                <c:pt idx="11">
                  <c:v>Yr03/Jul-Dec</c:v>
                </c:pt>
                <c:pt idx="12">
                  <c:v>Yr03/Jan-Jun</c:v>
                </c:pt>
                <c:pt idx="13">
                  <c:v>Yr02/Jul-Dec</c:v>
                </c:pt>
                <c:pt idx="14">
                  <c:v>Yr02/Jan-Jun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12.0</c:v>
                </c:pt>
                <c:pt idx="1">
                  <c:v>6.0</c:v>
                </c:pt>
                <c:pt idx="2">
                  <c:v>6.0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</c:numCache>
            </c:numRef>
          </c:val>
        </c:ser>
        <c:overlap val="100"/>
        <c:axId val="323476824"/>
        <c:axId val="373310024"/>
      </c:barChart>
      <c:catAx>
        <c:axId val="323476824"/>
        <c:scaling>
          <c:orientation val="maxMin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73310024"/>
        <c:crosses val="autoZero"/>
        <c:auto val="1"/>
        <c:lblAlgn val="ctr"/>
        <c:lblOffset val="100"/>
        <c:tickLblSkip val="1"/>
        <c:tickMarkSkip val="1"/>
      </c:catAx>
      <c:valAx>
        <c:axId val="373310024"/>
        <c:scaling>
          <c:orientation val="minMax"/>
        </c:scaling>
        <c:axPos val="r"/>
        <c:majorGridlines/>
        <c:numFmt formatCode="General" sourceLinked="1"/>
        <c:tickLblPos val="nextTo"/>
        <c:crossAx val="323476824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Librarians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Never been promoted</c:v>
                </c:pt>
                <c:pt idx="1">
                  <c:v>Promotional material about IR</c:v>
                </c:pt>
                <c:pt idx="2">
                  <c:v>Discussion on OA with library staff</c:v>
                </c:pt>
                <c:pt idx="3">
                  <c:v>OA resource discovery tools on library website</c:v>
                </c:pt>
                <c:pt idx="4">
                  <c:v>Seminars on OA</c:v>
                </c:pt>
                <c:pt idx="5">
                  <c:v>Posters/leaflets etc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27.5</c:v>
                </c:pt>
                <c:pt idx="2">
                  <c:v>46.1</c:v>
                </c:pt>
                <c:pt idx="3">
                  <c:v>32.7</c:v>
                </c:pt>
                <c:pt idx="4">
                  <c:v>29.7</c:v>
                </c:pt>
                <c:pt idx="5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Researchers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Never been promoted</c:v>
                </c:pt>
                <c:pt idx="1">
                  <c:v>Promotional material about IR</c:v>
                </c:pt>
                <c:pt idx="2">
                  <c:v>Discussion on OA with library staff</c:v>
                </c:pt>
                <c:pt idx="3">
                  <c:v>OA resource discovery tools on library website</c:v>
                </c:pt>
                <c:pt idx="4">
                  <c:v>Seminars on OA</c:v>
                </c:pt>
                <c:pt idx="5">
                  <c:v>Posters/leaflets etc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48.5</c:v>
                </c:pt>
                <c:pt idx="1">
                  <c:v>3.6</c:v>
                </c:pt>
                <c:pt idx="2">
                  <c:v>5.7</c:v>
                </c:pt>
                <c:pt idx="3">
                  <c:v>8.3</c:v>
                </c:pt>
                <c:pt idx="4">
                  <c:v>5.0</c:v>
                </c:pt>
                <c:pt idx="5">
                  <c:v>3.7</c:v>
                </c:pt>
              </c:numCache>
            </c:numRef>
          </c:val>
        </c:ser>
        <c:axId val="323666536"/>
        <c:axId val="323050216"/>
      </c:barChart>
      <c:catAx>
        <c:axId val="323666536"/>
        <c:scaling>
          <c:orientation val="minMax"/>
        </c:scaling>
        <c:axPos val="l"/>
        <c:tickLblPos val="nextTo"/>
        <c:crossAx val="323050216"/>
        <c:crosses val="autoZero"/>
        <c:auto val="1"/>
        <c:lblAlgn val="ctr"/>
        <c:lblOffset val="100"/>
      </c:catAx>
      <c:valAx>
        <c:axId val="323050216"/>
        <c:scaling>
          <c:orientation val="minMax"/>
        </c:scaling>
        <c:axPos val="b"/>
        <c:majorGridlines/>
        <c:numFmt formatCode="General" sourceLinked="1"/>
        <c:tickLblPos val="nextTo"/>
        <c:crossAx val="323666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96DF-8172-4645-BA23-DC74C46BA488}" type="datetimeFigureOut">
              <a:rPr lang="en-US" smtClean="0"/>
              <a:t>6/10/09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F933A-6608-0A4C-A849-910F5381A4A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11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12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46A9A-F3C2-8D4C-9B3A-00CB5BC65A4B}" type="slidenum">
              <a:rPr lang="en-GB"/>
              <a:pPr/>
              <a:t>14</a:t>
            </a:fld>
            <a:endParaRPr lang="en-GB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5DBAC-34F3-FD46-8D8D-3EDCD8927E64}" type="slidenum">
              <a:rPr lang="en-GB"/>
              <a:pPr/>
              <a:t>15</a:t>
            </a:fld>
            <a:endParaRPr lang="en-GB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38DB3-9532-E34D-8030-9A14C281DB8A}" type="slidenum">
              <a:rPr lang="en-GB"/>
              <a:pPr/>
              <a:t>16</a:t>
            </a:fld>
            <a:endParaRPr lang="en-GB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00786-38E2-D64F-A43B-F752693F9C4F}" type="slidenum">
              <a:rPr lang="en-GB"/>
              <a:pPr/>
              <a:t>17</a:t>
            </a:fld>
            <a:endParaRPr lang="en-GB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B4D84-48C3-CD42-95DD-F255F7313A36}" type="slidenum">
              <a:rPr lang="en-GB"/>
              <a:pPr/>
              <a:t>18</a:t>
            </a:fld>
            <a:endParaRPr lang="en-GB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580305-AF82-7645-B8F5-5F1675AF1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5095BA-C6F3-AB4B-BFCA-E40C4C167901}" type="datetimeFigureOut">
              <a:rPr lang="en-US" smtClean="0"/>
              <a:t>6/8/09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326656-DE25-044D-AA10-CD5F9140E02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Remember repositories? They were all the rage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US" dirty="0" smtClean="0"/>
              <a:t>T</a:t>
            </a:r>
            <a:r>
              <a:rPr lang="en-GB" dirty="0" err="1" smtClean="0"/>
              <a:t>ruro</a:t>
            </a:r>
            <a:r>
              <a:rPr lang="en-GB" dirty="0" smtClean="0"/>
              <a:t>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6172200"/>
            <a:ext cx="654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SCONUL Annual Conference, Bournemouth, 10-12 June 2009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mandates make a difference?</a:t>
            </a:r>
            <a:endParaRPr lang="en-GB" dirty="0"/>
          </a:p>
        </p:txBody>
      </p:sp>
      <p:pic>
        <p:nvPicPr>
          <p:cNvPr id="4" name="Content Placeholder 3" descr="D:\4 Projets\1Scientométrie\1 Archivage Obligatoire\Version 4\HTML\SelfArch_files\img3.gif"/>
          <p:cNvPicPr>
            <a:picLocks noGrp="1"/>
          </p:cNvPicPr>
          <p:nvPr>
            <p:ph idx="1"/>
          </p:nvPr>
        </p:nvPicPr>
        <p:blipFill>
          <a:blip r:embed="rId2"/>
          <a:srcRect l="-3305" r="-3305"/>
          <a:stretch>
            <a:fillRect/>
          </a:stretch>
        </p:blipFill>
        <p:spPr bwMode="auto">
          <a:xfrm>
            <a:off x="457200" y="1417638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093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Gargouri</a:t>
            </a:r>
            <a:r>
              <a:rPr lang="en-GB" dirty="0" smtClean="0"/>
              <a:t> &amp; </a:t>
            </a:r>
            <a:r>
              <a:rPr lang="en-GB" dirty="0" err="1" smtClean="0"/>
              <a:t>Harnad</a:t>
            </a:r>
            <a:r>
              <a:rPr lang="en-GB" dirty="0" smtClean="0"/>
              <a:t>,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With strategists: explain and exhort</a:t>
            </a:r>
          </a:p>
          <a:p>
            <a:pPr lvl="1"/>
            <a:r>
              <a:rPr lang="en-GB" dirty="0" smtClean="0"/>
              <a:t>Institutional mandate</a:t>
            </a:r>
          </a:p>
          <a:p>
            <a:pPr lvl="1"/>
            <a:r>
              <a:rPr lang="en-GB" dirty="0" smtClean="0"/>
              <a:t>The REF makes the IR core business for the </a:t>
            </a:r>
            <a:r>
              <a:rPr lang="en-GB" dirty="0" err="1" smtClean="0"/>
              <a:t>instuitution</a:t>
            </a:r>
            <a:endParaRPr lang="en-GB" dirty="0" smtClean="0"/>
          </a:p>
          <a:p>
            <a:pPr lvl="1"/>
            <a:r>
              <a:rPr lang="en-GB" dirty="0" smtClean="0"/>
              <a:t>Align the institutional IP policy with the interests of the repository (author addendum; prior non-exclusive licence)</a:t>
            </a:r>
          </a:p>
          <a:p>
            <a:r>
              <a:rPr lang="en-GB" dirty="0" smtClean="0"/>
              <a:t>With researchers:</a:t>
            </a:r>
          </a:p>
          <a:p>
            <a:pPr lvl="1"/>
            <a:r>
              <a:rPr lang="en-GB" dirty="0" smtClean="0"/>
              <a:t>Guiding and advising </a:t>
            </a:r>
          </a:p>
          <a:p>
            <a:pPr lvl="1"/>
            <a:r>
              <a:rPr lang="en-GB" dirty="0" smtClean="0"/>
              <a:t>Providing practical assistance</a:t>
            </a:r>
          </a:p>
          <a:p>
            <a:pPr lvl="1"/>
            <a:r>
              <a:rPr lang="en-GB" dirty="0" smtClean="0"/>
              <a:t>Raising </a:t>
            </a:r>
            <a:r>
              <a:rPr lang="en-GB" dirty="0" smtClean="0"/>
              <a:t>awareness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74063" cy="6048375"/>
          </a:xfrm>
        </p:spPr>
        <p:txBody>
          <a:bodyPr/>
          <a:lstStyle/>
          <a:p>
            <a:pPr marL="539750" indent="-539750"/>
            <a:r>
              <a:rPr lang="en-GB" sz="4400">
                <a:solidFill>
                  <a:schemeClr val="tx2"/>
                </a:solidFill>
              </a:rPr>
              <a:t>“Placing the reset button on the left on this form is a BAD IDEA!!!!!!!”</a:t>
            </a:r>
          </a:p>
          <a:p>
            <a:pPr marL="539750" indent="-539750">
              <a:buFont typeface="Wingdings" pitchFamily="-111" charset="2"/>
              <a:buNone/>
            </a:pPr>
            <a:endParaRPr lang="en-GB" sz="2800">
              <a:solidFill>
                <a:schemeClr val="tx2"/>
              </a:solidFill>
            </a:endParaRPr>
          </a:p>
          <a:p>
            <a:pPr marL="539750" indent="-539750"/>
            <a:r>
              <a:rPr lang="en-GB" sz="4400">
                <a:solidFill>
                  <a:schemeClr val="tx2"/>
                </a:solidFill>
              </a:rPr>
              <a:t>“The question is poorly posed. </a:t>
            </a:r>
          </a:p>
          <a:p>
            <a:pPr marL="539750" indent="-539750">
              <a:buFont typeface="Wingdings" pitchFamily="-111" charset="2"/>
              <a:buNone/>
            </a:pPr>
            <a:r>
              <a:rPr lang="en-GB" sz="4400">
                <a:solidFill>
                  <a:schemeClr val="tx2"/>
                </a:solidFill>
              </a:rPr>
              <a:t>	…Don't you just hate trying to survey epidemiologists?!!”</a:t>
            </a:r>
          </a:p>
          <a:p>
            <a:pPr marL="539750" indent="-539750">
              <a:buFont typeface="Wingdings" pitchFamily="-111" charset="2"/>
              <a:buNone/>
            </a:pPr>
            <a:endParaRPr lang="en-US" sz="4000">
              <a:solidFill>
                <a:schemeClr val="hlink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marL="631825" indent="-631825"/>
            <a:r>
              <a:rPr lang="en-GB" sz="4400">
                <a:solidFill>
                  <a:schemeClr val="tx2"/>
                </a:solidFill>
              </a:rPr>
              <a:t>“After answering this, I realise how contrary I am.”</a:t>
            </a:r>
          </a:p>
          <a:p>
            <a:pPr marL="631825" indent="-631825">
              <a:buFont typeface="Wingdings" pitchFamily="-111" charset="2"/>
              <a:buNone/>
            </a:pPr>
            <a:endParaRPr lang="en-GB" sz="4400">
              <a:solidFill>
                <a:schemeClr val="tx2"/>
              </a:solidFill>
            </a:endParaRPr>
          </a:p>
          <a:p>
            <a:pPr marL="631825" indent="-631825"/>
            <a:r>
              <a:rPr lang="en-GB" sz="4400"/>
              <a:t>How did you originally learn about self-archiving?</a:t>
            </a:r>
            <a:r>
              <a:rPr lang="en-GB" sz="4400">
                <a:solidFill>
                  <a:srgbClr val="FFFF66"/>
                </a:solidFill>
              </a:rPr>
              <a:t>   </a:t>
            </a:r>
          </a:p>
          <a:p>
            <a:pPr marL="631825" indent="-631825">
              <a:buFont typeface="Wingdings" pitchFamily="-111" charset="2"/>
              <a:buNone/>
            </a:pPr>
            <a:r>
              <a:rPr lang="en-GB" sz="4400">
                <a:solidFill>
                  <a:srgbClr val="FFFF66"/>
                </a:solidFill>
              </a:rPr>
              <a:t>	</a:t>
            </a:r>
            <a:r>
              <a:rPr lang="en-GB" sz="4400">
                <a:solidFill>
                  <a:schemeClr val="tx2"/>
                </a:solidFill>
              </a:rPr>
              <a:t>“From you today.”</a:t>
            </a:r>
          </a:p>
          <a:p>
            <a:pPr marL="631825" indent="-631825">
              <a:buFont typeface="Wingdings" pitchFamily="-111" charset="2"/>
              <a:buNone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marL="631825" indent="-539750">
              <a:buFont typeface="Wingdings" pitchFamily="-111" charset="2"/>
              <a:buNone/>
            </a:pPr>
            <a:r>
              <a:rPr lang="en-GB" sz="3600">
                <a:solidFill>
                  <a:srgbClr val="FFFF66"/>
                </a:solidFill>
              </a:rPr>
              <a:t>	</a:t>
            </a:r>
            <a:r>
              <a:rPr lang="en-GB" sz="4800">
                <a:solidFill>
                  <a:schemeClr val="tx2"/>
                </a:solidFill>
              </a:rPr>
              <a:t>“Re questions 9 and 10:  Have been suffering from a faulty hip, waiting for an operation. Am now recovering from same and hoping to be much more active in future.”</a:t>
            </a:r>
          </a:p>
          <a:p>
            <a:pPr marL="631825" indent="-539750">
              <a:buFont typeface="Wingdings" pitchFamily="-111" charset="2"/>
              <a:buNone/>
            </a:pPr>
            <a:endParaRPr lang="en-GB" sz="4800">
              <a:solidFill>
                <a:schemeClr val="hlink"/>
              </a:solidFill>
            </a:endParaRPr>
          </a:p>
          <a:p>
            <a:pPr marL="631825" indent="-539750">
              <a:buFont typeface="Wingdings" pitchFamily="-111" charset="2"/>
              <a:buNone/>
            </a:pPr>
            <a:endParaRPr lang="en-US" sz="3600">
              <a:solidFill>
                <a:srgbClr val="FFFF66"/>
              </a:solidFill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824413"/>
          </a:xfrm>
        </p:spPr>
        <p:txBody>
          <a:bodyPr/>
          <a:lstStyle/>
          <a:p>
            <a:pPr>
              <a:buFont typeface="Wingdings" pitchFamily="-111" charset="2"/>
              <a:buNone/>
            </a:pPr>
            <a:r>
              <a:rPr lang="en-GB" sz="4800">
                <a:solidFill>
                  <a:schemeClr val="tx2"/>
                </a:solidFill>
              </a:rPr>
              <a:t>“This is a long comment so I beg your indulgence reading it to the bitter end – because I believe I have a more basic problem than the one you ask about…..”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725" y="2228850"/>
            <a:ext cx="8115300" cy="2249488"/>
          </a:xfrm>
        </p:spPr>
        <p:txBody>
          <a:bodyPr/>
          <a:lstStyle/>
          <a:p>
            <a:pPr marL="631825" indent="-6318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5400"/>
              <a:t>	</a:t>
            </a:r>
            <a:r>
              <a:rPr lang="en-GB" sz="5400">
                <a:solidFill>
                  <a:schemeClr val="tx2"/>
                </a:solidFill>
              </a:rPr>
              <a:t>“I just want to establish a relationship with you.”</a:t>
            </a:r>
            <a:endParaRPr lang="en-US" sz="5400">
              <a:solidFill>
                <a:schemeClr val="tx2"/>
              </a:solidFill>
            </a:endParaRPr>
          </a:p>
          <a:p>
            <a:pPr marL="631825" indent="-631825">
              <a:buFont typeface="Wingdings" pitchFamily="-111" charset="2"/>
              <a:buNone/>
            </a:pPr>
            <a:endParaRPr lang="en-US" sz="6000">
              <a:solidFill>
                <a:schemeClr val="hlink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6350">
              <a:buNone/>
            </a:pPr>
            <a:r>
              <a:rPr lang="en-GB" sz="4400" i="1" dirty="0" smtClean="0"/>
              <a:t>“My </a:t>
            </a:r>
            <a:r>
              <a:rPr lang="en-GB" sz="4400" i="1" dirty="0" smtClean="0"/>
              <a:t>understanding stems from other sources. Unfortunately, nobody in key positions at our school understands </a:t>
            </a:r>
            <a:r>
              <a:rPr lang="en-GB" sz="4400" i="1" dirty="0" smtClean="0"/>
              <a:t>it.”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Where are repositories now?</a:t>
            </a:r>
          </a:p>
          <a:p>
            <a:r>
              <a:rPr lang="en-GB" sz="3600" dirty="0" smtClean="0"/>
              <a:t>Where can they go next?</a:t>
            </a:r>
          </a:p>
          <a:p>
            <a:r>
              <a:rPr lang="en-GB" sz="3600" dirty="0" smtClean="0"/>
              <a:t>What will happen after that?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09117" y="6309360"/>
            <a:ext cx="277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5B3D7"/>
                </a:solidFill>
                <a:latin typeface="Lucida Handwriting"/>
              </a:rPr>
              <a:t>Key Perspectives Ltd</a:t>
            </a:r>
            <a:endParaRPr lang="en-GB" dirty="0">
              <a:solidFill>
                <a:srgbClr val="95B3D7"/>
              </a:solidFill>
              <a:latin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6350">
              <a:buNone/>
            </a:pPr>
            <a:r>
              <a:rPr lang="en-GB" sz="4400" i="1" dirty="0" smtClean="0"/>
              <a:t>“It might have been promoted, but not so vigorously that I have noticed”                            </a:t>
            </a:r>
            <a:endParaRPr lang="en-GB" sz="4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lvl="0" indent="-6350">
              <a:buNone/>
            </a:pPr>
            <a:r>
              <a:rPr lang="en-GB" sz="4000" i="1" dirty="0" smtClean="0"/>
              <a:t>“My library doesn't seem to be aware of anything like Open Access, they're still living in the 20th century”</a:t>
            </a:r>
            <a:endParaRPr lang="en-GB" sz="4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communication gap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40% of library catalogues do not list OA journals from the DOAJ</a:t>
            </a:r>
          </a:p>
          <a:p>
            <a:r>
              <a:rPr lang="en-GB" dirty="0" smtClean="0"/>
              <a:t>40% of library websites do not:</a:t>
            </a:r>
          </a:p>
          <a:p>
            <a:pPr lvl="1"/>
            <a:r>
              <a:rPr lang="en-US" dirty="0" smtClean="0"/>
              <a:t>P</a:t>
            </a:r>
            <a:r>
              <a:rPr lang="en-GB" dirty="0" err="1" smtClean="0"/>
              <a:t>rovide</a:t>
            </a:r>
            <a:r>
              <a:rPr lang="en-GB" dirty="0" smtClean="0"/>
              <a:t> clear and obvious links to the IR</a:t>
            </a:r>
          </a:p>
          <a:p>
            <a:pPr lvl="1"/>
            <a:r>
              <a:rPr lang="en-GB" dirty="0" smtClean="0"/>
              <a:t>Provide information on copyright relating to the use of the IR</a:t>
            </a:r>
          </a:p>
          <a:p>
            <a:pPr lvl="1"/>
            <a:r>
              <a:rPr lang="en-GB" dirty="0" smtClean="0"/>
              <a:t>Point to the </a:t>
            </a:r>
            <a:r>
              <a:rPr lang="en-GB" dirty="0" err="1" smtClean="0"/>
              <a:t>RoMEO</a:t>
            </a:r>
            <a:r>
              <a:rPr lang="en-GB" dirty="0" smtClean="0"/>
              <a:t> database</a:t>
            </a:r>
          </a:p>
          <a:p>
            <a:r>
              <a:rPr lang="en-GB" dirty="0" smtClean="0"/>
              <a:t>Three-quarters of researchers do not know if they have an IR</a:t>
            </a:r>
          </a:p>
          <a:p>
            <a:r>
              <a:rPr lang="en-GB" dirty="0" smtClean="0"/>
              <a:t>And the problem is the 15%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repository and the researcher</a:t>
            </a:r>
            <a:endParaRPr lang="en-US" dirty="0"/>
          </a:p>
        </p:txBody>
      </p:sp>
      <p:pic>
        <p:nvPicPr>
          <p:cNvPr id="4" name="Content Placeholder 3" descr="Ray Frost articles lis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87869"/>
            <a:ext cx="7696200" cy="522085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QUT top downloads list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457200"/>
            <a:ext cx="8807956" cy="5410200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3" descr="Ray Frost charts jpeg .jpg"/>
          <p:cNvPicPr>
            <a:picLocks noChangeAspect="1"/>
          </p:cNvPicPr>
          <p:nvPr/>
        </p:nvPicPr>
        <p:blipFill>
          <a:blip r:embed="rId2"/>
          <a:srcRect t="-28155" b="-28155"/>
          <a:stretch>
            <a:fillRect/>
          </a:stretch>
        </p:blipFill>
        <p:spPr>
          <a:xfrm>
            <a:off x="447675" y="1417638"/>
            <a:ext cx="8229600" cy="470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and assistance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RoMEO</a:t>
            </a:r>
            <a:endParaRPr lang="en-GB" dirty="0" smtClean="0"/>
          </a:p>
          <a:p>
            <a:r>
              <a:rPr lang="en-GB" dirty="0" smtClean="0"/>
              <a:t>Managing rights</a:t>
            </a:r>
          </a:p>
          <a:p>
            <a:r>
              <a:rPr lang="en-US" dirty="0" smtClean="0"/>
              <a:t>D</a:t>
            </a:r>
            <a:r>
              <a:rPr lang="en-GB" dirty="0" err="1" smtClean="0"/>
              <a:t>eposit</a:t>
            </a:r>
            <a:endParaRPr lang="en-GB" dirty="0" smtClean="0"/>
          </a:p>
          <a:p>
            <a:r>
              <a:rPr lang="en-GB" dirty="0" smtClean="0"/>
              <a:t>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can repositories go next?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they 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51730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438400"/>
          </a:xfrm>
        </p:spPr>
        <p:txBody>
          <a:bodyPr/>
          <a:lstStyle/>
          <a:p>
            <a:r>
              <a:rPr lang="en-GB" dirty="0" smtClean="0"/>
              <a:t>Where are repositories now?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Data: 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525962"/>
          </a:xfrm>
        </p:spPr>
        <p:txBody>
          <a:bodyPr>
            <a:normAutofit fontScale="92500"/>
          </a:bodyPr>
          <a:lstStyle/>
          <a:p>
            <a:pPr marL="630238" indent="-493713"/>
            <a:r>
              <a:rPr lang="en-GB" dirty="0" smtClean="0">
                <a:solidFill>
                  <a:srgbClr val="FFFFFF"/>
                </a:solidFill>
              </a:rPr>
              <a:t>Recognition that research summaries (articles) are only partially informative and relatively useless</a:t>
            </a:r>
          </a:p>
          <a:p>
            <a:pPr marL="630238" indent="-493713"/>
            <a:r>
              <a:rPr lang="en-GB" dirty="0" smtClean="0">
                <a:solidFill>
                  <a:srgbClr val="FFFFFF"/>
                </a:solidFill>
              </a:rPr>
              <a:t>Research outputs in STM now all digital</a:t>
            </a:r>
          </a:p>
          <a:p>
            <a:pPr marL="630238" indent="-493713"/>
            <a:r>
              <a:rPr lang="en-GB" dirty="0" smtClean="0"/>
              <a:t>Datasets ‘are a resource in their own right’ </a:t>
            </a:r>
            <a:r>
              <a:rPr lang="en-GB" dirty="0" smtClean="0">
                <a:solidFill>
                  <a:srgbClr val="95B3D7"/>
                </a:solidFill>
              </a:rPr>
              <a:t>*</a:t>
            </a:r>
          </a:p>
          <a:p>
            <a:pPr marL="630238" indent="-493713"/>
            <a:r>
              <a:rPr lang="en-GB" dirty="0" smtClean="0"/>
              <a:t>Digital data have a vastly increased utility:</a:t>
            </a:r>
          </a:p>
          <a:p>
            <a:pPr marL="895414" lvl="2" indent="-493713"/>
            <a:r>
              <a:rPr lang="en-GB" dirty="0" smtClean="0"/>
              <a:t>Easily passed around</a:t>
            </a:r>
          </a:p>
          <a:p>
            <a:pPr marL="895414" lvl="2" indent="-493713"/>
            <a:r>
              <a:rPr lang="en-GB" dirty="0" smtClean="0"/>
              <a:t>More easily re-used</a:t>
            </a:r>
          </a:p>
          <a:p>
            <a:pPr marL="895414" lvl="2" indent="-493713"/>
            <a:r>
              <a:rPr lang="en-GB" dirty="0" smtClean="0"/>
              <a:t>Opportunities for educational or commercial exploitation</a:t>
            </a:r>
          </a:p>
          <a:p>
            <a:pPr marL="630238" indent="-493713"/>
            <a:r>
              <a:rPr lang="en-GB" dirty="0" smtClean="0"/>
              <a:t>Data already becoming the primary outputs of research in some fields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B3D7"/>
                </a:solidFill>
              </a:rPr>
              <a:t>* NERC Data Handbook</a:t>
            </a:r>
            <a:endParaRPr lang="en-GB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9160"/>
          </a:xfrm>
        </p:spPr>
        <p:txBody>
          <a:bodyPr>
            <a:normAutofit/>
          </a:bodyPr>
          <a:lstStyle/>
          <a:p>
            <a:r>
              <a:rPr lang="en-GB" dirty="0" smtClean="0"/>
              <a:t>NERC and ESRC: first off the block </a:t>
            </a:r>
            <a:r>
              <a:rPr lang="en-US" dirty="0" smtClean="0"/>
              <a:t>–</a:t>
            </a:r>
            <a:r>
              <a:rPr lang="en-GB" dirty="0" smtClean="0"/>
              <a:t> provide centralised national-level Data Centres</a:t>
            </a:r>
          </a:p>
          <a:p>
            <a:r>
              <a:rPr lang="en-GB" dirty="0" smtClean="0"/>
              <a:t>Later adopters : Delegate responsibility to the PI and </a:t>
            </a:r>
            <a:r>
              <a:rPr lang="en-GB" dirty="0" smtClean="0"/>
              <a:t>institutions (with some exceptions)</a:t>
            </a:r>
            <a:endParaRPr lang="en-GB" sz="2000" dirty="0" smtClean="0"/>
          </a:p>
          <a:p>
            <a:r>
              <a:rPr lang="en-GB" dirty="0" smtClean="0"/>
              <a:t>Better than nothing</a:t>
            </a:r>
          </a:p>
          <a:p>
            <a:r>
              <a:rPr lang="en-GB" dirty="0" smtClean="0"/>
              <a:t>Good in disciplines where there are public databanks</a:t>
            </a:r>
          </a:p>
          <a:p>
            <a:r>
              <a:rPr lang="en-GB" dirty="0" smtClean="0"/>
              <a:t>Questionable merit in leaving institutions to take on the whole responsibility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librarianship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Librarians with specialist skills in digital data management</a:t>
            </a:r>
          </a:p>
          <a:p>
            <a:r>
              <a:rPr lang="en-GB" dirty="0" smtClean="0"/>
              <a:t>Starting to formalise and emerge as a new career path</a:t>
            </a:r>
          </a:p>
          <a:p>
            <a:r>
              <a:rPr lang="en-GB" dirty="0" smtClean="0"/>
              <a:t>Library schools developing their curricula accordingly</a:t>
            </a:r>
          </a:p>
          <a:p>
            <a:r>
              <a:rPr lang="en-GB" dirty="0" smtClean="0"/>
              <a:t>Transformative factor in scholarly communication (and in institutional strategic thinking)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Two other transformative factors that loom large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-books:</a:t>
            </a:r>
          </a:p>
          <a:p>
            <a:pPr lvl="1"/>
            <a:r>
              <a:rPr lang="en-US" dirty="0" smtClean="0"/>
              <a:t>P</a:t>
            </a:r>
            <a:r>
              <a:rPr lang="en-GB" dirty="0" err="1" smtClean="0"/>
              <a:t>romise</a:t>
            </a:r>
            <a:r>
              <a:rPr lang="en-GB" dirty="0" smtClean="0"/>
              <a:t> of Open Access for monographs</a:t>
            </a:r>
          </a:p>
          <a:p>
            <a:pPr lvl="1"/>
            <a:r>
              <a:rPr lang="en-GB" dirty="0" smtClean="0"/>
              <a:t>The give-way literature will extend to books</a:t>
            </a:r>
          </a:p>
          <a:p>
            <a:pPr lvl="1"/>
            <a:r>
              <a:rPr lang="en-GB" dirty="0" smtClean="0"/>
              <a:t>Already publishing models being developed to accommodate OA to academic books (e.g. university presses; </a:t>
            </a:r>
            <a:r>
              <a:rPr lang="en-GB" dirty="0" err="1" smtClean="0"/>
              <a:t>Bookboon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Outside formal book publishing things are changing too: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“People I know who are writing books these days are just putting them up on the Web without bothering to get them published in the traditional way”</a:t>
            </a:r>
          </a:p>
          <a:p>
            <a:r>
              <a:rPr lang="en-GB" dirty="0" smtClean="0"/>
              <a:t>Open Educational Resources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things up on campus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institutional repository may in reality be a set of repositories</a:t>
            </a:r>
          </a:p>
          <a:p>
            <a:pPr lvl="1"/>
            <a:r>
              <a:rPr lang="en-GB" dirty="0" smtClean="0"/>
              <a:t>Documents, data, images</a:t>
            </a:r>
          </a:p>
          <a:p>
            <a:pPr lvl="1"/>
            <a:r>
              <a:rPr lang="en-US" dirty="0" smtClean="0"/>
              <a:t>D</a:t>
            </a:r>
            <a:r>
              <a:rPr lang="en-GB" dirty="0" err="1" smtClean="0"/>
              <a:t>epartmental</a:t>
            </a:r>
            <a:r>
              <a:rPr lang="en-GB" dirty="0" smtClean="0"/>
              <a:t>, group, personal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37588" cy="762000"/>
          </a:xfrm>
        </p:spPr>
        <p:txBody>
          <a:bodyPr/>
          <a:lstStyle/>
          <a:p>
            <a:r>
              <a:rPr lang="en-GB"/>
              <a:t>Purdue University’s model</a:t>
            </a:r>
          </a:p>
        </p:txBody>
      </p:sp>
      <p:pic>
        <p:nvPicPr>
          <p:cNvPr id="11269" name="Picture 5" descr="Purdue IR schema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705725" cy="45783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867400" y="63817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234113" y="3933825"/>
            <a:ext cx="2725737" cy="1439863"/>
          </a:xfrm>
          <a:prstGeom prst="cube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FEDORA</a:t>
            </a:r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  Digital </a:t>
            </a:r>
            <a:r>
              <a:rPr lang="en-GB" sz="1600" dirty="0">
                <a:solidFill>
                  <a:schemeClr val="bg1"/>
                </a:solidFill>
              </a:rPr>
              <a:t>object management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Other </a:t>
            </a:r>
            <a:r>
              <a:rPr lang="en-GB" sz="1600" dirty="0" smtClean="0">
                <a:solidFill>
                  <a:schemeClr val="bg1"/>
                </a:solidFill>
              </a:rPr>
              <a:t>collections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24195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Oxford DAMS: Digital Asset Management System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23850" y="990600"/>
            <a:ext cx="8502650" cy="9985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Users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79388" y="2207418"/>
            <a:ext cx="1655762" cy="935038"/>
          </a:xfrm>
          <a:prstGeom prst="cube">
            <a:avLst>
              <a:gd name="adj" fmla="val 25000"/>
            </a:avLst>
          </a:prstGeom>
          <a:solidFill>
            <a:srgbClr val="95B3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ORA access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873250" y="2191543"/>
            <a:ext cx="1690688" cy="935038"/>
          </a:xfrm>
          <a:prstGeom prst="cube">
            <a:avLst>
              <a:gd name="adj" fmla="val 25000"/>
            </a:avLst>
          </a:prstGeom>
          <a:solidFill>
            <a:srgbClr val="95B3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Access to 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  data </a:t>
            </a:r>
            <a:r>
              <a:rPr lang="en-GB" b="1" dirty="0">
                <a:solidFill>
                  <a:schemeClr val="bg1"/>
                </a:solidFill>
              </a:rPr>
              <a:t>collection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0013" y="3906838"/>
            <a:ext cx="3208337" cy="1492250"/>
          </a:xfrm>
          <a:prstGeom prst="cube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FEDORA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  Digital </a:t>
            </a:r>
            <a:r>
              <a:rPr lang="en-GB" b="1" dirty="0">
                <a:solidFill>
                  <a:schemeClr val="bg1"/>
                </a:solidFill>
              </a:rPr>
              <a:t>object management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ORA, data collection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other collections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971550" y="5761039"/>
            <a:ext cx="7029450" cy="563561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Storage layer: Honeycomb technologies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308350" y="3933825"/>
            <a:ext cx="2859088" cy="1439863"/>
          </a:xfrm>
          <a:prstGeom prst="cube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FEDORA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Digital object management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Other collections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169988" y="3126581"/>
            <a:ext cx="9525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2425700" y="3111500"/>
            <a:ext cx="4762" cy="795338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2598739" y="3140867"/>
            <a:ext cx="1668462" cy="880269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4826000" y="5373687"/>
            <a:ext cx="0" cy="519111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635125" y="5399088"/>
            <a:ext cx="0" cy="566736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635375" y="2207418"/>
            <a:ext cx="1641475" cy="935038"/>
          </a:xfrm>
          <a:prstGeom prst="cube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5421313" y="2205831"/>
            <a:ext cx="1641475" cy="935037"/>
          </a:xfrm>
          <a:prstGeom prst="cube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Application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158875" y="1500187"/>
            <a:ext cx="676275" cy="942975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2959100" y="1743074"/>
            <a:ext cx="239713" cy="73025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4402138" y="1771649"/>
            <a:ext cx="333375" cy="695325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5873750" y="1585912"/>
            <a:ext cx="685800" cy="8509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 flipV="1">
            <a:off x="5024438" y="3157537"/>
            <a:ext cx="0" cy="792162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229475" y="2178843"/>
            <a:ext cx="1641475" cy="935038"/>
          </a:xfrm>
          <a:prstGeom prst="cube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Application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7683500" y="1500187"/>
            <a:ext cx="685800" cy="8509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8016875" y="3157537"/>
            <a:ext cx="0" cy="792162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6819900" y="3157537"/>
            <a:ext cx="0" cy="8636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 flipV="1">
            <a:off x="5954713" y="3157537"/>
            <a:ext cx="7937" cy="79375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7750175" y="5373688"/>
            <a:ext cx="0" cy="51911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388" y="6477000"/>
            <a:ext cx="256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Sally Rumsey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things up on campus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5B3D7"/>
                </a:solidFill>
              </a:rPr>
              <a:t>The institutional repository may in reality be a set of repositories</a:t>
            </a:r>
          </a:p>
          <a:p>
            <a:pPr lvl="1"/>
            <a:r>
              <a:rPr lang="en-GB" dirty="0" smtClean="0">
                <a:solidFill>
                  <a:srgbClr val="95B3D7"/>
                </a:solidFill>
              </a:rPr>
              <a:t>Documents, data, images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D</a:t>
            </a:r>
            <a:r>
              <a:rPr lang="en-GB" dirty="0" err="1" smtClean="0">
                <a:solidFill>
                  <a:srgbClr val="95B3D7"/>
                </a:solidFill>
              </a:rPr>
              <a:t>epartmental</a:t>
            </a:r>
            <a:r>
              <a:rPr lang="en-GB" dirty="0" smtClean="0">
                <a:solidFill>
                  <a:srgbClr val="95B3D7"/>
                </a:solidFill>
              </a:rPr>
              <a:t>, group, personal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Other campus profiling services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GB" dirty="0" smtClean="0"/>
              <a:t>What will happen after that?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im Berners-Lee's pap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723" r="-69723"/>
          <a:stretch>
            <a:fillRect/>
          </a:stretch>
        </p:blipFill>
        <p:spPr>
          <a:xfrm>
            <a:off x="-914400" y="274638"/>
            <a:ext cx="10546116" cy="6034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 and places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432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im Berners-Lee's paper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882" b="-9882"/>
          <a:stretch>
            <a:fillRect/>
          </a:stretch>
        </p:blipFill>
        <p:spPr>
          <a:xfrm>
            <a:off x="457200" y="838200"/>
            <a:ext cx="8229600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Web, the Web, the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Linking and contextualising</a:t>
            </a:r>
          </a:p>
          <a:p>
            <a:r>
              <a:rPr lang="en-GB" dirty="0" smtClean="0"/>
              <a:t>Not just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ES university websites article Preced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646" r="-31646"/>
          <a:stretch>
            <a:fillRect/>
          </a:stretch>
        </p:blipFill>
        <p:spPr>
          <a:xfrm>
            <a:off x="-685800" y="274638"/>
            <a:ext cx="10546116" cy="603472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What about PDF?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5251450" cy="1416050"/>
          </a:xfrm>
        </p:spPr>
        <p:txBody>
          <a:bodyPr/>
          <a:lstStyle/>
          <a:p>
            <a:pPr marL="552450" indent="-552450"/>
            <a:r>
              <a:rPr lang="en-GB" sz="3600" dirty="0">
                <a:solidFill>
                  <a:schemeClr val="tx2"/>
                </a:solidFill>
              </a:rPr>
              <a:t>John </a:t>
            </a:r>
            <a:r>
              <a:rPr lang="en-GB" sz="3600" dirty="0" err="1">
                <a:solidFill>
                  <a:schemeClr val="tx2"/>
                </a:solidFill>
              </a:rPr>
              <a:t>Wilbanks</a:t>
            </a:r>
            <a:r>
              <a:rPr lang="en-GB" sz="3600" dirty="0">
                <a:solidFill>
                  <a:schemeClr val="tx2"/>
                </a:solidFill>
              </a:rPr>
              <a:t>   </a:t>
            </a:r>
            <a:r>
              <a:rPr lang="en-GB" sz="3600" dirty="0">
                <a:solidFill>
                  <a:srgbClr val="95B3D7"/>
                </a:solidFill>
              </a:rPr>
              <a:t>(Science Commons)</a:t>
            </a:r>
            <a:r>
              <a:rPr lang="en-GB" sz="3600" dirty="0">
                <a:solidFill>
                  <a:schemeClr val="tx2"/>
                </a:solidFill>
              </a:rPr>
              <a:t>:</a:t>
            </a:r>
            <a:endParaRPr lang="en-GB" sz="3600" dirty="0"/>
          </a:p>
        </p:txBody>
      </p:sp>
      <p:pic>
        <p:nvPicPr>
          <p:cNvPr id="40964" name="Picture 4" descr="John Wilb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916113"/>
            <a:ext cx="2849562" cy="3816350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4213" y="3213100"/>
            <a:ext cx="49688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Arial" pitchFamily="-111" charset="0"/>
              </a:rPr>
              <a:t>“Scraping is the right word, because having to work with PDF is really scraping the bottom of the</a:t>
            </a:r>
            <a:r>
              <a:rPr lang="en-GB" sz="4400" dirty="0">
                <a:latin typeface="Arial" pitchFamily="-111" charset="0"/>
              </a:rPr>
              <a:t> </a:t>
            </a:r>
            <a:r>
              <a:rPr lang="en-GB" sz="3600" dirty="0">
                <a:latin typeface="Arial" pitchFamily="-111" charset="0"/>
              </a:rPr>
              <a:t>barrel.”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What about PDF?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2"/>
            <a:ext cx="5081587" cy="1487487"/>
          </a:xfrm>
        </p:spPr>
        <p:txBody>
          <a:bodyPr>
            <a:normAutofit fontScale="85000" lnSpcReduction="20000"/>
          </a:bodyPr>
          <a:lstStyle/>
          <a:p>
            <a:pPr marL="546100" indent="-546100">
              <a:tabLst>
                <a:tab pos="546100" algn="l"/>
              </a:tabLst>
            </a:pPr>
            <a:r>
              <a:rPr lang="en-GB" sz="4645" dirty="0">
                <a:solidFill>
                  <a:schemeClr val="tx2"/>
                </a:solidFill>
              </a:rPr>
              <a:t>Clifford Lynch</a:t>
            </a:r>
            <a:r>
              <a:rPr lang="en-GB" sz="4645" dirty="0" smtClean="0">
                <a:solidFill>
                  <a:schemeClr val="tx2"/>
                </a:solidFill>
              </a:rPr>
              <a:t> </a:t>
            </a:r>
          </a:p>
          <a:p>
            <a:pPr marL="546100" indent="-546100">
              <a:buNone/>
              <a:tabLst>
                <a:tab pos="546100" algn="l"/>
              </a:tabLst>
            </a:pPr>
            <a:r>
              <a:rPr lang="en-GB" sz="3600" dirty="0" smtClean="0">
                <a:solidFill>
                  <a:schemeClr val="tx2"/>
                </a:solidFill>
              </a:rPr>
              <a:t>     </a:t>
            </a:r>
            <a:r>
              <a:rPr lang="en-GB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(Coalition for Networked Information)</a:t>
            </a:r>
            <a:r>
              <a:rPr lang="en-GB" sz="3600" dirty="0">
                <a:solidFill>
                  <a:schemeClr val="tx2"/>
                </a:solidFill>
              </a:rPr>
              <a:t>:</a:t>
            </a:r>
            <a:endParaRPr lang="en-GB" sz="36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55650" y="3736975"/>
            <a:ext cx="38877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-111" charset="2"/>
              <a:buNone/>
            </a:pPr>
            <a:r>
              <a:rPr lang="en-GB" sz="4400">
                <a:latin typeface="Arial" pitchFamily="-111" charset="0"/>
              </a:rPr>
              <a:t>“PDF is evil”</a:t>
            </a:r>
          </a:p>
          <a:p>
            <a:endParaRPr lang="en-GB" sz="4400">
              <a:latin typeface="Arial" pitchFamily="-111" charset="0"/>
            </a:endParaRPr>
          </a:p>
        </p:txBody>
      </p:sp>
      <p:pic>
        <p:nvPicPr>
          <p:cNvPr id="41989" name="Picture 5" descr="Clifford Lynch"/>
          <p:cNvPicPr>
            <a:picLocks noChangeAspect="1" noChangeArrowheads="1"/>
          </p:cNvPicPr>
          <p:nvPr/>
        </p:nvPicPr>
        <p:blipFill>
          <a:blip r:embed="rId2"/>
          <a:srcRect l="5669" b="4199"/>
          <a:stretch>
            <a:fillRect/>
          </a:stretch>
        </p:blipFill>
        <p:spPr bwMode="auto">
          <a:xfrm>
            <a:off x="5795963" y="1773238"/>
            <a:ext cx="2732087" cy="3744912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What about PDF?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4891087" cy="1271587"/>
          </a:xfrm>
        </p:spPr>
        <p:txBody>
          <a:bodyPr/>
          <a:lstStyle/>
          <a:p>
            <a:pPr marL="546100" indent="-546100"/>
            <a:r>
              <a:rPr lang="en-GB" sz="3600" dirty="0">
                <a:solidFill>
                  <a:schemeClr val="tx2"/>
                </a:solidFill>
              </a:rPr>
              <a:t>Peter Murray-Rust </a:t>
            </a:r>
            <a:r>
              <a:rPr lang="en-GB" sz="3600" dirty="0">
                <a:solidFill>
                  <a:srgbClr val="95B3D7"/>
                </a:solidFill>
              </a:rPr>
              <a:t>(Cambridge)</a:t>
            </a:r>
            <a:r>
              <a:rPr lang="en-GB" sz="3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9750" y="3141663"/>
            <a:ext cx="4679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Arial" pitchFamily="-111" charset="0"/>
              </a:rPr>
              <a:t>“Getting to XML from PDF is like starting with the burger and trying to get back to the cow.”</a:t>
            </a:r>
          </a:p>
        </p:txBody>
      </p:sp>
      <p:pic>
        <p:nvPicPr>
          <p:cNvPr id="43013" name="Picture 5" descr="Peter Murray-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73238"/>
            <a:ext cx="3003550" cy="403225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will be "</a:t>
            </a:r>
            <a:r>
              <a:rPr lang="en-US" dirty="0" smtClean="0"/>
              <a:t>the principal battlefield" in the competition for </a:t>
            </a:r>
            <a:r>
              <a:rPr lang="en-US" dirty="0" smtClean="0"/>
              <a:t>students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Soutar</a:t>
            </a:r>
            <a:endParaRPr lang="en-US" dirty="0" smtClean="0"/>
          </a:p>
          <a:p>
            <a:pPr>
              <a:buNone/>
            </a:pPr>
            <a:r>
              <a:rPr lang="en-US" sz="2000" dirty="0" smtClean="0">
                <a:solidFill>
                  <a:srgbClr val="95B3D7"/>
                </a:solidFill>
              </a:rPr>
              <a:t>Senior consultant </a:t>
            </a:r>
          </a:p>
          <a:p>
            <a:pPr>
              <a:buNone/>
            </a:pPr>
            <a:r>
              <a:rPr lang="en-US" sz="2000" dirty="0" smtClean="0">
                <a:solidFill>
                  <a:srgbClr val="95B3D7"/>
                </a:solidFill>
              </a:rPr>
              <a:t>Precedent</a:t>
            </a:r>
            <a:endParaRPr lang="en-GB" sz="2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ibAp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9" r="-12509"/>
          <a:stretch>
            <a:fillRect/>
          </a:stretch>
        </p:blipFill>
        <p:spPr>
          <a:xfrm>
            <a:off x="-762000" y="140547"/>
            <a:ext cx="10780450" cy="6168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epress Selected Work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87" r="-8487"/>
          <a:stretch>
            <a:fillRect/>
          </a:stretch>
        </p:blipFill>
        <p:spPr>
          <a:xfrm>
            <a:off x="-685800" y="347980"/>
            <a:ext cx="10417946" cy="5961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rnell's VIVO front p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84" r="-3984"/>
          <a:stretch>
            <a:fillRect/>
          </a:stretch>
        </p:blipFill>
        <p:spPr>
          <a:xfrm>
            <a:off x="-152400" y="457200"/>
            <a:ext cx="9561250" cy="5471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they grow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6" y="1418912"/>
            <a:ext cx="8393634" cy="475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Text-mining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Named entities</a:t>
            </a:r>
          </a:p>
          <a:p>
            <a:r>
              <a:rPr lang="en-GB" dirty="0" smtClean="0"/>
              <a:t>Acronyms</a:t>
            </a:r>
          </a:p>
          <a:p>
            <a:r>
              <a:rPr lang="en-GB" dirty="0" smtClean="0"/>
              <a:t>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bstract for mark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473" r="-46473"/>
          <a:stretch>
            <a:fillRect/>
          </a:stretch>
        </p:blipFill>
        <p:spPr>
          <a:xfrm>
            <a:off x="-609600" y="274638"/>
            <a:ext cx="10546116" cy="603472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bstract for mark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473" r="-46473"/>
          <a:stretch>
            <a:fillRect/>
          </a:stretch>
        </p:blipFill>
        <p:spPr>
          <a:xfrm>
            <a:off x="-685800" y="274638"/>
            <a:ext cx="10546116" cy="6034722"/>
          </a:xfrm>
        </p:spPr>
      </p:pic>
      <p:sp>
        <p:nvSpPr>
          <p:cNvPr id="5" name="Rectangle 4"/>
          <p:cNvSpPr/>
          <p:nvPr/>
        </p:nvSpPr>
        <p:spPr>
          <a:xfrm flipV="1">
            <a:off x="2286000" y="3200401"/>
            <a:ext cx="6858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5181600" y="3352801"/>
            <a:ext cx="16002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248400" y="4343400"/>
            <a:ext cx="3810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3581400" y="4800600"/>
            <a:ext cx="12954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3733800" y="3962400"/>
            <a:ext cx="2133600" cy="2286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bstract for mark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473" r="-46473"/>
          <a:stretch>
            <a:fillRect/>
          </a:stretch>
        </p:blipFill>
        <p:spPr>
          <a:xfrm>
            <a:off x="-685800" y="274638"/>
            <a:ext cx="10546116" cy="6034722"/>
          </a:xfrm>
        </p:spPr>
      </p:pic>
      <p:sp>
        <p:nvSpPr>
          <p:cNvPr id="5" name="Rectangle 4"/>
          <p:cNvSpPr/>
          <p:nvPr/>
        </p:nvSpPr>
        <p:spPr>
          <a:xfrm flipV="1">
            <a:off x="2286000" y="3200401"/>
            <a:ext cx="6858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5181600" y="3352801"/>
            <a:ext cx="16002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248400" y="4343400"/>
            <a:ext cx="3810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3581400" y="4800600"/>
            <a:ext cx="12954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3733800" y="3962400"/>
            <a:ext cx="2133600" cy="2286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2095500" y="3505201"/>
            <a:ext cx="4191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5715000" y="5105400"/>
            <a:ext cx="3048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flipV="1">
            <a:off x="2667000" y="5638800"/>
            <a:ext cx="4191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flipV="1">
            <a:off x="5334000" y="4648200"/>
            <a:ext cx="6096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bstract for mark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473" r="-46473"/>
          <a:stretch>
            <a:fillRect/>
          </a:stretch>
        </p:blipFill>
        <p:spPr>
          <a:xfrm>
            <a:off x="-685800" y="274638"/>
            <a:ext cx="10546116" cy="6034722"/>
          </a:xfrm>
        </p:spPr>
      </p:pic>
      <p:sp>
        <p:nvSpPr>
          <p:cNvPr id="5" name="Rectangle 4"/>
          <p:cNvSpPr/>
          <p:nvPr/>
        </p:nvSpPr>
        <p:spPr>
          <a:xfrm flipV="1">
            <a:off x="2286000" y="3200401"/>
            <a:ext cx="6858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5181600" y="3352801"/>
            <a:ext cx="16002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248400" y="4343400"/>
            <a:ext cx="3810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3581400" y="4800600"/>
            <a:ext cx="1295400" cy="1524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3733800" y="3962400"/>
            <a:ext cx="2133600" cy="22860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2095500" y="3505201"/>
            <a:ext cx="4191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5715000" y="5105400"/>
            <a:ext cx="3048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flipV="1">
            <a:off x="2667000" y="5638800"/>
            <a:ext cx="4191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flipV="1">
            <a:off x="5334000" y="4648200"/>
            <a:ext cx="609600" cy="1524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flipV="1">
            <a:off x="3162300" y="3657601"/>
            <a:ext cx="3543300" cy="152400"/>
          </a:xfrm>
          <a:prstGeom prst="rect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flipV="1">
            <a:off x="4114800" y="5638800"/>
            <a:ext cx="2590800" cy="152400"/>
          </a:xfrm>
          <a:prstGeom prst="rect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flipV="1">
            <a:off x="2057400" y="6156960"/>
            <a:ext cx="2133600" cy="152400"/>
          </a:xfrm>
          <a:prstGeom prst="rect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flipV="1">
            <a:off x="5181600" y="6156960"/>
            <a:ext cx="1752600" cy="152400"/>
          </a:xfrm>
          <a:prstGeom prst="rect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Text-mining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Named entities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Acronyms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Facts</a:t>
            </a:r>
          </a:p>
          <a:p>
            <a:r>
              <a:rPr lang="en-GB" dirty="0" smtClean="0"/>
              <a:t>Relationships</a:t>
            </a:r>
          </a:p>
          <a:p>
            <a:r>
              <a:rPr lang="en-GB" dirty="0" smtClean="0"/>
              <a:t>Semantic technologies retrieve facts and perform semantic searches </a:t>
            </a:r>
            <a:r>
              <a:rPr lang="en-GB" dirty="0" smtClean="0">
                <a:solidFill>
                  <a:srgbClr val="95B3D7"/>
                </a:solidFill>
              </a:rPr>
              <a:t>across the literature</a:t>
            </a:r>
          </a:p>
          <a:p>
            <a:r>
              <a:rPr lang="en-GB" dirty="0" smtClean="0"/>
              <a:t>Data-mining technologies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SCAR3_parsed_experimenta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0888" y="865188"/>
            <a:ext cx="7639050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 t="11307" b="8289"/>
          <a:stretch>
            <a:fillRect/>
          </a:stretch>
        </p:blipFill>
        <p:spPr bwMode="auto">
          <a:xfrm>
            <a:off x="468313" y="979488"/>
            <a:ext cx="827722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 t="17221" b="5658"/>
          <a:stretch>
            <a:fillRect/>
          </a:stretch>
        </p:blipFill>
        <p:spPr bwMode="auto">
          <a:xfrm>
            <a:off x="468313" y="1125538"/>
            <a:ext cx="8169275" cy="503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Line 2"/>
          <p:cNvSpPr>
            <a:spLocks noChangeShapeType="1"/>
          </p:cNvSpPr>
          <p:nvPr/>
        </p:nvSpPr>
        <p:spPr bwMode="auto">
          <a:xfrm flipH="1">
            <a:off x="7524750" y="1268413"/>
            <a:ext cx="360363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76250"/>
            <a:ext cx="723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they 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51730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/>
          </p:cNvSpPr>
          <p:nvPr/>
        </p:nvSpPr>
        <p:spPr bwMode="auto">
          <a:xfrm>
            <a:off x="160338" y="106363"/>
            <a:ext cx="8813800" cy="5286375"/>
          </a:xfrm>
          <a:prstGeom prst="roundRect">
            <a:avLst>
              <a:gd name="adj" fmla="val 2532"/>
            </a:avLst>
          </a:prstGeom>
          <a:noFill/>
          <a:ln w="76200">
            <a:solidFill>
              <a:srgbClr val="666666">
                <a:alpha val="70195"/>
              </a:srgbClr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285750" y="803275"/>
            <a:ext cx="6232525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5384800" y="1366838"/>
            <a:ext cx="1938338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285750" y="1670050"/>
            <a:ext cx="2562225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4" name="AutoShape 6"/>
          <p:cNvSpPr>
            <a:spLocks/>
          </p:cNvSpPr>
          <p:nvPr/>
        </p:nvSpPr>
        <p:spPr bwMode="auto">
          <a:xfrm>
            <a:off x="5054600" y="1670050"/>
            <a:ext cx="140176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6429375" y="1955800"/>
            <a:ext cx="197326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>
            <a:off x="285750" y="2232025"/>
            <a:ext cx="98266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7" name="AutoShape 10"/>
          <p:cNvSpPr>
            <a:spLocks/>
          </p:cNvSpPr>
          <p:nvPr/>
        </p:nvSpPr>
        <p:spPr bwMode="auto">
          <a:xfrm>
            <a:off x="6500813" y="803275"/>
            <a:ext cx="1768475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8" name="AutoShape 11"/>
          <p:cNvSpPr>
            <a:spLocks/>
          </p:cNvSpPr>
          <p:nvPr/>
        </p:nvSpPr>
        <p:spPr bwMode="auto">
          <a:xfrm>
            <a:off x="3517900" y="1106488"/>
            <a:ext cx="901700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19" name="AutoShape 12"/>
          <p:cNvSpPr>
            <a:spLocks/>
          </p:cNvSpPr>
          <p:nvPr/>
        </p:nvSpPr>
        <p:spPr bwMode="auto">
          <a:xfrm>
            <a:off x="2820988" y="1677988"/>
            <a:ext cx="211772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0" name="AutoShape 13"/>
          <p:cNvSpPr>
            <a:spLocks/>
          </p:cNvSpPr>
          <p:nvPr/>
        </p:nvSpPr>
        <p:spPr bwMode="auto">
          <a:xfrm>
            <a:off x="6411913" y="1677988"/>
            <a:ext cx="1973262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1" name="AutoShape 14"/>
          <p:cNvSpPr>
            <a:spLocks/>
          </p:cNvSpPr>
          <p:nvPr/>
        </p:nvSpPr>
        <p:spPr bwMode="auto">
          <a:xfrm>
            <a:off x="1249363" y="2241550"/>
            <a:ext cx="1849437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2" name="AutoShape 16"/>
          <p:cNvSpPr>
            <a:spLocks/>
          </p:cNvSpPr>
          <p:nvPr/>
        </p:nvSpPr>
        <p:spPr bwMode="auto">
          <a:xfrm>
            <a:off x="3446463" y="3482975"/>
            <a:ext cx="1714500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FF6FCF"/>
              </a:gs>
              <a:gs pos="100000">
                <a:srgbClr val="FF6666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3" name="AutoShape 17"/>
          <p:cNvSpPr>
            <a:spLocks/>
          </p:cNvSpPr>
          <p:nvPr/>
        </p:nvSpPr>
        <p:spPr bwMode="auto">
          <a:xfrm>
            <a:off x="1571625" y="1125538"/>
            <a:ext cx="1928813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FF6FCF"/>
              </a:gs>
              <a:gs pos="100000">
                <a:srgbClr val="FF6666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4" name="AutoShape 19"/>
          <p:cNvSpPr>
            <a:spLocks/>
          </p:cNvSpPr>
          <p:nvPr/>
        </p:nvSpPr>
        <p:spPr bwMode="auto">
          <a:xfrm>
            <a:off x="339725" y="1125538"/>
            <a:ext cx="117792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5" name="AutoShape 20"/>
          <p:cNvSpPr>
            <a:spLocks/>
          </p:cNvSpPr>
          <p:nvPr/>
        </p:nvSpPr>
        <p:spPr bwMode="auto">
          <a:xfrm>
            <a:off x="3106738" y="1955800"/>
            <a:ext cx="1223962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6" name="AutoShape 21"/>
          <p:cNvSpPr>
            <a:spLocks/>
          </p:cNvSpPr>
          <p:nvPr/>
        </p:nvSpPr>
        <p:spPr bwMode="auto">
          <a:xfrm>
            <a:off x="3179763" y="2259013"/>
            <a:ext cx="2089150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7" name="AutoShape 22"/>
          <p:cNvSpPr>
            <a:spLocks/>
          </p:cNvSpPr>
          <p:nvPr/>
        </p:nvSpPr>
        <p:spPr bwMode="auto">
          <a:xfrm>
            <a:off x="285750" y="2894013"/>
            <a:ext cx="847725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8" name="AutoShape 23"/>
          <p:cNvSpPr>
            <a:spLocks/>
          </p:cNvSpPr>
          <p:nvPr/>
        </p:nvSpPr>
        <p:spPr bwMode="auto">
          <a:xfrm>
            <a:off x="7358063" y="2625725"/>
            <a:ext cx="1071562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29" name="AutoShape 24"/>
          <p:cNvSpPr>
            <a:spLocks/>
          </p:cNvSpPr>
          <p:nvPr/>
        </p:nvSpPr>
        <p:spPr bwMode="auto">
          <a:xfrm>
            <a:off x="6180138" y="2894013"/>
            <a:ext cx="1249362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30" name="AutoShape 25"/>
          <p:cNvSpPr>
            <a:spLocks/>
          </p:cNvSpPr>
          <p:nvPr/>
        </p:nvSpPr>
        <p:spPr bwMode="auto">
          <a:xfrm>
            <a:off x="4249738" y="3160713"/>
            <a:ext cx="1662112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31" name="AutoShape 26"/>
          <p:cNvSpPr>
            <a:spLocks/>
          </p:cNvSpPr>
          <p:nvPr/>
        </p:nvSpPr>
        <p:spPr bwMode="auto">
          <a:xfrm>
            <a:off x="1946275" y="3482975"/>
            <a:ext cx="1285875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32" name="AutoShape 27"/>
          <p:cNvSpPr>
            <a:spLocks/>
          </p:cNvSpPr>
          <p:nvPr/>
        </p:nvSpPr>
        <p:spPr bwMode="auto">
          <a:xfrm>
            <a:off x="2374900" y="3803650"/>
            <a:ext cx="2357438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33" name="AutoShape 28"/>
          <p:cNvSpPr>
            <a:spLocks/>
          </p:cNvSpPr>
          <p:nvPr/>
        </p:nvSpPr>
        <p:spPr bwMode="auto">
          <a:xfrm>
            <a:off x="285750" y="3803650"/>
            <a:ext cx="203676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42938" y="5746750"/>
            <a:ext cx="2406650" cy="334963"/>
            <a:chOff x="0" y="0"/>
            <a:chExt cx="2156" cy="300"/>
          </a:xfrm>
        </p:grpSpPr>
        <p:sp>
          <p:nvSpPr>
            <p:cNvPr id="17449" name="AutoShape 31"/>
            <p:cNvSpPr>
              <a:spLocks/>
            </p:cNvSpPr>
            <p:nvPr/>
          </p:nvSpPr>
          <p:spPr bwMode="auto">
            <a:xfrm>
              <a:off x="0" y="20"/>
              <a:ext cx="1016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7450" name="Rectangle 32"/>
            <p:cNvSpPr>
              <a:spLocks/>
            </p:cNvSpPr>
            <p:nvPr/>
          </p:nvSpPr>
          <p:spPr bwMode="auto">
            <a:xfrm>
              <a:off x="1305" y="0"/>
              <a:ext cx="85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Reagents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2938" y="6254750"/>
            <a:ext cx="2295525" cy="334963"/>
            <a:chOff x="0" y="0"/>
            <a:chExt cx="2056" cy="300"/>
          </a:xfrm>
        </p:grpSpPr>
        <p:sp>
          <p:nvSpPr>
            <p:cNvPr id="17447" name="AutoShape 34"/>
            <p:cNvSpPr>
              <a:spLocks/>
            </p:cNvSpPr>
            <p:nvPr/>
          </p:nvSpPr>
          <p:spPr bwMode="auto">
            <a:xfrm>
              <a:off x="0" y="20"/>
              <a:ext cx="1024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6666FF"/>
                </a:gs>
                <a:gs pos="100000">
                  <a:srgbClr val="0080FF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7448" name="Rectangle 35"/>
            <p:cNvSpPr>
              <a:spLocks/>
            </p:cNvSpPr>
            <p:nvPr/>
          </p:nvSpPr>
          <p:spPr bwMode="auto">
            <a:xfrm>
              <a:off x="1366" y="0"/>
              <a:ext cx="69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Actions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821238" y="5746750"/>
            <a:ext cx="2454275" cy="334963"/>
            <a:chOff x="0" y="0"/>
            <a:chExt cx="2198" cy="300"/>
          </a:xfrm>
        </p:grpSpPr>
        <p:sp>
          <p:nvSpPr>
            <p:cNvPr id="17445" name="AutoShape 37"/>
            <p:cNvSpPr>
              <a:spLocks/>
            </p:cNvSpPr>
            <p:nvPr/>
          </p:nvSpPr>
          <p:spPr bwMode="auto">
            <a:xfrm>
              <a:off x="0" y="20"/>
              <a:ext cx="992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00FF00"/>
                </a:gs>
                <a:gs pos="100000">
                  <a:srgbClr val="80FF00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7446" name="Rectangle 38"/>
            <p:cNvSpPr>
              <a:spLocks/>
            </p:cNvSpPr>
            <p:nvPr/>
          </p:nvSpPr>
          <p:spPr bwMode="auto">
            <a:xfrm>
              <a:off x="1232" y="0"/>
              <a:ext cx="966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Quantities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795838" y="6254750"/>
            <a:ext cx="2382837" cy="334963"/>
            <a:chOff x="0" y="0"/>
            <a:chExt cx="2135" cy="300"/>
          </a:xfrm>
        </p:grpSpPr>
        <p:sp>
          <p:nvSpPr>
            <p:cNvPr id="17443" name="AutoShape 40"/>
            <p:cNvSpPr>
              <a:spLocks/>
            </p:cNvSpPr>
            <p:nvPr/>
          </p:nvSpPr>
          <p:spPr bwMode="auto">
            <a:xfrm>
              <a:off x="0" y="20"/>
              <a:ext cx="1032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FF6FCF"/>
                </a:gs>
                <a:gs pos="100000">
                  <a:srgbClr val="FF6666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7444" name="Rectangle 41"/>
            <p:cNvSpPr>
              <a:spLocks/>
            </p:cNvSpPr>
            <p:nvPr/>
          </p:nvSpPr>
          <p:spPr bwMode="auto">
            <a:xfrm>
              <a:off x="1354" y="0"/>
              <a:ext cx="78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Solvents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894638" y="5608638"/>
            <a:ext cx="1079500" cy="1222375"/>
            <a:chOff x="0" y="0"/>
            <a:chExt cx="968" cy="1096"/>
          </a:xfrm>
        </p:grpSpPr>
        <p:pic>
          <p:nvPicPr>
            <p:cNvPr id="17441" name="Picture 4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" y="136"/>
              <a:ext cx="696" cy="8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442" name="Picture 4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68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7439" name="AutoShape 27"/>
          <p:cNvSpPr>
            <a:spLocks/>
          </p:cNvSpPr>
          <p:nvPr/>
        </p:nvSpPr>
        <p:spPr bwMode="auto">
          <a:xfrm>
            <a:off x="7358063" y="3803650"/>
            <a:ext cx="1446212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7440" name="Rectangle 29"/>
          <p:cNvSpPr>
            <a:spLocks/>
          </p:cNvSpPr>
          <p:nvPr/>
        </p:nvSpPr>
        <p:spPr bwMode="auto">
          <a:xfrm>
            <a:off x="339725" y="106363"/>
            <a:ext cx="8464550" cy="523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b="1">
                <a:latin typeface="Calibri" pitchFamily="-111" charset="0"/>
                <a:ea typeface="Gill Sans" pitchFamily="-111" charset="0"/>
                <a:cs typeface="Gill Sans" pitchFamily="-111" charset="0"/>
              </a:rPr>
              <a:t>(A) Preparation of poly(ethylene glycol) (PEG) macroinitiator</a:t>
            </a:r>
          </a:p>
          <a:p>
            <a:endParaRPr lang="en-US" sz="2000">
              <a:latin typeface="Calibri" pitchFamily="-111" charset="0"/>
              <a:ea typeface="Gill Sans" pitchFamily="-111" charset="0"/>
              <a:cs typeface="Gill Sans" pitchFamily="-111" charset="0"/>
            </a:endParaRPr>
          </a:p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Monomethoxy poly(ethylene glycol), MW = 5000, ex Aldrich (50g, 0.01 moles) was dissolved in anhydrous toluene (250 ml) in a 2-necked round bottom flask fitted with a suba seal and calcium chloride guard tube. Polymer-bound 4-(dimethylamino)pyridine (2g, 1.25 mmol N/g ), triethylamine (2.02g, 0.02 moles) and a magnetic stirrer bar were added to the PEG solution. 2-Bromoisobutyryl bromide (4.6g, 0.02 moles) was added dropwise via a syringe through the suba seal, which caused the initially clear solution to turn to a milky suspension.  After stirring at ambient temperature overnight, the reaction mixture was filtered through a bed of silica to remove insolubles. The filtrate was evaporated to about one third of its original volume, then added to petroleum ether and the precipitated product collected on a filter.  After drying overnight under vacuo the product was obtained as a white solid. </a:t>
            </a:r>
          </a:p>
          <a:p>
            <a:r>
              <a:rPr lang="en-US" sz="2000" b="1">
                <a:latin typeface="Calibri" pitchFamily="-111" charset="0"/>
                <a:ea typeface="Gill Sans" pitchFamily="-111" charset="0"/>
                <a:cs typeface="Gill Sans" pitchFamily="-111" charset="0"/>
              </a:rPr>
              <a:t>Characterisation:</a:t>
            </a:r>
            <a:endParaRPr lang="en-US" sz="2000">
              <a:latin typeface="Calibri" pitchFamily="-111" charset="0"/>
              <a:ea typeface="Gill Sans" pitchFamily="-111" charset="0"/>
              <a:cs typeface="Gill Sans" pitchFamily="-111" charset="0"/>
            </a:endParaRPr>
          </a:p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IR : 1734 cm-1 (s, saturated ester carbonyl) NMR (1H-CDCl3) (ppm) : 1.94 (d, ester CH3); 3.38 (s, methoxy CH3); 3.64 (s, PEG CH2); 4.32 (m, CH2-O-CO). [BR]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160338" y="223838"/>
            <a:ext cx="8813800" cy="5286375"/>
          </a:xfrm>
          <a:prstGeom prst="roundRect">
            <a:avLst>
              <a:gd name="adj" fmla="val 2532"/>
            </a:avLst>
          </a:prstGeom>
          <a:noFill/>
          <a:ln w="76200">
            <a:solidFill>
              <a:srgbClr val="666666">
                <a:alpha val="70195"/>
              </a:srgbClr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35" name="AutoShape 2"/>
          <p:cNvSpPr>
            <a:spLocks/>
          </p:cNvSpPr>
          <p:nvPr/>
        </p:nvSpPr>
        <p:spPr bwMode="auto">
          <a:xfrm>
            <a:off x="268288" y="874713"/>
            <a:ext cx="623252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36" name="AutoShape 3"/>
          <p:cNvSpPr>
            <a:spLocks/>
          </p:cNvSpPr>
          <p:nvPr/>
        </p:nvSpPr>
        <p:spPr bwMode="auto">
          <a:xfrm>
            <a:off x="5367338" y="1438275"/>
            <a:ext cx="1936750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37" name="AutoShape 4"/>
          <p:cNvSpPr>
            <a:spLocks/>
          </p:cNvSpPr>
          <p:nvPr/>
        </p:nvSpPr>
        <p:spPr bwMode="auto">
          <a:xfrm>
            <a:off x="268288" y="1741488"/>
            <a:ext cx="256222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38" name="AutoShape 5"/>
          <p:cNvSpPr>
            <a:spLocks/>
          </p:cNvSpPr>
          <p:nvPr/>
        </p:nvSpPr>
        <p:spPr bwMode="auto">
          <a:xfrm>
            <a:off x="5037138" y="1741488"/>
            <a:ext cx="1401762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39" name="AutoShape 6"/>
          <p:cNvSpPr>
            <a:spLocks/>
          </p:cNvSpPr>
          <p:nvPr/>
        </p:nvSpPr>
        <p:spPr bwMode="auto">
          <a:xfrm>
            <a:off x="6411913" y="2027238"/>
            <a:ext cx="1973262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0" name="AutoShape 7"/>
          <p:cNvSpPr>
            <a:spLocks/>
          </p:cNvSpPr>
          <p:nvPr/>
        </p:nvSpPr>
        <p:spPr bwMode="auto">
          <a:xfrm>
            <a:off x="268288" y="2303463"/>
            <a:ext cx="98107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1" name="AutoShape 8"/>
          <p:cNvSpPr>
            <a:spLocks/>
          </p:cNvSpPr>
          <p:nvPr/>
        </p:nvSpPr>
        <p:spPr bwMode="auto">
          <a:xfrm>
            <a:off x="6518275" y="874713"/>
            <a:ext cx="176847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2" name="AutoShape 9"/>
          <p:cNvSpPr>
            <a:spLocks/>
          </p:cNvSpPr>
          <p:nvPr/>
        </p:nvSpPr>
        <p:spPr bwMode="auto">
          <a:xfrm>
            <a:off x="3535363" y="1179513"/>
            <a:ext cx="903287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3" name="AutoShape 10"/>
          <p:cNvSpPr>
            <a:spLocks/>
          </p:cNvSpPr>
          <p:nvPr/>
        </p:nvSpPr>
        <p:spPr bwMode="auto">
          <a:xfrm>
            <a:off x="2840038" y="1751013"/>
            <a:ext cx="2116137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4" name="AutoShape 11"/>
          <p:cNvSpPr>
            <a:spLocks/>
          </p:cNvSpPr>
          <p:nvPr/>
        </p:nvSpPr>
        <p:spPr bwMode="auto">
          <a:xfrm>
            <a:off x="6429375" y="1751013"/>
            <a:ext cx="1973263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5" name="AutoShape 12"/>
          <p:cNvSpPr>
            <a:spLocks/>
          </p:cNvSpPr>
          <p:nvPr/>
        </p:nvSpPr>
        <p:spPr bwMode="auto">
          <a:xfrm>
            <a:off x="1268413" y="2312988"/>
            <a:ext cx="1847850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00FF00"/>
              </a:gs>
              <a:gs pos="100000">
                <a:srgbClr val="80FF00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6" name="AutoShape 13"/>
          <p:cNvSpPr>
            <a:spLocks/>
          </p:cNvSpPr>
          <p:nvPr/>
        </p:nvSpPr>
        <p:spPr bwMode="auto">
          <a:xfrm>
            <a:off x="5045075" y="3438525"/>
            <a:ext cx="175101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FF6FCF"/>
              </a:gs>
              <a:gs pos="100000">
                <a:srgbClr val="FF6666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7" name="AutoShape 14"/>
          <p:cNvSpPr>
            <a:spLocks/>
          </p:cNvSpPr>
          <p:nvPr/>
        </p:nvSpPr>
        <p:spPr bwMode="auto">
          <a:xfrm>
            <a:off x="1581150" y="1187450"/>
            <a:ext cx="1928813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FF6FCF"/>
              </a:gs>
              <a:gs pos="100000">
                <a:srgbClr val="FF6666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>
            <a:off x="258763" y="1187450"/>
            <a:ext cx="1081087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>
            <a:off x="3044825" y="2017713"/>
            <a:ext cx="1223963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>
            <a:off x="3116263" y="2322513"/>
            <a:ext cx="2089150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1" name="AutoShape 18"/>
          <p:cNvSpPr>
            <a:spLocks/>
          </p:cNvSpPr>
          <p:nvPr/>
        </p:nvSpPr>
        <p:spPr bwMode="auto">
          <a:xfrm>
            <a:off x="285750" y="2874963"/>
            <a:ext cx="847725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2" name="AutoShape 19"/>
          <p:cNvSpPr>
            <a:spLocks/>
          </p:cNvSpPr>
          <p:nvPr/>
        </p:nvSpPr>
        <p:spPr bwMode="auto">
          <a:xfrm>
            <a:off x="7947025" y="2581275"/>
            <a:ext cx="635000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3" name="AutoShape 20"/>
          <p:cNvSpPr>
            <a:spLocks/>
          </p:cNvSpPr>
          <p:nvPr/>
        </p:nvSpPr>
        <p:spPr bwMode="auto">
          <a:xfrm>
            <a:off x="6813550" y="2874963"/>
            <a:ext cx="1249363" cy="312737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4" name="AutoShape 21"/>
          <p:cNvSpPr>
            <a:spLocks/>
          </p:cNvSpPr>
          <p:nvPr/>
        </p:nvSpPr>
        <p:spPr bwMode="auto">
          <a:xfrm>
            <a:off x="6045200" y="3179763"/>
            <a:ext cx="1625600" cy="311150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57366" name="AutoShape 22"/>
          <p:cNvSpPr>
            <a:spLocks/>
          </p:cNvSpPr>
          <p:nvPr/>
        </p:nvSpPr>
        <p:spPr bwMode="auto">
          <a:xfrm>
            <a:off x="3598863" y="3429000"/>
            <a:ext cx="1152525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pitchFamily="-110" charset="0"/>
                <a:cs typeface="Gill Sans" pitchFamily="-110" charset="0"/>
              </a:rPr>
              <a:t>A</a:t>
            </a:r>
          </a:p>
        </p:txBody>
      </p:sp>
      <p:sp>
        <p:nvSpPr>
          <p:cNvPr id="18456" name="AutoShape 23"/>
          <p:cNvSpPr>
            <a:spLocks/>
          </p:cNvSpPr>
          <p:nvPr/>
        </p:nvSpPr>
        <p:spPr bwMode="auto">
          <a:xfrm>
            <a:off x="2500313" y="3724275"/>
            <a:ext cx="2027237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sp>
        <p:nvSpPr>
          <p:cNvPr id="18457" name="AutoShape 24"/>
          <p:cNvSpPr>
            <a:spLocks/>
          </p:cNvSpPr>
          <p:nvPr/>
        </p:nvSpPr>
        <p:spPr bwMode="auto">
          <a:xfrm>
            <a:off x="5180013" y="3724275"/>
            <a:ext cx="1714500" cy="312738"/>
          </a:xfrm>
          <a:prstGeom prst="roundRect">
            <a:avLst>
              <a:gd name="adj" fmla="val 42856"/>
            </a:avLst>
          </a:prstGeom>
          <a:gradFill rotWithShape="0">
            <a:gsLst>
              <a:gs pos="0">
                <a:srgbClr val="6666FF"/>
              </a:gs>
              <a:gs pos="100000">
                <a:srgbClr val="0080FF"/>
              </a:gs>
            </a:gsLst>
            <a:lin ang="516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>
              <a:latin typeface="Calibri" pitchFamily="-111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42938" y="5746750"/>
            <a:ext cx="2406650" cy="334963"/>
            <a:chOff x="0" y="0"/>
            <a:chExt cx="2156" cy="300"/>
          </a:xfrm>
        </p:grpSpPr>
        <p:sp>
          <p:nvSpPr>
            <p:cNvPr id="18494" name="AutoShape 26"/>
            <p:cNvSpPr>
              <a:spLocks/>
            </p:cNvSpPr>
            <p:nvPr/>
          </p:nvSpPr>
          <p:spPr bwMode="auto">
            <a:xfrm>
              <a:off x="0" y="20"/>
              <a:ext cx="1016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8495" name="Rectangle 27"/>
            <p:cNvSpPr>
              <a:spLocks/>
            </p:cNvSpPr>
            <p:nvPr/>
          </p:nvSpPr>
          <p:spPr bwMode="auto">
            <a:xfrm>
              <a:off x="1305" y="0"/>
              <a:ext cx="85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Reagents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42938" y="6254750"/>
            <a:ext cx="2295525" cy="334963"/>
            <a:chOff x="0" y="0"/>
            <a:chExt cx="2056" cy="300"/>
          </a:xfrm>
        </p:grpSpPr>
        <p:sp>
          <p:nvSpPr>
            <p:cNvPr id="18492" name="AutoShape 29"/>
            <p:cNvSpPr>
              <a:spLocks/>
            </p:cNvSpPr>
            <p:nvPr/>
          </p:nvSpPr>
          <p:spPr bwMode="auto">
            <a:xfrm>
              <a:off x="0" y="20"/>
              <a:ext cx="1024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6666FF"/>
                </a:gs>
                <a:gs pos="100000">
                  <a:srgbClr val="0080FF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8493" name="Rectangle 30"/>
            <p:cNvSpPr>
              <a:spLocks/>
            </p:cNvSpPr>
            <p:nvPr/>
          </p:nvSpPr>
          <p:spPr bwMode="auto">
            <a:xfrm>
              <a:off x="1366" y="0"/>
              <a:ext cx="69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Actions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821238" y="5746750"/>
            <a:ext cx="2454275" cy="334963"/>
            <a:chOff x="0" y="0"/>
            <a:chExt cx="2198" cy="300"/>
          </a:xfrm>
        </p:grpSpPr>
        <p:sp>
          <p:nvSpPr>
            <p:cNvPr id="18490" name="AutoShape 32"/>
            <p:cNvSpPr>
              <a:spLocks/>
            </p:cNvSpPr>
            <p:nvPr/>
          </p:nvSpPr>
          <p:spPr bwMode="auto">
            <a:xfrm>
              <a:off x="0" y="20"/>
              <a:ext cx="992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00FF00"/>
                </a:gs>
                <a:gs pos="100000">
                  <a:srgbClr val="80FF00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8491" name="Rectangle 33"/>
            <p:cNvSpPr>
              <a:spLocks/>
            </p:cNvSpPr>
            <p:nvPr/>
          </p:nvSpPr>
          <p:spPr bwMode="auto">
            <a:xfrm>
              <a:off x="1232" y="0"/>
              <a:ext cx="966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Quantities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795838" y="6254750"/>
            <a:ext cx="2382837" cy="334963"/>
            <a:chOff x="0" y="0"/>
            <a:chExt cx="2135" cy="300"/>
          </a:xfrm>
        </p:grpSpPr>
        <p:sp>
          <p:nvSpPr>
            <p:cNvPr id="18488" name="AutoShape 35"/>
            <p:cNvSpPr>
              <a:spLocks/>
            </p:cNvSpPr>
            <p:nvPr/>
          </p:nvSpPr>
          <p:spPr bwMode="auto">
            <a:xfrm>
              <a:off x="0" y="20"/>
              <a:ext cx="1032" cy="280"/>
            </a:xfrm>
            <a:prstGeom prst="roundRect">
              <a:avLst>
                <a:gd name="adj" fmla="val 42856"/>
              </a:avLst>
            </a:prstGeom>
            <a:gradFill rotWithShape="0">
              <a:gsLst>
                <a:gs pos="0">
                  <a:srgbClr val="FF6FCF"/>
                </a:gs>
                <a:gs pos="100000">
                  <a:srgbClr val="FF6666"/>
                </a:gs>
              </a:gsLst>
              <a:lin ang="516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>
                <a:latin typeface="Calibri" pitchFamily="-111" charset="0"/>
              </a:endParaRPr>
            </a:p>
          </p:txBody>
        </p:sp>
        <p:sp>
          <p:nvSpPr>
            <p:cNvPr id="18489" name="Rectangle 36"/>
            <p:cNvSpPr>
              <a:spLocks/>
            </p:cNvSpPr>
            <p:nvPr/>
          </p:nvSpPr>
          <p:spPr bwMode="auto">
            <a:xfrm>
              <a:off x="1354" y="0"/>
              <a:ext cx="78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pitchFamily="-111" charset="0"/>
                  <a:ea typeface="Gill Sans" pitchFamily="-111" charset="0"/>
                  <a:cs typeface="Gill Sans" pitchFamily="-111" charset="0"/>
                </a:rPr>
                <a:t>Solvents</a:t>
              </a:r>
            </a:p>
          </p:txBody>
        </p:sp>
      </p:grpSp>
      <p:sp>
        <p:nvSpPr>
          <p:cNvPr id="18462" name="Rectangle 37"/>
          <p:cNvSpPr>
            <a:spLocks/>
          </p:cNvSpPr>
          <p:nvPr/>
        </p:nvSpPr>
        <p:spPr bwMode="auto">
          <a:xfrm>
            <a:off x="2897188" y="852488"/>
            <a:ext cx="917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63" name="Rectangle 38"/>
          <p:cNvSpPr>
            <a:spLocks/>
          </p:cNvSpPr>
          <p:nvPr/>
        </p:nvSpPr>
        <p:spPr bwMode="auto">
          <a:xfrm>
            <a:off x="6942138" y="852488"/>
            <a:ext cx="8429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Amount</a:t>
            </a:r>
          </a:p>
        </p:txBody>
      </p:sp>
      <p:sp>
        <p:nvSpPr>
          <p:cNvPr id="18464" name="Rectangle 39"/>
          <p:cNvSpPr>
            <a:spLocks/>
          </p:cNvSpPr>
          <p:nvPr/>
        </p:nvSpPr>
        <p:spPr bwMode="auto">
          <a:xfrm>
            <a:off x="336550" y="1155700"/>
            <a:ext cx="8524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Dissolve</a:t>
            </a:r>
          </a:p>
        </p:txBody>
      </p:sp>
      <p:sp>
        <p:nvSpPr>
          <p:cNvPr id="18465" name="Rectangle 40"/>
          <p:cNvSpPr>
            <a:spLocks/>
          </p:cNvSpPr>
          <p:nvPr/>
        </p:nvSpPr>
        <p:spPr bwMode="auto">
          <a:xfrm>
            <a:off x="2135188" y="1165225"/>
            <a:ext cx="7715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Solvent</a:t>
            </a:r>
          </a:p>
        </p:txBody>
      </p:sp>
      <p:sp>
        <p:nvSpPr>
          <p:cNvPr id="18466" name="Rectangle 41"/>
          <p:cNvSpPr>
            <a:spLocks/>
          </p:cNvSpPr>
          <p:nvPr/>
        </p:nvSpPr>
        <p:spPr bwMode="auto">
          <a:xfrm>
            <a:off x="3532188" y="1155700"/>
            <a:ext cx="8413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Amount</a:t>
            </a:r>
          </a:p>
        </p:txBody>
      </p:sp>
      <p:sp>
        <p:nvSpPr>
          <p:cNvPr id="18467" name="Rectangle 42"/>
          <p:cNvSpPr>
            <a:spLocks/>
          </p:cNvSpPr>
          <p:nvPr/>
        </p:nvSpPr>
        <p:spPr bwMode="auto">
          <a:xfrm>
            <a:off x="1066800" y="1719263"/>
            <a:ext cx="917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68" name="Rectangle 43"/>
          <p:cNvSpPr>
            <a:spLocks/>
          </p:cNvSpPr>
          <p:nvPr/>
        </p:nvSpPr>
        <p:spPr bwMode="auto">
          <a:xfrm>
            <a:off x="5853113" y="1416050"/>
            <a:ext cx="91757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69" name="Rectangle 44"/>
          <p:cNvSpPr>
            <a:spLocks/>
          </p:cNvSpPr>
          <p:nvPr/>
        </p:nvSpPr>
        <p:spPr bwMode="auto">
          <a:xfrm>
            <a:off x="5254625" y="1727200"/>
            <a:ext cx="917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70" name="Rectangle 45"/>
          <p:cNvSpPr>
            <a:spLocks/>
          </p:cNvSpPr>
          <p:nvPr/>
        </p:nvSpPr>
        <p:spPr bwMode="auto">
          <a:xfrm>
            <a:off x="6951663" y="2005013"/>
            <a:ext cx="917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71" name="Rectangle 46"/>
          <p:cNvSpPr>
            <a:spLocks/>
          </p:cNvSpPr>
          <p:nvPr/>
        </p:nvSpPr>
        <p:spPr bwMode="auto">
          <a:xfrm>
            <a:off x="3441700" y="1719263"/>
            <a:ext cx="8429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Amount</a:t>
            </a:r>
          </a:p>
        </p:txBody>
      </p:sp>
      <p:sp>
        <p:nvSpPr>
          <p:cNvPr id="18472" name="Rectangle 47"/>
          <p:cNvSpPr>
            <a:spLocks/>
          </p:cNvSpPr>
          <p:nvPr/>
        </p:nvSpPr>
        <p:spPr bwMode="auto">
          <a:xfrm>
            <a:off x="1736725" y="2281238"/>
            <a:ext cx="8413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Amount</a:t>
            </a:r>
          </a:p>
        </p:txBody>
      </p:sp>
      <p:sp>
        <p:nvSpPr>
          <p:cNvPr id="18473" name="Rectangle 48"/>
          <p:cNvSpPr>
            <a:spLocks/>
          </p:cNvSpPr>
          <p:nvPr/>
        </p:nvSpPr>
        <p:spPr bwMode="auto">
          <a:xfrm>
            <a:off x="6981825" y="1719263"/>
            <a:ext cx="8413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Amount</a:t>
            </a:r>
          </a:p>
        </p:txBody>
      </p:sp>
      <p:sp>
        <p:nvSpPr>
          <p:cNvPr id="18474" name="Rectangle 49"/>
          <p:cNvSpPr>
            <a:spLocks/>
          </p:cNvSpPr>
          <p:nvPr/>
        </p:nvSpPr>
        <p:spPr bwMode="auto">
          <a:xfrm>
            <a:off x="3411538" y="2005013"/>
            <a:ext cx="4175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Add</a:t>
            </a:r>
          </a:p>
        </p:txBody>
      </p:sp>
      <p:sp>
        <p:nvSpPr>
          <p:cNvPr id="18475" name="Rectangle 50"/>
          <p:cNvSpPr>
            <a:spLocks/>
          </p:cNvSpPr>
          <p:nvPr/>
        </p:nvSpPr>
        <p:spPr bwMode="auto">
          <a:xfrm>
            <a:off x="254000" y="2273300"/>
            <a:ext cx="91757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Reactant</a:t>
            </a:r>
          </a:p>
        </p:txBody>
      </p:sp>
      <p:sp>
        <p:nvSpPr>
          <p:cNvPr id="18476" name="Rectangle 51"/>
          <p:cNvSpPr>
            <a:spLocks/>
          </p:cNvSpPr>
          <p:nvPr/>
        </p:nvSpPr>
        <p:spPr bwMode="auto">
          <a:xfrm>
            <a:off x="3741738" y="2298700"/>
            <a:ext cx="4175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Add</a:t>
            </a:r>
          </a:p>
        </p:txBody>
      </p:sp>
      <p:sp>
        <p:nvSpPr>
          <p:cNvPr id="18477" name="Rectangle 52"/>
          <p:cNvSpPr>
            <a:spLocks/>
          </p:cNvSpPr>
          <p:nvPr/>
        </p:nvSpPr>
        <p:spPr bwMode="auto">
          <a:xfrm>
            <a:off x="8053388" y="2559050"/>
            <a:ext cx="350837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Stir</a:t>
            </a:r>
          </a:p>
        </p:txBody>
      </p:sp>
      <p:sp>
        <p:nvSpPr>
          <p:cNvPr id="18478" name="Rectangle 53"/>
          <p:cNvSpPr>
            <a:spLocks/>
          </p:cNvSpPr>
          <p:nvPr/>
        </p:nvSpPr>
        <p:spPr bwMode="auto">
          <a:xfrm>
            <a:off x="498475" y="2852738"/>
            <a:ext cx="35083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Stir</a:t>
            </a:r>
          </a:p>
        </p:txBody>
      </p:sp>
      <p:sp>
        <p:nvSpPr>
          <p:cNvPr id="18479" name="Rectangle 54"/>
          <p:cNvSpPr>
            <a:spLocks/>
          </p:cNvSpPr>
          <p:nvPr/>
        </p:nvSpPr>
        <p:spPr bwMode="auto">
          <a:xfrm>
            <a:off x="7134225" y="2852738"/>
            <a:ext cx="5381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Filter</a:t>
            </a:r>
          </a:p>
        </p:txBody>
      </p:sp>
      <p:sp>
        <p:nvSpPr>
          <p:cNvPr id="18480" name="Rectangle 55"/>
          <p:cNvSpPr>
            <a:spLocks/>
          </p:cNvSpPr>
          <p:nvPr/>
        </p:nvSpPr>
        <p:spPr bwMode="auto">
          <a:xfrm>
            <a:off x="6311900" y="3155950"/>
            <a:ext cx="10398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Evaporate</a:t>
            </a:r>
          </a:p>
        </p:txBody>
      </p:sp>
      <p:sp>
        <p:nvSpPr>
          <p:cNvPr id="18481" name="Rectangle 56"/>
          <p:cNvSpPr>
            <a:spLocks/>
          </p:cNvSpPr>
          <p:nvPr/>
        </p:nvSpPr>
        <p:spPr bwMode="auto">
          <a:xfrm>
            <a:off x="3929063" y="3406775"/>
            <a:ext cx="4175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Add</a:t>
            </a:r>
          </a:p>
        </p:txBody>
      </p:sp>
      <p:sp>
        <p:nvSpPr>
          <p:cNvPr id="18482" name="Rectangle 57"/>
          <p:cNvSpPr>
            <a:spLocks/>
          </p:cNvSpPr>
          <p:nvPr/>
        </p:nvSpPr>
        <p:spPr bwMode="auto">
          <a:xfrm>
            <a:off x="5510213" y="3406775"/>
            <a:ext cx="7715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Solvent</a:t>
            </a:r>
          </a:p>
        </p:txBody>
      </p:sp>
      <p:sp>
        <p:nvSpPr>
          <p:cNvPr id="18483" name="Rectangle 58"/>
          <p:cNvSpPr>
            <a:spLocks/>
          </p:cNvSpPr>
          <p:nvPr/>
        </p:nvSpPr>
        <p:spPr bwMode="auto">
          <a:xfrm>
            <a:off x="3213100" y="3702050"/>
            <a:ext cx="539750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Filter</a:t>
            </a:r>
          </a:p>
        </p:txBody>
      </p:sp>
      <p:sp>
        <p:nvSpPr>
          <p:cNvPr id="18484" name="Rectangle 59"/>
          <p:cNvSpPr>
            <a:spLocks/>
          </p:cNvSpPr>
          <p:nvPr/>
        </p:nvSpPr>
        <p:spPr bwMode="auto">
          <a:xfrm>
            <a:off x="5676900" y="3702050"/>
            <a:ext cx="36512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11" charset="0"/>
                <a:ea typeface="Gill Sans" pitchFamily="-111" charset="0"/>
                <a:cs typeface="Gill Sans" pitchFamily="-111" charset="0"/>
              </a:rPr>
              <a:t>Dry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7894638" y="5608638"/>
            <a:ext cx="1079500" cy="1222375"/>
            <a:chOff x="0" y="0"/>
            <a:chExt cx="968" cy="1096"/>
          </a:xfrm>
        </p:grpSpPr>
        <p:pic>
          <p:nvPicPr>
            <p:cNvPr id="18486" name="Picture 6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" y="136"/>
              <a:ext cx="696" cy="8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87" name="Picture 6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68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en-GB" dirty="0"/>
              <a:t>Item on the BBC news website: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4 </a:t>
            </a:r>
            <a:r>
              <a:rPr lang="en-GB" dirty="0"/>
              <a:t>links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52600"/>
            <a:ext cx="8208962" cy="4495800"/>
          </a:xfrm>
        </p:spPr>
        <p:txBody>
          <a:bodyPr/>
          <a:lstStyle/>
          <a:p>
            <a:r>
              <a:rPr lang="en-GB" sz="2800" dirty="0"/>
              <a:t>Researcher’s home page: </a:t>
            </a:r>
            <a:endParaRPr lang="en-GB" sz="2800" dirty="0" smtClean="0"/>
          </a:p>
          <a:p>
            <a:pPr lvl="1"/>
            <a:r>
              <a:rPr lang="en-GB" dirty="0"/>
              <a:t>B</a:t>
            </a:r>
            <a:r>
              <a:rPr lang="en-GB" sz="2400" dirty="0" smtClean="0"/>
              <a:t>ibliography </a:t>
            </a:r>
            <a:r>
              <a:rPr lang="en-GB" sz="2400" dirty="0"/>
              <a:t>3 years out of date and with no information about the project</a:t>
            </a:r>
          </a:p>
          <a:p>
            <a:pPr lvl="1"/>
            <a:r>
              <a:rPr lang="en-GB" sz="2400" dirty="0"/>
              <a:t>No links to full-text papers, the ECS repository, his research group, </a:t>
            </a:r>
            <a:r>
              <a:rPr lang="en-GB" sz="2400" dirty="0" smtClean="0"/>
              <a:t>PhD </a:t>
            </a:r>
            <a:r>
              <a:rPr lang="en-GB" sz="2400" dirty="0"/>
              <a:t>opportunities, the School, the University…</a:t>
            </a:r>
          </a:p>
          <a:p>
            <a:r>
              <a:rPr lang="en-GB" sz="2800" dirty="0"/>
              <a:t>The project website: only link is to EU Information Society pages</a:t>
            </a:r>
          </a:p>
          <a:p>
            <a:r>
              <a:rPr lang="en-GB" sz="2800" dirty="0"/>
              <a:t>The School’s home page</a:t>
            </a:r>
          </a:p>
          <a:p>
            <a:r>
              <a:rPr lang="en-GB" sz="2800" dirty="0"/>
              <a:t>The University’s home page</a:t>
            </a:r>
          </a:p>
          <a:p>
            <a:endParaRPr lang="en-GB" sz="2800" dirty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Google on the author’s name…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/>
            <a:r>
              <a:rPr lang="en-GB"/>
              <a:t>Official School personal information page, with links to projects and papers</a:t>
            </a:r>
          </a:p>
          <a:p>
            <a:pPr marL="476250" indent="-476250"/>
            <a:r>
              <a:rPr lang="en-GB"/>
              <a:t>Project link goes to School projects database …</a:t>
            </a:r>
          </a:p>
          <a:p>
            <a:pPr marL="476250" indent="-476250"/>
            <a:r>
              <a:rPr lang="en-GB"/>
              <a:t>… where it ends up at an internal project page hosted by one of the other project partners and needing password access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en-GB"/>
              <a:t>Computer scientists’ web presence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>
              <a:lnSpc>
                <a:spcPct val="90000"/>
              </a:lnSpc>
            </a:pPr>
            <a:r>
              <a:rPr lang="en-GB" sz="3200" dirty="0"/>
              <a:t>ONE THIRD of ECS researchers have no working home page</a:t>
            </a:r>
          </a:p>
          <a:p>
            <a:pPr marL="476250" indent="-476250">
              <a:lnSpc>
                <a:spcPct val="90000"/>
              </a:lnSpc>
            </a:pPr>
            <a:r>
              <a:rPr lang="en-GB" sz="3200" dirty="0"/>
              <a:t>20% of professors in MIT’s Department of Computer Science lack a home page </a:t>
            </a:r>
          </a:p>
          <a:p>
            <a:pPr marL="476250" indent="-476250">
              <a:lnSpc>
                <a:spcPct val="90000"/>
              </a:lnSpc>
            </a:pPr>
            <a:endParaRPr lang="en-GB" sz="4800" dirty="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7467600" cy="863600"/>
          </a:xfrm>
        </p:spPr>
        <p:txBody>
          <a:bodyPr/>
          <a:lstStyle/>
          <a:p>
            <a:r>
              <a:rPr lang="en-GB">
                <a:solidFill>
                  <a:srgbClr val="00B0F0"/>
                </a:solidFill>
              </a:rPr>
              <a:t>EU CIS studies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B0F0"/>
                </a:solidFill>
                <a:latin typeface="Lucida Handwriting" pitchFamily="-111" charset="0"/>
              </a:rPr>
              <a:t>Key Perspectives Ltd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B0F0"/>
                </a:solidFill>
                <a:latin typeface="Lucida Handwriting" pitchFamily="-111" charset="0"/>
              </a:rPr>
              <a:t>Key Perspectives Ltd</a:t>
            </a:r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075612" cy="4886325"/>
          </a:xfrm>
        </p:spPr>
        <p:txBody>
          <a:bodyPr/>
          <a:lstStyle/>
          <a:p>
            <a:pPr>
              <a:buFont typeface="Wingdings 2" pitchFamily="-111" charset="2"/>
              <a:buNone/>
            </a:pPr>
            <a:r>
              <a:rPr lang="en-GB" sz="3600"/>
              <a:t>   “Institutional sources are less frequently consulted than internal or market sources; and </a:t>
            </a:r>
            <a:r>
              <a:rPr lang="en-GB" sz="3600">
                <a:solidFill>
                  <a:srgbClr val="00B0F0"/>
                </a:solidFill>
              </a:rPr>
              <a:t>innovative enterprises find cooperation partners more easily among suppliers or customers than in universities or public research institutes</a:t>
            </a:r>
            <a:r>
              <a:rPr lang="en-GB" sz="3600"/>
              <a:t>.”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B0F0"/>
                </a:solidFill>
                <a:latin typeface="Lucida Handwriting" pitchFamily="-111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of this stuff is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articles (full-text): 15%</a:t>
            </a:r>
          </a:p>
          <a:p>
            <a:r>
              <a:rPr lang="en-US" dirty="0" smtClean="0"/>
              <a:t>O</a:t>
            </a:r>
            <a:r>
              <a:rPr lang="en-GB" dirty="0" err="1" smtClean="0"/>
              <a:t>ther</a:t>
            </a:r>
            <a:r>
              <a:rPr lang="en-GB" dirty="0" smtClean="0"/>
              <a:t> types: generally less</a:t>
            </a:r>
          </a:p>
          <a:p>
            <a:r>
              <a:rPr lang="en-GB" dirty="0" smtClean="0"/>
              <a:t>Whose role is it to improve this?</a:t>
            </a:r>
          </a:p>
          <a:p>
            <a:pPr lvl="1"/>
            <a:r>
              <a:rPr lang="en-GB" dirty="0" smtClean="0"/>
              <a:t>The Library</a:t>
            </a:r>
          </a:p>
          <a:p>
            <a:pPr lvl="1"/>
            <a:r>
              <a:rPr lang="en-GB" dirty="0" smtClean="0"/>
              <a:t>Institutional strategists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institutional strategists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have realised the strategic value of a repository</a:t>
            </a:r>
          </a:p>
          <a:p>
            <a:r>
              <a:rPr lang="en-GB" dirty="0" smtClean="0"/>
              <a:t>An empty one broadcasts a bad investment decision</a:t>
            </a:r>
          </a:p>
          <a:p>
            <a:r>
              <a:rPr lang="en-GB" dirty="0" smtClean="0"/>
              <a:t>A full one represents a valuable ROI</a:t>
            </a:r>
          </a:p>
          <a:p>
            <a:r>
              <a:rPr lang="en-US" dirty="0" smtClean="0"/>
              <a:t>S</a:t>
            </a:r>
            <a:r>
              <a:rPr lang="en-GB" dirty="0" err="1" smtClean="0"/>
              <a:t>o</a:t>
            </a:r>
            <a:r>
              <a:rPr lang="en-GB" dirty="0" smtClean="0"/>
              <a:t> far, 36 of them have understood this and done something about 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mandates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6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2596</TotalTime>
  <Words>1630</Words>
  <Application>Microsoft Macintosh PowerPoint</Application>
  <PresentationFormat>On-screen Show (4:3)</PresentationFormat>
  <Paragraphs>250</Paragraphs>
  <Slides>67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Apex</vt:lpstr>
      <vt:lpstr>Remember repositories? They were all the rage</vt:lpstr>
      <vt:lpstr>Overview</vt:lpstr>
      <vt:lpstr>Where are repositories now?</vt:lpstr>
      <vt:lpstr>Numbers and places</vt:lpstr>
      <vt:lpstr>How they grow</vt:lpstr>
      <vt:lpstr>What they hold</vt:lpstr>
      <vt:lpstr>How much of this stuff is there?</vt:lpstr>
      <vt:lpstr>The institutional strategists</vt:lpstr>
      <vt:lpstr>The mandates</vt:lpstr>
      <vt:lpstr>Do mandates make a difference?</vt:lpstr>
      <vt:lpstr>The U.Southampton conundrum</vt:lpstr>
      <vt:lpstr>Slide 12</vt:lpstr>
      <vt:lpstr>The Library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communication gap</vt:lpstr>
      <vt:lpstr>However…</vt:lpstr>
      <vt:lpstr>The repository and the researcher</vt:lpstr>
      <vt:lpstr>Slide 25</vt:lpstr>
      <vt:lpstr>Ray Frost’s impact</vt:lpstr>
      <vt:lpstr>Advice and assistance</vt:lpstr>
      <vt:lpstr>Where can repositories go next?</vt:lpstr>
      <vt:lpstr>What they hold</vt:lpstr>
      <vt:lpstr>Open Data: datasets</vt:lpstr>
      <vt:lpstr>Current patterns</vt:lpstr>
      <vt:lpstr>Data librarianship</vt:lpstr>
      <vt:lpstr>Two other transformative factors that loom large</vt:lpstr>
      <vt:lpstr>Joining things up on campus</vt:lpstr>
      <vt:lpstr>Purdue University’s model</vt:lpstr>
      <vt:lpstr>Slide 36</vt:lpstr>
      <vt:lpstr>Joining things up on campus</vt:lpstr>
      <vt:lpstr>What will happen after that?</vt:lpstr>
      <vt:lpstr>Slide 39</vt:lpstr>
      <vt:lpstr>Slide 40</vt:lpstr>
      <vt:lpstr>The Web, the Web, the Web</vt:lpstr>
      <vt:lpstr>Slide 42</vt:lpstr>
      <vt:lpstr>What about PDF?</vt:lpstr>
      <vt:lpstr>What about PDF?</vt:lpstr>
      <vt:lpstr>What about PDF?</vt:lpstr>
      <vt:lpstr>Slide 46</vt:lpstr>
      <vt:lpstr>Slide 47</vt:lpstr>
      <vt:lpstr>Slide 48</vt:lpstr>
      <vt:lpstr>Slide 49</vt:lpstr>
      <vt:lpstr>Text-mining</vt:lpstr>
      <vt:lpstr>Slide 51</vt:lpstr>
      <vt:lpstr>Slide 52</vt:lpstr>
      <vt:lpstr>Slide 53</vt:lpstr>
      <vt:lpstr>Slide 54</vt:lpstr>
      <vt:lpstr>Text-mining</vt:lpstr>
      <vt:lpstr>Thank you for listening</vt:lpstr>
      <vt:lpstr>Slide 57</vt:lpstr>
      <vt:lpstr>Slide 58</vt:lpstr>
      <vt:lpstr>Slide 59</vt:lpstr>
      <vt:lpstr>Slide 60</vt:lpstr>
      <vt:lpstr>Slide 61</vt:lpstr>
      <vt:lpstr>Item on the BBC news website:  4 links</vt:lpstr>
      <vt:lpstr>Google on the author’s name…</vt:lpstr>
      <vt:lpstr>Computer scientists’ web presence</vt:lpstr>
      <vt:lpstr>EU CIS studies</vt:lpstr>
      <vt:lpstr>Slide 66</vt:lpstr>
      <vt:lpstr>Slide 67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repositories? They were all the rage</dc:title>
  <dc:creator>ALMA SWAN</dc:creator>
  <cp:lastModifiedBy>ALMA SWAN</cp:lastModifiedBy>
  <cp:revision>17</cp:revision>
  <dcterms:created xsi:type="dcterms:W3CDTF">2009-06-08T18:48:11Z</dcterms:created>
  <dcterms:modified xsi:type="dcterms:W3CDTF">2009-06-10T14:04:35Z</dcterms:modified>
</cp:coreProperties>
</file>