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5.xml" ContentType="application/vnd.openxmlformats-officedocument.presentationml.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xlsx" ContentType="application/vnd.openxmlformats-officedocument.spreadsheetml.sheet"/>
  <Override PartName="/ppt/notesSlides/notesSlide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package" ContentType="application/vnd.openxmlformats-officedocument.package"/>
  <Override PartName="/ppt/slides/slide3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charts/chart4.xml" ContentType="application/vnd.openxmlformats-officedocument.drawingml.char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40"/>
  </p:notesMasterIdLst>
  <p:sldIdLst>
    <p:sldId id="258" r:id="rId2"/>
    <p:sldId id="259" r:id="rId3"/>
    <p:sldId id="266" r:id="rId4"/>
    <p:sldId id="331" r:id="rId5"/>
    <p:sldId id="269" r:id="rId6"/>
    <p:sldId id="270" r:id="rId7"/>
    <p:sldId id="338" r:id="rId8"/>
    <p:sldId id="339" r:id="rId9"/>
    <p:sldId id="340" r:id="rId10"/>
    <p:sldId id="286" r:id="rId11"/>
    <p:sldId id="337" r:id="rId12"/>
    <p:sldId id="278" r:id="rId13"/>
    <p:sldId id="279" r:id="rId14"/>
    <p:sldId id="280" r:id="rId15"/>
    <p:sldId id="332" r:id="rId16"/>
    <p:sldId id="333" r:id="rId17"/>
    <p:sldId id="334" r:id="rId18"/>
    <p:sldId id="335" r:id="rId19"/>
    <p:sldId id="292" r:id="rId20"/>
    <p:sldId id="295" r:id="rId21"/>
    <p:sldId id="296" r:id="rId22"/>
    <p:sldId id="294" r:id="rId23"/>
    <p:sldId id="282" r:id="rId24"/>
    <p:sldId id="275" r:id="rId25"/>
    <p:sldId id="287" r:id="rId26"/>
    <p:sldId id="283" r:id="rId27"/>
    <p:sldId id="284" r:id="rId28"/>
    <p:sldId id="285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36" r:id="rId38"/>
    <p:sldId id="308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tableStyles" Target="tableStyle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presProps" Target="presProp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theme" Target="theme/theme1.xml"/><Relationship Id="rId41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3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4.package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eronl\Local%20Settings\Temporary%20Internet%20Files\Content.Outlook\Y0O0UWDU\03-07Cat%201%20Comp%20QUT%20vs%20Secto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eronl\Local%20Settings\Temporary%20Internet%20Files\Content.Outlook\Y0O0UWDU\03-07Cat%201%20Comp%20QUT%20vs%20Sect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autoTitleDeleted val="1"/>
    <c:plotArea>
      <c:layout>
        <c:manualLayout>
          <c:layoutTarget val="inner"/>
          <c:xMode val="edge"/>
          <c:yMode val="edge"/>
          <c:x val="0.267758943326529"/>
          <c:y val="0.109237885157226"/>
          <c:w val="0.503062481773112"/>
          <c:h val="0.8464382252861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0347383833965199"/>
                  <c:y val="0.0222181694989274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0910462233887431"/>
                  <c:y val="-0.142737595957708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0153501992806455"/>
                  <c:y val="0.0231455707085153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0.0840420555069505"/>
                  <c:y val="0.0808331696231835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Sheet1!$A$2:$A$7</c:f>
              <c:strCache>
                <c:ptCount val="6"/>
                <c:pt idx="0">
                  <c:v>Europe</c:v>
                </c:pt>
                <c:pt idx="1">
                  <c:v>North America</c:v>
                </c:pt>
                <c:pt idx="2">
                  <c:v>Central/South America</c:v>
                </c:pt>
                <c:pt idx="3">
                  <c:v>Asia</c:v>
                </c:pt>
                <c:pt idx="4">
                  <c:v>Australasia</c:v>
                </c:pt>
                <c:pt idx="5">
                  <c:v>Africa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48.0</c:v>
                </c:pt>
                <c:pt idx="1">
                  <c:v>28.0</c:v>
                </c:pt>
                <c:pt idx="2">
                  <c:v>8.0</c:v>
                </c:pt>
                <c:pt idx="3">
                  <c:v>12.0</c:v>
                </c:pt>
                <c:pt idx="4">
                  <c:v>5.0</c:v>
                </c:pt>
                <c:pt idx="5">
                  <c:v>2.0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repositories 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Journal articles</c:v>
                </c:pt>
                <c:pt idx="1">
                  <c:v>Theses &amp; dissertations</c:v>
                </c:pt>
                <c:pt idx="2">
                  <c:v>Unpublished reports and working papers</c:v>
                </c:pt>
                <c:pt idx="3">
                  <c:v>Conference and workshop papers</c:v>
                </c:pt>
                <c:pt idx="4">
                  <c:v>Books, chapters and sections</c:v>
                </c:pt>
                <c:pt idx="5">
                  <c:v>Multimedia and audiovisual material</c:v>
                </c:pt>
                <c:pt idx="6">
                  <c:v>Other special items</c:v>
                </c:pt>
                <c:pt idx="7">
                  <c:v>Learning objects</c:v>
                </c:pt>
                <c:pt idx="8">
                  <c:v>Bibliographic references</c:v>
                </c:pt>
                <c:pt idx="9">
                  <c:v>Datasets</c:v>
                </c:pt>
                <c:pt idx="10">
                  <c:v>Software</c:v>
                </c:pt>
                <c:pt idx="11">
                  <c:v>Patents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61.0</c:v>
                </c:pt>
                <c:pt idx="1">
                  <c:v>50.0</c:v>
                </c:pt>
                <c:pt idx="2">
                  <c:v>45.0</c:v>
                </c:pt>
                <c:pt idx="3">
                  <c:v>36.0</c:v>
                </c:pt>
                <c:pt idx="4">
                  <c:v>30.0</c:v>
                </c:pt>
                <c:pt idx="5">
                  <c:v>23.0</c:v>
                </c:pt>
                <c:pt idx="6">
                  <c:v>16.0</c:v>
                </c:pt>
                <c:pt idx="7">
                  <c:v>14.0</c:v>
                </c:pt>
                <c:pt idx="8">
                  <c:v>14.0</c:v>
                </c:pt>
                <c:pt idx="9">
                  <c:v>5.0</c:v>
                </c:pt>
                <c:pt idx="10">
                  <c:v>5.0</c:v>
                </c:pt>
                <c:pt idx="11">
                  <c:v>2.0</c:v>
                </c:pt>
              </c:numCache>
            </c:numRef>
          </c:val>
        </c:ser>
        <c:axId val="128976328"/>
        <c:axId val="213984616"/>
      </c:barChart>
      <c:catAx>
        <c:axId val="128976328"/>
        <c:scaling>
          <c:orientation val="maxMin"/>
        </c:scaling>
        <c:axPos val="l"/>
        <c:tickLblPos val="nextTo"/>
        <c:crossAx val="213984616"/>
        <c:crosses val="autoZero"/>
        <c:auto val="1"/>
        <c:lblAlgn val="ctr"/>
        <c:lblOffset val="100"/>
        <c:tickLblSkip val="1"/>
        <c:tickMarkSkip val="1"/>
      </c:catAx>
      <c:valAx>
        <c:axId val="213984616"/>
        <c:scaling>
          <c:orientation val="minMax"/>
        </c:scaling>
        <c:axPos val="t"/>
        <c:majorGridlines/>
        <c:numFmt formatCode="General" sourceLinked="1"/>
        <c:tickLblPos val="nextTo"/>
        <c:crossAx val="1289763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147"/>
      <c:depthPercent val="100"/>
      <c:rAngAx val="1"/>
    </c:view3D>
    <c:floor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768518518518518"/>
          <c:y val="0.0081190798376184"/>
          <c:w val="0.915740740740741"/>
          <c:h val="0.93234100135318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 w="12680">
              <a:solidFill>
                <a:srgbClr val="000000"/>
              </a:solidFill>
              <a:prstDash val="solid"/>
            </a:ln>
          </c:spPr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36.0</c:v>
                </c:pt>
                <c:pt idx="1">
                  <c:v>49.0</c:v>
                </c:pt>
                <c:pt idx="2">
                  <c:v>57.0</c:v>
                </c:pt>
                <c:pt idx="3">
                  <c:v>57.0</c:v>
                </c:pt>
                <c:pt idx="4">
                  <c:v>76.0</c:v>
                </c:pt>
                <c:pt idx="5">
                  <c:v>77.0</c:v>
                </c:pt>
                <c:pt idx="6">
                  <c:v>92.0</c:v>
                </c:pt>
                <c:pt idx="7">
                  <c:v>108.0</c:v>
                </c:pt>
                <c:pt idx="8">
                  <c:v>108.0</c:v>
                </c:pt>
                <c:pt idx="9">
                  <c:v>172.0</c:v>
                </c:pt>
                <c:pt idx="10">
                  <c:v>250.0</c:v>
                </c:pt>
              </c:numCache>
            </c:numRef>
          </c:val>
        </c:ser>
        <c:gapWidth val="20"/>
        <c:gapDepth val="110"/>
        <c:shape val="cylinder"/>
        <c:axId val="163459720"/>
        <c:axId val="163531400"/>
        <c:axId val="0"/>
      </c:bar3DChart>
      <c:catAx>
        <c:axId val="163459720"/>
        <c:scaling>
          <c:orientation val="minMax"/>
        </c:scaling>
        <c:axPos val="l"/>
        <c:numFmt formatCode="General" sourceLinked="1"/>
        <c:tickLblPos val="low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163531400"/>
        <c:crosses val="autoZero"/>
        <c:lblAlgn val="ctr"/>
        <c:lblOffset val="100"/>
        <c:tickLblSkip val="1"/>
        <c:tickMarkSkip val="1"/>
      </c:catAx>
      <c:valAx>
        <c:axId val="163531400"/>
        <c:scaling>
          <c:orientation val="minMax"/>
          <c:max val="250.0"/>
        </c:scaling>
        <c:axPos val="b"/>
        <c:majorGridlines>
          <c:spPr>
            <a:ln w="1268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98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% increase in citations with Open Access</a:t>
                </a:r>
              </a:p>
            </c:rich>
          </c:tx>
          <c:layout>
            <c:manualLayout>
              <c:xMode val="edge"/>
              <c:yMode val="edge"/>
              <c:x val="0.434259259259259"/>
              <c:y val="0.964817320703654"/>
            </c:manualLayout>
          </c:layout>
          <c:spPr>
            <a:noFill/>
            <a:ln w="25359">
              <a:noFill/>
            </a:ln>
          </c:spPr>
        </c:title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163459720"/>
        <c:crosses val="autoZero"/>
        <c:crossBetween val="between"/>
      </c:valAx>
      <c:spPr>
        <a:noFill/>
        <a:ln w="2535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8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147"/>
      <c:depthPercent val="100"/>
      <c:rAngAx val="1"/>
    </c:view3D>
    <c:floor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768518518518518"/>
          <c:y val="0.0081190798376184"/>
          <c:w val="0.915740740740741"/>
          <c:h val="0.93234100135318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 w="12680">
              <a:solidFill>
                <a:srgbClr val="000000"/>
              </a:solidFill>
              <a:prstDash val="solid"/>
            </a:ln>
          </c:spPr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36.0</c:v>
                </c:pt>
                <c:pt idx="1">
                  <c:v>49.0</c:v>
                </c:pt>
                <c:pt idx="2">
                  <c:v>57.0</c:v>
                </c:pt>
                <c:pt idx="3">
                  <c:v>57.0</c:v>
                </c:pt>
                <c:pt idx="4">
                  <c:v>76.0</c:v>
                </c:pt>
                <c:pt idx="5">
                  <c:v>77.0</c:v>
                </c:pt>
                <c:pt idx="6">
                  <c:v>92.0</c:v>
                </c:pt>
                <c:pt idx="7">
                  <c:v>108.0</c:v>
                </c:pt>
                <c:pt idx="8">
                  <c:v>108.0</c:v>
                </c:pt>
                <c:pt idx="9">
                  <c:v>172.0</c:v>
                </c:pt>
                <c:pt idx="10">
                  <c:v>250.0</c:v>
                </c:pt>
              </c:numCache>
            </c:numRef>
          </c:val>
        </c:ser>
        <c:gapWidth val="20"/>
        <c:gapDepth val="110"/>
        <c:shape val="cylinder"/>
        <c:axId val="511646520"/>
        <c:axId val="180275288"/>
        <c:axId val="0"/>
      </c:bar3DChart>
      <c:catAx>
        <c:axId val="511646520"/>
        <c:scaling>
          <c:orientation val="minMax"/>
        </c:scaling>
        <c:axPos val="l"/>
        <c:numFmt formatCode="General" sourceLinked="1"/>
        <c:tickLblPos val="low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180275288"/>
        <c:crosses val="autoZero"/>
        <c:lblAlgn val="ctr"/>
        <c:lblOffset val="100"/>
        <c:tickLblSkip val="1"/>
        <c:tickMarkSkip val="1"/>
      </c:catAx>
      <c:valAx>
        <c:axId val="180275288"/>
        <c:scaling>
          <c:orientation val="minMax"/>
          <c:max val="250.0"/>
        </c:scaling>
        <c:axPos val="b"/>
        <c:majorGridlines>
          <c:spPr>
            <a:ln w="1268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98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% increase in citations with Open Access</a:t>
                </a:r>
              </a:p>
            </c:rich>
          </c:tx>
          <c:layout>
            <c:manualLayout>
              <c:xMode val="edge"/>
              <c:yMode val="edge"/>
              <c:x val="0.434259259259259"/>
              <c:y val="0.964817320703654"/>
            </c:manualLayout>
          </c:layout>
          <c:spPr>
            <a:noFill/>
            <a:ln w="25359">
              <a:noFill/>
            </a:ln>
          </c:spPr>
        </c:title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511646520"/>
        <c:crosses val="autoZero"/>
        <c:crossBetween val="between"/>
      </c:valAx>
      <c:spPr>
        <a:noFill/>
        <a:ln w="2535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8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n-AU"/>
            </a:pPr>
            <a:r>
              <a:rPr lang="en-AU" sz="1600" dirty="0"/>
              <a:t>QUT </a:t>
            </a:r>
            <a:r>
              <a:rPr lang="en-AU" sz="1600" baseline="0" dirty="0" smtClean="0"/>
              <a:t>2003 – 07 </a:t>
            </a:r>
          </a:p>
          <a:p>
            <a:pPr>
              <a:defRPr lang="en-AU"/>
            </a:pPr>
            <a:r>
              <a:rPr lang="en-AU" sz="2800" baseline="0" dirty="0" smtClean="0"/>
              <a:t>(increase of 132%)</a:t>
            </a:r>
            <a:endParaRPr lang="en-AU" sz="2800" dirty="0"/>
          </a:p>
        </c:rich>
      </c:tx>
      <c:layout>
        <c:manualLayout>
          <c:xMode val="edge"/>
          <c:yMode val="edge"/>
          <c:x val="0.351375724260883"/>
          <c:y val="0.0191006740883564"/>
        </c:manualLayout>
      </c:layout>
    </c:title>
    <c:plotArea>
      <c:layout>
        <c:manualLayout>
          <c:layoutTarget val="inner"/>
          <c:xMode val="edge"/>
          <c:yMode val="edge"/>
          <c:x val="0.307320075950185"/>
          <c:y val="0.18338598173184"/>
          <c:w val="0.657750095438428"/>
          <c:h val="0.710874382690505"/>
        </c:manualLayout>
      </c:layout>
      <c:lineChart>
        <c:grouping val="standard"/>
        <c:ser>
          <c:idx val="0"/>
          <c:order val="0"/>
          <c:tx>
            <c:strRef>
              <c:f>Sheet1!$A$3</c:f>
              <c:strCache>
                <c:ptCount val="1"/>
                <c:pt idx="0">
                  <c:v>QUT</c:v>
                </c:pt>
              </c:strCache>
            </c:strRef>
          </c:tx>
          <c:spPr>
            <a:ln w="6350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Sheet1!$B$2:$F$2</c:f>
              <c:numCache>
                <c:formatCode>General</c:formatCode>
                <c:ptCount val="5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</c:numCache>
            </c:numRef>
          </c:cat>
          <c:val>
            <c:numRef>
              <c:f>Sheet1!$B$3:$F$3</c:f>
              <c:numCache>
                <c:formatCode>"$"#,##0</c:formatCode>
                <c:ptCount val="5"/>
                <c:pt idx="0">
                  <c:v>2.408127302E7</c:v>
                </c:pt>
                <c:pt idx="1">
                  <c:v>2.833780284E7</c:v>
                </c:pt>
                <c:pt idx="2">
                  <c:v>3.6653666E7</c:v>
                </c:pt>
                <c:pt idx="3">
                  <c:v>4.4667772E7</c:v>
                </c:pt>
                <c:pt idx="4">
                  <c:v>5.57E7</c:v>
                </c:pt>
              </c:numCache>
            </c:numRef>
          </c:val>
        </c:ser>
        <c:marker val="1"/>
        <c:axId val="178988552"/>
        <c:axId val="214260728"/>
      </c:lineChart>
      <c:catAx>
        <c:axId val="178988552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214260728"/>
        <c:crosses val="autoZero"/>
        <c:auto val="1"/>
        <c:lblAlgn val="ctr"/>
        <c:lblOffset val="100"/>
      </c:catAx>
      <c:valAx>
        <c:axId val="214260728"/>
        <c:scaling>
          <c:orientation val="minMax"/>
        </c:scaling>
        <c:axPos val="l"/>
        <c:majorGridlines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</c:majorGridlines>
        <c:numFmt formatCode="&quot;$&quot;#,##0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178988552"/>
        <c:crosses val="autoZero"/>
        <c:crossBetween val="between"/>
      </c:valAx>
      <c:spPr>
        <a:ln>
          <a:solidFill>
            <a:schemeClr val="accent5">
              <a:lumMod val="60000"/>
              <a:lumOff val="40000"/>
            </a:schemeClr>
          </a:solidFill>
        </a:ln>
      </c:spPr>
    </c:plotArea>
    <c:plotVisOnly val="1"/>
  </c:chart>
  <c:spPr>
    <a:ln w="31750">
      <a:solidFill>
        <a:schemeClr val="accent5">
          <a:lumMod val="60000"/>
          <a:lumOff val="40000"/>
        </a:schemeClr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 algn="ctr">
              <a:defRPr lang="en-AU"/>
            </a:pPr>
            <a:r>
              <a:rPr lang="en-US" sz="1600" dirty="0"/>
              <a:t>Sector </a:t>
            </a:r>
            <a:r>
              <a:rPr lang="en-US" sz="1600" dirty="0" smtClean="0"/>
              <a:t>2003 – 07 </a:t>
            </a:r>
          </a:p>
          <a:p>
            <a:pPr algn="ctr">
              <a:defRPr lang="en-AU"/>
            </a:pPr>
            <a:r>
              <a:rPr lang="en-US" sz="2800" dirty="0" smtClean="0"/>
              <a:t>(increase</a:t>
            </a:r>
            <a:r>
              <a:rPr lang="en-US" sz="2800" baseline="0" dirty="0" smtClean="0"/>
              <a:t> of 68%)</a:t>
            </a:r>
            <a:endParaRPr lang="en-US" sz="2800" dirty="0"/>
          </a:p>
        </c:rich>
      </c:tx>
      <c:layout>
        <c:manualLayout>
          <c:xMode val="edge"/>
          <c:yMode val="edge"/>
          <c:x val="0.36882756400733"/>
          <c:y val="0.0245942485413803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Sheet2!$A$4</c:f>
              <c:strCache>
                <c:ptCount val="1"/>
                <c:pt idx="0">
                  <c:v>Sector</c:v>
                </c:pt>
              </c:strCache>
            </c:strRef>
          </c:tx>
          <c:spPr>
            <a:ln w="6350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Sheet2!$B$3:$F$3</c:f>
              <c:numCache>
                <c:formatCode>General</c:formatCode>
                <c:ptCount val="5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</c:numCache>
            </c:numRef>
          </c:cat>
          <c:val>
            <c:numRef>
              <c:f>Sheet2!$B$4:$F$4</c:f>
              <c:numCache>
                <c:formatCode>"$"#,##0</c:formatCode>
                <c:ptCount val="5"/>
                <c:pt idx="0">
                  <c:v>1.4813666735656E9</c:v>
                </c:pt>
                <c:pt idx="1">
                  <c:v>1.6028166823471E9</c:v>
                </c:pt>
                <c:pt idx="2">
                  <c:v>1.826162725E9</c:v>
                </c:pt>
                <c:pt idx="3">
                  <c:v>2.2071864449977E9</c:v>
                </c:pt>
                <c:pt idx="4" formatCode="&quot;$&quot;#,##0;[Red]\-&quot;$&quot;#,##0">
                  <c:v>2.49470408E9</c:v>
                </c:pt>
              </c:numCache>
            </c:numRef>
          </c:val>
        </c:ser>
        <c:marker val="1"/>
        <c:axId val="210919640"/>
        <c:axId val="213940264"/>
      </c:lineChart>
      <c:catAx>
        <c:axId val="210919640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213940264"/>
        <c:crosses val="autoZero"/>
        <c:auto val="1"/>
        <c:lblAlgn val="ctr"/>
        <c:lblOffset val="100"/>
      </c:catAx>
      <c:valAx>
        <c:axId val="213940264"/>
        <c:scaling>
          <c:orientation val="minMax"/>
        </c:scaling>
        <c:axPos val="l"/>
        <c:majorGridlines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</c:majorGridlines>
        <c:numFmt formatCode="&quot;$&quot;#,##0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210919640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</c:chart>
  <c:spPr>
    <a:ln w="31750">
      <a:solidFill>
        <a:schemeClr val="accent5">
          <a:lumMod val="60000"/>
          <a:lumOff val="40000"/>
        </a:schemeClr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8BDE9-DBB5-3645-ADA4-4F71846A5491}" type="datetimeFigureOut">
              <a:rPr lang="en-US" smtClean="0"/>
              <a:pPr/>
              <a:t>1/14/10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0DECC-2B95-1C4C-81B8-CBE5D89C69C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5E8C4-CEF6-FC4C-B72B-0DC9E0FA821D}" type="slidenum">
              <a:rPr lang="en-GB"/>
              <a:pPr/>
              <a:t>14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3C918-2627-454B-BF2A-AE5A6D475D18}" type="slidenum">
              <a:rPr lang="en-GB"/>
              <a:pPr/>
              <a:t>28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0006-9351-4DBA-AE38-CDDF48BE9F1A}" type="slidenum">
              <a:rPr lang="en-AU" smtClean="0"/>
              <a:pPr/>
              <a:t>33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2C9A-79C9-CC4B-9429-10A8FD51A13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135B4-643D-B84C-825B-76B2E85C0D2F}" type="slidenum">
              <a:rPr lang="en-GB"/>
              <a:pPr/>
              <a:t>19</a:t>
            </a:fld>
            <a:endParaRPr lang="en-GB"/>
          </a:p>
        </p:txBody>
      </p:sp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B66E6CE-4C19-F849-B7CA-2E23526F03E6}" type="slidenum">
              <a:rPr lang="en-GB" sz="1200">
                <a:latin typeface="Arial" pitchFamily="-110" charset="0"/>
              </a:rPr>
              <a:pPr algn="r"/>
              <a:t>19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41DE4-D90F-9947-9168-1E679FC4C791}" type="slidenum">
              <a:rPr lang="en-GB"/>
              <a:pPr/>
              <a:t>20</a:t>
            </a:fld>
            <a:endParaRPr lang="en-GB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C495A-E55A-ED40-A646-138CCAE35743}" type="slidenum">
              <a:rPr lang="en-GB"/>
              <a:pPr/>
              <a:t>21</a:t>
            </a:fld>
            <a:endParaRPr lang="en-GB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EB33A-7846-CD40-B515-30409F05E14F}" type="slidenum">
              <a:rPr lang="en-GB"/>
              <a:pPr/>
              <a:t>22</a:t>
            </a:fld>
            <a:endParaRPr lang="en-GB"/>
          </a:p>
        </p:txBody>
      </p:sp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91FFCA3-049E-8C4C-92EE-EB8644D24F8B}" type="slidenum">
              <a:rPr lang="en-GB" sz="1200">
                <a:latin typeface="Arial" pitchFamily="-110" charset="0"/>
              </a:rPr>
              <a:pPr algn="r"/>
              <a:t>22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5E8C4-CEF6-FC4C-B72B-0DC9E0FA821D}" type="slidenum">
              <a:rPr lang="en-GB"/>
              <a:pPr/>
              <a:t>25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0FBF3-660C-224A-BCA5-B934079FFC8B}" type="slidenum">
              <a:rPr lang="en-GB"/>
              <a:pPr/>
              <a:t>26</a:t>
            </a:fld>
            <a:endParaRPr lang="en-GB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6EA8F-170C-9B41-9751-F5A2F78D8FF9}" type="slidenum">
              <a:rPr lang="en-GB"/>
              <a:pPr/>
              <a:t>27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F82C-3A67-D440-B0D7-B1CA0C530A5B}" type="datetimeFigureOut">
              <a:rPr lang="en-US" smtClean="0"/>
              <a:pPr/>
              <a:t>1/14/10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C92C-D6B4-D246-89BC-17EA45AF4E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F82C-3A67-D440-B0D7-B1CA0C530A5B}" type="datetimeFigureOut">
              <a:rPr lang="en-US" smtClean="0"/>
              <a:pPr/>
              <a:t>1/14/10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C92C-D6B4-D246-89BC-17EA45AF4E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F82C-3A67-D440-B0D7-B1CA0C530A5B}" type="datetimeFigureOut">
              <a:rPr lang="en-US" smtClean="0"/>
              <a:pPr/>
              <a:t>1/14/10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C92C-D6B4-D246-89BC-17EA45AF4E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A8238FF-E137-384B-81FC-525A2FDF00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F82C-3A67-D440-B0D7-B1CA0C530A5B}" type="datetimeFigureOut">
              <a:rPr lang="en-US" smtClean="0"/>
              <a:pPr/>
              <a:t>1/14/10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C92C-D6B4-D246-89BC-17EA45AF4E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F82C-3A67-D440-B0D7-B1CA0C530A5B}" type="datetimeFigureOut">
              <a:rPr lang="en-US" smtClean="0"/>
              <a:pPr/>
              <a:t>1/14/10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1F8C92C-D6B4-D246-89BC-17EA45AF4E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F82C-3A67-D440-B0D7-B1CA0C530A5B}" type="datetimeFigureOut">
              <a:rPr lang="en-US" smtClean="0"/>
              <a:pPr/>
              <a:t>1/14/10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C92C-D6B4-D246-89BC-17EA45AF4E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F82C-3A67-D440-B0D7-B1CA0C530A5B}" type="datetimeFigureOut">
              <a:rPr lang="en-US" smtClean="0"/>
              <a:pPr/>
              <a:t>1/14/10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C92C-D6B4-D246-89BC-17EA45AF4E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F82C-3A67-D440-B0D7-B1CA0C530A5B}" type="datetimeFigureOut">
              <a:rPr lang="en-US" smtClean="0"/>
              <a:pPr/>
              <a:t>1/14/10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C92C-D6B4-D246-89BC-17EA45AF4E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F82C-3A67-D440-B0D7-B1CA0C530A5B}" type="datetimeFigureOut">
              <a:rPr lang="en-US" smtClean="0"/>
              <a:pPr/>
              <a:t>1/14/10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C92C-D6B4-D246-89BC-17EA45AF4E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F82C-3A67-D440-B0D7-B1CA0C530A5B}" type="datetimeFigureOut">
              <a:rPr lang="en-US" smtClean="0"/>
              <a:pPr/>
              <a:t>1/14/10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C92C-D6B4-D246-89BC-17EA45AF4E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GB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F82C-3A67-D440-B0D7-B1CA0C530A5B}" type="datetimeFigureOut">
              <a:rPr lang="en-US" smtClean="0"/>
              <a:pPr/>
              <a:t>1/14/10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C92C-D6B4-D246-89BC-17EA45AF4E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4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4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A3F82C-3A67-D440-B0D7-B1CA0C530A5B}" type="datetimeFigureOut">
              <a:rPr lang="en-US" smtClean="0"/>
              <a:pPr/>
              <a:t>1/14/10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F8C92C-D6B4-D246-89BC-17EA45AF4E6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erpa.ac.uk/romeo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oasis.org" TargetMode="External"/><Relationship Id="rId3" Type="http://schemas.openxmlformats.org/officeDocument/2006/relationships/hyperlink" Target="http://www.openscholarship.or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hyperlink" Target="http://www.keypersepctives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wan@keyperspectives.co.uk" TargetMode="External"/><Relationship Id="rId3" Type="http://schemas.openxmlformats.org/officeDocument/2006/relationships/hyperlink" Target="http://www.keyperspectives.co.u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aj.or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access </a:t>
            </a:r>
            <a:br>
              <a:rPr lang="en-US" dirty="0" smtClean="0"/>
            </a:br>
            <a:r>
              <a:rPr lang="en-US" dirty="0" smtClean="0"/>
              <a:t>what’s in it for </a:t>
            </a:r>
            <a:r>
              <a:rPr lang="en-US" dirty="0" err="1" smtClean="0"/>
              <a:t>poland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r>
              <a:rPr lang="en-US" dirty="0" smtClean="0"/>
              <a:t>Alma Swan</a:t>
            </a:r>
          </a:p>
          <a:p>
            <a:r>
              <a:rPr lang="en-US" dirty="0" smtClean="0"/>
              <a:t>Key Perspectives Ltd</a:t>
            </a:r>
          </a:p>
          <a:p>
            <a:r>
              <a:rPr lang="en-US" dirty="0" smtClean="0"/>
              <a:t>Truro, UK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992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 about authors?</a:t>
            </a:r>
            <a:endParaRPr lang="en-US" sz="6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to make your work </a:t>
            </a:r>
            <a:br>
              <a:rPr lang="en-GB" dirty="0" smtClean="0"/>
            </a:br>
            <a:r>
              <a:rPr lang="en-GB" dirty="0" smtClean="0"/>
              <a:t>Open Access through a repository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Prepare your paper and submit it to your journal of choice for peer review</a:t>
            </a:r>
          </a:p>
          <a:p>
            <a:r>
              <a:rPr lang="en-GB" dirty="0" smtClean="0"/>
              <a:t>Make any changes required as a result of the peer review process</a:t>
            </a:r>
          </a:p>
          <a:p>
            <a:r>
              <a:rPr lang="en-GB" dirty="0" smtClean="0"/>
              <a:t>Submit the final version to the journal</a:t>
            </a:r>
          </a:p>
          <a:p>
            <a:r>
              <a:rPr lang="en-GB" dirty="0" smtClean="0"/>
              <a:t>Deposit that </a:t>
            </a:r>
            <a:r>
              <a:rPr lang="en-GB" u="sng" dirty="0" smtClean="0">
                <a:solidFill>
                  <a:srgbClr val="4F81BD"/>
                </a:solidFill>
              </a:rPr>
              <a:t>same final version</a:t>
            </a:r>
            <a:r>
              <a:rPr lang="en-GB" dirty="0" smtClean="0"/>
              <a:t> to your repository through the normal deposit procedure that applies in your institution</a:t>
            </a:r>
          </a:p>
          <a:p>
            <a:r>
              <a:rPr lang="en-GB" dirty="0" smtClean="0">
                <a:solidFill>
                  <a:srgbClr val="4F81BD"/>
                </a:solidFill>
              </a:rPr>
              <a:t>N.B. Your repository staff may check journal copyright conditions on your behalf, or you may do so yourself using the SHERPA </a:t>
            </a:r>
            <a:r>
              <a:rPr lang="en-GB" dirty="0" err="1" smtClean="0">
                <a:solidFill>
                  <a:srgbClr val="4F81BD"/>
                </a:solidFill>
              </a:rPr>
              <a:t>RoMEO</a:t>
            </a:r>
            <a:r>
              <a:rPr lang="en-GB" dirty="0" smtClean="0">
                <a:solidFill>
                  <a:srgbClr val="4F81BD"/>
                </a:solidFill>
              </a:rPr>
              <a:t> service at </a:t>
            </a:r>
            <a:r>
              <a:rPr lang="en-US" dirty="0" smtClean="0">
                <a:hlinkClick r:id="rId2"/>
              </a:rPr>
              <a:t>http://www.sherpa.ac.uk/romeo/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well-filled repository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7" name="Content Placeholder 6" descr="Eprints front page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497" y="1417638"/>
            <a:ext cx="7863005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it gets used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7" name="Content Placeholder 6" descr="Eprints monthly download chart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055" y="1417638"/>
            <a:ext cx="7741385" cy="4602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69913"/>
            <a:ext cx="7912100" cy="9144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8EB4E3"/>
                </a:solidFill>
              </a:rPr>
              <a:t>Impact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62000" y="1687513"/>
          <a:ext cx="7861300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50825" y="5805488"/>
            <a:ext cx="509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Arial" pitchFamily="-110" charset="0"/>
              </a:rPr>
              <a:t>Range = 36%-200%</a:t>
            </a:r>
          </a:p>
          <a:p>
            <a:r>
              <a:rPr lang="en-GB">
                <a:latin typeface="Arial" pitchFamily="-110" charset="0"/>
              </a:rPr>
              <a:t>(Data: Stevan Harnad and co-workers)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-1"/>
            <a:ext cx="8229600" cy="1067435"/>
          </a:xfrm>
        </p:spPr>
        <p:txBody>
          <a:bodyPr/>
          <a:lstStyle/>
          <a:p>
            <a:r>
              <a:rPr lang="en-US" dirty="0" smtClean="0"/>
              <a:t>What OA means to a researcher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7435"/>
            <a:ext cx="6894486" cy="524192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5" y="1066799"/>
            <a:ext cx="8726165" cy="4192891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41300"/>
            <a:ext cx="7783709" cy="606742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Frost’s impact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370"/>
            <a:ext cx="9144000" cy="4150144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ScreenShot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765175"/>
            <a:ext cx="86423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Daniel </a:t>
            </a:r>
            <a:r>
              <a:rPr lang="en-US" sz="4800" dirty="0" err="1" smtClean="0"/>
              <a:t>Coit</a:t>
            </a:r>
            <a:r>
              <a:rPr lang="en-US" sz="4800" dirty="0" smtClean="0"/>
              <a:t> Gilman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First President, Johns Hopkins University</a:t>
            </a:r>
            <a:endParaRPr lang="en-US" sz="2800" dirty="0"/>
          </a:p>
        </p:txBody>
      </p:sp>
      <p:pic>
        <p:nvPicPr>
          <p:cNvPr id="4" name="Content Placeholder 3" descr="Gilman cropp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263" r="-7263"/>
          <a:stretch>
            <a:fillRect/>
          </a:stretch>
        </p:blipFill>
        <p:spPr/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Dashbo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0"/>
            <a:ext cx="7272337" cy="680085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>
          <a:xfrm>
            <a:off x="317500" y="569913"/>
            <a:ext cx="8637588" cy="914400"/>
          </a:xfrm>
        </p:spPr>
        <p:txBody>
          <a:bodyPr>
            <a:normAutofit fontScale="90000"/>
          </a:bodyPr>
          <a:lstStyle/>
          <a:p>
            <a:r>
              <a:rPr lang="en-GB" sz="5400"/>
              <a:t>Download timelines</a:t>
            </a:r>
          </a:p>
        </p:txBody>
      </p:sp>
      <p:pic>
        <p:nvPicPr>
          <p:cNvPr id="107525" name="Picture 5" descr="Download graph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5038"/>
            <a:ext cx="9144000" cy="2697162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ScreenShot006"/>
          <p:cNvPicPr>
            <a:picLocks noChangeAspect="1" noChangeArrowheads="1"/>
          </p:cNvPicPr>
          <p:nvPr/>
        </p:nvPicPr>
        <p:blipFill>
          <a:blip r:embed="rId3"/>
          <a:srcRect l="1454" t="2165" r="1454" b="2165"/>
          <a:stretch>
            <a:fillRect/>
          </a:stretch>
        </p:blipFill>
        <p:spPr bwMode="auto">
          <a:xfrm>
            <a:off x="755650" y="333375"/>
            <a:ext cx="76898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84213" y="5734050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N.B. Downloads are a good predictor of eventual citations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992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F</a:t>
            </a:r>
            <a:r>
              <a:rPr lang="en-US" sz="6000" dirty="0" smtClean="0"/>
              <a:t>or </a:t>
            </a:r>
            <a:r>
              <a:rPr lang="en-US" sz="6000" dirty="0" smtClean="0"/>
              <a:t>institutions?</a:t>
            </a:r>
            <a:endParaRPr lang="en-US" sz="6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55638"/>
            <a:ext cx="8640763" cy="762000"/>
          </a:xfrm>
        </p:spPr>
        <p:txBody>
          <a:bodyPr/>
          <a:lstStyle/>
          <a:p>
            <a:r>
              <a:rPr lang="en-GB"/>
              <a:t>Why an </a:t>
            </a:r>
            <a:r>
              <a:rPr lang="en-GB" b="1" u="sng"/>
              <a:t>institutional</a:t>
            </a:r>
            <a:r>
              <a:rPr lang="en-GB"/>
              <a:t> repository?</a:t>
            </a:r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00200"/>
            <a:ext cx="8208962" cy="4430713"/>
          </a:xfrm>
        </p:spPr>
        <p:txBody>
          <a:bodyPr>
            <a:normAutofit/>
          </a:bodyPr>
          <a:lstStyle/>
          <a:p>
            <a:pPr marL="547688" indent="-547688">
              <a:lnSpc>
                <a:spcPct val="80000"/>
              </a:lnSpc>
            </a:pPr>
            <a:r>
              <a:rPr lang="en-GB" sz="3200" dirty="0"/>
              <a:t>Fulfils a university’s mission to engender, encourage and disseminate scholarly work</a:t>
            </a:r>
            <a:endParaRPr lang="en-GB" sz="3200" dirty="0" smtClean="0"/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Complete </a:t>
            </a:r>
            <a:r>
              <a:rPr lang="en-GB" sz="3200" dirty="0"/>
              <a:t>record of its intellectual effort</a:t>
            </a:r>
            <a:endParaRPr lang="en-GB" sz="3200" dirty="0" smtClean="0"/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Permanent </a:t>
            </a:r>
            <a:r>
              <a:rPr lang="en-GB" sz="3200" dirty="0"/>
              <a:t>record of all digital </a:t>
            </a:r>
            <a:r>
              <a:rPr lang="en-GB" sz="3200" dirty="0" smtClean="0"/>
              <a:t>output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Research management tool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‘</a:t>
            </a:r>
            <a:r>
              <a:rPr lang="en-GB" sz="3200" dirty="0"/>
              <a:t>Marketing’ tool for </a:t>
            </a:r>
            <a:r>
              <a:rPr lang="en-GB" sz="3200" dirty="0" smtClean="0"/>
              <a:t>universities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Provides maximum Web impact for the institution</a:t>
            </a:r>
          </a:p>
          <a:p>
            <a:pPr>
              <a:lnSpc>
                <a:spcPct val="80000"/>
              </a:lnSpc>
              <a:buClr>
                <a:srgbClr val="99FF33"/>
              </a:buClr>
              <a:buSzPct val="150000"/>
              <a:buNone/>
            </a:pPr>
            <a:endParaRPr lang="en-GB" sz="2600" dirty="0" smtClean="0"/>
          </a:p>
          <a:p>
            <a:pPr>
              <a:lnSpc>
                <a:spcPct val="80000"/>
              </a:lnSpc>
              <a:buClr>
                <a:srgbClr val="99FF33"/>
              </a:buClr>
              <a:buSzPct val="150000"/>
              <a:buFont typeface="Wingdings" pitchFamily="-109" charset="2"/>
              <a:buChar char="§"/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69913"/>
            <a:ext cx="7912100" cy="9144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8EB4E3"/>
                </a:solidFill>
              </a:rPr>
              <a:t>Impact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62000" y="1687513"/>
          <a:ext cx="7861300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50825" y="5805488"/>
            <a:ext cx="509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Arial" pitchFamily="-110" charset="0"/>
              </a:rPr>
              <a:t>Range = 36%-200%</a:t>
            </a:r>
          </a:p>
          <a:p>
            <a:r>
              <a:rPr lang="en-GB">
                <a:latin typeface="Arial" pitchFamily="-110" charset="0"/>
              </a:rPr>
              <a:t>(Data: Stevan Harnad and co-workers)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1431925"/>
          </a:xfrm>
        </p:spPr>
        <p:txBody>
          <a:bodyPr>
            <a:normAutofit fontScale="90000"/>
          </a:bodyPr>
          <a:lstStyle/>
          <a:p>
            <a:r>
              <a:rPr lang="en-GB" sz="4800" dirty="0">
                <a:solidFill>
                  <a:srgbClr val="8EB4E3"/>
                </a:solidFill>
              </a:rPr>
              <a:t>What</a:t>
            </a:r>
            <a:r>
              <a:rPr lang="en-GB" sz="4800" dirty="0" smtClean="0">
                <a:solidFill>
                  <a:srgbClr val="8EB4E3"/>
                </a:solidFill>
              </a:rPr>
              <a:t> lack of Open Access </a:t>
            </a:r>
            <a:r>
              <a:rPr lang="en-GB" sz="4800" dirty="0">
                <a:solidFill>
                  <a:srgbClr val="8EB4E3"/>
                </a:solidFill>
              </a:rPr>
              <a:t>means to</a:t>
            </a:r>
            <a:r>
              <a:rPr lang="en-GB" sz="4800" dirty="0" smtClean="0">
                <a:solidFill>
                  <a:srgbClr val="8EB4E3"/>
                </a:solidFill>
              </a:rPr>
              <a:t> a university</a:t>
            </a:r>
            <a:r>
              <a:rPr lang="en-GB" sz="4800" dirty="0" smtClean="0">
                <a:solidFill>
                  <a:srgbClr val="8EB4E3"/>
                </a:solidFill>
              </a:rPr>
              <a:t> (</a:t>
            </a:r>
            <a:r>
              <a:rPr lang="en-GB" sz="4800" dirty="0" smtClean="0">
                <a:solidFill>
                  <a:srgbClr val="8EB4E3"/>
                </a:solidFill>
              </a:rPr>
              <a:t>the University of Warsaw)</a:t>
            </a:r>
            <a:endParaRPr lang="en-GB" sz="4800" dirty="0">
              <a:solidFill>
                <a:srgbClr val="8EB4E3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33401" y="1918416"/>
            <a:ext cx="8286750" cy="4247434"/>
          </a:xfrm>
        </p:spPr>
        <p:txBody>
          <a:bodyPr/>
          <a:lstStyle/>
          <a:p>
            <a:pPr marL="569913" indent="-569913"/>
            <a:r>
              <a:rPr lang="en-GB" dirty="0" smtClean="0"/>
              <a:t>Articles: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rgbClr val="8EB4E3"/>
                </a:solidFill>
              </a:rPr>
              <a:t>1249 articles per year</a:t>
            </a:r>
            <a:endParaRPr lang="en-GB" dirty="0" smtClean="0"/>
          </a:p>
          <a:p>
            <a:pPr marL="569913" indent="-569913"/>
            <a:r>
              <a:rPr lang="en-GB" dirty="0"/>
              <a:t>Number of citations</a:t>
            </a:r>
            <a:r>
              <a:rPr lang="en-GB" dirty="0" smtClean="0"/>
              <a:t>: </a:t>
            </a:r>
            <a:r>
              <a:rPr lang="en-GB" dirty="0" smtClean="0">
                <a:solidFill>
                  <a:srgbClr val="8EB4E3"/>
                </a:solidFill>
              </a:rPr>
              <a:t>3642 per year</a:t>
            </a:r>
          </a:p>
          <a:p>
            <a:pPr marL="569913" indent="-569913"/>
            <a:r>
              <a:rPr lang="en-GB" dirty="0"/>
              <a:t>If all had been OA, there would have been (42.5% more)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8EB4E3"/>
                </a:solidFill>
              </a:rPr>
              <a:t>4190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8EB4E3"/>
                </a:solidFill>
              </a:rPr>
              <a:t>citations</a:t>
            </a:r>
            <a:r>
              <a:rPr lang="en-GB" dirty="0" smtClean="0"/>
              <a:t>, and ….</a:t>
            </a:r>
          </a:p>
          <a:p>
            <a:pPr marL="569913" indent="-569913"/>
            <a:r>
              <a:rPr lang="en-GB" dirty="0" smtClean="0"/>
              <a:t>Say, the University invests </a:t>
            </a:r>
            <a:r>
              <a:rPr lang="en-GB" dirty="0" smtClean="0">
                <a:solidFill>
                  <a:srgbClr val="8EB4E3"/>
                </a:solidFill>
              </a:rPr>
              <a:t>€50m </a:t>
            </a:r>
            <a:r>
              <a:rPr lang="en-GB" dirty="0"/>
              <a:t>in research</a:t>
            </a:r>
            <a:r>
              <a:rPr lang="en-GB" dirty="0" smtClean="0"/>
              <a:t> </a:t>
            </a:r>
            <a:r>
              <a:rPr lang="en-GB" i="1" dirty="0" smtClean="0"/>
              <a:t>per annum</a:t>
            </a:r>
            <a:r>
              <a:rPr lang="en-GB" dirty="0" smtClean="0"/>
              <a:t> …</a:t>
            </a:r>
          </a:p>
          <a:p>
            <a:pPr marL="569913" indent="-569913"/>
            <a:r>
              <a:rPr lang="en-GB" dirty="0" smtClean="0"/>
              <a:t>…this </a:t>
            </a:r>
            <a:r>
              <a:rPr lang="en-GB" dirty="0"/>
              <a:t>means lost impact </a:t>
            </a:r>
            <a:r>
              <a:rPr lang="en-GB" dirty="0" smtClean="0"/>
              <a:t>worth</a:t>
            </a:r>
            <a:r>
              <a:rPr lang="en-GB" dirty="0" smtClean="0">
                <a:solidFill>
                  <a:srgbClr val="8EB4E3"/>
                </a:solidFill>
              </a:rPr>
              <a:t> €21.3m </a:t>
            </a:r>
            <a:r>
              <a:rPr lang="en-GB" dirty="0"/>
              <a:t>to the</a:t>
            </a:r>
            <a:r>
              <a:rPr lang="en-GB" dirty="0" smtClean="0"/>
              <a:t> university in </a:t>
            </a:r>
            <a:r>
              <a:rPr lang="en-GB" dirty="0"/>
              <a:t>one year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86518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8EB4E3"/>
                </a:solidFill>
              </a:rPr>
              <a:t>The </a:t>
            </a:r>
            <a:r>
              <a:rPr lang="en-GB" dirty="0" err="1">
                <a:solidFill>
                  <a:srgbClr val="8EB4E3"/>
                </a:solidFill>
              </a:rPr>
              <a:t>U.Southampton</a:t>
            </a:r>
            <a:r>
              <a:rPr lang="en-GB" dirty="0">
                <a:solidFill>
                  <a:srgbClr val="8EB4E3"/>
                </a:solidFill>
              </a:rPr>
              <a:t> </a:t>
            </a:r>
            <a:r>
              <a:rPr lang="en-GB" sz="4100" dirty="0">
                <a:solidFill>
                  <a:srgbClr val="8EB4E3"/>
                </a:solidFill>
              </a:rPr>
              <a:t>conundrum</a:t>
            </a:r>
            <a:endParaRPr lang="en-GB" dirty="0">
              <a:solidFill>
                <a:srgbClr val="8EB4E3"/>
              </a:solidFill>
            </a:endParaRPr>
          </a:p>
        </p:txBody>
      </p:sp>
      <p:pic>
        <p:nvPicPr>
          <p:cNvPr id="14339" name="Picture 3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72424"/>
          <a:stretch>
            <a:fillRect/>
          </a:stretch>
        </p:blipFill>
        <p:spPr bwMode="auto">
          <a:xfrm>
            <a:off x="142875" y="2060575"/>
            <a:ext cx="9001125" cy="3816350"/>
          </a:xfrm>
          <a:prstGeom prst="rect">
            <a:avLst/>
          </a:prstGeo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19250" y="1412875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latin typeface="Arial" pitchFamily="-110" charset="0"/>
                <a:ea typeface="Arial" pitchFamily="-110" charset="0"/>
                <a:cs typeface="Arial" pitchFamily="-110" charset="0"/>
              </a:rPr>
              <a:t>The G-Factor (universitymetrics.com)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42107"/>
          <a:stretch>
            <a:fillRect/>
          </a:stretch>
        </p:blipFill>
        <p:spPr bwMode="auto">
          <a:xfrm>
            <a:off x="900113" y="115888"/>
            <a:ext cx="7489825" cy="6151562"/>
          </a:xfrm>
          <a:prstGeom prst="rect">
            <a:avLst/>
          </a:prstGeom>
          <a:noFill/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1835150" y="3644900"/>
            <a:ext cx="936625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260350"/>
            <a:ext cx="8637588" cy="865188"/>
          </a:xfrm>
        </p:spPr>
        <p:txBody>
          <a:bodyPr>
            <a:normAutofit/>
          </a:bodyPr>
          <a:lstStyle/>
          <a:p>
            <a:r>
              <a:rPr lang="en-GB" sz="4500" dirty="0" smtClean="0">
                <a:solidFill>
                  <a:srgbClr val="4F81BD"/>
                </a:solidFill>
              </a:rPr>
              <a:t>OECD</a:t>
            </a:r>
            <a:endParaRPr lang="en-GB" sz="4500" dirty="0">
              <a:solidFill>
                <a:srgbClr val="4F81BD"/>
              </a:solidFill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458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dirty="0"/>
              <a:t>“Governments would boost innovation and get a better return on their investment in publicly funded research by making research findings more widely available …. and by doing so they would maximise social returns on public investments.”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4F81BD"/>
                </a:solidFill>
              </a:rPr>
              <a:t>OECD Report on Scientific Publishing, 2005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Open Access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2313" indent="-627063"/>
            <a:r>
              <a:rPr lang="en-US" dirty="0" smtClean="0"/>
              <a:t>Immediate</a:t>
            </a:r>
          </a:p>
          <a:p>
            <a:pPr marL="722313" indent="-627063"/>
            <a:r>
              <a:rPr lang="en-US" dirty="0" smtClean="0"/>
              <a:t>Free (to use)</a:t>
            </a:r>
          </a:p>
          <a:p>
            <a:pPr marL="722313" indent="-627063"/>
            <a:r>
              <a:rPr lang="en-US" dirty="0" smtClean="0"/>
              <a:t>Free (of restrictions)</a:t>
            </a:r>
          </a:p>
          <a:p>
            <a:pPr marL="722313" indent="-627063"/>
            <a:r>
              <a:rPr lang="en-US" dirty="0" smtClean="0"/>
              <a:t>Access to the peer-reviewed literature (and data)</a:t>
            </a:r>
          </a:p>
          <a:p>
            <a:pPr marL="722313" indent="-627063"/>
            <a:r>
              <a:rPr lang="en-US" dirty="0" smtClean="0"/>
              <a:t>Not vanity publishing</a:t>
            </a:r>
          </a:p>
          <a:p>
            <a:pPr marL="722313" indent="-627063"/>
            <a:r>
              <a:rPr lang="en-US" dirty="0" smtClean="0"/>
              <a:t>Not a ‘stick anything up on the Web’ approach</a:t>
            </a:r>
          </a:p>
          <a:p>
            <a:pPr marL="722313" indent="-627063"/>
            <a:r>
              <a:rPr lang="en-US" dirty="0" smtClean="0"/>
              <a:t>Moving scholarly communication into the Web Age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468312" y="188913"/>
            <a:ext cx="8218487" cy="863600"/>
          </a:xfrm>
        </p:spPr>
        <p:txBody>
          <a:bodyPr/>
          <a:lstStyle/>
          <a:p>
            <a:r>
              <a:rPr lang="en-GB" dirty="0">
                <a:solidFill>
                  <a:srgbClr val="95B3D7"/>
                </a:solidFill>
              </a:rPr>
              <a:t>EU CIS studies</a:t>
            </a:r>
          </a:p>
        </p:txBody>
      </p:sp>
      <p:pic>
        <p:nvPicPr>
          <p:cNvPr id="33797" name="Picture 5" descr="Eurostat files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1052513"/>
            <a:ext cx="8943975" cy="505777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276600" y="2286000"/>
            <a:ext cx="5616575" cy="1524000"/>
          </a:xfrm>
          <a:prstGeom prst="ellipse">
            <a:avLst/>
          </a:prstGeom>
          <a:gradFill flip="none" rotWithShape="1">
            <a:gsLst>
              <a:gs pos="15000">
                <a:schemeClr val="accent1">
                  <a:lumMod val="60000"/>
                  <a:lumOff val="40000"/>
                  <a:alpha val="22000"/>
                </a:schemeClr>
              </a:gs>
              <a:gs pos="100000">
                <a:srgbClr val="FFFFFF">
                  <a:alpha val="40000"/>
                </a:srgbClr>
              </a:gs>
            </a:gsLst>
            <a:lin ang="0" scaled="1"/>
            <a:tileRect/>
          </a:gradFill>
          <a:ln w="47625">
            <a:solidFill>
              <a:srgbClr val="4F81BD"/>
            </a:solidFill>
          </a:ln>
          <a:effectLst>
            <a:outerShdw blurRad="63500" dist="76200" dir="54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 CIS studies, continued </a:t>
            </a:r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sz="4000" dirty="0" smtClean="0">
                <a:solidFill>
                  <a:srgbClr val="4F81BD"/>
                </a:solidFill>
              </a:rPr>
              <a:t>   “Institutional sources are less frequently consulted than internal or market sources; </a:t>
            </a:r>
            <a:r>
              <a:rPr lang="en-GB" sz="4000" dirty="0" smtClean="0"/>
              <a:t>and innovative enterprises find cooperation partners more easily among suppliers or customers than in universities or public research institutes.</a:t>
            </a:r>
            <a:r>
              <a:rPr lang="en-GB" sz="4000" dirty="0" smtClean="0">
                <a:solidFill>
                  <a:srgbClr val="4F81BD"/>
                </a:solidFill>
              </a:rPr>
              <a:t>”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989" name="Picture 5" descr="Eurostat files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8424863" cy="6119812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>
            <a:off x="5451220" y="5105400"/>
            <a:ext cx="1559180" cy="762000"/>
          </a:xfrm>
          <a:prstGeom prst="leftArrow">
            <a:avLst/>
          </a:prstGeom>
          <a:solidFill>
            <a:srgbClr val="95B3D7"/>
          </a:solidFill>
          <a:ln>
            <a:solidFill>
              <a:srgbClr val="4F81BD"/>
            </a:solidFill>
          </a:ln>
          <a:effectLst>
            <a:glow rad="101600">
              <a:schemeClr val="accent5">
                <a:lumMod val="60000"/>
                <a:lumOff val="40000"/>
                <a:alpha val="75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590"/>
          </a:xfrm>
        </p:spPr>
        <p:txBody>
          <a:bodyPr>
            <a:normAutofit/>
          </a:bodyPr>
          <a:lstStyle/>
          <a:p>
            <a:r>
              <a:rPr lang="en-AU" sz="3600" dirty="0" smtClean="0"/>
              <a:t>Total Research Income: QUT and sector</a:t>
            </a:r>
            <a:endParaRPr lang="en-AU" sz="3556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4724400" y="986228"/>
          <a:ext cx="3733800" cy="475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762000" y="986228"/>
          <a:ext cx="3733800" cy="475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598555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Data:  </a:t>
            </a:r>
            <a:r>
              <a:rPr lang="en-GB" dirty="0" smtClean="0"/>
              <a:t>Tom Cochrane </a:t>
            </a:r>
          </a:p>
          <a:p>
            <a:r>
              <a:rPr lang="en-GB" dirty="0" smtClean="0"/>
              <a:t>           Deputy Vice-Chancellor, QUT</a:t>
            </a:r>
            <a:endParaRPr lang="en-GB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992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And</a:t>
            </a:r>
            <a:r>
              <a:rPr lang="en-US" sz="6000" dirty="0" smtClean="0"/>
              <a:t> </a:t>
            </a:r>
            <a:r>
              <a:rPr lang="en-US" sz="6000" dirty="0" smtClean="0"/>
              <a:t>for</a:t>
            </a:r>
            <a:r>
              <a:rPr lang="en-US" sz="6000" dirty="0" smtClean="0"/>
              <a:t> university publishers</a:t>
            </a:r>
            <a:r>
              <a:rPr lang="en-US" sz="6000" dirty="0" smtClean="0"/>
              <a:t>?</a:t>
            </a:r>
            <a:endParaRPr lang="en-US" sz="6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 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5963" indent="-579438"/>
            <a:r>
              <a:rPr lang="en-US" dirty="0" smtClean="0"/>
              <a:t>Journals that charge an article-processing fee instead of a subscription</a:t>
            </a:r>
          </a:p>
          <a:p>
            <a:pPr marL="715963" indent="-579438"/>
            <a:r>
              <a:rPr lang="en-US" dirty="0" smtClean="0"/>
              <a:t>Over to </a:t>
            </a:r>
            <a:r>
              <a:rPr lang="en-US" dirty="0" err="1" smtClean="0"/>
              <a:t>BioMed</a:t>
            </a:r>
            <a:r>
              <a:rPr lang="en-US" dirty="0" smtClean="0"/>
              <a:t> Central …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 monographs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0713" indent="-484188"/>
            <a:r>
              <a:rPr lang="en-US" dirty="0" smtClean="0"/>
              <a:t>Free online, paid-for in print</a:t>
            </a:r>
          </a:p>
          <a:p>
            <a:pPr marL="620713" indent="-484188"/>
            <a:r>
              <a:rPr lang="en-US" dirty="0" smtClean="0"/>
              <a:t>University presses already publish using this business model (e.g. Amsterdam UP, Michigan UP, Australian National University Press)</a:t>
            </a:r>
          </a:p>
          <a:p>
            <a:pPr marL="620713" indent="-484188"/>
            <a:r>
              <a:rPr lang="en-US" dirty="0" smtClean="0"/>
              <a:t>AUP ‘rents’ space in Amsterdam University’s repository for </a:t>
            </a:r>
            <a:r>
              <a:rPr lang="en-US" dirty="0" err="1" smtClean="0"/>
              <a:t>e</a:t>
            </a:r>
            <a:r>
              <a:rPr lang="en-US" dirty="0" smtClean="0"/>
              <a:t>-publishing in Open Access</a:t>
            </a:r>
          </a:p>
          <a:p>
            <a:pPr marL="620713" indent="-484188"/>
            <a:r>
              <a:rPr lang="en-US" dirty="0" smtClean="0"/>
              <a:t>Evidence suggests that OA monographs have increased print sales</a:t>
            </a:r>
          </a:p>
          <a:p>
            <a:pPr marL="620713" indent="-484188"/>
            <a:r>
              <a:rPr lang="en-US" dirty="0" smtClean="0"/>
              <a:t>OAPEN (</a:t>
            </a:r>
            <a:r>
              <a:rPr lang="en-US" dirty="0" err="1" smtClean="0"/>
              <a:t>www.oapen.org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7750"/>
          </a:xfrm>
        </p:spPr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7750"/>
            <a:ext cx="8229600" cy="5381610"/>
          </a:xfrm>
        </p:spPr>
        <p:txBody>
          <a:bodyPr/>
          <a:lstStyle/>
          <a:p>
            <a:pPr marL="627063" indent="-531813">
              <a:buNone/>
            </a:pPr>
            <a:r>
              <a:rPr lang="en-US" dirty="0" smtClean="0"/>
              <a:t>1.  General, comprehensive resource on Open Access:</a:t>
            </a:r>
          </a:p>
          <a:p>
            <a:pPr marL="627063" indent="-531813" algn="ctr">
              <a:buNone/>
            </a:pPr>
            <a:r>
              <a:rPr lang="en-US" sz="4800" dirty="0" smtClean="0">
                <a:solidFill>
                  <a:srgbClr val="8EB4E3"/>
                </a:solidFill>
              </a:rPr>
              <a:t>OASIS </a:t>
            </a:r>
          </a:p>
          <a:p>
            <a:pPr marL="627063" indent="-531813" algn="ctr">
              <a:buNone/>
            </a:pPr>
            <a:r>
              <a:rPr lang="en-US" dirty="0" smtClean="0">
                <a:solidFill>
                  <a:srgbClr val="8EB4E3"/>
                </a:solidFill>
              </a:rPr>
              <a:t>(Open Access Scholarly Information Sourcebook)</a:t>
            </a:r>
          </a:p>
          <a:p>
            <a:pPr marL="627063" indent="-531813" algn="ctr">
              <a:buNone/>
            </a:pPr>
            <a:r>
              <a:rPr lang="en-US" dirty="0" smtClean="0">
                <a:hlinkClick r:id="rId2"/>
              </a:rPr>
              <a:t>www.openoasis.org</a:t>
            </a:r>
            <a:endParaRPr lang="en-US" dirty="0" smtClean="0"/>
          </a:p>
          <a:p>
            <a:pPr marL="627063" indent="-531813" algn="ctr">
              <a:buNone/>
            </a:pPr>
            <a:endParaRPr lang="en-US" sz="1100" dirty="0" smtClean="0"/>
          </a:p>
          <a:p>
            <a:pPr marL="627063" indent="-531813" algn="ctr">
              <a:buAutoNum type="arabicPeriod" startAt="2"/>
            </a:pPr>
            <a:r>
              <a:rPr lang="en-US" dirty="0" smtClean="0"/>
              <a:t>Resource for policymakers, institutional managers:</a:t>
            </a:r>
          </a:p>
          <a:p>
            <a:pPr marL="627063" indent="-531813" algn="ctr">
              <a:buNone/>
            </a:pPr>
            <a:r>
              <a:rPr lang="en-US" sz="4800" dirty="0" smtClean="0">
                <a:solidFill>
                  <a:srgbClr val="8EB4E3"/>
                </a:solidFill>
              </a:rPr>
              <a:t>EOS</a:t>
            </a:r>
          </a:p>
          <a:p>
            <a:pPr marL="627063" indent="-531813" algn="ctr">
              <a:buNone/>
            </a:pPr>
            <a:r>
              <a:rPr lang="en-US" dirty="0" smtClean="0">
                <a:solidFill>
                  <a:srgbClr val="8EB4E3"/>
                </a:solidFill>
              </a:rPr>
              <a:t>(Enabling Open Scholarship)</a:t>
            </a:r>
          </a:p>
          <a:p>
            <a:pPr marL="627063" indent="-531813" algn="ctr">
              <a:buNone/>
            </a:pPr>
            <a:r>
              <a:rPr lang="en-US" dirty="0" smtClean="0">
                <a:solidFill>
                  <a:srgbClr val="8EB4E3"/>
                </a:solidFill>
                <a:hlinkClick r:id="rId3"/>
              </a:rPr>
              <a:t>www.openscholarship.org</a:t>
            </a:r>
            <a:r>
              <a:rPr lang="en-US" dirty="0" smtClean="0">
                <a:solidFill>
                  <a:srgbClr val="8EB4E3"/>
                </a:solidFill>
              </a:rPr>
              <a:t> </a:t>
            </a:r>
            <a:endParaRPr lang="en-US" dirty="0">
              <a:solidFill>
                <a:srgbClr val="8EB4E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 </a:t>
            </a:r>
            <a:r>
              <a:rPr lang="en-US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for</a:t>
            </a:r>
            <a:r>
              <a:rPr lang="en-US" sz="4800" dirty="0" smtClean="0"/>
              <a:t> listening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892" dirty="0">
                <a:hlinkClick r:id="rId2"/>
              </a:rPr>
              <a:t>a</a:t>
            </a:r>
            <a:r>
              <a:rPr lang="en-US" sz="3892" dirty="0" smtClean="0">
                <a:hlinkClick r:id="rId2"/>
              </a:rPr>
              <a:t>swan@keyperspectives.co.uk</a:t>
            </a:r>
            <a:endParaRPr lang="en-US" sz="3892" dirty="0" smtClean="0"/>
          </a:p>
          <a:p>
            <a:pPr algn="ctr">
              <a:buNone/>
            </a:pPr>
            <a:endParaRPr lang="en-US" sz="3892" dirty="0" smtClean="0"/>
          </a:p>
          <a:p>
            <a:pPr algn="ctr">
              <a:buNone/>
            </a:pPr>
            <a:r>
              <a:rPr lang="en-US" sz="3892" dirty="0" smtClean="0">
                <a:hlinkClick r:id="rId3"/>
              </a:rPr>
              <a:t>www.keyperspectives.co.uk</a:t>
            </a:r>
            <a:r>
              <a:rPr lang="en-US" sz="3892" dirty="0" smtClean="0"/>
              <a:t> </a:t>
            </a:r>
          </a:p>
          <a:p>
            <a:pPr algn="ctr">
              <a:buNone/>
            </a:pPr>
            <a:endParaRPr lang="en-US" sz="3892" dirty="0" smtClean="0"/>
          </a:p>
          <a:p>
            <a:pPr algn="ctr">
              <a:buNone/>
            </a:pPr>
            <a:r>
              <a:rPr lang="en-US" sz="3892" dirty="0" smtClean="0">
                <a:hlinkClick r:id="rId4"/>
              </a:rPr>
              <a:t>www.keyperspectives.com</a:t>
            </a:r>
            <a:endParaRPr lang="en-US" sz="3892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 –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0713" indent="-484188"/>
            <a:r>
              <a:rPr lang="en-US" sz="3200" dirty="0" smtClean="0"/>
              <a:t>Science moves faster and more efficiently</a:t>
            </a:r>
          </a:p>
          <a:p>
            <a:pPr marL="620713" indent="-484188"/>
            <a:r>
              <a:rPr lang="en-US" sz="3200" dirty="0" smtClean="0"/>
              <a:t>Greater visibility and impact</a:t>
            </a:r>
          </a:p>
          <a:p>
            <a:pPr marL="620713" indent="-484188"/>
            <a:r>
              <a:rPr lang="en-US" sz="3200" dirty="0" smtClean="0"/>
              <a:t>Better monitoring, assessment and evaluation of research</a:t>
            </a:r>
          </a:p>
          <a:p>
            <a:pPr marL="620713" indent="-484188"/>
            <a:r>
              <a:rPr lang="en-US" sz="3200" dirty="0" smtClean="0"/>
              <a:t>Enables new semantic technologies (text-mining and data-mining)</a:t>
            </a:r>
            <a:endParaRPr lang="en-US" sz="32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823913"/>
          </a:xfrm>
        </p:spPr>
        <p:txBody>
          <a:bodyPr/>
          <a:lstStyle/>
          <a:p>
            <a:r>
              <a:rPr lang="en-GB" sz="4800" dirty="0"/>
              <a:t>Open Access: Who benefits?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47" y="2026496"/>
            <a:ext cx="7902528" cy="3202729"/>
          </a:xfrm>
        </p:spPr>
        <p:txBody>
          <a:bodyPr/>
          <a:lstStyle/>
          <a:p>
            <a:pPr marL="534988" indent="-534988"/>
            <a:r>
              <a:rPr lang="en-GB" sz="3600" dirty="0"/>
              <a:t>Benefits to researchers themselves</a:t>
            </a:r>
          </a:p>
          <a:p>
            <a:pPr marL="534988" indent="-534988"/>
            <a:r>
              <a:rPr lang="en-GB" sz="3600" dirty="0"/>
              <a:t>Benefits to institutions</a:t>
            </a:r>
          </a:p>
          <a:p>
            <a:pPr marL="534988" indent="-534988"/>
            <a:r>
              <a:rPr lang="en-GB" sz="3600" dirty="0"/>
              <a:t>Benefits to national economies</a:t>
            </a:r>
          </a:p>
          <a:p>
            <a:pPr marL="534988" indent="-534988"/>
            <a:r>
              <a:rPr lang="en-GB" sz="3600" dirty="0"/>
              <a:t>Benefits to science and society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Open Access: how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/>
          </a:bodyPr>
          <a:lstStyle/>
          <a:p>
            <a:pPr marL="892175" indent="-755650"/>
            <a:r>
              <a:rPr lang="en-US" sz="4400" dirty="0" smtClean="0"/>
              <a:t>Open Access repositories</a:t>
            </a:r>
          </a:p>
          <a:p>
            <a:pPr marL="892175" indent="-755650"/>
            <a:r>
              <a:rPr lang="en-US" sz="4400" dirty="0" smtClean="0"/>
              <a:t>Open Access journals (</a:t>
            </a:r>
            <a:r>
              <a:rPr lang="en-US" sz="4400" dirty="0" smtClean="0">
                <a:hlinkClick r:id="rId2"/>
              </a:rPr>
              <a:t>www.doaj.org</a:t>
            </a:r>
            <a:r>
              <a:rPr lang="en-US" sz="4400" dirty="0" smtClean="0"/>
              <a:t>)</a:t>
            </a:r>
          </a:p>
          <a:p>
            <a:pPr marL="892175" indent="-755650"/>
            <a:r>
              <a:rPr lang="en-US" sz="4400" dirty="0" smtClean="0"/>
              <a:t>Open Access monographs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Open Access repositories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15963" indent="-579438"/>
            <a:r>
              <a:rPr lang="en-US" sz="3200" dirty="0" smtClean="0"/>
              <a:t>Digital collections</a:t>
            </a:r>
          </a:p>
          <a:p>
            <a:pPr marL="715963" indent="-579438"/>
            <a:r>
              <a:rPr lang="en-US" sz="3200" dirty="0" smtClean="0"/>
              <a:t>Most usually institutional</a:t>
            </a:r>
          </a:p>
          <a:p>
            <a:pPr marL="715963" indent="-579438"/>
            <a:r>
              <a:rPr lang="en-US" sz="3200" dirty="0" smtClean="0"/>
              <a:t>Sometimes </a:t>
            </a:r>
            <a:r>
              <a:rPr lang="en-US" sz="3200" dirty="0" err="1" smtClean="0"/>
              <a:t>centralised</a:t>
            </a:r>
            <a:r>
              <a:rPr lang="en-US" sz="3200" dirty="0" smtClean="0"/>
              <a:t> (subject-based)</a:t>
            </a:r>
          </a:p>
          <a:p>
            <a:pPr marL="715963" indent="-579438"/>
            <a:r>
              <a:rPr lang="en-US" sz="3200" dirty="0" smtClean="0"/>
              <a:t>Interoperable</a:t>
            </a:r>
          </a:p>
          <a:p>
            <a:pPr marL="715963" indent="-579438"/>
            <a:r>
              <a:rPr lang="en-US" sz="3200" dirty="0" smtClean="0"/>
              <a:t>Form a network across the world</a:t>
            </a:r>
          </a:p>
          <a:p>
            <a:pPr marL="715963" indent="-579438"/>
            <a:r>
              <a:rPr lang="en-US" sz="3200" dirty="0" smtClean="0"/>
              <a:t>Create a global database of openly-accessible research</a:t>
            </a:r>
          </a:p>
          <a:p>
            <a:pPr marL="715963" indent="-579438"/>
            <a:r>
              <a:rPr lang="en-US" sz="3200" dirty="0" smtClean="0"/>
              <a:t>Currently &gt;1400</a:t>
            </a:r>
            <a:endParaRPr lang="en-US" sz="32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repositories are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489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1722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Total at September 2009: 1422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contain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67400" y="6308725"/>
            <a:ext cx="280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Key Perspectives Ltd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EF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211</TotalTime>
  <Words>954</Words>
  <Application>Microsoft Macintosh PowerPoint</Application>
  <PresentationFormat>On-screen Show (4:3)</PresentationFormat>
  <Paragraphs>170</Paragraphs>
  <Slides>38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Apex</vt:lpstr>
      <vt:lpstr>Open access  what’s in it for poland?</vt:lpstr>
      <vt:lpstr>Daniel Coit Gilman  First President, Johns Hopkins University</vt:lpstr>
      <vt:lpstr>Open Access</vt:lpstr>
      <vt:lpstr>Open Access – Why?</vt:lpstr>
      <vt:lpstr>Open Access: Who benefits?</vt:lpstr>
      <vt:lpstr>Open Access: how</vt:lpstr>
      <vt:lpstr>Open Access repositories</vt:lpstr>
      <vt:lpstr>Where repositories are</vt:lpstr>
      <vt:lpstr>What they contain</vt:lpstr>
      <vt:lpstr>What about authors?</vt:lpstr>
      <vt:lpstr>How to make your work  Open Access through a repository</vt:lpstr>
      <vt:lpstr>A well-filled repository</vt:lpstr>
      <vt:lpstr>And it gets used</vt:lpstr>
      <vt:lpstr>Impact</vt:lpstr>
      <vt:lpstr>What OA means to a researcher</vt:lpstr>
      <vt:lpstr>Slide 16</vt:lpstr>
      <vt:lpstr>Slide 17</vt:lpstr>
      <vt:lpstr>Ray Frost’s impact</vt:lpstr>
      <vt:lpstr>Slide 19</vt:lpstr>
      <vt:lpstr>Slide 20</vt:lpstr>
      <vt:lpstr>Download timelines</vt:lpstr>
      <vt:lpstr>Slide 22</vt:lpstr>
      <vt:lpstr>For institutions?</vt:lpstr>
      <vt:lpstr>Why an institutional repository?</vt:lpstr>
      <vt:lpstr>Impact</vt:lpstr>
      <vt:lpstr>What lack of Open Access means to a university (the University of Warsaw)</vt:lpstr>
      <vt:lpstr>The U.Southampton conundrum</vt:lpstr>
      <vt:lpstr>Slide 28</vt:lpstr>
      <vt:lpstr>OECD</vt:lpstr>
      <vt:lpstr>EU CIS studies</vt:lpstr>
      <vt:lpstr>EU CIS studies, continued …</vt:lpstr>
      <vt:lpstr>Slide 32</vt:lpstr>
      <vt:lpstr>Total Research Income: QUT and sector</vt:lpstr>
      <vt:lpstr>And for university publishers?</vt:lpstr>
      <vt:lpstr>Open Access journals</vt:lpstr>
      <vt:lpstr>Open Access monographs</vt:lpstr>
      <vt:lpstr>Resources</vt:lpstr>
      <vt:lpstr>Thank you for listening</vt:lpstr>
    </vt:vector>
  </TitlesOfParts>
  <Company>KEY PERSPECTIVES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ALMA SWAN</dc:creator>
  <cp:lastModifiedBy>Alma Swan</cp:lastModifiedBy>
  <cp:revision>8</cp:revision>
  <dcterms:created xsi:type="dcterms:W3CDTF">2010-01-14T05:09:46Z</dcterms:created>
  <dcterms:modified xsi:type="dcterms:W3CDTF">2010-01-14T08:02:04Z</dcterms:modified>
</cp:coreProperties>
</file>