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package" ContentType="application/vnd.openxmlformats-officedocument.package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5" r:id="rId4"/>
    <p:sldId id="265" r:id="rId5"/>
    <p:sldId id="259" r:id="rId6"/>
    <p:sldId id="262" r:id="rId7"/>
    <p:sldId id="276" r:id="rId8"/>
    <p:sldId id="277" r:id="rId9"/>
    <p:sldId id="266" r:id="rId10"/>
    <p:sldId id="267" r:id="rId11"/>
    <p:sldId id="281" r:id="rId12"/>
    <p:sldId id="282" r:id="rId13"/>
    <p:sldId id="279" r:id="rId14"/>
    <p:sldId id="280" r:id="rId15"/>
    <p:sldId id="273" r:id="rId16"/>
    <p:sldId id="283" r:id="rId17"/>
    <p:sldId id="272" r:id="rId18"/>
    <p:sldId id="284" r:id="rId19"/>
    <p:sldId id="278" r:id="rId20"/>
    <p:sldId id="261" r:id="rId21"/>
    <p:sldId id="260" r:id="rId22"/>
    <p:sldId id="285" r:id="rId23"/>
    <p:sldId id="263" r:id="rId24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46" charset="0"/>
        <a:ea typeface="ＭＳ Ｐゴシック" pitchFamily="46" charset="-128"/>
        <a:cs typeface="ＭＳ Ｐゴシック" pitchFamily="4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1952D"/>
    <a:srgbClr val="608C27"/>
    <a:srgbClr val="5E8727"/>
    <a:srgbClr val="80C53A"/>
    <a:srgbClr val="7DB536"/>
    <a:srgbClr val="1919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126" d="100"/>
          <a:sy n="126" d="100"/>
        </p:scale>
        <p:origin x="-10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7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11" Type="http://schemas.openxmlformats.org/officeDocument/2006/relationships/slide" Target="slides/slide10.xml"/><Relationship Id="rId29" Type="http://schemas.openxmlformats.org/officeDocument/2006/relationships/viewProps" Target="view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ckage2.package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eronl\Local%20Settings\Temporary%20Internet%20Files\Content.Outlook\Y0O0UWDU\03-07Cat%201%20Comp%20QUT%20vs%20Secto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eronl\Local%20Settings\Temporary%20Internet%20Files\Content.Outlook\Y0O0UWDU\03-07Cat%201%20Comp%20QUT%20vs%20Sect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view3D>
      <c:rAngAx val="1"/>
    </c:view3D>
    <c:plotArea>
      <c:layout>
        <c:manualLayout>
          <c:layoutTarget val="inner"/>
          <c:xMode val="edge"/>
          <c:yMode val="edge"/>
          <c:x val="0.0702840957208378"/>
          <c:y val="0.0411726384364821"/>
          <c:w val="0.646937465885878"/>
          <c:h val="0.72673851599169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Funder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layout>
                <c:manualLayout>
                  <c:x val="0.00917941676009712"/>
                  <c:y val="-0.0547231270358306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Institutional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0.0229485419002429"/>
                  <c:y val="-0.0755700325732899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79.0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Departmental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0.0152990279334952"/>
                  <c:y val="-0.0521172638436482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18.0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Theses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dLbls>
            <c:dLbl>
              <c:idx val="0"/>
              <c:layout>
                <c:manualLayout>
                  <c:x val="0.0244784446935924"/>
                  <c:y val="-0.0469055374592834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39.0</c:v>
                </c:pt>
              </c:numCache>
            </c:numRef>
          </c:val>
        </c:ser>
        <c:dLbls>
          <c:showVal val="1"/>
        </c:dLbls>
        <c:shape val="box"/>
        <c:axId val="789500680"/>
        <c:axId val="917720504"/>
        <c:axId val="0"/>
      </c:bar3DChart>
      <c:catAx>
        <c:axId val="78950068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917720504"/>
        <c:crosses val="autoZero"/>
        <c:auto val="1"/>
        <c:lblAlgn val="ctr"/>
        <c:lblOffset val="100"/>
      </c:catAx>
      <c:valAx>
        <c:axId val="917720504"/>
        <c:scaling>
          <c:orientation val="minMax"/>
        </c:scaling>
        <c:axPos val="l"/>
        <c:majorGridlines/>
        <c:numFmt formatCode="General" sourceLinked="1"/>
        <c:tickLblPos val="nextTo"/>
        <c:crossAx val="789500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152302041861"/>
          <c:y val="0.208132550206468"/>
          <c:w val="0.262464701400911"/>
          <c:h val="0.474288440329324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view3D>
      <c:hPercent val="147"/>
      <c:depthPercent val="100"/>
      <c:rAngAx val="1"/>
    </c:view3D>
    <c:floor>
      <c:spPr>
        <a:solidFill>
          <a:srgbClr val="C0C0C0"/>
        </a:solidFill>
        <a:ln w="12700">
          <a:solidFill>
            <a:srgbClr val="000000"/>
          </a:solidFill>
          <a:prstDash val="solid"/>
        </a:ln>
      </c:spPr>
    </c:floor>
    <c:sideWall>
      <c:spPr>
        <a:noFill/>
        <a:ln w="12700">
          <a:solidFill>
            <a:srgbClr val="000000"/>
          </a:solidFill>
          <a:prstDash val="solid"/>
        </a:ln>
      </c:spPr>
    </c:sideWall>
    <c:backWall>
      <c:spPr>
        <a:noFill/>
        <a:ln w="12700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0768518518518518"/>
          <c:y val="0.0081190798376184"/>
          <c:w val="0.915740740740741"/>
          <c:h val="0.780162691392856"/>
        </c:manualLayout>
      </c:layout>
      <c:bar3DChart>
        <c:barDir val="bar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Biology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12680">
              <a:solidFill>
                <a:srgbClr val="000000"/>
              </a:solidFill>
              <a:prstDash val="solid"/>
            </a:ln>
          </c:spPr>
          <c:cat>
            <c:strRef>
              <c:f>Sheet1!$B$1:$L$1</c:f>
              <c:strCache>
                <c:ptCount val="11"/>
                <c:pt idx="0">
                  <c:v>Biology</c:v>
                </c:pt>
                <c:pt idx="1">
                  <c:v>Economics</c:v>
                </c:pt>
                <c:pt idx="2">
                  <c:v>Political Sci</c:v>
                </c:pt>
                <c:pt idx="3">
                  <c:v>Health Sci</c:v>
                </c:pt>
                <c:pt idx="4">
                  <c:v>Business</c:v>
                </c:pt>
                <c:pt idx="5">
                  <c:v>Education</c:v>
                </c:pt>
                <c:pt idx="6">
                  <c:v>Management</c:v>
                </c:pt>
                <c:pt idx="7">
                  <c:v>Law</c:v>
                </c:pt>
                <c:pt idx="8">
                  <c:v>Psychology</c:v>
                </c:pt>
                <c:pt idx="9">
                  <c:v>Sociology</c:v>
                </c:pt>
                <c:pt idx="10">
                  <c:v>Physics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36.0</c:v>
                </c:pt>
                <c:pt idx="1">
                  <c:v>49.0</c:v>
                </c:pt>
                <c:pt idx="2">
                  <c:v>57.0</c:v>
                </c:pt>
                <c:pt idx="3">
                  <c:v>57.0</c:v>
                </c:pt>
                <c:pt idx="4">
                  <c:v>76.0</c:v>
                </c:pt>
                <c:pt idx="5">
                  <c:v>77.0</c:v>
                </c:pt>
                <c:pt idx="6">
                  <c:v>92.0</c:v>
                </c:pt>
                <c:pt idx="7">
                  <c:v>108.0</c:v>
                </c:pt>
                <c:pt idx="8">
                  <c:v>108.0</c:v>
                </c:pt>
                <c:pt idx="9">
                  <c:v>172.0</c:v>
                </c:pt>
                <c:pt idx="10">
                  <c:v>250.0</c:v>
                </c:pt>
              </c:numCache>
            </c:numRef>
          </c:val>
        </c:ser>
        <c:gapWidth val="20"/>
        <c:gapDepth val="110"/>
        <c:shape val="cylinder"/>
        <c:axId val="821606952"/>
        <c:axId val="855841592"/>
        <c:axId val="0"/>
      </c:bar3DChart>
      <c:catAx>
        <c:axId val="821606952"/>
        <c:scaling>
          <c:orientation val="minMax"/>
        </c:scaling>
        <c:axPos val="l"/>
        <c:numFmt formatCode="General" sourceLinked="1"/>
        <c:tickLblPos val="low"/>
        <c:spPr>
          <a:ln w="317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Calibri"/>
                <a:ea typeface="Geneva"/>
                <a:cs typeface="Geneva"/>
              </a:defRPr>
            </a:pPr>
            <a:endParaRPr lang="en-US"/>
          </a:p>
        </c:txPr>
        <c:crossAx val="855841592"/>
        <c:crosses val="autoZero"/>
        <c:lblAlgn val="ctr"/>
        <c:lblOffset val="100"/>
        <c:tickLblSkip val="1"/>
        <c:tickMarkSkip val="1"/>
      </c:catAx>
      <c:valAx>
        <c:axId val="855841592"/>
        <c:scaling>
          <c:orientation val="minMax"/>
          <c:max val="250.0"/>
        </c:scaling>
        <c:axPos val="b"/>
        <c:majorGridlines>
          <c:spPr>
            <a:ln w="12680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Geneva"/>
                    <a:cs typeface="Geneva"/>
                  </a:defRPr>
                </a:pPr>
                <a:r>
                  <a:rPr lang="en-US" sz="1600" b="0" i="0">
                    <a:latin typeface="Calibri"/>
                  </a:rPr>
                  <a:t>% increase in citations with Open Access</a:t>
                </a:r>
              </a:p>
            </c:rich>
          </c:tx>
          <c:layout>
            <c:manualLayout>
              <c:xMode val="edge"/>
              <c:yMode val="edge"/>
              <c:x val="0.350252757177566"/>
              <c:y val="0.93546068984371"/>
            </c:manualLayout>
          </c:layout>
          <c:spPr>
            <a:noFill/>
            <a:ln w="25359">
              <a:noFill/>
            </a:ln>
          </c:spPr>
        </c:title>
        <c:numFmt formatCode="General" sourceLinked="1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Calibri"/>
                <a:ea typeface="Geneva"/>
                <a:cs typeface="Geneva"/>
              </a:defRPr>
            </a:pPr>
            <a:endParaRPr lang="en-US"/>
          </a:p>
        </c:txPr>
        <c:crossAx val="821606952"/>
        <c:crosses val="autoZero"/>
        <c:crossBetween val="between"/>
      </c:valAx>
      <c:spPr>
        <a:noFill/>
        <a:ln w="2535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98" b="1" i="0" u="none" strike="noStrike" baseline="0">
          <a:solidFill>
            <a:srgbClr val="000000"/>
          </a:solidFill>
          <a:latin typeface="Geneva"/>
          <a:ea typeface="Geneva"/>
          <a:cs typeface="Geneva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lang="en-AU"/>
            </a:pPr>
            <a:r>
              <a:rPr lang="en-AU" sz="1600" dirty="0"/>
              <a:t>QUT </a:t>
            </a:r>
            <a:r>
              <a:rPr lang="en-AU" sz="1600" baseline="0" dirty="0" smtClean="0"/>
              <a:t>2003 – 07 </a:t>
            </a:r>
          </a:p>
          <a:p>
            <a:pPr>
              <a:defRPr lang="en-AU"/>
            </a:pPr>
            <a:r>
              <a:rPr lang="en-AU" sz="1600" baseline="0" dirty="0" smtClean="0"/>
              <a:t>(increase of 132%)</a:t>
            </a:r>
            <a:endParaRPr lang="en-AU" sz="1600" dirty="0"/>
          </a:p>
        </c:rich>
      </c:tx>
      <c:layout>
        <c:manualLayout>
          <c:xMode val="edge"/>
          <c:yMode val="edge"/>
          <c:x val="0.351375724260883"/>
          <c:y val="0.0191006740883564"/>
        </c:manualLayout>
      </c:layout>
    </c:title>
    <c:plotArea>
      <c:layout>
        <c:manualLayout>
          <c:layoutTarget val="inner"/>
          <c:xMode val="edge"/>
          <c:yMode val="edge"/>
          <c:x val="0.307320075950185"/>
          <c:y val="0.18338598173184"/>
          <c:w val="0.657750095438428"/>
          <c:h val="0.710874382690505"/>
        </c:manualLayout>
      </c:layout>
      <c:lineChart>
        <c:grouping val="standard"/>
        <c:ser>
          <c:idx val="0"/>
          <c:order val="0"/>
          <c:tx>
            <c:strRef>
              <c:f>Sheet1!$A$3</c:f>
              <c:strCache>
                <c:ptCount val="1"/>
                <c:pt idx="0">
                  <c:v>QUT</c:v>
                </c:pt>
              </c:strCache>
            </c:strRef>
          </c:tx>
          <c:spPr>
            <a:ln w="63500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Sheet1!$B$2:$F$2</c:f>
              <c:numCache>
                <c:formatCode>General</c:formatCode>
                <c:ptCount val="5"/>
                <c:pt idx="0">
                  <c:v>2003.0</c:v>
                </c:pt>
                <c:pt idx="1">
                  <c:v>2004.0</c:v>
                </c:pt>
                <c:pt idx="2">
                  <c:v>2005.0</c:v>
                </c:pt>
                <c:pt idx="3">
                  <c:v>2006.0</c:v>
                </c:pt>
                <c:pt idx="4">
                  <c:v>2007.0</c:v>
                </c:pt>
              </c:numCache>
            </c:numRef>
          </c:cat>
          <c:val>
            <c:numRef>
              <c:f>Sheet1!$B$3:$F$3</c:f>
              <c:numCache>
                <c:formatCode>"$"#,##0</c:formatCode>
                <c:ptCount val="5"/>
                <c:pt idx="0">
                  <c:v>2.408127302E7</c:v>
                </c:pt>
                <c:pt idx="1">
                  <c:v>2.833780284E7</c:v>
                </c:pt>
                <c:pt idx="2">
                  <c:v>3.6653666E7</c:v>
                </c:pt>
                <c:pt idx="3">
                  <c:v>4.4667772E7</c:v>
                </c:pt>
                <c:pt idx="4">
                  <c:v>5.57E7</c:v>
                </c:pt>
              </c:numCache>
            </c:numRef>
          </c:val>
        </c:ser>
        <c:marker val="1"/>
        <c:axId val="821050168"/>
        <c:axId val="1061489528"/>
      </c:lineChart>
      <c:catAx>
        <c:axId val="821050168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1061489528"/>
        <c:crosses val="autoZero"/>
        <c:auto val="1"/>
        <c:lblAlgn val="ctr"/>
        <c:lblOffset val="100"/>
      </c:catAx>
      <c:valAx>
        <c:axId val="1061489528"/>
        <c:scaling>
          <c:orientation val="minMax"/>
        </c:scaling>
        <c:axPos val="l"/>
        <c:majorGridlines>
          <c:spPr>
            <a:ln>
              <a:solidFill>
                <a:schemeClr val="accent5">
                  <a:lumMod val="60000"/>
                  <a:lumOff val="40000"/>
                </a:schemeClr>
              </a:solidFill>
            </a:ln>
          </c:spPr>
        </c:majorGridlines>
        <c:numFmt formatCode="&quot;$&quot;#,##0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821050168"/>
        <c:crosses val="autoZero"/>
        <c:crossBetween val="between"/>
      </c:valAx>
      <c:spPr>
        <a:ln>
          <a:solidFill>
            <a:schemeClr val="accent5">
              <a:lumMod val="60000"/>
              <a:lumOff val="40000"/>
            </a:schemeClr>
          </a:solidFill>
        </a:ln>
      </c:spPr>
    </c:plotArea>
    <c:plotVisOnly val="1"/>
  </c:chart>
  <c:spPr>
    <a:ln w="31750">
      <a:solidFill>
        <a:schemeClr val="accent5">
          <a:lumMod val="60000"/>
          <a:lumOff val="40000"/>
        </a:schemeClr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 algn="l">
              <a:defRPr lang="en-AU"/>
            </a:pPr>
            <a:r>
              <a:rPr lang="en-US" sz="1600" dirty="0"/>
              <a:t>Sector </a:t>
            </a:r>
            <a:r>
              <a:rPr lang="en-US" sz="1600" dirty="0" smtClean="0"/>
              <a:t>2003 – 07 </a:t>
            </a:r>
          </a:p>
          <a:p>
            <a:pPr algn="l">
              <a:defRPr lang="en-AU"/>
            </a:pPr>
            <a:r>
              <a:rPr lang="en-US" sz="1600" dirty="0" smtClean="0"/>
              <a:t>(increase</a:t>
            </a:r>
            <a:r>
              <a:rPr lang="en-US" sz="1600" baseline="0" dirty="0" smtClean="0"/>
              <a:t> of 68%)</a:t>
            </a:r>
            <a:endParaRPr lang="en-US" sz="1600" dirty="0"/>
          </a:p>
        </c:rich>
      </c:tx>
      <c:layout>
        <c:manualLayout>
          <c:xMode val="edge"/>
          <c:yMode val="edge"/>
          <c:x val="0.36882756400733"/>
          <c:y val="0.0245942485413803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Sheet2!$A$4</c:f>
              <c:strCache>
                <c:ptCount val="1"/>
                <c:pt idx="0">
                  <c:v>Sector</c:v>
                </c:pt>
              </c:strCache>
            </c:strRef>
          </c:tx>
          <c:spPr>
            <a:ln w="63500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Sheet2!$B$3:$F$3</c:f>
              <c:numCache>
                <c:formatCode>General</c:formatCode>
                <c:ptCount val="5"/>
                <c:pt idx="0">
                  <c:v>2003.0</c:v>
                </c:pt>
                <c:pt idx="1">
                  <c:v>2004.0</c:v>
                </c:pt>
                <c:pt idx="2">
                  <c:v>2005.0</c:v>
                </c:pt>
                <c:pt idx="3">
                  <c:v>2006.0</c:v>
                </c:pt>
                <c:pt idx="4">
                  <c:v>2007.0</c:v>
                </c:pt>
              </c:numCache>
            </c:numRef>
          </c:cat>
          <c:val>
            <c:numRef>
              <c:f>Sheet2!$B$4:$F$4</c:f>
              <c:numCache>
                <c:formatCode>"$"#,##0</c:formatCode>
                <c:ptCount val="5"/>
                <c:pt idx="0">
                  <c:v>1.4813666735656E9</c:v>
                </c:pt>
                <c:pt idx="1">
                  <c:v>1.6028166823471E9</c:v>
                </c:pt>
                <c:pt idx="2">
                  <c:v>1.826162725E9</c:v>
                </c:pt>
                <c:pt idx="3">
                  <c:v>2.2071864449977E9</c:v>
                </c:pt>
                <c:pt idx="4" formatCode="&quot;$&quot;#,##0;[Red]\-&quot;$&quot;#,##0">
                  <c:v>2.49470408E9</c:v>
                </c:pt>
              </c:numCache>
            </c:numRef>
          </c:val>
        </c:ser>
        <c:marker val="1"/>
        <c:axId val="775572552"/>
        <c:axId val="963481432"/>
      </c:lineChart>
      <c:catAx>
        <c:axId val="775572552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963481432"/>
        <c:crosses val="autoZero"/>
        <c:auto val="1"/>
        <c:lblAlgn val="ctr"/>
        <c:lblOffset val="100"/>
      </c:catAx>
      <c:valAx>
        <c:axId val="963481432"/>
        <c:scaling>
          <c:orientation val="minMax"/>
        </c:scaling>
        <c:axPos val="l"/>
        <c:majorGridlines>
          <c:spPr>
            <a:ln>
              <a:solidFill>
                <a:schemeClr val="accent5">
                  <a:lumMod val="60000"/>
                  <a:lumOff val="40000"/>
                </a:schemeClr>
              </a:solidFill>
            </a:ln>
          </c:spPr>
        </c:majorGridlines>
        <c:numFmt formatCode="&quot;$&quot;#,##0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775572552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</c:chart>
  <c:spPr>
    <a:ln w="31750">
      <a:solidFill>
        <a:schemeClr val="accent5">
          <a:lumMod val="60000"/>
          <a:lumOff val="40000"/>
        </a:schemeClr>
      </a:solidFill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204A139-7E41-8643-9FE1-51CCBD756F2F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92998A2-78FF-2F45-BF65-F508E0396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ABCB19D-D880-C24F-ABBC-0918452F3308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3FC6161-CEDB-BE49-AADF-D48CA1F55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6" charset="-128"/>
        <a:cs typeface="ＭＳ Ｐゴシック" pitchFamily="46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6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6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6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5E8C4-CEF6-FC4C-B72B-0DC9E0FA821D}" type="slidenum">
              <a:rPr lang="en-GB"/>
              <a:pPr/>
              <a:t>8</a:t>
            </a:fld>
            <a:endParaRPr lang="en-GB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56EA8F-170C-9B41-9751-F5A2F78D8FF9}" type="slidenum">
              <a:rPr lang="en-GB"/>
              <a:pPr/>
              <a:t>11</a:t>
            </a:fld>
            <a:endParaRPr lang="en-GB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3C918-2627-454B-BF2A-AE5A6D475D18}" type="slidenum">
              <a:rPr lang="en-GB"/>
              <a:pPr/>
              <a:t>12</a:t>
            </a:fld>
            <a:endParaRPr lang="en-GB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E0006-9351-4DBA-AE38-CDDF48BE9F1A}" type="slidenum">
              <a:rPr lang="en-AU" smtClean="0"/>
              <a:pPr/>
              <a:t>22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800DDBA-2FBB-774D-B911-2235E7DA84C1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840E2D-A989-954B-A61F-26F9A4DE0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14768E1-FECD-A54A-A2C9-5D690AFD9B4C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F329355-2EB4-0041-9FDB-E1667F53B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623143C-ADF6-F34B-BD56-95596E141968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9C0E9DF-B340-DA45-8194-505124F0C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A8238FF-E137-384B-81FC-525A2FDF005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E916440-7DAE-1141-A7A2-77D2F14180CE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CCD1052-5BD0-5F45-B592-5CE1B2E92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C29F89-BB89-3745-9F54-C709B8A54275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9016BD2-0A88-7841-8D05-77ECA2862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EA445E0-B18D-E743-BCC1-EDEB9F87E1CC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926C25F-15D4-2D46-9F3B-BF7DE7893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1E86EC9-F640-5147-AD7A-F606D9C82332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9BF54C6-42C1-1F49-867A-24BEF9500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0AE7E33-51F1-3642-806C-05683EFE658E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74E5A70-1BE1-3C41-95C1-5F207B0BA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555F988-3E8C-F54D-BAD5-D7CEADC277C7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5880A00-1503-D640-AF6B-E7B954103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1D86369-D5B5-DF4D-A275-103C7B2B79D9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47AB7B6-5509-394C-8862-B06A81B89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3E49C6E-AB2D-B74F-BFAE-2AA8F9D8FAD5}" type="datetime1">
              <a:rPr lang="en-US"/>
              <a:pPr>
                <a:defRPr/>
              </a:pPr>
              <a:t>1/9/10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228EB7-D906-F142-99E3-1F6AC4188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Heading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pic>
        <p:nvPicPr>
          <p:cNvPr id="1028" name="Picture 11" descr="EOS-GREEN-45.psd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5494338"/>
            <a:ext cx="1905000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 userDrawn="1"/>
        </p:nvSpPr>
        <p:spPr>
          <a:xfrm>
            <a:off x="1905000" y="5867400"/>
            <a:ext cx="7010400" cy="81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700" dirty="0">
                <a:solidFill>
                  <a:srgbClr val="61952D"/>
                </a:solidFill>
                <a:latin typeface="+mn-lt"/>
                <a:ea typeface="+mn-ea"/>
                <a:cs typeface="+mn-cs"/>
              </a:rPr>
              <a:t>E</a:t>
            </a:r>
            <a:r>
              <a:rPr lang="en-US" sz="4700" dirty="0">
                <a:solidFill>
                  <a:schemeClr val="tx1">
                    <a:alpha val="54000"/>
                  </a:schemeClr>
                </a:solidFill>
                <a:latin typeface="+mn-lt"/>
                <a:ea typeface="+mn-ea"/>
                <a:cs typeface="+mn-cs"/>
              </a:rPr>
              <a:t>nabling</a:t>
            </a:r>
            <a:r>
              <a:rPr lang="en-US" sz="4700" dirty="0">
                <a:latin typeface="+mn-lt"/>
                <a:ea typeface="+mn-ea"/>
                <a:cs typeface="+mn-cs"/>
              </a:rPr>
              <a:t> </a:t>
            </a:r>
            <a:r>
              <a:rPr lang="en-US" sz="4700" dirty="0">
                <a:solidFill>
                  <a:srgbClr val="61952D"/>
                </a:solidFill>
                <a:latin typeface="+mn-lt"/>
                <a:ea typeface="+mn-ea"/>
                <a:cs typeface="+mn-cs"/>
              </a:rPr>
              <a:t>O</a:t>
            </a:r>
            <a:r>
              <a:rPr lang="en-US" sz="4700" dirty="0">
                <a:solidFill>
                  <a:schemeClr val="tx1">
                    <a:alpha val="54000"/>
                  </a:schemeClr>
                </a:solidFill>
                <a:latin typeface="+mn-lt"/>
                <a:ea typeface="+mn-ea"/>
                <a:cs typeface="+mn-cs"/>
              </a:rPr>
              <a:t>pen</a:t>
            </a:r>
            <a:r>
              <a:rPr lang="en-US" sz="4700" dirty="0">
                <a:latin typeface="+mn-lt"/>
                <a:ea typeface="+mn-ea"/>
                <a:cs typeface="+mn-cs"/>
              </a:rPr>
              <a:t> </a:t>
            </a:r>
            <a:r>
              <a:rPr lang="en-US" sz="4700" dirty="0">
                <a:solidFill>
                  <a:srgbClr val="61952D"/>
                </a:solidFill>
                <a:latin typeface="+mn-lt"/>
                <a:ea typeface="+mn-ea"/>
                <a:cs typeface="+mn-cs"/>
              </a:rPr>
              <a:t>S</a:t>
            </a:r>
            <a:r>
              <a:rPr lang="en-US" sz="4700" dirty="0">
                <a:solidFill>
                  <a:schemeClr val="tx1">
                    <a:alpha val="54000"/>
                  </a:schemeClr>
                </a:solidFill>
                <a:latin typeface="+mn-lt"/>
                <a:ea typeface="+mn-ea"/>
                <a:cs typeface="+mn-cs"/>
              </a:rPr>
              <a:t>cholarship</a:t>
            </a:r>
            <a:endParaRPr lang="en-US" sz="4700" dirty="0">
              <a:solidFill>
                <a:schemeClr val="tx1">
                  <a:alpha val="54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rgbClr val="61952D"/>
          </a:solidFill>
          <a:latin typeface="Arial"/>
          <a:ea typeface="ＭＳ Ｐゴシック" pitchFamily="46" charset="-128"/>
          <a:cs typeface="Arial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61952D"/>
          </a:solidFill>
          <a:latin typeface="Arial" pitchFamily="46" charset="0"/>
          <a:ea typeface="ＭＳ Ｐゴシック" pitchFamily="46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SzPct val="100000"/>
        <a:buBlip>
          <a:blip r:embed="rId15"/>
        </a:buBlip>
        <a:defRPr sz="3200" kern="1200">
          <a:solidFill>
            <a:schemeClr val="tx1"/>
          </a:solidFill>
          <a:latin typeface="Arial"/>
          <a:ea typeface="ＭＳ Ｐゴシック" pitchFamily="46" charset="-128"/>
          <a:cs typeface="Arial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61952D"/>
        </a:buClr>
        <a:buSzPct val="100000"/>
        <a:buFont typeface="Arial" pitchFamily="46" charset="0"/>
        <a:buChar char="•"/>
        <a:defRPr sz="2800" kern="1200">
          <a:solidFill>
            <a:schemeClr val="tx1"/>
          </a:solidFill>
          <a:latin typeface="Arial"/>
          <a:ea typeface="ＭＳ Ｐゴシック" pitchFamily="46" charset="-128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61952D"/>
        </a:buClr>
        <a:buSzPct val="100000"/>
        <a:buFont typeface="Courier New" pitchFamily="46" charset="0"/>
        <a:buChar char="o"/>
        <a:defRPr sz="2400" kern="1200">
          <a:solidFill>
            <a:schemeClr val="tx1"/>
          </a:solidFill>
          <a:latin typeface="Arial"/>
          <a:ea typeface="ＭＳ Ｐゴシック" pitchFamily="46" charset="-128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6" charset="0"/>
        <a:buChar char="–"/>
        <a:defRPr sz="2000" kern="1200">
          <a:solidFill>
            <a:schemeClr val="tx1"/>
          </a:solidFill>
          <a:latin typeface="Arial"/>
          <a:ea typeface="ＭＳ Ｐゴシック" pitchFamily="46" charset="-128"/>
          <a:cs typeface="Arial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6" charset="0"/>
        <a:buChar char="»"/>
        <a:defRPr sz="2000" kern="1200">
          <a:solidFill>
            <a:schemeClr val="tx1"/>
          </a:solidFill>
          <a:latin typeface="Arial"/>
          <a:ea typeface="ＭＳ Ｐゴシック" pitchFamily="46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ets-project.e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caap.pt/about_en.jsp" TargetMode="External"/><Relationship Id="rId3" Type="http://schemas.openxmlformats.org/officeDocument/2006/relationships/hyperlink" Target="http://search.recolecta.driver.research-infrastructures.eu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apen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GB" sz="3200" dirty="0" smtClean="0">
                <a:latin typeface="+mj-lt"/>
              </a:rPr>
              <a:t>Scholarly communication – international developments: Why open scholarship is taking root</a:t>
            </a:r>
            <a:endParaRPr lang="en-GB" sz="3200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n-lt"/>
                <a:ea typeface="+mn-ea"/>
              </a:rPr>
              <a:t>Alma Swan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n-lt"/>
                <a:ea typeface="+mn-ea"/>
              </a:rPr>
              <a:t>Enabling Open Scholarship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n-lt"/>
                <a:ea typeface="+mn-ea"/>
              </a:rPr>
              <a:t>And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n-lt"/>
                <a:ea typeface="+mn-ea"/>
              </a:rPr>
              <a:t>Key Perspectives Ltd, Truro, UK</a:t>
            </a:r>
            <a:endParaRPr lang="en-US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763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+mj-lt"/>
              </a:rPr>
              <a:t>Ray Frost’s impact</a:t>
            </a:r>
            <a:endParaRPr lang="en-US" sz="48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2273"/>
            <a:ext cx="9144000" cy="4150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69325" cy="86518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608C27"/>
                </a:solidFill>
                <a:latin typeface="+mj-lt"/>
              </a:rPr>
              <a:t>The </a:t>
            </a:r>
            <a:r>
              <a:rPr lang="en-GB" dirty="0" err="1">
                <a:solidFill>
                  <a:srgbClr val="608C27"/>
                </a:solidFill>
                <a:latin typeface="+mj-lt"/>
              </a:rPr>
              <a:t>U.Southampton</a:t>
            </a:r>
            <a:r>
              <a:rPr lang="en-GB" dirty="0">
                <a:solidFill>
                  <a:srgbClr val="608C27"/>
                </a:solidFill>
                <a:latin typeface="+mj-lt"/>
              </a:rPr>
              <a:t> </a:t>
            </a:r>
            <a:r>
              <a:rPr lang="en-GB" sz="4100" dirty="0">
                <a:solidFill>
                  <a:srgbClr val="608C27"/>
                </a:solidFill>
                <a:latin typeface="+mj-lt"/>
              </a:rPr>
              <a:t>conundrum</a:t>
            </a:r>
            <a:endParaRPr lang="en-GB" dirty="0">
              <a:solidFill>
                <a:srgbClr val="608C27"/>
              </a:solidFill>
              <a:latin typeface="+mj-lt"/>
            </a:endParaRPr>
          </a:p>
        </p:txBody>
      </p:sp>
      <p:pic>
        <p:nvPicPr>
          <p:cNvPr id="14339" name="Picture 3" descr="G-Factor chart"/>
          <p:cNvPicPr>
            <a:picLocks noChangeAspect="1" noChangeArrowheads="1"/>
          </p:cNvPicPr>
          <p:nvPr/>
        </p:nvPicPr>
        <p:blipFill>
          <a:blip r:embed="rId3"/>
          <a:srcRect l="4767" t="5389" r="4767" b="72424"/>
          <a:stretch>
            <a:fillRect/>
          </a:stretch>
        </p:blipFill>
        <p:spPr bwMode="auto">
          <a:xfrm>
            <a:off x="142875" y="1582738"/>
            <a:ext cx="9001125" cy="3816350"/>
          </a:xfrm>
          <a:prstGeom prst="rect">
            <a:avLst/>
          </a:prstGeom>
          <a:noFill/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619250" y="1125538"/>
            <a:ext cx="590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dirty="0">
                <a:latin typeface="+mn-lt"/>
                <a:ea typeface="Arial" pitchFamily="-110" charset="0"/>
                <a:cs typeface="Arial" pitchFamily="-110" charset="0"/>
              </a:rPr>
              <a:t>The G-Factor (</a:t>
            </a:r>
            <a:r>
              <a:rPr lang="en-GB" sz="2400" dirty="0" err="1">
                <a:latin typeface="+mn-lt"/>
                <a:ea typeface="Arial" pitchFamily="-110" charset="0"/>
                <a:cs typeface="Arial" pitchFamily="-110" charset="0"/>
              </a:rPr>
              <a:t>universitymetrics.com</a:t>
            </a:r>
            <a:r>
              <a:rPr lang="en-GB" sz="2400" dirty="0">
                <a:latin typeface="+mn-lt"/>
                <a:ea typeface="Arial" pitchFamily="-110" charset="0"/>
                <a:cs typeface="Arial" pitchFamily="-110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G-Factor chart"/>
          <p:cNvPicPr>
            <a:picLocks noChangeAspect="1" noChangeArrowheads="1"/>
          </p:cNvPicPr>
          <p:nvPr/>
        </p:nvPicPr>
        <p:blipFill>
          <a:blip r:embed="rId3"/>
          <a:srcRect l="4767" t="5389" r="4767" b="42107"/>
          <a:stretch>
            <a:fillRect/>
          </a:stretch>
        </p:blipFill>
        <p:spPr bwMode="auto">
          <a:xfrm>
            <a:off x="900113" y="115888"/>
            <a:ext cx="7489825" cy="5522912"/>
          </a:xfrm>
          <a:prstGeom prst="rect">
            <a:avLst/>
          </a:prstGeom>
          <a:noFill/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1835150" y="3644900"/>
            <a:ext cx="936625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851025" y="2886075"/>
            <a:ext cx="1085850" cy="3175"/>
          </a:xfrm>
          <a:prstGeom prst="line">
            <a:avLst/>
          </a:prstGeom>
          <a:ln w="76200" cap="flat" cmpd="sng" algn="ctr">
            <a:solidFill>
              <a:srgbClr val="5E872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Infrastructures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590800"/>
          </a:xfrm>
        </p:spPr>
        <p:txBody>
          <a:bodyPr/>
          <a:lstStyle/>
          <a:p>
            <a:pPr marL="442913" indent="-442913"/>
            <a:r>
              <a:rPr lang="en-GB" sz="2800" dirty="0" smtClean="0">
                <a:latin typeface="+mn-lt"/>
              </a:rPr>
              <a:t>Repository network</a:t>
            </a:r>
          </a:p>
          <a:p>
            <a:pPr marL="442913" indent="-442913"/>
            <a:r>
              <a:rPr lang="en-GB" sz="2800" dirty="0" smtClean="0">
                <a:latin typeface="+mn-lt"/>
              </a:rPr>
              <a:t>c</a:t>
            </a:r>
            <a:r>
              <a:rPr lang="en-GB" sz="2800" dirty="0" smtClean="0">
                <a:latin typeface="+mn-lt"/>
              </a:rPr>
              <a:t>1500 worldwide; growing at 1 per day</a:t>
            </a:r>
          </a:p>
          <a:p>
            <a:pPr marL="442913" indent="-442913"/>
            <a:r>
              <a:rPr lang="en-GB" sz="2800" dirty="0" smtClean="0">
                <a:latin typeface="+mn-lt"/>
              </a:rPr>
              <a:t>Mainly institutional</a:t>
            </a:r>
          </a:p>
          <a:p>
            <a:pPr marL="442913" indent="-442913"/>
            <a:r>
              <a:rPr lang="en-GB" sz="2800" dirty="0" smtClean="0">
                <a:latin typeface="+mn-lt"/>
              </a:rPr>
              <a:t>Some centralised (thematic; e.g. </a:t>
            </a:r>
            <a:r>
              <a:rPr lang="en-GB" sz="2800" dirty="0" err="1" smtClean="0">
                <a:latin typeface="+mn-lt"/>
              </a:rPr>
              <a:t>PubMed</a:t>
            </a:r>
            <a:r>
              <a:rPr lang="en-GB" sz="2800" dirty="0" smtClean="0">
                <a:latin typeface="+mn-lt"/>
              </a:rPr>
              <a:t> Central)</a:t>
            </a:r>
          </a:p>
          <a:p>
            <a:pPr marL="442913" indent="-442913"/>
            <a:r>
              <a:rPr lang="en-US" sz="2800" dirty="0" smtClean="0">
                <a:latin typeface="+mn-lt"/>
              </a:rPr>
              <a:t>Interoperable</a:t>
            </a:r>
          </a:p>
          <a:p>
            <a:pPr marL="442913" indent="-442913"/>
            <a:r>
              <a:rPr lang="en-US" sz="2800" dirty="0" smtClean="0">
                <a:latin typeface="+mn-lt"/>
              </a:rPr>
              <a:t>Form a network across the world</a:t>
            </a:r>
          </a:p>
          <a:p>
            <a:pPr marL="442913" indent="-442913"/>
            <a:r>
              <a:rPr lang="en-US" sz="2800" dirty="0" smtClean="0">
                <a:latin typeface="+mn-lt"/>
              </a:rPr>
              <a:t>Create a global database of openly-accessible research</a:t>
            </a:r>
          </a:p>
          <a:p>
            <a:pPr marL="442913" indent="-442913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55638"/>
            <a:ext cx="8640763" cy="7620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An </a:t>
            </a:r>
            <a:r>
              <a:rPr lang="en-GB" b="1" dirty="0">
                <a:latin typeface="+mj-lt"/>
              </a:rPr>
              <a:t>institutional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repository …</a:t>
            </a:r>
            <a:endParaRPr lang="en-US" dirty="0">
              <a:latin typeface="+mj-lt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1"/>
            <a:ext cx="8569325" cy="3352800"/>
          </a:xfrm>
        </p:spPr>
        <p:txBody>
          <a:bodyPr>
            <a:normAutofit/>
          </a:bodyPr>
          <a:lstStyle/>
          <a:p>
            <a:pPr marL="547688" indent="-547688">
              <a:lnSpc>
                <a:spcPct val="80000"/>
              </a:lnSpc>
            </a:pPr>
            <a:r>
              <a:rPr lang="en-GB" sz="2800" dirty="0">
                <a:latin typeface="+mn-lt"/>
              </a:rPr>
              <a:t>Fulfils a university’s mission to engender, encourage and disseminate scholarly work</a:t>
            </a:r>
            <a:endParaRPr lang="en-GB" sz="2800" dirty="0" smtClean="0">
              <a:latin typeface="+mn-lt"/>
            </a:endParaRPr>
          </a:p>
          <a:p>
            <a:pPr marL="547688" indent="-547688">
              <a:lnSpc>
                <a:spcPct val="80000"/>
              </a:lnSpc>
            </a:pPr>
            <a:r>
              <a:rPr lang="en-GB" sz="2800" dirty="0" smtClean="0">
                <a:latin typeface="+mn-lt"/>
              </a:rPr>
              <a:t>Complete </a:t>
            </a:r>
            <a:r>
              <a:rPr lang="en-GB" sz="2800" dirty="0">
                <a:latin typeface="+mn-lt"/>
              </a:rPr>
              <a:t>record of its intellectual effort</a:t>
            </a:r>
            <a:endParaRPr lang="en-GB" sz="2800" dirty="0" smtClean="0">
              <a:latin typeface="+mn-lt"/>
            </a:endParaRPr>
          </a:p>
          <a:p>
            <a:pPr marL="547688" indent="-547688">
              <a:lnSpc>
                <a:spcPct val="80000"/>
              </a:lnSpc>
            </a:pPr>
            <a:r>
              <a:rPr lang="en-GB" sz="2800" dirty="0" smtClean="0">
                <a:latin typeface="+mn-lt"/>
              </a:rPr>
              <a:t>Permanent </a:t>
            </a:r>
            <a:r>
              <a:rPr lang="en-GB" sz="2800" dirty="0">
                <a:latin typeface="+mn-lt"/>
              </a:rPr>
              <a:t>record of all digital </a:t>
            </a:r>
            <a:r>
              <a:rPr lang="en-GB" sz="2800" dirty="0" smtClean="0">
                <a:latin typeface="+mn-lt"/>
              </a:rPr>
              <a:t>output</a:t>
            </a:r>
          </a:p>
          <a:p>
            <a:pPr marL="547688" indent="-547688">
              <a:lnSpc>
                <a:spcPct val="80000"/>
              </a:lnSpc>
            </a:pPr>
            <a:r>
              <a:rPr lang="en-GB" sz="2800" dirty="0" smtClean="0">
                <a:latin typeface="+mn-lt"/>
              </a:rPr>
              <a:t>Research management tool</a:t>
            </a:r>
          </a:p>
          <a:p>
            <a:pPr marL="547688" indent="-547688">
              <a:lnSpc>
                <a:spcPct val="80000"/>
              </a:lnSpc>
            </a:pPr>
            <a:r>
              <a:rPr lang="en-GB" sz="2800" dirty="0" smtClean="0">
                <a:latin typeface="+mn-lt"/>
              </a:rPr>
              <a:t>Marketing </a:t>
            </a:r>
            <a:r>
              <a:rPr lang="en-GB" sz="2800" dirty="0">
                <a:latin typeface="+mn-lt"/>
              </a:rPr>
              <a:t>tool for </a:t>
            </a:r>
            <a:r>
              <a:rPr lang="en-GB" sz="2800" dirty="0" smtClean="0">
                <a:latin typeface="+mn-lt"/>
              </a:rPr>
              <a:t>universities</a:t>
            </a:r>
          </a:p>
          <a:p>
            <a:pPr marL="547688" indent="-547688">
              <a:lnSpc>
                <a:spcPct val="80000"/>
              </a:lnSpc>
            </a:pPr>
            <a:r>
              <a:rPr lang="en-GB" sz="2800" dirty="0" smtClean="0">
                <a:latin typeface="+mn-lt"/>
              </a:rPr>
              <a:t>Provides maximum Web impact for the institution</a:t>
            </a:r>
          </a:p>
          <a:p>
            <a:pPr>
              <a:lnSpc>
                <a:spcPct val="80000"/>
              </a:lnSpc>
              <a:buClr>
                <a:srgbClr val="99FF33"/>
              </a:buClr>
              <a:buSzPct val="150000"/>
              <a:buNone/>
            </a:pPr>
            <a:endParaRPr lang="en-GB" sz="2600" dirty="0" smtClean="0"/>
          </a:p>
          <a:p>
            <a:pPr>
              <a:lnSpc>
                <a:spcPct val="80000"/>
              </a:lnSpc>
              <a:buClr>
                <a:srgbClr val="99FF33"/>
              </a:buClr>
              <a:buSzPct val="150000"/>
              <a:buFont typeface="Wingdings" pitchFamily="-109" charset="2"/>
              <a:buChar char="§"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72089"/>
          </a:xfrm>
        </p:spPr>
        <p:txBody>
          <a:bodyPr>
            <a:normAutofit fontScale="90000"/>
          </a:bodyPr>
          <a:lstStyle/>
          <a:p>
            <a:r>
              <a:rPr lang="en-GB" sz="4800" dirty="0" smtClean="0">
                <a:latin typeface="+mj-lt"/>
              </a:rPr>
              <a:t>Interoperability</a:t>
            </a:r>
            <a:endParaRPr lang="en-GB" sz="4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1" y="1219200"/>
            <a:ext cx="8248072" cy="3352800"/>
          </a:xfrm>
        </p:spPr>
        <p:txBody>
          <a:bodyPr>
            <a:normAutofit/>
          </a:bodyPr>
          <a:lstStyle/>
          <a:p>
            <a:pPr marL="450850" indent="-450850"/>
            <a:r>
              <a:rPr lang="en-GB" sz="2800" dirty="0" smtClean="0">
                <a:latin typeface="+mn-lt"/>
              </a:rPr>
              <a:t>e-science </a:t>
            </a:r>
            <a:r>
              <a:rPr lang="en-GB" sz="2800" dirty="0" smtClean="0">
                <a:latin typeface="+mn-lt"/>
              </a:rPr>
              <a:t>infrastructures (GEANT)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Repository infrastructures:</a:t>
            </a:r>
          </a:p>
          <a:p>
            <a:pPr marL="816610" lvl="1" indent="-450850"/>
            <a:r>
              <a:rPr lang="en-GB" sz="1800" dirty="0" smtClean="0">
                <a:latin typeface="+mn-lt"/>
              </a:rPr>
              <a:t>Deposit (e.g. SWORD)</a:t>
            </a:r>
          </a:p>
          <a:p>
            <a:pPr marL="816610" lvl="1" indent="-450850"/>
            <a:r>
              <a:rPr lang="en-GB" sz="1800" dirty="0" smtClean="0">
                <a:latin typeface="+mn-lt"/>
              </a:rPr>
              <a:t>Discovery (</a:t>
            </a:r>
            <a:r>
              <a:rPr lang="en-GB" sz="1800" dirty="0" smtClean="0">
                <a:latin typeface="+mn-lt"/>
              </a:rPr>
              <a:t>metadata: e.g. CERIF)</a:t>
            </a:r>
            <a:endParaRPr lang="en-GB" sz="1800" dirty="0" smtClean="0">
              <a:latin typeface="+mn-lt"/>
            </a:endParaRPr>
          </a:p>
          <a:p>
            <a:pPr marL="816610" lvl="1" indent="-450850"/>
            <a:r>
              <a:rPr lang="en-GB" sz="1800" dirty="0" smtClean="0">
                <a:latin typeface="+mn-lt"/>
              </a:rPr>
              <a:t>Re-use (XML)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Preserve </a:t>
            </a:r>
            <a:r>
              <a:rPr lang="en-GB" sz="2000" dirty="0" smtClean="0">
                <a:latin typeface="+mn-lt"/>
              </a:rPr>
              <a:t>e.g. </a:t>
            </a:r>
            <a:r>
              <a:rPr lang="en-US" sz="1800" dirty="0" smtClean="0">
                <a:latin typeface="+mn-lt"/>
              </a:rPr>
              <a:t>PLA</a:t>
            </a:r>
            <a:r>
              <a:rPr lang="en-US" sz="1946" dirty="0" smtClean="0">
                <a:latin typeface="+mn-lt"/>
              </a:rPr>
              <a:t>NETS (Preservation and Long-Term Access through Networked Services) Project </a:t>
            </a:r>
            <a:r>
              <a:rPr lang="en-US" sz="1946" dirty="0" smtClean="0">
                <a:latin typeface="+mn-lt"/>
                <a:hlinkClick r:id="rId2"/>
              </a:rPr>
              <a:t>http://www.planets-project.eu</a:t>
            </a:r>
            <a:r>
              <a:rPr lang="en-US" sz="1946" dirty="0" smtClean="0">
                <a:latin typeface="+mn-lt"/>
                <a:hlinkClick r:id="rId2"/>
              </a:rPr>
              <a:t>/</a:t>
            </a:r>
            <a:endParaRPr lang="en-GB" sz="1946" dirty="0" smtClean="0"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473952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Repository services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17638"/>
            <a:ext cx="7772400" cy="2773362"/>
          </a:xfrm>
        </p:spPr>
        <p:txBody>
          <a:bodyPr/>
          <a:lstStyle/>
          <a:p>
            <a:pPr marL="450850" indent="-450850"/>
            <a:r>
              <a:rPr lang="en-GB" sz="2400" dirty="0" smtClean="0"/>
              <a:t>National </a:t>
            </a:r>
            <a:r>
              <a:rPr lang="en-GB" sz="2400" dirty="0" smtClean="0"/>
              <a:t>harvesters/portals for OA content</a:t>
            </a:r>
          </a:p>
          <a:p>
            <a:pPr marL="806450" lvl="1" indent="-442913"/>
            <a:r>
              <a:rPr lang="en-GB" sz="1800" dirty="0" err="1" smtClean="0"/>
              <a:t>Scielo</a:t>
            </a:r>
            <a:r>
              <a:rPr lang="en-GB" sz="1800" dirty="0" smtClean="0"/>
              <a:t> (journals)</a:t>
            </a:r>
          </a:p>
          <a:p>
            <a:pPr marL="806450" lvl="1" indent="-442913"/>
            <a:r>
              <a:rPr lang="en-GB" sz="1800" dirty="0" smtClean="0"/>
              <a:t>RCAAP (Portugal) </a:t>
            </a:r>
            <a:r>
              <a:rPr lang="en-US" sz="1800" dirty="0" smtClean="0">
                <a:hlinkClick r:id="rId2"/>
              </a:rPr>
              <a:t>http://www.rcaap.pt/about_en.jsp</a:t>
            </a:r>
            <a:endParaRPr lang="en-GB" sz="1800" dirty="0" smtClean="0"/>
          </a:p>
          <a:p>
            <a:pPr marL="806450" lvl="1" indent="-442913"/>
            <a:r>
              <a:rPr lang="en-GB" sz="1800" dirty="0" err="1" smtClean="0"/>
              <a:t>Recolecta</a:t>
            </a:r>
            <a:r>
              <a:rPr lang="en-GB" sz="1800" dirty="0" smtClean="0"/>
              <a:t> (</a:t>
            </a:r>
            <a:r>
              <a:rPr lang="en-GB" sz="1800" dirty="0" smtClean="0"/>
              <a:t>Spain)</a:t>
            </a:r>
            <a:r>
              <a:rPr lang="en-US" sz="1800" dirty="0" smtClean="0">
                <a:hlinkClick r:id="rId3"/>
              </a:rPr>
              <a:t>http</a:t>
            </a:r>
            <a:r>
              <a:rPr lang="en-US" sz="1800" dirty="0" smtClean="0">
                <a:hlinkClick r:id="rId3"/>
              </a:rPr>
              <a:t>://search.recolecta.driver.research-infrastructures.eu</a:t>
            </a:r>
            <a:r>
              <a:rPr lang="en-US" sz="1800" dirty="0" smtClean="0">
                <a:hlinkClick r:id="rId3"/>
              </a:rPr>
              <a:t>/</a:t>
            </a:r>
            <a:endParaRPr lang="en-US" sz="1800" dirty="0" smtClean="0"/>
          </a:p>
          <a:p>
            <a:pPr marL="806450" lvl="1" indent="-442913"/>
            <a:r>
              <a:rPr lang="en-US" sz="1800" dirty="0" smtClean="0"/>
              <a:t>PROW? (Polish Research Online to the World)</a:t>
            </a:r>
          </a:p>
          <a:p>
            <a:pPr marL="442913" indent="-442913"/>
            <a:r>
              <a:rPr lang="en-GB" sz="2400" dirty="0" smtClean="0"/>
              <a:t>Subject-based harvesting services</a:t>
            </a:r>
          </a:p>
          <a:p>
            <a:pPr marL="806450" lvl="1" indent="-442913"/>
            <a:r>
              <a:rPr lang="en-GB" sz="2000" dirty="0" smtClean="0"/>
              <a:t>Economists Online</a:t>
            </a:r>
          </a:p>
          <a:p>
            <a:pPr marL="442913" indent="-442913"/>
            <a:r>
              <a:rPr lang="en-GB" sz="2400" dirty="0" smtClean="0"/>
              <a:t>Coming up:</a:t>
            </a:r>
          </a:p>
          <a:p>
            <a:pPr marL="842963" lvl="1" indent="-442913"/>
            <a:r>
              <a:rPr lang="en-GB" sz="2000" dirty="0" smtClean="0"/>
              <a:t>C</a:t>
            </a:r>
            <a:r>
              <a:rPr lang="en-GB" sz="2000" dirty="0" smtClean="0"/>
              <a:t>itation analysis services</a:t>
            </a:r>
          </a:p>
          <a:p>
            <a:pPr marL="842963" lvl="1" indent="-442913"/>
            <a:r>
              <a:rPr lang="en-GB" sz="2000" dirty="0" smtClean="0"/>
              <a:t>Identifier services</a:t>
            </a:r>
          </a:p>
          <a:p>
            <a:pPr marL="442913" indent="-442913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9"/>
            <a:ext cx="7467600" cy="775998"/>
          </a:xfrm>
        </p:spPr>
        <p:txBody>
          <a:bodyPr>
            <a:noAutofit/>
          </a:bodyPr>
          <a:lstStyle/>
          <a:p>
            <a:r>
              <a:rPr lang="en-GB" sz="4800" dirty="0" smtClean="0">
                <a:latin typeface="+mj-lt"/>
              </a:rPr>
              <a:t>Economics</a:t>
            </a:r>
            <a:endParaRPr lang="en-GB" sz="4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447800"/>
            <a:ext cx="8074891" cy="3657600"/>
          </a:xfrm>
        </p:spPr>
        <p:txBody>
          <a:bodyPr>
            <a:normAutofit/>
          </a:bodyPr>
          <a:lstStyle/>
          <a:p>
            <a:pPr marL="450850" indent="-450850"/>
            <a:r>
              <a:rPr lang="en-GB" sz="2800" dirty="0" smtClean="0">
                <a:latin typeface="+mn-lt"/>
              </a:rPr>
              <a:t>John Houghton’s studies:</a:t>
            </a:r>
          </a:p>
          <a:p>
            <a:pPr marL="816610" lvl="1" indent="-450850"/>
            <a:r>
              <a:rPr lang="en-GB" sz="2400" dirty="0" smtClean="0">
                <a:latin typeface="+mn-lt"/>
              </a:rPr>
              <a:t>Australia</a:t>
            </a:r>
          </a:p>
          <a:p>
            <a:pPr marL="816610" lvl="1" indent="-450850"/>
            <a:r>
              <a:rPr lang="en-GB" sz="2400" dirty="0" smtClean="0">
                <a:latin typeface="+mn-lt"/>
              </a:rPr>
              <a:t>UK</a:t>
            </a:r>
          </a:p>
          <a:p>
            <a:pPr marL="816610" lvl="1" indent="-450850"/>
            <a:r>
              <a:rPr lang="en-GB" sz="2400" dirty="0" smtClean="0">
                <a:latin typeface="+mn-lt"/>
              </a:rPr>
              <a:t>Netherlands</a:t>
            </a:r>
          </a:p>
          <a:p>
            <a:pPr marL="816610" lvl="1" indent="-450850"/>
            <a:r>
              <a:rPr lang="en-GB" sz="2400" dirty="0" smtClean="0">
                <a:latin typeface="+mn-lt"/>
              </a:rPr>
              <a:t>Denmark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New UK study at institution-level (publishing</a:t>
            </a:r>
            <a:r>
              <a:rPr lang="en-GB" sz="2800" dirty="0" smtClean="0">
                <a:latin typeface="+mn-lt"/>
              </a:rPr>
              <a:t> February 2010)</a:t>
            </a:r>
          </a:p>
          <a:p>
            <a:pPr marL="450850" indent="-450850">
              <a:buNone/>
            </a:pPr>
            <a:endParaRPr lang="en-GB" sz="2400" dirty="0" smtClean="0">
              <a:latin typeface="+mn-lt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5424" y="6473952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EB6E5A"/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rgbClr val="EB6E5A"/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477000" cy="11430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Economic benefits from Open Access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2590800"/>
          </a:xfrm>
        </p:spPr>
        <p:txBody>
          <a:bodyPr/>
          <a:lstStyle/>
          <a:p>
            <a:pPr marL="534988" indent="-534988"/>
            <a:r>
              <a:rPr lang="en-GB" dirty="0" smtClean="0">
                <a:latin typeface="+mn-lt"/>
              </a:rPr>
              <a:t>Houghton: National savings with Open Access:</a:t>
            </a:r>
          </a:p>
          <a:p>
            <a:pPr marL="935038" lvl="1" indent="-534988"/>
            <a:r>
              <a:rPr lang="en-GB" dirty="0" smtClean="0">
                <a:latin typeface="+mn-lt"/>
              </a:rPr>
              <a:t>UK: €731m per annum</a:t>
            </a:r>
          </a:p>
          <a:p>
            <a:pPr marL="935038" lvl="1" indent="-534988"/>
            <a:r>
              <a:rPr lang="en-GB" dirty="0" smtClean="0">
                <a:latin typeface="+mn-lt"/>
              </a:rPr>
              <a:t>Denmark: €111m per annum</a:t>
            </a:r>
          </a:p>
          <a:p>
            <a:pPr marL="935038" lvl="1" indent="-534988"/>
            <a:r>
              <a:rPr lang="en-GB" dirty="0" smtClean="0">
                <a:latin typeface="+mn-lt"/>
              </a:rPr>
              <a:t>Netherlands: €211m per annum</a:t>
            </a:r>
          </a:p>
          <a:p>
            <a:pPr marL="534988" indent="-534988"/>
            <a:r>
              <a:rPr lang="en-GB" dirty="0" smtClean="0">
                <a:latin typeface="+mn-lt"/>
              </a:rPr>
              <a:t>Swan: Institutional savings: €0.5m - €2m per annum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286000"/>
          </a:xfrm>
        </p:spPr>
        <p:txBody>
          <a:bodyPr/>
          <a:lstStyle/>
          <a:p>
            <a:pPr algn="ctr">
              <a:buNone/>
            </a:pPr>
            <a:r>
              <a:rPr lang="en-GB" dirty="0" smtClean="0">
                <a:hlinkClick r:id="rId2"/>
              </a:rPr>
              <a:t>aswan@keyperspectives.co.uk</a:t>
            </a:r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>
                <a:hlinkClick r:id="rId3"/>
              </a:rPr>
              <a:t>www.openscholarship.org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Development areas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71800"/>
          </a:xfrm>
        </p:spPr>
        <p:txBody>
          <a:bodyPr/>
          <a:lstStyle/>
          <a:p>
            <a:pPr marL="442913" indent="-442913"/>
            <a:r>
              <a:rPr lang="en-GB" dirty="0" smtClean="0">
                <a:latin typeface="+mn-lt"/>
              </a:rPr>
              <a:t>Awareness and uptake of Open Access</a:t>
            </a:r>
          </a:p>
          <a:p>
            <a:pPr marL="442913" indent="-442913"/>
            <a:r>
              <a:rPr lang="en-GB" dirty="0" smtClean="0">
                <a:latin typeface="+mn-lt"/>
              </a:rPr>
              <a:t>Policies</a:t>
            </a:r>
            <a:endParaRPr lang="en-GB" dirty="0" smtClean="0">
              <a:latin typeface="+mn-lt"/>
            </a:endParaRPr>
          </a:p>
          <a:p>
            <a:pPr marL="442913" indent="-442913"/>
            <a:r>
              <a:rPr lang="en-GB" dirty="0" smtClean="0">
                <a:latin typeface="+mn-lt"/>
              </a:rPr>
              <a:t>Visibility and impact</a:t>
            </a:r>
          </a:p>
          <a:p>
            <a:pPr marL="442913" indent="-442913"/>
            <a:r>
              <a:rPr lang="en-GB" dirty="0" smtClean="0">
                <a:latin typeface="+mn-lt"/>
              </a:rPr>
              <a:t>Infrastructure</a:t>
            </a:r>
          </a:p>
          <a:p>
            <a:pPr marL="442913" indent="-442913"/>
            <a:r>
              <a:rPr lang="en-GB" dirty="0" smtClean="0">
                <a:latin typeface="+mn-lt"/>
              </a:rPr>
              <a:t>Economics</a:t>
            </a:r>
          </a:p>
          <a:p>
            <a:pPr marL="442913" indent="-442913"/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4267200" cy="944562"/>
          </a:xfrm>
        </p:spPr>
        <p:txBody>
          <a:bodyPr>
            <a:normAutofit fontScale="90000"/>
          </a:bodyPr>
          <a:lstStyle/>
          <a:p>
            <a:r>
              <a:rPr lang="en-GB" sz="4800" dirty="0" smtClean="0"/>
              <a:t>The early bird …</a:t>
            </a:r>
            <a:endParaRPr lang="en-GB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24" y="792162"/>
            <a:ext cx="8651876" cy="4960938"/>
          </a:xfrm>
          <a:prstGeom prst="rect">
            <a:avLst/>
          </a:prstGeom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+mj-lt"/>
              </a:rPr>
              <a:t>Impact</a:t>
            </a:r>
            <a:endParaRPr lang="en-GB" sz="4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0850" indent="-450850"/>
            <a:r>
              <a:rPr lang="en-GB" sz="2800" dirty="0" err="1" smtClean="0">
                <a:latin typeface="+mn-lt"/>
              </a:rPr>
              <a:t>Gentil-Beccot</a:t>
            </a:r>
            <a:r>
              <a:rPr lang="en-GB" sz="2800" dirty="0" smtClean="0">
                <a:latin typeface="+mn-lt"/>
              </a:rPr>
              <a:t>, </a:t>
            </a:r>
            <a:r>
              <a:rPr lang="en-GB" sz="2800" dirty="0" err="1" smtClean="0">
                <a:latin typeface="+mn-lt"/>
              </a:rPr>
              <a:t>Mele</a:t>
            </a:r>
            <a:r>
              <a:rPr lang="en-GB" sz="2800" dirty="0" smtClean="0">
                <a:latin typeface="+mn-lt"/>
              </a:rPr>
              <a:t> and Brooks (2009)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“Immense Open Access advantage” for papers deposited in </a:t>
            </a:r>
            <a:r>
              <a:rPr lang="en-GB" sz="2800" dirty="0" err="1" smtClean="0">
                <a:latin typeface="+mn-lt"/>
              </a:rPr>
              <a:t>arXiv</a:t>
            </a:r>
            <a:r>
              <a:rPr lang="en-GB" sz="2800" dirty="0" smtClean="0">
                <a:latin typeface="+mn-lt"/>
              </a:rPr>
              <a:t> before formal publication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“Do not detect any citation advantage from publication in</a:t>
            </a:r>
            <a:r>
              <a:rPr lang="en-GB" sz="2800" dirty="0" smtClean="0">
                <a:latin typeface="+mn-lt"/>
              </a:rPr>
              <a:t> Open </a:t>
            </a:r>
            <a:r>
              <a:rPr lang="en-GB" sz="2800" dirty="0" smtClean="0">
                <a:latin typeface="+mn-lt"/>
              </a:rPr>
              <a:t>Access journals in</a:t>
            </a:r>
            <a:r>
              <a:rPr lang="en-GB" sz="2800" dirty="0" smtClean="0">
                <a:latin typeface="+mn-lt"/>
              </a:rPr>
              <a:t> high-energy physics.</a:t>
            </a:r>
            <a:r>
              <a:rPr lang="en-GB" sz="2800" dirty="0" smtClean="0">
                <a:latin typeface="+mn-lt"/>
              </a:rPr>
              <a:t>”</a:t>
            </a:r>
            <a:endParaRPr lang="en-GB" sz="2800" dirty="0"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AU" sz="3600" dirty="0" smtClean="0"/>
              <a:t>Total Research Income: QUT and sector</a:t>
            </a:r>
            <a:endParaRPr lang="en-AU" sz="3556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</p:nvPr>
        </p:nvGraphicFramePr>
        <p:xfrm>
          <a:off x="4724400" y="1219199"/>
          <a:ext cx="3733800" cy="3989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762000" y="1219200"/>
          <a:ext cx="3733800" cy="398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43400" y="5208588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/>
                </a:solidFill>
              </a:rPr>
              <a:t>Data:  </a:t>
            </a:r>
            <a:r>
              <a:rPr lang="en-GB" dirty="0" smtClean="0"/>
              <a:t>Tom Cochrane </a:t>
            </a:r>
          </a:p>
          <a:p>
            <a:pPr algn="r"/>
            <a:r>
              <a:rPr lang="en-GB" dirty="0" smtClean="0"/>
              <a:t>           Deputy Vice-Chancellor, QUT</a:t>
            </a:r>
            <a:endParaRPr lang="en-GB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867400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1" grpId="0">
        <p:bldAsOne/>
      </p:bldGraphic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Humanities are OA too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2590800"/>
          </a:xfrm>
        </p:spPr>
        <p:txBody>
          <a:bodyPr/>
          <a:lstStyle/>
          <a:p>
            <a:pPr marL="450850" indent="-450850"/>
            <a:r>
              <a:rPr lang="en-GB" sz="2800" dirty="0" smtClean="0"/>
              <a:t>Humanities journal articles are covered by mandates</a:t>
            </a:r>
          </a:p>
          <a:p>
            <a:pPr marL="450850" indent="-450850"/>
            <a:r>
              <a:rPr lang="en-GB" sz="2800" dirty="0" smtClean="0"/>
              <a:t>New platforms appearing for humanities outputs</a:t>
            </a:r>
          </a:p>
          <a:p>
            <a:pPr marL="816610" lvl="1" indent="-450850"/>
            <a:r>
              <a:rPr lang="en-GB" sz="2400" dirty="0" smtClean="0"/>
              <a:t>Open Humanities Press</a:t>
            </a:r>
          </a:p>
          <a:p>
            <a:pPr marL="450850" indent="-450850"/>
            <a:r>
              <a:rPr lang="en-GB" sz="2800" dirty="0" smtClean="0"/>
              <a:t>New business models are being explored for books:</a:t>
            </a:r>
          </a:p>
          <a:p>
            <a:pPr marL="816610" lvl="1" indent="-450850"/>
            <a:r>
              <a:rPr lang="en-GB" sz="2400" dirty="0" smtClean="0"/>
              <a:t>US university presses</a:t>
            </a:r>
          </a:p>
          <a:p>
            <a:pPr marL="816610" lvl="1" indent="-450850"/>
            <a:r>
              <a:rPr lang="en-GB" sz="2400" dirty="0" smtClean="0"/>
              <a:t>OAPEN Project (</a:t>
            </a:r>
            <a:r>
              <a:rPr lang="en-GB" sz="2400" dirty="0" smtClean="0">
                <a:hlinkClick r:id="rId2"/>
              </a:rPr>
              <a:t>www.oapen.org</a:t>
            </a:r>
            <a:r>
              <a:rPr lang="en-GB" sz="2400" dirty="0" smtClean="0"/>
              <a:t>)</a:t>
            </a:r>
          </a:p>
          <a:p>
            <a:pPr marL="816610" lvl="1" indent="-450850"/>
            <a:r>
              <a:rPr lang="en-GB" sz="2400" dirty="0" smtClean="0"/>
              <a:t>Commercial publishers (Bloomsbury Academic)</a:t>
            </a:r>
            <a:endParaRPr lang="en-GB" sz="24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Policies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733800"/>
          </a:xfrm>
        </p:spPr>
        <p:txBody>
          <a:bodyPr/>
          <a:lstStyle/>
          <a:p>
            <a:pPr marL="442913" indent="-442913"/>
            <a:r>
              <a:rPr lang="en-GB" dirty="0" smtClean="0">
                <a:latin typeface="+mn-lt"/>
              </a:rPr>
              <a:t>Cover articles and datasets</a:t>
            </a:r>
          </a:p>
          <a:p>
            <a:pPr marL="442913" indent="-442913"/>
            <a:r>
              <a:rPr lang="en-GB" dirty="0" smtClean="0">
                <a:latin typeface="+mn-lt"/>
              </a:rPr>
              <a:t>National-level funder policies</a:t>
            </a:r>
          </a:p>
          <a:p>
            <a:pPr marL="442913" indent="-442913"/>
            <a:r>
              <a:rPr lang="en-GB" dirty="0" smtClean="0">
                <a:latin typeface="+mn-lt"/>
              </a:rPr>
              <a:t>International-level funder policies (ERC)</a:t>
            </a:r>
          </a:p>
          <a:p>
            <a:pPr marL="442913" indent="-442913"/>
            <a:r>
              <a:rPr lang="en-GB" dirty="0" smtClean="0">
                <a:latin typeface="+mn-lt"/>
              </a:rPr>
              <a:t>Important current consultations:</a:t>
            </a:r>
          </a:p>
          <a:p>
            <a:pPr marL="842963" lvl="1" indent="-442913"/>
            <a:r>
              <a:rPr lang="en-GB" dirty="0" smtClean="0">
                <a:latin typeface="+mn-lt"/>
              </a:rPr>
              <a:t>Office of Science &amp; Technology Policy (White House)</a:t>
            </a:r>
          </a:p>
          <a:p>
            <a:pPr marL="842963" lvl="1" indent="-442913"/>
            <a:r>
              <a:rPr lang="en-GB" dirty="0" smtClean="0">
                <a:latin typeface="+mn-lt"/>
              </a:rPr>
              <a:t>European Commission – “EU 2020” 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+mj-lt"/>
              </a:rPr>
              <a:t>Policies</a:t>
            </a:r>
            <a:endParaRPr lang="en-GB" sz="4800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219200"/>
            <a:ext cx="7486650" cy="43022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+mj-lt"/>
              </a:rPr>
              <a:t>Things covered by policies</a:t>
            </a:r>
            <a:endParaRPr lang="en-GB" sz="4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8421255" cy="4873752"/>
          </a:xfrm>
        </p:spPr>
        <p:txBody>
          <a:bodyPr>
            <a:normAutofit/>
          </a:bodyPr>
          <a:lstStyle/>
          <a:p>
            <a:pPr marL="450850" indent="-450850"/>
            <a:r>
              <a:rPr lang="en-GB" sz="2800" dirty="0" smtClean="0">
                <a:latin typeface="+mn-lt"/>
              </a:rPr>
              <a:t>Articles and conference </a:t>
            </a:r>
            <a:r>
              <a:rPr lang="en-GB" sz="2800" dirty="0" smtClean="0">
                <a:latin typeface="+mn-lt"/>
              </a:rPr>
              <a:t>papers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Theses are increasingly being addressed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Humanities are NOT being left behind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Datasets are now being treated as</a:t>
            </a:r>
            <a:r>
              <a:rPr lang="en-GB" sz="2800" dirty="0" smtClean="0">
                <a:latin typeface="+mn-lt"/>
              </a:rPr>
              <a:t> very important (“CC0”)</a:t>
            </a:r>
          </a:p>
          <a:p>
            <a:pPr marL="450850" indent="-450850"/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+mj-lt"/>
              </a:rPr>
              <a:t>Policy types</a:t>
            </a:r>
            <a:endParaRPr lang="en-GB" sz="4800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5619" y="1295399"/>
          <a:ext cx="8301181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Visibility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590800"/>
          </a:xfrm>
        </p:spPr>
        <p:txBody>
          <a:bodyPr/>
          <a:lstStyle/>
          <a:p>
            <a:pPr marL="442913" indent="-442913"/>
            <a:r>
              <a:rPr lang="en-GB" sz="2800" dirty="0" smtClean="0">
                <a:latin typeface="+mn-lt"/>
              </a:rPr>
              <a:t>Best evidenced by usage</a:t>
            </a:r>
          </a:p>
          <a:p>
            <a:pPr marL="442913" indent="-442913"/>
            <a:r>
              <a:rPr lang="en-GB" sz="2800" dirty="0" smtClean="0">
                <a:latin typeface="+mn-lt"/>
              </a:rPr>
              <a:t>e</a:t>
            </a:r>
            <a:r>
              <a:rPr lang="en-GB" sz="2800" dirty="0" smtClean="0">
                <a:latin typeface="+mn-lt"/>
              </a:rPr>
              <a:t>-Scholarship (University of California): </a:t>
            </a:r>
            <a:r>
              <a:rPr lang="en-GB" sz="2800" dirty="0" smtClean="0">
                <a:solidFill>
                  <a:srgbClr val="608C27"/>
                </a:solidFill>
                <a:latin typeface="+mn-lt"/>
              </a:rPr>
              <a:t>9 million views </a:t>
            </a:r>
            <a:r>
              <a:rPr lang="en-GB" sz="2800" dirty="0" smtClean="0">
                <a:latin typeface="+mn-lt"/>
              </a:rPr>
              <a:t>since 2002 (31,000 items)</a:t>
            </a:r>
          </a:p>
          <a:p>
            <a:pPr marL="442913" indent="-442913"/>
            <a:r>
              <a:rPr lang="en-GB" sz="2800" dirty="0" smtClean="0">
                <a:latin typeface="+mn-lt"/>
              </a:rPr>
              <a:t>School of Electronics &amp; Computer Science (University of Southampton): </a:t>
            </a:r>
            <a:r>
              <a:rPr lang="en-GB" sz="2800" dirty="0" smtClean="0">
                <a:solidFill>
                  <a:srgbClr val="608C27"/>
                </a:solidFill>
                <a:latin typeface="+mn-lt"/>
              </a:rPr>
              <a:t>30,000 downloads per month </a:t>
            </a:r>
            <a:r>
              <a:rPr lang="en-GB" sz="2800" dirty="0" smtClean="0">
                <a:latin typeface="+mn-lt"/>
              </a:rPr>
              <a:t>(c18,000 items)</a:t>
            </a:r>
          </a:p>
          <a:p>
            <a:pPr marL="442913" indent="-442913"/>
            <a:r>
              <a:rPr lang="en-GB" sz="2800" dirty="0" err="1" smtClean="0">
                <a:latin typeface="+mn-lt"/>
              </a:rPr>
              <a:t>ORBi</a:t>
            </a:r>
            <a:r>
              <a:rPr lang="en-GB" sz="2800" dirty="0" smtClean="0">
                <a:latin typeface="+mn-lt"/>
              </a:rPr>
              <a:t> (University of Liege): </a:t>
            </a:r>
            <a:r>
              <a:rPr lang="en-GB" sz="2800" dirty="0" smtClean="0">
                <a:solidFill>
                  <a:srgbClr val="608C27"/>
                </a:solidFill>
                <a:latin typeface="+mn-lt"/>
              </a:rPr>
              <a:t>170,000 downloads in December 2009</a:t>
            </a:r>
            <a:r>
              <a:rPr lang="en-GB" sz="2800" dirty="0" smtClean="0">
                <a:latin typeface="+mn-lt"/>
              </a:rPr>
              <a:t> (14,000 items) </a:t>
            </a:r>
            <a:endParaRPr lang="en-GB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912100" cy="762000"/>
          </a:xfrm>
        </p:spPr>
        <p:txBody>
          <a:bodyPr>
            <a:normAutofit fontScale="90000"/>
          </a:bodyPr>
          <a:lstStyle/>
          <a:p>
            <a:r>
              <a:rPr lang="en-GB" sz="5400" dirty="0" smtClean="0">
                <a:latin typeface="+mj-lt"/>
              </a:rPr>
              <a:t>Open Access citation i</a:t>
            </a:r>
            <a:r>
              <a:rPr lang="en-GB" sz="5400" dirty="0" smtClean="0">
                <a:latin typeface="+mj-lt"/>
              </a:rPr>
              <a:t>mpact</a:t>
            </a:r>
            <a:endParaRPr lang="en-GB" sz="5400" dirty="0">
              <a:solidFill>
                <a:srgbClr val="8EB4E3"/>
              </a:solidFill>
              <a:latin typeface="+mj-lt"/>
            </a:endParaRPr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762000" y="1143000"/>
          <a:ext cx="7086600" cy="4075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733800" y="5218652"/>
            <a:ext cx="41148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GB" sz="1600" b="1" dirty="0">
                <a:latin typeface="+mn-lt"/>
              </a:rPr>
              <a:t>Range = 36%-200%</a:t>
            </a:r>
          </a:p>
          <a:p>
            <a:pPr algn="r"/>
            <a:r>
              <a:rPr lang="en-GB" sz="1600" dirty="0">
                <a:latin typeface="+mn-lt"/>
              </a:rPr>
              <a:t>(Data: </a:t>
            </a:r>
            <a:r>
              <a:rPr lang="en-GB" sz="1600" dirty="0" err="1">
                <a:latin typeface="+mn-lt"/>
              </a:rPr>
              <a:t>Stevan</a:t>
            </a:r>
            <a:r>
              <a:rPr lang="en-GB" sz="1600" dirty="0">
                <a:latin typeface="+mn-lt"/>
              </a:rPr>
              <a:t> </a:t>
            </a:r>
            <a:r>
              <a:rPr lang="en-GB" sz="1600" dirty="0" err="1">
                <a:latin typeface="+mn-lt"/>
              </a:rPr>
              <a:t>Harnad</a:t>
            </a:r>
            <a:r>
              <a:rPr lang="en-GB" sz="1600" dirty="0">
                <a:latin typeface="+mn-lt"/>
              </a:rPr>
              <a:t> and co-workers)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4982" cy="1143000"/>
          </a:xfrm>
        </p:spPr>
        <p:txBody>
          <a:bodyPr>
            <a:noAutofit/>
          </a:bodyPr>
          <a:lstStyle/>
          <a:p>
            <a:r>
              <a:rPr lang="en-GB" sz="4200" dirty="0" smtClean="0">
                <a:latin typeface="+mj-lt"/>
              </a:rPr>
              <a:t>Queensland University of Technology</a:t>
            </a:r>
            <a:endParaRPr lang="en-GB" sz="42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0850" indent="-450850"/>
            <a:r>
              <a:rPr lang="en-GB" sz="2800" dirty="0" err="1" smtClean="0">
                <a:latin typeface="+mn-lt"/>
              </a:rPr>
              <a:t>EPrints</a:t>
            </a:r>
            <a:r>
              <a:rPr lang="en-GB" sz="2800" dirty="0" smtClean="0">
                <a:latin typeface="+mn-lt"/>
              </a:rPr>
              <a:t> repository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Mandatory policy since 2004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14,269 items, of which almost 9000 are full-text, OA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Further 1000 in embargo area</a:t>
            </a:r>
          </a:p>
          <a:p>
            <a:pPr marL="450850" indent="-450850"/>
            <a:r>
              <a:rPr lang="en-GB" sz="2800" dirty="0" smtClean="0">
                <a:latin typeface="+mn-lt"/>
              </a:rPr>
              <a:t>2088 active depositors</a:t>
            </a:r>
            <a:endParaRPr lang="en-GB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OS-Green white bg">
  <a:themeElements>
    <a:clrScheme name="Custom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A7A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EOS-Green white bg.pot</Template>
  <TotalTime>2305</TotalTime>
  <Words>709</Words>
  <Application>Microsoft Macintosh PowerPoint</Application>
  <PresentationFormat>On-screen Show (4:3)</PresentationFormat>
  <Paragraphs>129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ＭＳ Ｐゴシック</vt:lpstr>
      <vt:lpstr>Arial</vt:lpstr>
      <vt:lpstr>Courier New</vt:lpstr>
      <vt:lpstr>EOS-Green white bg</vt:lpstr>
      <vt:lpstr>Scholarly communication – international developments: Why open scholarship is taking root</vt:lpstr>
      <vt:lpstr>Development areas</vt:lpstr>
      <vt:lpstr>Policies</vt:lpstr>
      <vt:lpstr>Policies</vt:lpstr>
      <vt:lpstr>Things covered by policies</vt:lpstr>
      <vt:lpstr>Policy types</vt:lpstr>
      <vt:lpstr>Visibility</vt:lpstr>
      <vt:lpstr>Open Access citation impact</vt:lpstr>
      <vt:lpstr>Queensland University of Technology</vt:lpstr>
      <vt:lpstr>Ray Frost’s impact</vt:lpstr>
      <vt:lpstr>The U.Southampton conundrum</vt:lpstr>
      <vt:lpstr>Slide 12</vt:lpstr>
      <vt:lpstr>Infrastructures</vt:lpstr>
      <vt:lpstr>An institutional repository …</vt:lpstr>
      <vt:lpstr>Interoperability</vt:lpstr>
      <vt:lpstr>Repository services</vt:lpstr>
      <vt:lpstr>Economics</vt:lpstr>
      <vt:lpstr>Economic benefits from Open Access</vt:lpstr>
      <vt:lpstr>Thank you</vt:lpstr>
      <vt:lpstr>The early bird …</vt:lpstr>
      <vt:lpstr>Impact</vt:lpstr>
      <vt:lpstr>Total Research Income: QUT and sector</vt:lpstr>
      <vt:lpstr>Humanities are OA too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Scholarly communication – international developments: Why open scholarship is taking root</dc:title>
  <dc:creator>ALMA SWAN</dc:creator>
  <cp:lastModifiedBy>ALMA SWAN</cp:lastModifiedBy>
  <cp:revision>20</cp:revision>
  <dcterms:created xsi:type="dcterms:W3CDTF">2010-01-09T15:49:04Z</dcterms:created>
  <dcterms:modified xsi:type="dcterms:W3CDTF">2010-01-11T06:14:55Z</dcterms:modified>
</cp:coreProperties>
</file>