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charts/chart7.xml" ContentType="application/vnd.openxmlformats-officedocument.drawingml.chart+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ppt/charts/chart5.xml" ContentType="application/vnd.openxmlformats-officedocument.drawingml.char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Override PartName="/ppt/charts/chart8.xml" ContentType="application/vnd.openxmlformats-officedocument.drawingml.chart+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notesSlides/notesSlide3.xml" ContentType="application/vnd.openxmlformats-officedocument.presentationml.notesSlide+xml"/>
  <Default Extension="xml" ContentType="application/xml"/>
  <Default Extension="xlsx" ContentType="application/vnd.openxmlformats-officedocument.spreadsheetml.shee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Default Extension="package" ContentType="application/vnd.openxmlformats-officedocument.package"/>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1" r:id="rId1"/>
  </p:sldMasterIdLst>
  <p:notesMasterIdLst>
    <p:notesMasterId r:id="rId58"/>
  </p:notesMasterIdLst>
  <p:sldIdLst>
    <p:sldId id="257" r:id="rId2"/>
    <p:sldId id="358" r:id="rId3"/>
    <p:sldId id="360" r:id="rId4"/>
    <p:sldId id="328" r:id="rId5"/>
    <p:sldId id="361" r:id="rId6"/>
    <p:sldId id="362" r:id="rId7"/>
    <p:sldId id="259" r:id="rId8"/>
    <p:sldId id="260" r:id="rId9"/>
    <p:sldId id="261" r:id="rId10"/>
    <p:sldId id="262" r:id="rId11"/>
    <p:sldId id="349" r:id="rId12"/>
    <p:sldId id="350" r:id="rId13"/>
    <p:sldId id="263" r:id="rId14"/>
    <p:sldId id="264" r:id="rId15"/>
    <p:sldId id="265" r:id="rId16"/>
    <p:sldId id="267" r:id="rId17"/>
    <p:sldId id="266" r:id="rId18"/>
    <p:sldId id="268" r:id="rId19"/>
    <p:sldId id="269" r:id="rId20"/>
    <p:sldId id="270" r:id="rId21"/>
    <p:sldId id="271" r:id="rId22"/>
    <p:sldId id="272" r:id="rId23"/>
    <p:sldId id="273" r:id="rId24"/>
    <p:sldId id="274" r:id="rId25"/>
    <p:sldId id="345" r:id="rId26"/>
    <p:sldId id="346" r:id="rId27"/>
    <p:sldId id="347" r:id="rId28"/>
    <p:sldId id="348" r:id="rId29"/>
    <p:sldId id="351" r:id="rId30"/>
    <p:sldId id="352" r:id="rId31"/>
    <p:sldId id="353" r:id="rId32"/>
    <p:sldId id="354" r:id="rId33"/>
    <p:sldId id="275" r:id="rId34"/>
    <p:sldId id="276" r:id="rId35"/>
    <p:sldId id="277" r:id="rId36"/>
    <p:sldId id="278" r:id="rId37"/>
    <p:sldId id="322" r:id="rId38"/>
    <p:sldId id="355" r:id="rId39"/>
    <p:sldId id="356" r:id="rId40"/>
    <p:sldId id="286" r:id="rId41"/>
    <p:sldId id="288" r:id="rId42"/>
    <p:sldId id="357" r:id="rId43"/>
    <p:sldId id="289" r:id="rId44"/>
    <p:sldId id="279" r:id="rId45"/>
    <p:sldId id="280" r:id="rId46"/>
    <p:sldId id="283" r:id="rId47"/>
    <p:sldId id="284" r:id="rId48"/>
    <p:sldId id="311" r:id="rId49"/>
    <p:sldId id="332" r:id="rId50"/>
    <p:sldId id="333" r:id="rId51"/>
    <p:sldId id="282" r:id="rId52"/>
    <p:sldId id="359" r:id="rId53"/>
    <p:sldId id="344" r:id="rId54"/>
    <p:sldId id="326" r:id="rId55"/>
    <p:sldId id="293" r:id="rId56"/>
    <p:sldId id="34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336"/>
    </p:cViewPr>
  </p:sorterViewPr>
  <p:gridSpacing cx="73736200" cy="73736200"/>
</p:viewPr>
</file>

<file path=ppt/_rels/presentation.xml.rels><?xml version="1.0" encoding="UTF-8" standalone="yes"?>
<Relationships xmlns="http://schemas.openxmlformats.org/package/2006/relationships"><Relationship Id="rId60" Type="http://schemas.openxmlformats.org/officeDocument/2006/relationships/presProps" Target="pres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notesMaster" Target="notesMasters/notes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printerSettings" Target="printerSettings/printerSettings1.bin"/><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heme" Target="theme/theme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viewProps" Target="viewProps.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package3.package"/></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heronl\Local%20Settings\Temporary%20Internet%20Files\Content.Outlook\Y0O0UWDU\03-07Cat%201%20Comp%20QUT%20vs%20Sector.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heronl\Local%20Settings\Temporary%20Internet%20Files\Content.Outlook\Y0O0UWDU\03-07Cat%201%20Comp%20QUT%20vs%20Sector.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package6.package"/></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267758943326529"/>
          <c:y val="0.109237885157226"/>
          <c:w val="0.503062481773112"/>
          <c:h val="0.846438225286117"/>
        </c:manualLayout>
      </c:layout>
      <c:pieChart>
        <c:varyColors val="1"/>
        <c:ser>
          <c:idx val="0"/>
          <c:order val="0"/>
          <c:tx>
            <c:strRef>
              <c:f>Sheet1!$B$1</c:f>
              <c:strCache>
                <c:ptCount val="1"/>
                <c:pt idx="0">
                  <c:v>Sales</c:v>
                </c:pt>
              </c:strCache>
            </c:strRef>
          </c:tx>
          <c:explosion val="25"/>
          <c:dLbls>
            <c:dLbl>
              <c:idx val="0"/>
              <c:layout>
                <c:manualLayout>
                  <c:x val="0.0347383833965199"/>
                  <c:y val="0.0222181694989274"/>
                </c:manualLayout>
              </c:layout>
              <c:showCatName val="1"/>
              <c:showPercent val="1"/>
            </c:dLbl>
            <c:dLbl>
              <c:idx val="1"/>
              <c:layout>
                <c:manualLayout>
                  <c:x val="-0.0910462233887431"/>
                  <c:y val="-0.142737595957708"/>
                </c:manualLayout>
              </c:layout>
              <c:showCatName val="1"/>
              <c:showPercent val="1"/>
            </c:dLbl>
            <c:dLbl>
              <c:idx val="2"/>
              <c:layout>
                <c:manualLayout>
                  <c:x val="-0.0153501992806455"/>
                  <c:y val="0.0231455707085153"/>
                </c:manualLayout>
              </c:layout>
              <c:showCatName val="1"/>
              <c:showPercent val="1"/>
            </c:dLbl>
            <c:dLbl>
              <c:idx val="3"/>
              <c:layout>
                <c:manualLayout>
                  <c:x val="-0.0840420555069505"/>
                  <c:y val="0.0808331696231835"/>
                </c:manualLayout>
              </c:layout>
              <c:showCatName val="1"/>
              <c:showPercent val="1"/>
            </c:dLbl>
            <c:showCatName val="1"/>
            <c:showPercent val="1"/>
            <c:showLeaderLines val="1"/>
          </c:dLbls>
          <c:cat>
            <c:strRef>
              <c:f>Sheet1!$A$2:$A$7</c:f>
              <c:strCache>
                <c:ptCount val="6"/>
                <c:pt idx="0">
                  <c:v>Europe</c:v>
                </c:pt>
                <c:pt idx="1">
                  <c:v>North America</c:v>
                </c:pt>
                <c:pt idx="2">
                  <c:v>Central/South America</c:v>
                </c:pt>
                <c:pt idx="3">
                  <c:v>Asia</c:v>
                </c:pt>
                <c:pt idx="4">
                  <c:v>Australasia</c:v>
                </c:pt>
                <c:pt idx="5">
                  <c:v>Africa</c:v>
                </c:pt>
              </c:strCache>
            </c:strRef>
          </c:cat>
          <c:val>
            <c:numRef>
              <c:f>Sheet1!$B$2:$B$7</c:f>
              <c:numCache>
                <c:formatCode>General</c:formatCode>
                <c:ptCount val="6"/>
                <c:pt idx="0">
                  <c:v>48.0</c:v>
                </c:pt>
                <c:pt idx="1">
                  <c:v>28.0</c:v>
                </c:pt>
                <c:pt idx="2">
                  <c:v>8.0</c:v>
                </c:pt>
                <c:pt idx="3">
                  <c:v>12.0</c:v>
                </c:pt>
                <c:pt idx="4">
                  <c:v>5.0</c:v>
                </c:pt>
                <c:pt idx="5">
                  <c:v>2.0</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bar"/>
        <c:grouping val="clustered"/>
        <c:ser>
          <c:idx val="0"/>
          <c:order val="0"/>
          <c:tx>
            <c:strRef>
              <c:f>Sheet1!$B$1</c:f>
              <c:strCache>
                <c:ptCount val="1"/>
                <c:pt idx="0">
                  <c:v>% repositories </c:v>
                </c:pt>
              </c:strCache>
            </c:strRef>
          </c:tx>
          <c:cat>
            <c:strRef>
              <c:f>Sheet1!$A$2:$A$13</c:f>
              <c:strCache>
                <c:ptCount val="12"/>
                <c:pt idx="0">
                  <c:v>Journal articles</c:v>
                </c:pt>
                <c:pt idx="1">
                  <c:v>Theses &amp; dissertations</c:v>
                </c:pt>
                <c:pt idx="2">
                  <c:v>Unpublished reports and working papers</c:v>
                </c:pt>
                <c:pt idx="3">
                  <c:v>Conference and workshop papers</c:v>
                </c:pt>
                <c:pt idx="4">
                  <c:v>Books, chapters and sections</c:v>
                </c:pt>
                <c:pt idx="5">
                  <c:v>Multimedia and audiovisual material</c:v>
                </c:pt>
                <c:pt idx="6">
                  <c:v>Other special items</c:v>
                </c:pt>
                <c:pt idx="7">
                  <c:v>Learning objects</c:v>
                </c:pt>
                <c:pt idx="8">
                  <c:v>Bibliographic references</c:v>
                </c:pt>
                <c:pt idx="9">
                  <c:v>Datasets</c:v>
                </c:pt>
                <c:pt idx="10">
                  <c:v>Software</c:v>
                </c:pt>
                <c:pt idx="11">
                  <c:v>Patents</c:v>
                </c:pt>
              </c:strCache>
            </c:strRef>
          </c:cat>
          <c:val>
            <c:numRef>
              <c:f>Sheet1!$B$2:$B$13</c:f>
              <c:numCache>
                <c:formatCode>General</c:formatCode>
                <c:ptCount val="12"/>
                <c:pt idx="0">
                  <c:v>61.0</c:v>
                </c:pt>
                <c:pt idx="1">
                  <c:v>50.0</c:v>
                </c:pt>
                <c:pt idx="2">
                  <c:v>45.0</c:v>
                </c:pt>
                <c:pt idx="3">
                  <c:v>36.0</c:v>
                </c:pt>
                <c:pt idx="4">
                  <c:v>30.0</c:v>
                </c:pt>
                <c:pt idx="5">
                  <c:v>23.0</c:v>
                </c:pt>
                <c:pt idx="6">
                  <c:v>16.0</c:v>
                </c:pt>
                <c:pt idx="7">
                  <c:v>14.0</c:v>
                </c:pt>
                <c:pt idx="8">
                  <c:v>14.0</c:v>
                </c:pt>
                <c:pt idx="9">
                  <c:v>5.0</c:v>
                </c:pt>
                <c:pt idx="10">
                  <c:v>5.0</c:v>
                </c:pt>
                <c:pt idx="11">
                  <c:v>2.0</c:v>
                </c:pt>
              </c:numCache>
            </c:numRef>
          </c:val>
        </c:ser>
        <c:axId val="438831864"/>
        <c:axId val="272607608"/>
      </c:barChart>
      <c:catAx>
        <c:axId val="438831864"/>
        <c:scaling>
          <c:orientation val="maxMin"/>
        </c:scaling>
        <c:axPos val="l"/>
        <c:tickLblPos val="nextTo"/>
        <c:crossAx val="272607608"/>
        <c:crosses val="autoZero"/>
        <c:auto val="1"/>
        <c:lblAlgn val="ctr"/>
        <c:lblOffset val="100"/>
        <c:tickLblSkip val="1"/>
        <c:tickMarkSkip val="1"/>
      </c:catAx>
      <c:valAx>
        <c:axId val="272607608"/>
        <c:scaling>
          <c:orientation val="minMax"/>
        </c:scaling>
        <c:axPos val="t"/>
        <c:majorGridlines/>
        <c:numFmt formatCode="General" sourceLinked="1"/>
        <c:tickLblPos val="nextTo"/>
        <c:crossAx val="438831864"/>
        <c:crosses val="autoZero"/>
        <c:crossBetween val="between"/>
      </c:valAx>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hPercent val="147"/>
      <c:depthPercent val="100"/>
      <c:rAngAx val="1"/>
    </c:view3D>
    <c:floor>
      <c:spPr>
        <a:solidFill>
          <a:srgbClr val="C0C0C0"/>
        </a:solidFill>
        <a:ln w="12700">
          <a:solidFill>
            <a:srgbClr val="000000"/>
          </a:solidFill>
          <a:prstDash val="solid"/>
        </a:ln>
      </c:spPr>
    </c:floor>
    <c:sideWall>
      <c:spPr>
        <a:noFill/>
        <a:ln w="12700">
          <a:solidFill>
            <a:srgbClr val="000000"/>
          </a:solidFill>
          <a:prstDash val="solid"/>
        </a:ln>
      </c:spPr>
    </c:sideWall>
    <c:backWall>
      <c:spPr>
        <a:noFill/>
        <a:ln w="12700">
          <a:solidFill>
            <a:srgbClr val="000000"/>
          </a:solidFill>
          <a:prstDash val="solid"/>
        </a:ln>
      </c:spPr>
    </c:backWall>
    <c:plotArea>
      <c:layout>
        <c:manualLayout>
          <c:layoutTarget val="inner"/>
          <c:xMode val="edge"/>
          <c:yMode val="edge"/>
          <c:x val="0.0768518518518518"/>
          <c:y val="0.0081190798376184"/>
          <c:w val="0.915740740740741"/>
          <c:h val="0.93234100135318"/>
        </c:manualLayout>
      </c:layout>
      <c:bar3DChart>
        <c:barDir val="bar"/>
        <c:grouping val="clustered"/>
        <c:ser>
          <c:idx val="0"/>
          <c:order val="0"/>
          <c:tx>
            <c:strRef>
              <c:f>Sheet1!$A$2</c:f>
              <c:strCache>
                <c:ptCount val="1"/>
                <c:pt idx="0">
                  <c:v>Biology</c:v>
                </c:pt>
              </c:strCache>
            </c:strRef>
          </c:tx>
          <c:spPr>
            <a:solidFill>
              <a:schemeClr val="bg2">
                <a:lumMod val="40000"/>
                <a:lumOff val="60000"/>
              </a:schemeClr>
            </a:solidFill>
            <a:ln w="12680">
              <a:solidFill>
                <a:srgbClr val="000000"/>
              </a:solidFill>
              <a:prstDash val="solid"/>
            </a:ln>
          </c:spPr>
          <c:cat>
            <c:strRef>
              <c:f>Sheet1!$B$1:$L$1</c:f>
              <c:strCache>
                <c:ptCount val="11"/>
                <c:pt idx="0">
                  <c:v>Biology</c:v>
                </c:pt>
                <c:pt idx="1">
                  <c:v>Economics</c:v>
                </c:pt>
                <c:pt idx="2">
                  <c:v>Political Sci</c:v>
                </c:pt>
                <c:pt idx="3">
                  <c:v>Health Sci</c:v>
                </c:pt>
                <c:pt idx="4">
                  <c:v>Business</c:v>
                </c:pt>
                <c:pt idx="5">
                  <c:v>Education</c:v>
                </c:pt>
                <c:pt idx="6">
                  <c:v>Management</c:v>
                </c:pt>
                <c:pt idx="7">
                  <c:v>Law</c:v>
                </c:pt>
                <c:pt idx="8">
                  <c:v>Psychology</c:v>
                </c:pt>
                <c:pt idx="9">
                  <c:v>Sociology</c:v>
                </c:pt>
                <c:pt idx="10">
                  <c:v>Physics</c:v>
                </c:pt>
              </c:strCache>
            </c:strRef>
          </c:cat>
          <c:val>
            <c:numRef>
              <c:f>Sheet1!$B$2:$L$2</c:f>
              <c:numCache>
                <c:formatCode>General</c:formatCode>
                <c:ptCount val="11"/>
                <c:pt idx="0">
                  <c:v>36.0</c:v>
                </c:pt>
                <c:pt idx="1">
                  <c:v>49.0</c:v>
                </c:pt>
                <c:pt idx="2">
                  <c:v>57.0</c:v>
                </c:pt>
                <c:pt idx="3">
                  <c:v>57.0</c:v>
                </c:pt>
                <c:pt idx="4">
                  <c:v>76.0</c:v>
                </c:pt>
                <c:pt idx="5">
                  <c:v>77.0</c:v>
                </c:pt>
                <c:pt idx="6">
                  <c:v>92.0</c:v>
                </c:pt>
                <c:pt idx="7">
                  <c:v>108.0</c:v>
                </c:pt>
                <c:pt idx="8">
                  <c:v>108.0</c:v>
                </c:pt>
                <c:pt idx="9">
                  <c:v>172.0</c:v>
                </c:pt>
                <c:pt idx="10">
                  <c:v>250.0</c:v>
                </c:pt>
              </c:numCache>
            </c:numRef>
          </c:val>
        </c:ser>
        <c:gapWidth val="20"/>
        <c:gapDepth val="110"/>
        <c:shape val="cylinder"/>
        <c:axId val="210814840"/>
        <c:axId val="270393816"/>
        <c:axId val="0"/>
      </c:bar3DChart>
      <c:catAx>
        <c:axId val="210814840"/>
        <c:scaling>
          <c:orientation val="minMax"/>
        </c:scaling>
        <c:axPos val="l"/>
        <c:numFmt formatCode="General" sourceLinked="1"/>
        <c:tickLblPos val="low"/>
        <c:spPr>
          <a:ln w="3170">
            <a:solidFill>
              <a:srgbClr val="000000"/>
            </a:solidFill>
            <a:prstDash val="solid"/>
          </a:ln>
        </c:spPr>
        <c:txPr>
          <a:bodyPr rot="0" vert="horz"/>
          <a:lstStyle/>
          <a:p>
            <a:pPr>
              <a:defRPr sz="1600" b="1" i="0" u="none" strike="noStrike" baseline="0">
                <a:solidFill>
                  <a:schemeClr val="tx1"/>
                </a:solidFill>
                <a:latin typeface="Geneva"/>
                <a:ea typeface="Geneva"/>
                <a:cs typeface="Geneva"/>
              </a:defRPr>
            </a:pPr>
            <a:endParaRPr lang="en-US"/>
          </a:p>
        </c:txPr>
        <c:crossAx val="270393816"/>
        <c:crosses val="autoZero"/>
        <c:lblAlgn val="ctr"/>
        <c:lblOffset val="100"/>
        <c:tickLblSkip val="1"/>
        <c:tickMarkSkip val="1"/>
      </c:catAx>
      <c:valAx>
        <c:axId val="270393816"/>
        <c:scaling>
          <c:orientation val="minMax"/>
          <c:max val="250.0"/>
        </c:scaling>
        <c:axPos val="b"/>
        <c:majorGridlines>
          <c:spPr>
            <a:ln w="12680">
              <a:solidFill>
                <a:schemeClr val="tx1"/>
              </a:solidFill>
              <a:prstDash val="solid"/>
            </a:ln>
          </c:spPr>
        </c:majorGridlines>
        <c:title>
          <c:tx>
            <c:rich>
              <a:bodyPr/>
              <a:lstStyle/>
              <a:p>
                <a:pPr>
                  <a:defRPr sz="998" b="1" i="0" u="none" strike="noStrike" baseline="0">
                    <a:solidFill>
                      <a:srgbClr val="000000"/>
                    </a:solidFill>
                    <a:latin typeface="Geneva"/>
                    <a:ea typeface="Geneva"/>
                    <a:cs typeface="Geneva"/>
                  </a:defRPr>
                </a:pPr>
                <a:r>
                  <a:rPr lang="en-US"/>
                  <a:t>% increase in citations with Open Access</a:t>
                </a:r>
              </a:p>
            </c:rich>
          </c:tx>
          <c:layout>
            <c:manualLayout>
              <c:xMode val="edge"/>
              <c:yMode val="edge"/>
              <c:x val="0.434259259259259"/>
              <c:y val="0.964817320703654"/>
            </c:manualLayout>
          </c:layout>
          <c:spPr>
            <a:noFill/>
            <a:ln w="25359">
              <a:noFill/>
            </a:ln>
          </c:spPr>
        </c:title>
        <c:numFmt formatCode="General" sourceLinked="1"/>
        <c:tickLblPos val="nextTo"/>
        <c:spPr>
          <a:ln w="3170">
            <a:solidFill>
              <a:schemeClr val="tx1"/>
            </a:solidFill>
            <a:prstDash val="solid"/>
          </a:ln>
        </c:spPr>
        <c:txPr>
          <a:bodyPr rot="0" vert="horz"/>
          <a:lstStyle/>
          <a:p>
            <a:pPr>
              <a:defRPr sz="1600" b="1" i="0" u="none" strike="noStrike" baseline="0">
                <a:solidFill>
                  <a:schemeClr val="tx1"/>
                </a:solidFill>
                <a:latin typeface="Geneva"/>
                <a:ea typeface="Geneva"/>
                <a:cs typeface="Geneva"/>
              </a:defRPr>
            </a:pPr>
            <a:endParaRPr lang="en-US"/>
          </a:p>
        </c:txPr>
        <c:crossAx val="210814840"/>
        <c:crosses val="autoZero"/>
        <c:crossBetween val="between"/>
      </c:valAx>
      <c:spPr>
        <a:noFill/>
        <a:ln w="25359">
          <a:noFill/>
        </a:ln>
      </c:spPr>
    </c:plotArea>
    <c:plotVisOnly val="1"/>
    <c:dispBlanksAs val="gap"/>
  </c:chart>
  <c:spPr>
    <a:noFill/>
    <a:ln>
      <a:noFill/>
    </a:ln>
  </c:spPr>
  <c:txPr>
    <a:bodyPr/>
    <a:lstStyle/>
    <a:p>
      <a:pPr>
        <a:defRPr sz="998" b="1" i="0" u="none" strike="noStrike" baseline="0">
          <a:solidFill>
            <a:srgbClr val="000000"/>
          </a:solidFill>
          <a:latin typeface="Geneva"/>
          <a:ea typeface="Geneva"/>
          <a:cs typeface="Geneva"/>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Sheet1!$B$1</c:f>
              <c:strCache>
                <c:ptCount val="1"/>
                <c:pt idx="0">
                  <c:v>OA</c:v>
                </c:pt>
              </c:strCache>
            </c:strRef>
          </c:tx>
          <c:spPr>
            <a:ln w="63500"/>
          </c:spP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Sheet1!$B$2:$B$10</c:f>
              <c:numCache>
                <c:formatCode>General</c:formatCode>
                <c:ptCount val="9"/>
                <c:pt idx="0">
                  <c:v>0.34</c:v>
                </c:pt>
                <c:pt idx="1">
                  <c:v>1.48</c:v>
                </c:pt>
                <c:pt idx="2">
                  <c:v>3.19</c:v>
                </c:pt>
                <c:pt idx="3">
                  <c:v>5.09</c:v>
                </c:pt>
                <c:pt idx="4">
                  <c:v>7.38</c:v>
                </c:pt>
                <c:pt idx="5">
                  <c:v>9.93</c:v>
                </c:pt>
                <c:pt idx="6">
                  <c:v>12.7</c:v>
                </c:pt>
                <c:pt idx="7">
                  <c:v>15.21</c:v>
                </c:pt>
                <c:pt idx="8">
                  <c:v>17.62</c:v>
                </c:pt>
              </c:numCache>
            </c:numRef>
          </c:val>
        </c:ser>
        <c:ser>
          <c:idx val="1"/>
          <c:order val="1"/>
          <c:tx>
            <c:strRef>
              <c:f>Sheet1!$C$1</c:f>
              <c:strCache>
                <c:ptCount val="1"/>
                <c:pt idx="0">
                  <c:v>Non-OA</c:v>
                </c:pt>
              </c:strCache>
            </c:strRef>
          </c:tx>
          <c:spPr>
            <a:ln w="63500">
              <a:solidFill>
                <a:schemeClr val="accent2"/>
              </a:solidFill>
            </a:ln>
          </c:spP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Sheet1!$C$2:$C$10</c:f>
              <c:numCache>
                <c:formatCode>General</c:formatCode>
                <c:ptCount val="9"/>
                <c:pt idx="0">
                  <c:v>0.14</c:v>
                </c:pt>
                <c:pt idx="1">
                  <c:v>0.61</c:v>
                </c:pt>
                <c:pt idx="2">
                  <c:v>1.34</c:v>
                </c:pt>
                <c:pt idx="3">
                  <c:v>2.2</c:v>
                </c:pt>
                <c:pt idx="4">
                  <c:v>3.15</c:v>
                </c:pt>
                <c:pt idx="5">
                  <c:v>4.109999999999999</c:v>
                </c:pt>
                <c:pt idx="6">
                  <c:v>5.149999999999999</c:v>
                </c:pt>
                <c:pt idx="7">
                  <c:v>6.22</c:v>
                </c:pt>
                <c:pt idx="8">
                  <c:v>7.21</c:v>
                </c:pt>
              </c:numCache>
            </c:numRef>
          </c:val>
        </c:ser>
        <c:marker val="1"/>
        <c:axId val="239823368"/>
        <c:axId val="494777016"/>
      </c:lineChart>
      <c:catAx>
        <c:axId val="239823368"/>
        <c:scaling>
          <c:orientation val="minMax"/>
        </c:scaling>
        <c:axPos val="b"/>
        <c:numFmt formatCode="General" sourceLinked="1"/>
        <c:tickLblPos val="nextTo"/>
        <c:crossAx val="494777016"/>
        <c:crosses val="autoZero"/>
        <c:auto val="1"/>
        <c:lblAlgn val="ctr"/>
        <c:lblOffset val="100"/>
      </c:catAx>
      <c:valAx>
        <c:axId val="494777016"/>
        <c:scaling>
          <c:orientation val="minMax"/>
        </c:scaling>
        <c:axPos val="l"/>
        <c:majorGridlines/>
        <c:numFmt formatCode="General" sourceLinked="1"/>
        <c:tickLblPos val="nextTo"/>
        <c:crossAx val="239823368"/>
        <c:crosses val="autoZero"/>
        <c:crossBetween val="between"/>
      </c:valAx>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Sheet1!$B$1</c:f>
              <c:strCache>
                <c:ptCount val="1"/>
                <c:pt idx="0">
                  <c:v>OA</c:v>
                </c:pt>
              </c:strCache>
            </c:strRef>
          </c:tx>
          <c:spPr>
            <a:ln w="63500"/>
          </c:spP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Sheet1!$B$2:$B$10</c:f>
              <c:numCache>
                <c:formatCode>General</c:formatCode>
                <c:ptCount val="9"/>
                <c:pt idx="0">
                  <c:v>1.08</c:v>
                </c:pt>
                <c:pt idx="1">
                  <c:v>7.649999999999999</c:v>
                </c:pt>
                <c:pt idx="2">
                  <c:v>16.54</c:v>
                </c:pt>
                <c:pt idx="3">
                  <c:v>23.62</c:v>
                </c:pt>
                <c:pt idx="4">
                  <c:v>29.77</c:v>
                </c:pt>
                <c:pt idx="5">
                  <c:v>34.38</c:v>
                </c:pt>
                <c:pt idx="6">
                  <c:v>38.42</c:v>
                </c:pt>
                <c:pt idx="7">
                  <c:v>42.15</c:v>
                </c:pt>
                <c:pt idx="8">
                  <c:v>45.04</c:v>
                </c:pt>
              </c:numCache>
            </c:numRef>
          </c:val>
        </c:ser>
        <c:ser>
          <c:idx val="1"/>
          <c:order val="1"/>
          <c:tx>
            <c:strRef>
              <c:f>Sheet1!$C$1</c:f>
              <c:strCache>
                <c:ptCount val="1"/>
                <c:pt idx="0">
                  <c:v>Non-OA</c:v>
                </c:pt>
              </c:strCache>
            </c:strRef>
          </c:tx>
          <c:spPr>
            <a:ln w="63500"/>
          </c:spP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Sheet1!$C$2:$C$10</c:f>
              <c:numCache>
                <c:formatCode>General</c:formatCode>
                <c:ptCount val="9"/>
                <c:pt idx="0">
                  <c:v>0.95</c:v>
                </c:pt>
                <c:pt idx="1">
                  <c:v>4.14</c:v>
                </c:pt>
                <c:pt idx="2">
                  <c:v>7.59</c:v>
                </c:pt>
                <c:pt idx="3">
                  <c:v>10.79</c:v>
                </c:pt>
                <c:pt idx="4">
                  <c:v>13.83</c:v>
                </c:pt>
                <c:pt idx="5">
                  <c:v>16.49</c:v>
                </c:pt>
                <c:pt idx="6">
                  <c:v>18.85</c:v>
                </c:pt>
                <c:pt idx="7">
                  <c:v>21.08</c:v>
                </c:pt>
                <c:pt idx="8">
                  <c:v>22.99</c:v>
                </c:pt>
              </c:numCache>
            </c:numRef>
          </c:val>
        </c:ser>
        <c:marker val="1"/>
        <c:axId val="211498200"/>
        <c:axId val="211826904"/>
      </c:lineChart>
      <c:catAx>
        <c:axId val="211498200"/>
        <c:scaling>
          <c:orientation val="minMax"/>
        </c:scaling>
        <c:axPos val="b"/>
        <c:numFmt formatCode="General" sourceLinked="1"/>
        <c:tickLblPos val="nextTo"/>
        <c:crossAx val="211826904"/>
        <c:crosses val="autoZero"/>
        <c:auto val="1"/>
        <c:lblAlgn val="ctr"/>
        <c:lblOffset val="100"/>
      </c:catAx>
      <c:valAx>
        <c:axId val="211826904"/>
        <c:scaling>
          <c:orientation val="minMax"/>
        </c:scaling>
        <c:axPos val="l"/>
        <c:majorGridlines/>
        <c:numFmt formatCode="General" sourceLinked="1"/>
        <c:tickLblPos val="nextTo"/>
        <c:crossAx val="211498200"/>
        <c:crosses val="autoZero"/>
        <c:crossBetween val="between"/>
      </c:valAx>
    </c:plotArea>
    <c:legend>
      <c:legendPos val="r"/>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0"/>
          <c:order val="0"/>
          <c:tx>
            <c:strRef>
              <c:f>Sheet1!$B$1</c:f>
              <c:strCache>
                <c:ptCount val="1"/>
                <c:pt idx="0">
                  <c:v>OA</c:v>
                </c:pt>
              </c:strCache>
            </c:strRef>
          </c:tx>
          <c:spPr>
            <a:ln w="63500"/>
          </c:spP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Sheet1!$B$2:$B$10</c:f>
              <c:numCache>
                <c:formatCode>General</c:formatCode>
                <c:ptCount val="9"/>
                <c:pt idx="0">
                  <c:v>0.22</c:v>
                </c:pt>
                <c:pt idx="1">
                  <c:v>1.12</c:v>
                </c:pt>
                <c:pt idx="2">
                  <c:v>2.53</c:v>
                </c:pt>
                <c:pt idx="3">
                  <c:v>4.18</c:v>
                </c:pt>
                <c:pt idx="4">
                  <c:v>6.13</c:v>
                </c:pt>
                <c:pt idx="5">
                  <c:v>8.04</c:v>
                </c:pt>
                <c:pt idx="6">
                  <c:v>10.4</c:v>
                </c:pt>
                <c:pt idx="7">
                  <c:v>12.77</c:v>
                </c:pt>
                <c:pt idx="8">
                  <c:v>15.78</c:v>
                </c:pt>
              </c:numCache>
            </c:numRef>
          </c:val>
        </c:ser>
        <c:ser>
          <c:idx val="1"/>
          <c:order val="1"/>
          <c:tx>
            <c:strRef>
              <c:f>Sheet1!$C$1</c:f>
              <c:strCache>
                <c:ptCount val="1"/>
                <c:pt idx="0">
                  <c:v>Non-OA</c:v>
                </c:pt>
              </c:strCache>
            </c:strRef>
          </c:tx>
          <c:spPr>
            <a:ln w="63500"/>
          </c:spPr>
          <c:cat>
            <c:numRef>
              <c:f>Sheet1!$A$2:$A$10</c:f>
              <c:numCache>
                <c:formatCode>General</c:formatCode>
                <c:ptCount val="9"/>
                <c:pt idx="0">
                  <c:v>2000.0</c:v>
                </c:pt>
                <c:pt idx="1">
                  <c:v>2001.0</c:v>
                </c:pt>
                <c:pt idx="2">
                  <c:v>2002.0</c:v>
                </c:pt>
                <c:pt idx="3">
                  <c:v>2003.0</c:v>
                </c:pt>
                <c:pt idx="4">
                  <c:v>2004.0</c:v>
                </c:pt>
                <c:pt idx="5">
                  <c:v>2005.0</c:v>
                </c:pt>
                <c:pt idx="6">
                  <c:v>2006.0</c:v>
                </c:pt>
                <c:pt idx="7">
                  <c:v>2007.0</c:v>
                </c:pt>
                <c:pt idx="8">
                  <c:v>2008.0</c:v>
                </c:pt>
              </c:numCache>
            </c:numRef>
          </c:cat>
          <c:val>
            <c:numRef>
              <c:f>Sheet1!$C$2:$C$10</c:f>
              <c:numCache>
                <c:formatCode>General</c:formatCode>
                <c:ptCount val="9"/>
                <c:pt idx="0">
                  <c:v>0.17</c:v>
                </c:pt>
                <c:pt idx="1">
                  <c:v>0.67</c:v>
                </c:pt>
                <c:pt idx="2">
                  <c:v>1.52</c:v>
                </c:pt>
                <c:pt idx="3">
                  <c:v>2.5</c:v>
                </c:pt>
                <c:pt idx="4">
                  <c:v>3.61</c:v>
                </c:pt>
                <c:pt idx="5">
                  <c:v>4.7</c:v>
                </c:pt>
                <c:pt idx="6">
                  <c:v>5.98</c:v>
                </c:pt>
                <c:pt idx="7">
                  <c:v>7.35</c:v>
                </c:pt>
                <c:pt idx="8">
                  <c:v>8.710000000000001</c:v>
                </c:pt>
              </c:numCache>
            </c:numRef>
          </c:val>
        </c:ser>
        <c:marker val="1"/>
        <c:axId val="231321656"/>
        <c:axId val="112505480"/>
      </c:lineChart>
      <c:catAx>
        <c:axId val="231321656"/>
        <c:scaling>
          <c:orientation val="minMax"/>
        </c:scaling>
        <c:axPos val="b"/>
        <c:numFmt formatCode="General" sourceLinked="1"/>
        <c:tickLblPos val="nextTo"/>
        <c:crossAx val="112505480"/>
        <c:crosses val="autoZero"/>
        <c:auto val="1"/>
        <c:lblAlgn val="ctr"/>
        <c:lblOffset val="100"/>
      </c:catAx>
      <c:valAx>
        <c:axId val="112505480"/>
        <c:scaling>
          <c:orientation val="minMax"/>
        </c:scaling>
        <c:axPos val="l"/>
        <c:majorGridlines/>
        <c:numFmt formatCode="General" sourceLinked="1"/>
        <c:tickLblPos val="nextTo"/>
        <c:crossAx val="231321656"/>
        <c:crosses val="autoZero"/>
        <c:crossBetween val="between"/>
      </c:valAx>
    </c:plotArea>
    <c:legend>
      <c:legendPos val="r"/>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lang="en-AU"/>
            </a:pPr>
            <a:r>
              <a:rPr lang="en-AU" sz="1600" dirty="0"/>
              <a:t>QUT </a:t>
            </a:r>
            <a:r>
              <a:rPr lang="en-AU" sz="1600" baseline="0" dirty="0" smtClean="0"/>
              <a:t>2003 – 07 </a:t>
            </a:r>
          </a:p>
          <a:p>
            <a:pPr>
              <a:defRPr lang="en-AU"/>
            </a:pPr>
            <a:r>
              <a:rPr lang="en-AU" sz="2800" baseline="0" dirty="0" smtClean="0"/>
              <a:t>(increase of 132%)</a:t>
            </a:r>
            <a:endParaRPr lang="en-AU" sz="2800" dirty="0"/>
          </a:p>
        </c:rich>
      </c:tx>
      <c:layout>
        <c:manualLayout>
          <c:xMode val="edge"/>
          <c:yMode val="edge"/>
          <c:x val="0.351375724260883"/>
          <c:y val="0.0191006740883564"/>
        </c:manualLayout>
      </c:layout>
    </c:title>
    <c:plotArea>
      <c:layout>
        <c:manualLayout>
          <c:layoutTarget val="inner"/>
          <c:xMode val="edge"/>
          <c:yMode val="edge"/>
          <c:x val="0.307320075950185"/>
          <c:y val="0.18338598173184"/>
          <c:w val="0.657750095438428"/>
          <c:h val="0.710874382690505"/>
        </c:manualLayout>
      </c:layout>
      <c:lineChart>
        <c:grouping val="standard"/>
        <c:ser>
          <c:idx val="0"/>
          <c:order val="0"/>
          <c:tx>
            <c:strRef>
              <c:f>Sheet1!$A$3</c:f>
              <c:strCache>
                <c:ptCount val="1"/>
                <c:pt idx="0">
                  <c:v>QUT</c:v>
                </c:pt>
              </c:strCache>
            </c:strRef>
          </c:tx>
          <c:spPr>
            <a:ln w="63500">
              <a:solidFill>
                <a:schemeClr val="accent1"/>
              </a:solidFill>
            </a:ln>
          </c:spPr>
          <c:marker>
            <c:spPr>
              <a:solidFill>
                <a:schemeClr val="accent1"/>
              </a:solidFill>
              <a:ln>
                <a:solidFill>
                  <a:schemeClr val="accent1"/>
                </a:solidFill>
              </a:ln>
            </c:spPr>
          </c:marker>
          <c:cat>
            <c:numRef>
              <c:f>Sheet1!$B$2:$F$2</c:f>
              <c:numCache>
                <c:formatCode>General</c:formatCode>
                <c:ptCount val="5"/>
                <c:pt idx="0">
                  <c:v>2003.0</c:v>
                </c:pt>
                <c:pt idx="1">
                  <c:v>2004.0</c:v>
                </c:pt>
                <c:pt idx="2">
                  <c:v>2005.0</c:v>
                </c:pt>
                <c:pt idx="3">
                  <c:v>2006.0</c:v>
                </c:pt>
                <c:pt idx="4">
                  <c:v>2007.0</c:v>
                </c:pt>
              </c:numCache>
            </c:numRef>
          </c:cat>
          <c:val>
            <c:numRef>
              <c:f>Sheet1!$B$3:$F$3</c:f>
              <c:numCache>
                <c:formatCode>"$"#,##0</c:formatCode>
                <c:ptCount val="5"/>
                <c:pt idx="0">
                  <c:v>2.408127302E7</c:v>
                </c:pt>
                <c:pt idx="1">
                  <c:v>2.833780284E7</c:v>
                </c:pt>
                <c:pt idx="2">
                  <c:v>3.6653666E7</c:v>
                </c:pt>
                <c:pt idx="3">
                  <c:v>4.4667772E7</c:v>
                </c:pt>
                <c:pt idx="4">
                  <c:v>5.57E7</c:v>
                </c:pt>
              </c:numCache>
            </c:numRef>
          </c:val>
        </c:ser>
        <c:marker val="1"/>
        <c:axId val="294329672"/>
        <c:axId val="294016728"/>
      </c:lineChart>
      <c:catAx>
        <c:axId val="294329672"/>
        <c:scaling>
          <c:orientation val="minMax"/>
        </c:scaling>
        <c:axPos val="b"/>
        <c:numFmt formatCode="General" sourceLinked="1"/>
        <c:tickLblPos val="nextTo"/>
        <c:spPr>
          <a:ln>
            <a:solidFill>
              <a:schemeClr val="accent5">
                <a:lumMod val="60000"/>
                <a:lumOff val="40000"/>
              </a:schemeClr>
            </a:solidFill>
          </a:ln>
        </c:spPr>
        <c:txPr>
          <a:bodyPr/>
          <a:lstStyle/>
          <a:p>
            <a:pPr>
              <a:defRPr lang="en-AU"/>
            </a:pPr>
            <a:endParaRPr lang="en-US"/>
          </a:p>
        </c:txPr>
        <c:crossAx val="294016728"/>
        <c:crosses val="autoZero"/>
        <c:auto val="1"/>
        <c:lblAlgn val="ctr"/>
        <c:lblOffset val="100"/>
      </c:catAx>
      <c:valAx>
        <c:axId val="294016728"/>
        <c:scaling>
          <c:orientation val="minMax"/>
        </c:scaling>
        <c:axPos val="l"/>
        <c:majorGridlines>
          <c:spPr>
            <a:ln>
              <a:solidFill>
                <a:schemeClr val="accent5">
                  <a:lumMod val="60000"/>
                  <a:lumOff val="40000"/>
                </a:schemeClr>
              </a:solidFill>
            </a:ln>
          </c:spPr>
        </c:majorGridlines>
        <c:numFmt formatCode="&quot;$&quot;#,##0" sourceLinked="1"/>
        <c:tickLblPos val="nextTo"/>
        <c:spPr>
          <a:ln>
            <a:solidFill>
              <a:schemeClr val="accent5">
                <a:lumMod val="60000"/>
                <a:lumOff val="40000"/>
              </a:schemeClr>
            </a:solidFill>
          </a:ln>
        </c:spPr>
        <c:txPr>
          <a:bodyPr/>
          <a:lstStyle/>
          <a:p>
            <a:pPr>
              <a:defRPr lang="en-AU"/>
            </a:pPr>
            <a:endParaRPr lang="en-US"/>
          </a:p>
        </c:txPr>
        <c:crossAx val="294329672"/>
        <c:crosses val="autoZero"/>
        <c:crossBetween val="between"/>
      </c:valAx>
      <c:spPr>
        <a:ln>
          <a:solidFill>
            <a:schemeClr val="accent5">
              <a:lumMod val="60000"/>
              <a:lumOff val="40000"/>
            </a:schemeClr>
          </a:solidFill>
        </a:ln>
      </c:spPr>
    </c:plotArea>
    <c:plotVisOnly val="1"/>
  </c:chart>
  <c:spPr>
    <a:ln w="31750">
      <a:solidFill>
        <a:schemeClr val="accent5">
          <a:lumMod val="60000"/>
          <a:lumOff val="40000"/>
        </a:schemeClr>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lgn="ctr">
              <a:defRPr lang="en-AU"/>
            </a:pPr>
            <a:r>
              <a:rPr lang="en-US" sz="1600" dirty="0"/>
              <a:t>Sector </a:t>
            </a:r>
            <a:r>
              <a:rPr lang="en-US" sz="1600" dirty="0" smtClean="0"/>
              <a:t>2003 – 07 </a:t>
            </a:r>
          </a:p>
          <a:p>
            <a:pPr algn="ctr">
              <a:defRPr lang="en-AU"/>
            </a:pPr>
            <a:r>
              <a:rPr lang="en-US" sz="2800" dirty="0" smtClean="0"/>
              <a:t>(increase</a:t>
            </a:r>
            <a:r>
              <a:rPr lang="en-US" sz="2800" baseline="0" dirty="0" smtClean="0"/>
              <a:t> of 68%)</a:t>
            </a:r>
            <a:endParaRPr lang="en-US" sz="2800" dirty="0"/>
          </a:p>
        </c:rich>
      </c:tx>
      <c:layout>
        <c:manualLayout>
          <c:xMode val="edge"/>
          <c:yMode val="edge"/>
          <c:x val="0.36882756400733"/>
          <c:y val="0.0245942485413803"/>
        </c:manualLayout>
      </c:layout>
    </c:title>
    <c:plotArea>
      <c:layout/>
      <c:lineChart>
        <c:grouping val="standard"/>
        <c:ser>
          <c:idx val="0"/>
          <c:order val="0"/>
          <c:tx>
            <c:strRef>
              <c:f>Sheet2!$A$4</c:f>
              <c:strCache>
                <c:ptCount val="1"/>
                <c:pt idx="0">
                  <c:v>Sector</c:v>
                </c:pt>
              </c:strCache>
            </c:strRef>
          </c:tx>
          <c:spPr>
            <a:ln w="63500">
              <a:solidFill>
                <a:schemeClr val="accent1"/>
              </a:solidFill>
            </a:ln>
          </c:spPr>
          <c:marker>
            <c:spPr>
              <a:solidFill>
                <a:schemeClr val="accent1"/>
              </a:solidFill>
              <a:ln>
                <a:solidFill>
                  <a:schemeClr val="accent1"/>
                </a:solidFill>
              </a:ln>
            </c:spPr>
          </c:marker>
          <c:cat>
            <c:numRef>
              <c:f>Sheet2!$B$3:$F$3</c:f>
              <c:numCache>
                <c:formatCode>General</c:formatCode>
                <c:ptCount val="5"/>
                <c:pt idx="0">
                  <c:v>2003.0</c:v>
                </c:pt>
                <c:pt idx="1">
                  <c:v>2004.0</c:v>
                </c:pt>
                <c:pt idx="2">
                  <c:v>2005.0</c:v>
                </c:pt>
                <c:pt idx="3">
                  <c:v>2006.0</c:v>
                </c:pt>
                <c:pt idx="4">
                  <c:v>2007.0</c:v>
                </c:pt>
              </c:numCache>
            </c:numRef>
          </c:cat>
          <c:val>
            <c:numRef>
              <c:f>Sheet2!$B$4:$F$4</c:f>
              <c:numCache>
                <c:formatCode>"$"#,##0</c:formatCode>
                <c:ptCount val="5"/>
                <c:pt idx="0">
                  <c:v>1.4813666735656E9</c:v>
                </c:pt>
                <c:pt idx="1">
                  <c:v>1.6028166823471E9</c:v>
                </c:pt>
                <c:pt idx="2">
                  <c:v>1.826162725E9</c:v>
                </c:pt>
                <c:pt idx="3">
                  <c:v>2.2071864449977E9</c:v>
                </c:pt>
                <c:pt idx="4" formatCode="&quot;$&quot;#,##0;[Red]\-&quot;$&quot;#,##0">
                  <c:v>2.49470408E9</c:v>
                </c:pt>
              </c:numCache>
            </c:numRef>
          </c:val>
        </c:ser>
        <c:marker val="1"/>
        <c:axId val="218077080"/>
        <c:axId val="229030584"/>
      </c:lineChart>
      <c:catAx>
        <c:axId val="218077080"/>
        <c:scaling>
          <c:orientation val="minMax"/>
        </c:scaling>
        <c:axPos val="b"/>
        <c:numFmt formatCode="General" sourceLinked="1"/>
        <c:tickLblPos val="nextTo"/>
        <c:spPr>
          <a:ln>
            <a:solidFill>
              <a:schemeClr val="accent5">
                <a:lumMod val="60000"/>
                <a:lumOff val="40000"/>
              </a:schemeClr>
            </a:solidFill>
          </a:ln>
        </c:spPr>
        <c:txPr>
          <a:bodyPr/>
          <a:lstStyle/>
          <a:p>
            <a:pPr>
              <a:defRPr lang="en-AU"/>
            </a:pPr>
            <a:endParaRPr lang="en-US"/>
          </a:p>
        </c:txPr>
        <c:crossAx val="229030584"/>
        <c:crosses val="autoZero"/>
        <c:auto val="1"/>
        <c:lblAlgn val="ctr"/>
        <c:lblOffset val="100"/>
      </c:catAx>
      <c:valAx>
        <c:axId val="229030584"/>
        <c:scaling>
          <c:orientation val="minMax"/>
        </c:scaling>
        <c:axPos val="l"/>
        <c:majorGridlines>
          <c:spPr>
            <a:ln>
              <a:solidFill>
                <a:schemeClr val="accent5">
                  <a:lumMod val="60000"/>
                  <a:lumOff val="40000"/>
                </a:schemeClr>
              </a:solidFill>
            </a:ln>
          </c:spPr>
        </c:majorGridlines>
        <c:numFmt formatCode="&quot;$&quot;#,##0" sourceLinked="1"/>
        <c:tickLblPos val="nextTo"/>
        <c:spPr>
          <a:ln>
            <a:solidFill>
              <a:schemeClr val="accent5">
                <a:lumMod val="60000"/>
                <a:lumOff val="40000"/>
              </a:schemeClr>
            </a:solidFill>
          </a:ln>
        </c:spPr>
        <c:txPr>
          <a:bodyPr/>
          <a:lstStyle/>
          <a:p>
            <a:pPr>
              <a:defRPr lang="en-AU"/>
            </a:pPr>
            <a:endParaRPr lang="en-US"/>
          </a:p>
        </c:txPr>
        <c:crossAx val="218077080"/>
        <c:crosses val="autoZero"/>
        <c:crossBetween val="between"/>
      </c:valAx>
      <c:spPr>
        <a:ln>
          <a:solidFill>
            <a:schemeClr val="accent1"/>
          </a:solidFill>
        </a:ln>
      </c:spPr>
    </c:plotArea>
    <c:plotVisOnly val="1"/>
  </c:chart>
  <c:spPr>
    <a:ln w="31750">
      <a:solidFill>
        <a:schemeClr val="accent5">
          <a:lumMod val="60000"/>
          <a:lumOff val="40000"/>
        </a:schemeClr>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hPercent val="147"/>
      <c:depthPercent val="100"/>
      <c:rAngAx val="1"/>
    </c:view3D>
    <c:floor>
      <c:spPr>
        <a:solidFill>
          <a:srgbClr val="C0C0C0"/>
        </a:solidFill>
        <a:ln w="12700">
          <a:solidFill>
            <a:srgbClr val="000000"/>
          </a:solidFill>
          <a:prstDash val="solid"/>
        </a:ln>
      </c:spPr>
    </c:floor>
    <c:sideWall>
      <c:spPr>
        <a:noFill/>
        <a:ln w="12700">
          <a:solidFill>
            <a:srgbClr val="000000"/>
          </a:solidFill>
          <a:prstDash val="solid"/>
        </a:ln>
      </c:spPr>
    </c:sideWall>
    <c:backWall>
      <c:spPr>
        <a:noFill/>
        <a:ln w="12700">
          <a:solidFill>
            <a:srgbClr val="000000"/>
          </a:solidFill>
          <a:prstDash val="solid"/>
        </a:ln>
      </c:spPr>
    </c:backWall>
    <c:plotArea>
      <c:layout>
        <c:manualLayout>
          <c:layoutTarget val="inner"/>
          <c:xMode val="edge"/>
          <c:yMode val="edge"/>
          <c:x val="0.0768518518518518"/>
          <c:y val="0.0081190798376184"/>
          <c:w val="0.915740740740741"/>
          <c:h val="0.93234100135318"/>
        </c:manualLayout>
      </c:layout>
      <c:bar3DChart>
        <c:barDir val="bar"/>
        <c:grouping val="clustered"/>
        <c:ser>
          <c:idx val="0"/>
          <c:order val="0"/>
          <c:tx>
            <c:strRef>
              <c:f>Sheet1!$A$2</c:f>
              <c:strCache>
                <c:ptCount val="1"/>
                <c:pt idx="0">
                  <c:v>Biology</c:v>
                </c:pt>
              </c:strCache>
            </c:strRef>
          </c:tx>
          <c:spPr>
            <a:solidFill>
              <a:schemeClr val="bg2">
                <a:lumMod val="40000"/>
                <a:lumOff val="60000"/>
              </a:schemeClr>
            </a:solidFill>
            <a:ln w="12680">
              <a:solidFill>
                <a:srgbClr val="000000"/>
              </a:solidFill>
              <a:prstDash val="solid"/>
            </a:ln>
          </c:spPr>
          <c:cat>
            <c:strRef>
              <c:f>Sheet1!$B$1:$L$1</c:f>
              <c:strCache>
                <c:ptCount val="11"/>
                <c:pt idx="0">
                  <c:v>Biology</c:v>
                </c:pt>
                <c:pt idx="1">
                  <c:v>Economics</c:v>
                </c:pt>
                <c:pt idx="2">
                  <c:v>Political Sci</c:v>
                </c:pt>
                <c:pt idx="3">
                  <c:v>Health Sci</c:v>
                </c:pt>
                <c:pt idx="4">
                  <c:v>Business</c:v>
                </c:pt>
                <c:pt idx="5">
                  <c:v>Education</c:v>
                </c:pt>
                <c:pt idx="6">
                  <c:v>Management</c:v>
                </c:pt>
                <c:pt idx="7">
                  <c:v>Law</c:v>
                </c:pt>
                <c:pt idx="8">
                  <c:v>Psychology</c:v>
                </c:pt>
                <c:pt idx="9">
                  <c:v>Sociology</c:v>
                </c:pt>
                <c:pt idx="10">
                  <c:v>Physics</c:v>
                </c:pt>
              </c:strCache>
            </c:strRef>
          </c:cat>
          <c:val>
            <c:numRef>
              <c:f>Sheet1!$B$2:$L$2</c:f>
              <c:numCache>
                <c:formatCode>General</c:formatCode>
                <c:ptCount val="11"/>
                <c:pt idx="0">
                  <c:v>36.0</c:v>
                </c:pt>
                <c:pt idx="1">
                  <c:v>49.0</c:v>
                </c:pt>
                <c:pt idx="2">
                  <c:v>57.0</c:v>
                </c:pt>
                <c:pt idx="3">
                  <c:v>57.0</c:v>
                </c:pt>
                <c:pt idx="4">
                  <c:v>76.0</c:v>
                </c:pt>
                <c:pt idx="5">
                  <c:v>77.0</c:v>
                </c:pt>
                <c:pt idx="6">
                  <c:v>92.0</c:v>
                </c:pt>
                <c:pt idx="7">
                  <c:v>108.0</c:v>
                </c:pt>
                <c:pt idx="8">
                  <c:v>108.0</c:v>
                </c:pt>
                <c:pt idx="9">
                  <c:v>172.0</c:v>
                </c:pt>
                <c:pt idx="10">
                  <c:v>250.0</c:v>
                </c:pt>
              </c:numCache>
            </c:numRef>
          </c:val>
        </c:ser>
        <c:gapWidth val="20"/>
        <c:gapDepth val="110"/>
        <c:shape val="cylinder"/>
        <c:axId val="214449656"/>
        <c:axId val="272585848"/>
        <c:axId val="0"/>
      </c:bar3DChart>
      <c:catAx>
        <c:axId val="214449656"/>
        <c:scaling>
          <c:orientation val="minMax"/>
        </c:scaling>
        <c:axPos val="l"/>
        <c:numFmt formatCode="General" sourceLinked="1"/>
        <c:tickLblPos val="low"/>
        <c:spPr>
          <a:ln w="3170">
            <a:solidFill>
              <a:srgbClr val="000000"/>
            </a:solidFill>
            <a:prstDash val="solid"/>
          </a:ln>
        </c:spPr>
        <c:txPr>
          <a:bodyPr rot="0" vert="horz"/>
          <a:lstStyle/>
          <a:p>
            <a:pPr>
              <a:defRPr sz="1600" b="1" i="0" u="none" strike="noStrike" baseline="0">
                <a:solidFill>
                  <a:schemeClr val="tx1"/>
                </a:solidFill>
                <a:latin typeface="Geneva"/>
                <a:ea typeface="Geneva"/>
                <a:cs typeface="Geneva"/>
              </a:defRPr>
            </a:pPr>
            <a:endParaRPr lang="en-US"/>
          </a:p>
        </c:txPr>
        <c:crossAx val="272585848"/>
        <c:crosses val="autoZero"/>
        <c:lblAlgn val="ctr"/>
        <c:lblOffset val="100"/>
        <c:tickLblSkip val="1"/>
        <c:tickMarkSkip val="1"/>
      </c:catAx>
      <c:valAx>
        <c:axId val="272585848"/>
        <c:scaling>
          <c:orientation val="minMax"/>
          <c:max val="250.0"/>
        </c:scaling>
        <c:axPos val="b"/>
        <c:majorGridlines>
          <c:spPr>
            <a:ln w="12680">
              <a:solidFill>
                <a:schemeClr val="tx1"/>
              </a:solidFill>
              <a:prstDash val="solid"/>
            </a:ln>
          </c:spPr>
        </c:majorGridlines>
        <c:title>
          <c:tx>
            <c:rich>
              <a:bodyPr/>
              <a:lstStyle/>
              <a:p>
                <a:pPr>
                  <a:defRPr sz="998" b="1" i="0" u="none" strike="noStrike" baseline="0">
                    <a:solidFill>
                      <a:srgbClr val="000000"/>
                    </a:solidFill>
                    <a:latin typeface="Geneva"/>
                    <a:ea typeface="Geneva"/>
                    <a:cs typeface="Geneva"/>
                  </a:defRPr>
                </a:pPr>
                <a:r>
                  <a:rPr lang="en-US"/>
                  <a:t>% increase in citations with Open Access</a:t>
                </a:r>
              </a:p>
            </c:rich>
          </c:tx>
          <c:layout>
            <c:manualLayout>
              <c:xMode val="edge"/>
              <c:yMode val="edge"/>
              <c:x val="0.434259259259259"/>
              <c:y val="0.964817320703654"/>
            </c:manualLayout>
          </c:layout>
          <c:spPr>
            <a:noFill/>
            <a:ln w="25359">
              <a:noFill/>
            </a:ln>
          </c:spPr>
        </c:title>
        <c:numFmt formatCode="General" sourceLinked="1"/>
        <c:tickLblPos val="nextTo"/>
        <c:spPr>
          <a:ln w="3170">
            <a:solidFill>
              <a:schemeClr val="tx1"/>
            </a:solidFill>
            <a:prstDash val="solid"/>
          </a:ln>
        </c:spPr>
        <c:txPr>
          <a:bodyPr rot="0" vert="horz"/>
          <a:lstStyle/>
          <a:p>
            <a:pPr>
              <a:defRPr sz="1600" b="1" i="0" u="none" strike="noStrike" baseline="0">
                <a:solidFill>
                  <a:schemeClr val="tx1"/>
                </a:solidFill>
                <a:latin typeface="Geneva"/>
                <a:ea typeface="Geneva"/>
                <a:cs typeface="Geneva"/>
              </a:defRPr>
            </a:pPr>
            <a:endParaRPr lang="en-US"/>
          </a:p>
        </c:txPr>
        <c:crossAx val="214449656"/>
        <c:crosses val="autoZero"/>
        <c:crossBetween val="between"/>
      </c:valAx>
      <c:spPr>
        <a:noFill/>
        <a:ln w="25359">
          <a:noFill/>
        </a:ln>
      </c:spPr>
    </c:plotArea>
    <c:plotVisOnly val="1"/>
    <c:dispBlanksAs val="gap"/>
  </c:chart>
  <c:spPr>
    <a:noFill/>
    <a:ln>
      <a:noFill/>
    </a:ln>
  </c:spPr>
  <c:txPr>
    <a:bodyPr/>
    <a:lstStyle/>
    <a:p>
      <a:pPr>
        <a:defRPr sz="998" b="1" i="0" u="none" strike="noStrike" baseline="0">
          <a:solidFill>
            <a:srgbClr val="000000"/>
          </a:solidFill>
          <a:latin typeface="Geneva"/>
          <a:ea typeface="Geneva"/>
          <a:cs typeface="Geneva"/>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EF206-1ABB-1747-9B68-64A397D7FDBA}" type="datetimeFigureOut">
              <a:rPr lang="en-US" smtClean="0"/>
              <a:pPr/>
              <a:t>2/22/10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5D287-6B53-D943-B937-EA160F3DAC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27AE1-155C-8B48-BBD6-3F4FCFD8C2C1}" type="slidenum">
              <a:rPr lang="en-GB"/>
              <a:pPr/>
              <a:t>5</a:t>
            </a:fld>
            <a:endParaRPr lang="en-GB"/>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B29E0006-9351-4DBA-AE38-CDDF48BE9F1A}" type="slidenum">
              <a:rPr lang="en-AU" smtClean="0"/>
              <a:pPr/>
              <a:t>43</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6EA8F-170C-9B41-9751-F5A2F78D8FF9}" type="slidenum">
              <a:rPr lang="en-GB"/>
              <a:pPr/>
              <a:t>46</a:t>
            </a:fld>
            <a:endParaRPr lang="en-GB"/>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3C918-2627-454B-BF2A-AE5A6D475D18}" type="slidenum">
              <a:rPr lang="en-GB"/>
              <a:pPr/>
              <a:t>47</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5E8C4-CEF6-FC4C-B72B-0DC9E0FA821D}" type="slidenum">
              <a:rPr lang="en-GB"/>
              <a:pPr/>
              <a:t>49</a:t>
            </a:fld>
            <a:endParaRPr lang="en-GB"/>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0FBF3-660C-224A-BCA5-B934079FFC8B}" type="slidenum">
              <a:rPr lang="en-GB"/>
              <a:pPr/>
              <a:t>51</a:t>
            </a:fld>
            <a:endParaRPr lang="en-GB"/>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6B33F-14A9-C347-BF6A-F600E5EF9328}" type="slidenum">
              <a:rPr lang="en-GB"/>
              <a:pPr/>
              <a:t>6</a:t>
            </a:fld>
            <a:endParaRPr lang="en-GB"/>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5E8C4-CEF6-FC4C-B72B-0DC9E0FA821D}" type="slidenum">
              <a:rPr lang="en-GB"/>
              <a:pPr/>
              <a:t>20</a:t>
            </a:fld>
            <a:endParaRPr lang="en-GB"/>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D82C9A-79C9-CC4B-9429-10A8FD51A13F}"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91135B4-643D-B84C-825B-76B2E85C0D2F}" type="slidenum">
              <a:rPr lang="en-GB"/>
              <a:pPr/>
              <a:t>33</a:t>
            </a:fld>
            <a:endParaRPr lang="en-GB"/>
          </a:p>
        </p:txBody>
      </p:sp>
      <p:sp>
        <p:nvSpPr>
          <p:cNvPr id="56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B66E6CE-4C19-F849-B7CA-2E23526F03E6}" type="slidenum">
              <a:rPr lang="en-GB" sz="1200">
                <a:latin typeface="Arial" pitchFamily="-110" charset="0"/>
              </a:rPr>
              <a:pPr algn="r"/>
              <a:t>33</a:t>
            </a:fld>
            <a:endParaRPr lang="en-GB" sz="1200">
              <a:latin typeface="Arial" pitchFamily="-110"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41DE4-D90F-9947-9168-1E679FC4C791}" type="slidenum">
              <a:rPr lang="en-GB"/>
              <a:pPr/>
              <a:t>34</a:t>
            </a:fld>
            <a:endParaRPr lang="en-GB"/>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C495A-E55A-ED40-A646-138CCAE35743}" type="slidenum">
              <a:rPr lang="en-GB"/>
              <a:pPr/>
              <a:t>35</a:t>
            </a:fld>
            <a:endParaRPr lang="en-GB"/>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8EB33A-7846-CD40-B515-30409F05E14F}" type="slidenum">
              <a:rPr lang="en-GB"/>
              <a:pPr/>
              <a:t>36</a:t>
            </a:fld>
            <a:endParaRPr lang="en-GB"/>
          </a:p>
        </p:txBody>
      </p:sp>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91FFCA3-049E-8C4C-92EE-EB8644D24F8B}" type="slidenum">
              <a:rPr lang="en-GB" sz="1200">
                <a:latin typeface="Arial" pitchFamily="-110" charset="0"/>
              </a:rPr>
              <a:pPr algn="r"/>
              <a:t>36</a:t>
            </a:fld>
            <a:endParaRPr lang="en-GB" sz="1200">
              <a:latin typeface="Arial" pitchFamily="-110"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72FBA-0AF6-E643-835A-6809A67E965B}" type="slidenum">
              <a:rPr lang="en-GB"/>
              <a:pPr/>
              <a:t>37</a:t>
            </a:fld>
            <a:endParaRPr lang="en-GB"/>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GB" smtClean="0"/>
              <a:t>Click to edit Master title style</a:t>
            </a:r>
            <a:endParaRPr kumimoji="0" lang="en-US"/>
          </a:p>
        </p:txBody>
      </p:sp>
      <p:sp>
        <p:nvSpPr>
          <p:cNvPr id="28" name="Date Placeholder 27"/>
          <p:cNvSpPr>
            <a:spLocks noGrp="1"/>
          </p:cNvSpPr>
          <p:nvPr>
            <p:ph type="dt" sz="half" idx="10"/>
          </p:nvPr>
        </p:nvSpPr>
        <p:spPr/>
        <p:txBody>
          <a:bodyPr/>
          <a:lstStyle/>
          <a:p>
            <a:fld id="{DDEBAFEC-B18A-8E40-9782-0C7142E08DE9}" type="datetimeFigureOut">
              <a:rPr lang="en-US" smtClean="0"/>
              <a:pPr/>
              <a:t>2/22/10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6F48CBB-545B-FE4C-AA8B-26B5676A786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DDEBAFEC-B18A-8E40-9782-0C7142E08DE9}"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DDEBAFEC-B18A-8E40-9782-0C7142E08DE9}"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1066800" y="1981200"/>
            <a:ext cx="7543800" cy="4114800"/>
          </a:xfrm>
        </p:spPr>
        <p:txBody>
          <a:bodyPr/>
          <a:lstStyle/>
          <a:p>
            <a:endParaRPr lang="en-US"/>
          </a:p>
        </p:txBody>
      </p:sp>
      <p:sp>
        <p:nvSpPr>
          <p:cNvPr id="4" name="Date Placeholder 3"/>
          <p:cNvSpPr>
            <a:spLocks noGrp="1"/>
          </p:cNvSpPr>
          <p:nvPr>
            <p:ph type="dt" sz="half" idx="10"/>
          </p:nvPr>
        </p:nvSpPr>
        <p:spPr>
          <a:xfrm>
            <a:off x="1066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705600" y="6248400"/>
            <a:ext cx="1905000" cy="457200"/>
          </a:xfrm>
        </p:spPr>
        <p:txBody>
          <a:bodyPr/>
          <a:lstStyle>
            <a:lvl1pPr>
              <a:defRPr smtClean="0"/>
            </a:lvl1pPr>
          </a:lstStyle>
          <a:p>
            <a:fld id="{5A8238FF-E137-384B-81FC-525A2FDF005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DDEBAFEC-B18A-8E40-9782-0C7142E08DE9}"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DDEBAFEC-B18A-8E40-9782-0C7142E08DE9}" type="datetimeFigureOut">
              <a:rPr lang="en-US" smtClean="0"/>
              <a:pPr/>
              <a:t>2/22/10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6F48CBB-545B-FE4C-AA8B-26B5676A78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DDEBAFEC-B18A-8E40-9782-0C7142E08DE9}" type="datetimeFigureOut">
              <a:rPr lang="en-US" smtClean="0"/>
              <a:pPr/>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DDEBAFEC-B18A-8E40-9782-0C7142E08DE9}" type="datetimeFigureOut">
              <a:rPr lang="en-US" smtClean="0"/>
              <a:pPr/>
              <a:t>2/22/10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DDEBAFEC-B18A-8E40-9782-0C7142E08DE9}" type="datetimeFigureOut">
              <a:rPr lang="en-US" smtClean="0"/>
              <a:pPr/>
              <a:t>2/22/10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BAFEC-B18A-8E40-9782-0C7142E08DE9}" type="datetimeFigureOut">
              <a:rPr lang="en-US" smtClean="0"/>
              <a:pPr/>
              <a:t>2/22/10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DDEBAFEC-B18A-8E40-9782-0C7142E08DE9}" type="datetimeFigureOut">
              <a:rPr lang="en-US" smtClean="0"/>
              <a:pPr/>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GB"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DDEBAFEC-B18A-8E40-9782-0C7142E08DE9}" type="datetimeFigureOut">
              <a:rPr lang="en-US" smtClean="0"/>
              <a:pPr/>
              <a:t>2/22/10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48CBB-545B-FE4C-AA8B-26B5676A78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4">
            <a:duotone>
              <a:schemeClr val="bg2">
                <a:shade val="3000"/>
                <a:satMod val="110000"/>
              </a:schemeClr>
              <a:schemeClr val="bg2">
                <a:tint val="60000"/>
                <a:satMod val="425000"/>
              </a:schemeClr>
            </a:duotone>
            <a:lum bright="-44000"/>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GB"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DEBAFEC-B18A-8E40-9782-0C7142E08DE9}" type="datetimeFigureOut">
              <a:rPr lang="en-US" smtClean="0"/>
              <a:pPr/>
              <a:t>2/22/10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6F48CBB-545B-FE4C-AA8B-26B5676A786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doaj.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herpa.ac.uk/rome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chart" Target="../charts/chart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chart" Target="../charts/chart8.xm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chart" Target="../charts/chart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openoasis.org" TargetMode="External"/><Relationship Id="rId3" Type="http://schemas.openxmlformats.org/officeDocument/2006/relationships/hyperlink" Target="http://www.openscholarship.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4" Type="http://schemas.openxmlformats.org/officeDocument/2006/relationships/hyperlink" Target="http://www.openoasis.org" TargetMode="External"/><Relationship Id="rId1" Type="http://schemas.openxmlformats.org/officeDocument/2006/relationships/slideLayout" Target="../slideLayouts/slideLayout2.xml"/><Relationship Id="rId2" Type="http://schemas.openxmlformats.org/officeDocument/2006/relationships/hyperlink" Target="mailto:aswan@keyperspectives.co.uk" TargetMode="External"/><Relationship Id="rId3" Type="http://schemas.openxmlformats.org/officeDocument/2006/relationships/hyperlink" Target="http://www.keyperspectives.co.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Open access </a:t>
            </a:r>
            <a:br>
              <a:rPr lang="en-US" dirty="0" smtClean="0"/>
            </a:br>
            <a:r>
              <a:rPr lang="en-US" dirty="0" smtClean="0"/>
              <a:t>what’s in it for YOU?</a:t>
            </a:r>
            <a:endParaRPr lang="en-US" dirty="0"/>
          </a:p>
        </p:txBody>
      </p:sp>
      <p:sp>
        <p:nvSpPr>
          <p:cNvPr id="3" name="Subtitle 2"/>
          <p:cNvSpPr>
            <a:spLocks noGrp="1"/>
          </p:cNvSpPr>
          <p:nvPr>
            <p:ph type="subTitle" idx="1"/>
          </p:nvPr>
        </p:nvSpPr>
        <p:spPr>
          <a:xfrm>
            <a:off x="1371600" y="3657600"/>
            <a:ext cx="6400800" cy="1752600"/>
          </a:xfrm>
        </p:spPr>
        <p:txBody>
          <a:bodyPr/>
          <a:lstStyle/>
          <a:p>
            <a:r>
              <a:rPr lang="en-US" dirty="0" smtClean="0"/>
              <a:t>Alma Swan</a:t>
            </a:r>
          </a:p>
          <a:p>
            <a:r>
              <a:rPr lang="en-US" dirty="0" smtClean="0"/>
              <a:t>Key Perspectives Ltd</a:t>
            </a:r>
          </a:p>
          <a:p>
            <a:r>
              <a:rPr lang="en-US" dirty="0" smtClean="0"/>
              <a:t>Truro, UK</a:t>
            </a:r>
            <a:endParaRPr lang="en-US" dirty="0"/>
          </a:p>
        </p:txBody>
      </p:sp>
      <p:sp>
        <p:nvSpPr>
          <p:cNvPr id="4" name="TextBox 3"/>
          <p:cNvSpPr txBox="1"/>
          <p:nvPr/>
        </p:nvSpPr>
        <p:spPr>
          <a:xfrm>
            <a:off x="422030" y="6037349"/>
            <a:ext cx="7129124" cy="369332"/>
          </a:xfrm>
          <a:prstGeom prst="rect">
            <a:avLst/>
          </a:prstGeom>
          <a:noFill/>
        </p:spPr>
        <p:txBody>
          <a:bodyPr wrap="square" rtlCol="0">
            <a:spAutoFit/>
          </a:bodyPr>
          <a:lstStyle/>
          <a:p>
            <a:r>
              <a:rPr lang="en-US" dirty="0" smtClean="0"/>
              <a:t>Open Access Day, Aarhus University, Aarhus, Denmark, 22 February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800" dirty="0" smtClean="0"/>
              <a:t>Open Access: how</a:t>
            </a:r>
            <a:endParaRPr lang="en-US" sz="4800" dirty="0"/>
          </a:p>
        </p:txBody>
      </p:sp>
      <p:sp>
        <p:nvSpPr>
          <p:cNvPr id="3" name="Content Placeholder 2"/>
          <p:cNvSpPr>
            <a:spLocks noGrp="1"/>
          </p:cNvSpPr>
          <p:nvPr>
            <p:ph idx="1"/>
          </p:nvPr>
        </p:nvSpPr>
        <p:spPr>
          <a:xfrm>
            <a:off x="457200" y="1981200"/>
            <a:ext cx="8229600" cy="4328160"/>
          </a:xfrm>
        </p:spPr>
        <p:txBody>
          <a:bodyPr>
            <a:normAutofit/>
          </a:bodyPr>
          <a:lstStyle/>
          <a:p>
            <a:pPr marL="892175" indent="-755650"/>
            <a:r>
              <a:rPr lang="en-US" sz="4400" dirty="0" smtClean="0"/>
              <a:t>Open Access journals (</a:t>
            </a:r>
            <a:r>
              <a:rPr lang="en-US" sz="4400" dirty="0" smtClean="0">
                <a:solidFill>
                  <a:srgbClr val="8EB4E3"/>
                </a:solidFill>
                <a:hlinkClick r:id="rId2"/>
              </a:rPr>
              <a:t>www.doaj.org</a:t>
            </a:r>
            <a:r>
              <a:rPr lang="en-US" sz="4400" dirty="0" smtClean="0"/>
              <a:t>) </a:t>
            </a:r>
          </a:p>
          <a:p>
            <a:pPr marL="892175" indent="-755650"/>
            <a:r>
              <a:rPr lang="en-US" sz="4400" dirty="0" smtClean="0"/>
              <a:t>Open Access repositories</a:t>
            </a:r>
          </a:p>
          <a:p>
            <a:pPr marL="892175" indent="-755650"/>
            <a:r>
              <a:rPr lang="en-US" sz="4400" dirty="0" smtClean="0"/>
              <a:t>Open Access monographs</a:t>
            </a:r>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Open Access journals</a:t>
            </a:r>
            <a:endParaRPr lang="en-US" sz="4800" dirty="0"/>
          </a:p>
        </p:txBody>
      </p:sp>
      <p:sp>
        <p:nvSpPr>
          <p:cNvPr id="3" name="Content Placeholder 2"/>
          <p:cNvSpPr>
            <a:spLocks noGrp="1"/>
          </p:cNvSpPr>
          <p:nvPr>
            <p:ph idx="1"/>
          </p:nvPr>
        </p:nvSpPr>
        <p:spPr>
          <a:xfrm>
            <a:off x="457199" y="1600200"/>
            <a:ext cx="8449695" cy="4709160"/>
          </a:xfrm>
        </p:spPr>
        <p:txBody>
          <a:bodyPr>
            <a:normAutofit/>
          </a:bodyPr>
          <a:lstStyle/>
          <a:p>
            <a:pPr marL="725488" indent="-588963"/>
            <a:r>
              <a:rPr lang="en-US" sz="3200" dirty="0" smtClean="0"/>
              <a:t>Content available free of charge online</a:t>
            </a:r>
          </a:p>
          <a:p>
            <a:pPr marL="725488" indent="-588963"/>
            <a:r>
              <a:rPr lang="en-US" sz="3200" dirty="0" smtClean="0"/>
              <a:t>In many cases, free of restrictions on use too</a:t>
            </a:r>
          </a:p>
          <a:p>
            <a:pPr marL="725488" indent="-588963"/>
            <a:r>
              <a:rPr lang="en-US" sz="3200" dirty="0" smtClean="0"/>
              <a:t>Some charge at the ‘front end’</a:t>
            </a:r>
          </a:p>
          <a:p>
            <a:pPr marL="725488" indent="-588963"/>
            <a:r>
              <a:rPr lang="en-US" sz="3200" dirty="0" smtClean="0"/>
              <a:t>More than half do not levy a charge at all</a:t>
            </a:r>
          </a:p>
          <a:p>
            <a:pPr marL="725488" indent="-588963"/>
            <a:r>
              <a:rPr lang="en-US" sz="3200" dirty="0" smtClean="0"/>
              <a:t>Around 4700 of them</a:t>
            </a:r>
          </a:p>
          <a:p>
            <a:pPr marL="725488" indent="-588963"/>
            <a:r>
              <a:rPr lang="en-US" sz="3200" dirty="0" smtClean="0"/>
              <a:t>Listed in the Directory of Open Access Journals (DOAJ)</a:t>
            </a:r>
            <a:endParaRPr lang="en-US" sz="32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2065"/>
          </a:xfrm>
        </p:spPr>
        <p:txBody>
          <a:bodyPr>
            <a:normAutofit/>
          </a:bodyPr>
          <a:lstStyle/>
          <a:p>
            <a:r>
              <a:rPr lang="en-US" sz="4800" dirty="0" smtClean="0"/>
              <a:t>DOAJ categories</a:t>
            </a:r>
            <a:endParaRPr lang="en-US" sz="4800" dirty="0"/>
          </a:p>
        </p:txBody>
      </p:sp>
      <p:pic>
        <p:nvPicPr>
          <p:cNvPr id="4" name="Picture 3"/>
          <p:cNvPicPr>
            <a:picLocks noChangeAspect="1"/>
          </p:cNvPicPr>
          <p:nvPr/>
        </p:nvPicPr>
        <p:blipFill>
          <a:blip r:embed="rId2"/>
          <a:stretch>
            <a:fillRect/>
          </a:stretch>
        </p:blipFill>
        <p:spPr>
          <a:xfrm>
            <a:off x="203336" y="1186703"/>
            <a:ext cx="8699709" cy="4891722"/>
          </a:xfrm>
          <a:prstGeom prst="rect">
            <a:avLst/>
          </a:prstGeom>
        </p:spPr>
      </p:pic>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Open Access repositories</a:t>
            </a:r>
            <a:endParaRPr lang="en-US" sz="4400" dirty="0"/>
          </a:p>
        </p:txBody>
      </p:sp>
      <p:sp>
        <p:nvSpPr>
          <p:cNvPr id="3" name="Content Placeholder 2"/>
          <p:cNvSpPr>
            <a:spLocks noGrp="1"/>
          </p:cNvSpPr>
          <p:nvPr>
            <p:ph idx="1"/>
          </p:nvPr>
        </p:nvSpPr>
        <p:spPr>
          <a:xfrm>
            <a:off x="457200" y="1417638"/>
            <a:ext cx="8229600" cy="4891722"/>
          </a:xfrm>
        </p:spPr>
        <p:txBody>
          <a:bodyPr>
            <a:normAutofit/>
          </a:bodyPr>
          <a:lstStyle/>
          <a:p>
            <a:pPr marL="715963" indent="-579438"/>
            <a:r>
              <a:rPr lang="en-US" sz="3200" dirty="0" smtClean="0"/>
              <a:t>Digital collections</a:t>
            </a:r>
          </a:p>
          <a:p>
            <a:pPr marL="715963" indent="-579438"/>
            <a:r>
              <a:rPr lang="en-US" sz="3200" dirty="0" smtClean="0"/>
              <a:t>Most usually institutional</a:t>
            </a:r>
          </a:p>
          <a:p>
            <a:pPr marL="715963" indent="-579438"/>
            <a:r>
              <a:rPr lang="en-US" sz="3200" dirty="0" smtClean="0"/>
              <a:t>Sometimes </a:t>
            </a:r>
            <a:r>
              <a:rPr lang="en-US" sz="3200" dirty="0" err="1" smtClean="0"/>
              <a:t>centralised</a:t>
            </a:r>
            <a:r>
              <a:rPr lang="en-US" sz="3200" dirty="0" smtClean="0"/>
              <a:t> (subject-based)</a:t>
            </a:r>
          </a:p>
          <a:p>
            <a:pPr marL="715963" indent="-579438"/>
            <a:r>
              <a:rPr lang="en-US" sz="3200" dirty="0" smtClean="0"/>
              <a:t>Interoperable</a:t>
            </a:r>
          </a:p>
          <a:p>
            <a:pPr marL="715963" indent="-579438"/>
            <a:r>
              <a:rPr lang="en-US" sz="3200" dirty="0" smtClean="0"/>
              <a:t>Form a network across the world</a:t>
            </a:r>
          </a:p>
          <a:p>
            <a:pPr marL="715963" indent="-579438"/>
            <a:r>
              <a:rPr lang="en-US" sz="3200" dirty="0" smtClean="0"/>
              <a:t>Create a global database of openly-accessible research</a:t>
            </a:r>
          </a:p>
          <a:p>
            <a:pPr marL="715963" indent="-579438"/>
            <a:r>
              <a:rPr lang="en-US" sz="3200" dirty="0" smtClean="0"/>
              <a:t>Currently &gt;1400</a:t>
            </a:r>
            <a:endParaRPr lang="en-US" sz="32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repositories are</a:t>
            </a:r>
            <a:endParaRPr lang="en-US" dirty="0"/>
          </a:p>
        </p:txBody>
      </p:sp>
      <p:graphicFrame>
        <p:nvGraphicFramePr>
          <p:cNvPr id="7" name="Content Placeholder 6"/>
          <p:cNvGraphicFramePr>
            <a:graphicFrameLocks noGrp="1"/>
          </p:cNvGraphicFramePr>
          <p:nvPr>
            <p:ph idx="1"/>
          </p:nvPr>
        </p:nvGraphicFramePr>
        <p:xfrm>
          <a:off x="457200" y="1417638"/>
          <a:ext cx="8229600" cy="489108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
        <p:nvSpPr>
          <p:cNvPr id="6" name="TextBox 5"/>
          <p:cNvSpPr txBox="1"/>
          <p:nvPr/>
        </p:nvSpPr>
        <p:spPr>
          <a:xfrm>
            <a:off x="457200" y="6172200"/>
            <a:ext cx="4648200" cy="461665"/>
          </a:xfrm>
          <a:prstGeom prst="rect">
            <a:avLst/>
          </a:prstGeom>
          <a:noFill/>
        </p:spPr>
        <p:txBody>
          <a:bodyPr wrap="square" rtlCol="0">
            <a:spAutoFit/>
          </a:bodyPr>
          <a:lstStyle/>
          <a:p>
            <a:r>
              <a:rPr lang="en-GB" sz="2400" dirty="0" smtClean="0"/>
              <a:t>Total at September 2009: 1422</a:t>
            </a:r>
            <a:endParaRPr lang="en-GB"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contain</a:t>
            </a:r>
            <a:endParaRPr lang="en-US" dirty="0"/>
          </a:p>
        </p:txBody>
      </p:sp>
      <p:graphicFrame>
        <p:nvGraphicFramePr>
          <p:cNvPr id="7" name="Content Placeholder 6"/>
          <p:cNvGraphicFramePr>
            <a:graphicFrameLocks noGrp="1"/>
          </p:cNvGraphicFramePr>
          <p:nvPr>
            <p:ph idx="1"/>
          </p:nvPr>
        </p:nvGraphicFramePr>
        <p:xfrm>
          <a:off x="457200" y="1417638"/>
          <a:ext cx="8229600"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GB" dirty="0" smtClean="0"/>
              <a:t>How to make your work </a:t>
            </a:r>
            <a:br>
              <a:rPr lang="en-GB" dirty="0" smtClean="0"/>
            </a:br>
            <a:r>
              <a:rPr lang="en-GB" dirty="0" smtClean="0"/>
              <a:t>Open Access through a repository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Prepare your paper and submit it to your journal of choice for peer review</a:t>
            </a:r>
          </a:p>
          <a:p>
            <a:r>
              <a:rPr lang="en-GB" dirty="0" smtClean="0"/>
              <a:t>Make any changes required as a result of the peer review process</a:t>
            </a:r>
          </a:p>
          <a:p>
            <a:r>
              <a:rPr lang="en-GB" dirty="0" smtClean="0"/>
              <a:t>Submit the final version to the journal</a:t>
            </a:r>
          </a:p>
          <a:p>
            <a:r>
              <a:rPr lang="en-GB" dirty="0" smtClean="0"/>
              <a:t>Deposit that </a:t>
            </a:r>
            <a:r>
              <a:rPr lang="en-GB" u="sng" dirty="0" smtClean="0">
                <a:solidFill>
                  <a:srgbClr val="4F81BD"/>
                </a:solidFill>
              </a:rPr>
              <a:t>same final version</a:t>
            </a:r>
            <a:r>
              <a:rPr lang="en-GB" dirty="0" smtClean="0"/>
              <a:t> to your repository through the normal deposit procedure that applies in your institution</a:t>
            </a:r>
          </a:p>
          <a:p>
            <a:r>
              <a:rPr lang="en-GB" dirty="0" smtClean="0">
                <a:solidFill>
                  <a:srgbClr val="4F81BD"/>
                </a:solidFill>
              </a:rPr>
              <a:t>N.B. Your repository staff may check journal copyright conditions on your behalf, or you may do so yourself using the SHERPA </a:t>
            </a:r>
            <a:r>
              <a:rPr lang="en-GB" dirty="0" err="1" smtClean="0">
                <a:solidFill>
                  <a:srgbClr val="4F81BD"/>
                </a:solidFill>
              </a:rPr>
              <a:t>RoMEO</a:t>
            </a:r>
            <a:r>
              <a:rPr lang="en-GB" dirty="0" smtClean="0">
                <a:solidFill>
                  <a:srgbClr val="4F81BD"/>
                </a:solidFill>
              </a:rPr>
              <a:t> service at </a:t>
            </a:r>
            <a:r>
              <a:rPr lang="en-US" dirty="0" smtClean="0">
                <a:hlinkClick r:id="rId2"/>
              </a:rPr>
              <a:t>http://www.sherpa.ac.uk/romeo/</a:t>
            </a:r>
            <a:r>
              <a:rPr lang="en-US" dirty="0" smtClean="0"/>
              <a:t> </a:t>
            </a:r>
            <a:endParaRPr lang="en-GB"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992562"/>
          </a:xfrm>
        </p:spPr>
        <p:txBody>
          <a:bodyPr>
            <a:normAutofit/>
          </a:bodyPr>
          <a:lstStyle/>
          <a:p>
            <a:r>
              <a:rPr lang="en-US" sz="6000" dirty="0" smtClean="0"/>
              <a:t>What’s in it for authors</a:t>
            </a:r>
            <a:r>
              <a:rPr lang="en-US" sz="6000" dirty="0" smtClean="0"/>
              <a:t>?</a:t>
            </a:r>
            <a:endParaRPr lang="en-US" sz="60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well-filled repository</a:t>
            </a:r>
            <a:endParaRPr lang="en-US" dirty="0"/>
          </a:p>
        </p:txBody>
      </p:sp>
      <p:pic>
        <p:nvPicPr>
          <p:cNvPr id="7" name="Content Placeholder 6" descr="Eprints front page.tiff"/>
          <p:cNvPicPr>
            <a:picLocks noGrp="1" noChangeAspect="1"/>
          </p:cNvPicPr>
          <p:nvPr>
            <p:ph idx="1"/>
          </p:nvPr>
        </p:nvPicPr>
        <p:blipFill>
          <a:blip r:embed="rId2"/>
          <a:stretch>
            <a:fillRect/>
          </a:stretch>
        </p:blipFill>
        <p:spPr>
          <a:xfrm>
            <a:off x="640497" y="1417638"/>
            <a:ext cx="7863005" cy="4708525"/>
          </a:xfrm>
        </p:spPr>
      </p:pic>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gets used</a:t>
            </a:r>
            <a:endParaRPr lang="en-US" dirty="0"/>
          </a:p>
        </p:txBody>
      </p:sp>
      <p:pic>
        <p:nvPicPr>
          <p:cNvPr id="7" name="Content Placeholder 6" descr="Eprints monthly download chart.tiff"/>
          <p:cNvPicPr>
            <a:picLocks noGrp="1" noChangeAspect="1"/>
          </p:cNvPicPr>
          <p:nvPr>
            <p:ph idx="1"/>
          </p:nvPr>
        </p:nvPicPr>
        <p:blipFill>
          <a:blip r:embed="rId2"/>
          <a:stretch>
            <a:fillRect/>
          </a:stretch>
        </p:blipFill>
        <p:spPr>
          <a:xfrm>
            <a:off x="666055" y="1417638"/>
            <a:ext cx="7741385" cy="4602162"/>
          </a:xfrm>
        </p:spPr>
      </p:pic>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2243"/>
            <a:ext cx="8229600" cy="1143000"/>
          </a:xfrm>
        </p:spPr>
        <p:txBody>
          <a:bodyPr>
            <a:normAutofit/>
          </a:bodyPr>
          <a:lstStyle/>
          <a:p>
            <a:r>
              <a:rPr lang="en-US" sz="5400" dirty="0" smtClean="0"/>
              <a:t>Some context</a:t>
            </a:r>
            <a:endParaRPr lang="en-US" sz="54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42988" y="569913"/>
            <a:ext cx="7912100" cy="914400"/>
          </a:xfrm>
        </p:spPr>
        <p:txBody>
          <a:bodyPr>
            <a:normAutofit fontScale="90000"/>
          </a:bodyPr>
          <a:lstStyle/>
          <a:p>
            <a:r>
              <a:rPr lang="en-GB" sz="5400" dirty="0">
                <a:solidFill>
                  <a:srgbClr val="8EB4E3"/>
                </a:solidFill>
              </a:rPr>
              <a:t>Impact</a:t>
            </a:r>
          </a:p>
        </p:txBody>
      </p:sp>
      <p:graphicFrame>
        <p:nvGraphicFramePr>
          <p:cNvPr id="6" name="Object 2"/>
          <p:cNvGraphicFramePr>
            <a:graphicFrameLocks noGrp="1" noChangeAspect="1"/>
          </p:cNvGraphicFramePr>
          <p:nvPr>
            <p:ph type="chart" idx="1"/>
          </p:nvPr>
        </p:nvGraphicFramePr>
        <p:xfrm>
          <a:off x="762000" y="1687513"/>
          <a:ext cx="7861300"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4"/>
          <p:cNvSpPr txBox="1">
            <a:spLocks noChangeArrowheads="1"/>
          </p:cNvSpPr>
          <p:nvPr/>
        </p:nvSpPr>
        <p:spPr bwMode="auto">
          <a:xfrm>
            <a:off x="250825" y="5805488"/>
            <a:ext cx="5099050" cy="641350"/>
          </a:xfrm>
          <a:prstGeom prst="rect">
            <a:avLst/>
          </a:prstGeom>
          <a:noFill/>
          <a:ln w="9525">
            <a:noFill/>
            <a:miter lim="800000"/>
            <a:headEnd/>
            <a:tailEnd/>
          </a:ln>
          <a:effectLst/>
        </p:spPr>
        <p:txBody>
          <a:bodyPr>
            <a:prstTxWarp prst="textNoShape">
              <a:avLst/>
            </a:prstTxWarp>
            <a:spAutoFit/>
          </a:bodyPr>
          <a:lstStyle/>
          <a:p>
            <a:r>
              <a:rPr lang="en-GB" b="1">
                <a:latin typeface="Arial" pitchFamily="-110" charset="0"/>
              </a:rPr>
              <a:t>Range = 36%-200%</a:t>
            </a:r>
          </a:p>
          <a:p>
            <a:r>
              <a:rPr lang="en-GB">
                <a:latin typeface="Arial" pitchFamily="-110" charset="0"/>
              </a:rPr>
              <a:t>(Data: Stevan Harnad and co-workers)</a:t>
            </a:r>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
            <a:ext cx="8229600" cy="1067435"/>
          </a:xfrm>
        </p:spPr>
        <p:txBody>
          <a:bodyPr/>
          <a:lstStyle/>
          <a:p>
            <a:r>
              <a:rPr lang="en-US" dirty="0" smtClean="0"/>
              <a:t>What OA means to a researcher</a:t>
            </a:r>
            <a:endParaRPr lang="en-US" dirty="0"/>
          </a:p>
        </p:txBody>
      </p:sp>
      <p:pic>
        <p:nvPicPr>
          <p:cNvPr id="7" name="Picture 6"/>
          <p:cNvPicPr>
            <a:picLocks noChangeAspect="1"/>
          </p:cNvPicPr>
          <p:nvPr/>
        </p:nvPicPr>
        <p:blipFill>
          <a:blip r:embed="rId2"/>
          <a:stretch>
            <a:fillRect/>
          </a:stretch>
        </p:blipFill>
        <p:spPr>
          <a:xfrm>
            <a:off x="1143000" y="1067435"/>
            <a:ext cx="6894486" cy="5241925"/>
          </a:xfrm>
          <a:prstGeom prst="rect">
            <a:avLst/>
          </a:prstGeom>
        </p:spPr>
      </p:pic>
      <p:sp>
        <p:nvSpPr>
          <p:cNvPr id="6" name="Text Box 4"/>
          <p:cNvSpPr txBox="1">
            <a:spLocks noChangeArrowheads="1"/>
          </p:cNvSpPr>
          <p:nvPr/>
        </p:nvSpPr>
        <p:spPr bwMode="auto">
          <a:xfrm>
            <a:off x="5697886" y="6308725"/>
            <a:ext cx="2979389" cy="369332"/>
          </a:xfrm>
          <a:prstGeom prst="rect">
            <a:avLst/>
          </a:prstGeom>
          <a:noFill/>
          <a:ln w="9525">
            <a:noFill/>
            <a:miter lim="800000"/>
            <a:headEnd/>
            <a:tailEnd/>
          </a:ln>
          <a:effectLst/>
        </p:spPr>
        <p:txBody>
          <a:bodyPr wrap="square">
            <a:prstTxWarp prst="textNoShape">
              <a:avLst/>
            </a:prstTxWarp>
            <a:spAutoFit/>
          </a:bodyPr>
          <a:lstStyle/>
          <a:p>
            <a:pPr algn="r">
              <a:spcBef>
                <a:spcPct val="50000"/>
              </a:spcBef>
            </a:pPr>
            <a:r>
              <a:rPr lang="en-GB" sz="1800" dirty="0" err="1" smtClean="0">
                <a:solidFill>
                  <a:schemeClr val="accent1">
                    <a:lumMod val="60000"/>
                    <a:lumOff val="40000"/>
                  </a:schemeClr>
                </a:solidFill>
                <a:latin typeface="Lucida Handwriting" pitchFamily="-110" charset="0"/>
                <a:ea typeface="Times New Roman" pitchFamily="-110" charset="0"/>
                <a:cs typeface="Times New Roman" pitchFamily="-110" charset="0"/>
              </a:rPr>
              <a:t>OpenScholarship.org</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35" y="1066799"/>
            <a:ext cx="8726165" cy="4192891"/>
          </a:xfrm>
          <a:prstGeom prst="rect">
            <a:avLst/>
          </a:prstGeom>
        </p:spPr>
      </p:pic>
      <p:sp>
        <p:nvSpPr>
          <p:cNvPr id="6" name="Text Box 4"/>
          <p:cNvSpPr txBox="1">
            <a:spLocks noChangeArrowheads="1"/>
          </p:cNvSpPr>
          <p:nvPr/>
        </p:nvSpPr>
        <p:spPr bwMode="auto">
          <a:xfrm>
            <a:off x="5697886" y="6308725"/>
            <a:ext cx="2979389" cy="369332"/>
          </a:xfrm>
          <a:prstGeom prst="rect">
            <a:avLst/>
          </a:prstGeom>
          <a:noFill/>
          <a:ln w="9525">
            <a:noFill/>
            <a:miter lim="800000"/>
            <a:headEnd/>
            <a:tailEnd/>
          </a:ln>
          <a:effectLst/>
        </p:spPr>
        <p:txBody>
          <a:bodyPr wrap="square">
            <a:prstTxWarp prst="textNoShape">
              <a:avLst/>
            </a:prstTxWarp>
            <a:spAutoFit/>
          </a:bodyPr>
          <a:lstStyle/>
          <a:p>
            <a:pPr algn="r">
              <a:spcBef>
                <a:spcPct val="50000"/>
              </a:spcBef>
            </a:pPr>
            <a:r>
              <a:rPr lang="en-GB" sz="1800" dirty="0" err="1" smtClean="0">
                <a:solidFill>
                  <a:schemeClr val="accent1">
                    <a:lumMod val="60000"/>
                    <a:lumOff val="40000"/>
                  </a:schemeClr>
                </a:solidFill>
                <a:latin typeface="Lucida Handwriting" pitchFamily="-110" charset="0"/>
                <a:ea typeface="Times New Roman" pitchFamily="-110" charset="0"/>
                <a:cs typeface="Times New Roman" pitchFamily="-110" charset="0"/>
              </a:rPr>
              <a:t>OpenScholarship.org</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GB"/>
          </a:p>
        </p:txBody>
      </p:sp>
      <p:pic>
        <p:nvPicPr>
          <p:cNvPr id="8" name="Picture 7"/>
          <p:cNvPicPr>
            <a:picLocks noChangeAspect="1"/>
          </p:cNvPicPr>
          <p:nvPr/>
        </p:nvPicPr>
        <p:blipFill>
          <a:blip r:embed="rId3"/>
          <a:stretch>
            <a:fillRect/>
          </a:stretch>
        </p:blipFill>
        <p:spPr>
          <a:xfrm>
            <a:off x="609600" y="241300"/>
            <a:ext cx="7783709" cy="6067425"/>
          </a:xfrm>
          <a:prstGeom prst="rect">
            <a:avLst/>
          </a:prstGeom>
        </p:spPr>
      </p:pic>
      <p:sp>
        <p:nvSpPr>
          <p:cNvPr id="6" name="Text Box 4"/>
          <p:cNvSpPr txBox="1">
            <a:spLocks noChangeArrowheads="1"/>
          </p:cNvSpPr>
          <p:nvPr/>
        </p:nvSpPr>
        <p:spPr bwMode="auto">
          <a:xfrm>
            <a:off x="5697886" y="6308725"/>
            <a:ext cx="2979389" cy="369332"/>
          </a:xfrm>
          <a:prstGeom prst="rect">
            <a:avLst/>
          </a:prstGeom>
          <a:noFill/>
          <a:ln w="9525">
            <a:noFill/>
            <a:miter lim="800000"/>
            <a:headEnd/>
            <a:tailEnd/>
          </a:ln>
          <a:effectLst/>
        </p:spPr>
        <p:txBody>
          <a:bodyPr wrap="square">
            <a:prstTxWarp prst="textNoShape">
              <a:avLst/>
            </a:prstTxWarp>
            <a:spAutoFit/>
          </a:bodyPr>
          <a:lstStyle/>
          <a:p>
            <a:pPr algn="r">
              <a:spcBef>
                <a:spcPct val="50000"/>
              </a:spcBef>
            </a:pPr>
            <a:r>
              <a:rPr lang="en-GB" sz="1800" dirty="0" err="1" smtClean="0">
                <a:solidFill>
                  <a:schemeClr val="accent1">
                    <a:lumMod val="60000"/>
                    <a:lumOff val="40000"/>
                  </a:schemeClr>
                </a:solidFill>
                <a:latin typeface="Lucida Handwriting" pitchFamily="-110" charset="0"/>
                <a:ea typeface="Times New Roman" pitchFamily="-110" charset="0"/>
                <a:cs typeface="Times New Roman" pitchFamily="-110" charset="0"/>
              </a:rPr>
              <a:t>OpenScholarship.org</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Frost’s impact</a:t>
            </a:r>
            <a:endParaRPr lang="en-US" dirty="0"/>
          </a:p>
        </p:txBody>
      </p:sp>
      <p:pic>
        <p:nvPicPr>
          <p:cNvPr id="7" name="Picture 6"/>
          <p:cNvPicPr>
            <a:picLocks noChangeAspect="1"/>
          </p:cNvPicPr>
          <p:nvPr/>
        </p:nvPicPr>
        <p:blipFill>
          <a:blip r:embed="rId2"/>
          <a:stretch>
            <a:fillRect/>
          </a:stretch>
        </p:blipFill>
        <p:spPr>
          <a:xfrm>
            <a:off x="0" y="1388370"/>
            <a:ext cx="9144000" cy="4150144"/>
          </a:xfrm>
          <a:prstGeom prst="rect">
            <a:avLst/>
          </a:prstGeom>
        </p:spPr>
      </p:pic>
      <p:sp>
        <p:nvSpPr>
          <p:cNvPr id="6" name="Text Box 4"/>
          <p:cNvSpPr txBox="1">
            <a:spLocks noChangeArrowheads="1"/>
          </p:cNvSpPr>
          <p:nvPr/>
        </p:nvSpPr>
        <p:spPr bwMode="auto">
          <a:xfrm>
            <a:off x="5697886" y="6308725"/>
            <a:ext cx="2979389" cy="369332"/>
          </a:xfrm>
          <a:prstGeom prst="rect">
            <a:avLst/>
          </a:prstGeom>
          <a:noFill/>
          <a:ln w="9525">
            <a:noFill/>
            <a:miter lim="800000"/>
            <a:headEnd/>
            <a:tailEnd/>
          </a:ln>
          <a:effectLst/>
        </p:spPr>
        <p:txBody>
          <a:bodyPr wrap="square">
            <a:prstTxWarp prst="textNoShape">
              <a:avLst/>
            </a:prstTxWarp>
            <a:spAutoFit/>
          </a:bodyPr>
          <a:lstStyle/>
          <a:p>
            <a:pPr algn="r">
              <a:spcBef>
                <a:spcPct val="50000"/>
              </a:spcBef>
            </a:pPr>
            <a:r>
              <a:rPr lang="en-GB" sz="1800" dirty="0" err="1" smtClean="0">
                <a:solidFill>
                  <a:schemeClr val="accent1">
                    <a:lumMod val="60000"/>
                    <a:lumOff val="40000"/>
                  </a:schemeClr>
                </a:solidFill>
                <a:latin typeface="Lucida Handwriting" pitchFamily="-110" charset="0"/>
                <a:ea typeface="Times New Roman" pitchFamily="-110" charset="0"/>
                <a:cs typeface="Times New Roman" pitchFamily="-110" charset="0"/>
              </a:rPr>
              <a:t>OpenScholarship.org</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87"/>
            <a:ext cx="8229600" cy="1143000"/>
          </a:xfrm>
        </p:spPr>
        <p:txBody>
          <a:bodyPr>
            <a:normAutofit fontScale="90000"/>
          </a:bodyPr>
          <a:lstStyle/>
          <a:p>
            <a:r>
              <a:rPr lang="en-US" sz="5333" dirty="0" smtClean="0"/>
              <a:t>Martin </a:t>
            </a:r>
            <a:r>
              <a:rPr lang="en-US" sz="5333" dirty="0" err="1" smtClean="0"/>
              <a:t>Skitmore</a:t>
            </a:r>
            <a:r>
              <a:rPr lang="en-US" sz="4800" dirty="0" smtClean="0"/>
              <a:t/>
            </a:r>
            <a:br>
              <a:rPr lang="en-US" sz="4800" dirty="0" smtClean="0"/>
            </a:br>
            <a:r>
              <a:rPr lang="en-US" sz="4800" dirty="0" smtClean="0"/>
              <a:t>(</a:t>
            </a:r>
            <a:r>
              <a:rPr lang="en-US" sz="4800" dirty="0" smtClean="0"/>
              <a:t>Urban Design)</a:t>
            </a:r>
            <a:endParaRPr lang="en-US" sz="4800" dirty="0"/>
          </a:p>
        </p:txBody>
      </p:sp>
      <p:pic>
        <p:nvPicPr>
          <p:cNvPr id="4" name="Picture 3" descr="Martin Skitmore 15 articles.tiff"/>
          <p:cNvPicPr>
            <a:picLocks noChangeAspect="1"/>
          </p:cNvPicPr>
          <p:nvPr/>
        </p:nvPicPr>
        <p:blipFill>
          <a:blip r:embed="rId2"/>
          <a:stretch>
            <a:fillRect/>
          </a:stretch>
        </p:blipFill>
        <p:spPr>
          <a:xfrm>
            <a:off x="63500" y="2333399"/>
            <a:ext cx="9017000" cy="3136900"/>
          </a:xfrm>
          <a:prstGeom prst="rect">
            <a:avLst/>
          </a:prstGeom>
        </p:spPr>
      </p:pic>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464687"/>
            <a:ext cx="8229600" cy="1143000"/>
          </a:xfrm>
        </p:spPr>
        <p:txBody>
          <a:bodyPr>
            <a:normAutofit fontScale="90000"/>
          </a:bodyPr>
          <a:lstStyle/>
          <a:p>
            <a:r>
              <a:rPr lang="en-US" sz="5333" dirty="0" smtClean="0"/>
              <a:t>Luis </a:t>
            </a:r>
            <a:r>
              <a:rPr lang="en-US" sz="5333" dirty="0" smtClean="0"/>
              <a:t>Ferreira</a:t>
            </a:r>
            <a:r>
              <a:rPr lang="en-US" sz="4800" dirty="0" smtClean="0"/>
              <a:t/>
            </a:r>
            <a:br>
              <a:rPr lang="en-US" sz="4800" dirty="0" smtClean="0"/>
            </a:br>
            <a:r>
              <a:rPr lang="en-US" sz="4800" dirty="0" smtClean="0"/>
              <a:t>(Civil Engineering)</a:t>
            </a:r>
            <a:endParaRPr lang="en-US" sz="48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pic>
        <p:nvPicPr>
          <p:cNvPr id="5" name="Picture 4" descr="Luis Ferreira QUT 49 articles.tiff"/>
          <p:cNvPicPr>
            <a:picLocks noChangeAspect="1"/>
          </p:cNvPicPr>
          <p:nvPr/>
        </p:nvPicPr>
        <p:blipFill>
          <a:blip r:embed="rId2"/>
          <a:stretch>
            <a:fillRect/>
          </a:stretch>
        </p:blipFill>
        <p:spPr>
          <a:xfrm>
            <a:off x="50800" y="2096569"/>
            <a:ext cx="9042400" cy="3124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87"/>
            <a:ext cx="8229600" cy="1143000"/>
          </a:xfrm>
        </p:spPr>
        <p:txBody>
          <a:bodyPr>
            <a:normAutofit fontScale="90000"/>
          </a:bodyPr>
          <a:lstStyle/>
          <a:p>
            <a:r>
              <a:rPr lang="en-US" sz="5333" dirty="0" smtClean="0"/>
              <a:t>Andrew </a:t>
            </a:r>
            <a:r>
              <a:rPr lang="en-US" sz="5333" dirty="0" smtClean="0"/>
              <a:t>Worthington</a:t>
            </a:r>
            <a:r>
              <a:rPr lang="en-US" sz="4800" dirty="0" smtClean="0"/>
              <a:t/>
            </a:r>
            <a:br>
              <a:rPr lang="en-US" sz="4800" dirty="0" smtClean="0"/>
            </a:br>
            <a:r>
              <a:rPr lang="en-US" sz="4800" dirty="0" smtClean="0"/>
              <a:t>(</a:t>
            </a:r>
            <a:r>
              <a:rPr lang="en-US" sz="4800" dirty="0" smtClean="0"/>
              <a:t>Economics &amp; Finance)</a:t>
            </a:r>
            <a:endParaRPr lang="en-US" sz="48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pic>
        <p:nvPicPr>
          <p:cNvPr id="5" name="Picture 4" descr="Andrew Worthington 27 articles.tiff"/>
          <p:cNvPicPr>
            <a:picLocks noChangeAspect="1"/>
          </p:cNvPicPr>
          <p:nvPr/>
        </p:nvPicPr>
        <p:blipFill>
          <a:blip r:embed="rId2"/>
          <a:stretch>
            <a:fillRect/>
          </a:stretch>
        </p:blipFill>
        <p:spPr>
          <a:xfrm>
            <a:off x="57150" y="2136290"/>
            <a:ext cx="9029700" cy="3098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177"/>
            <a:ext cx="8229600" cy="1143000"/>
          </a:xfrm>
        </p:spPr>
        <p:txBody>
          <a:bodyPr>
            <a:normAutofit fontScale="90000"/>
          </a:bodyPr>
          <a:lstStyle/>
          <a:p>
            <a:r>
              <a:rPr lang="en-US" sz="5333" dirty="0" err="1" smtClean="0"/>
              <a:t>Binh</a:t>
            </a:r>
            <a:r>
              <a:rPr lang="en-US" sz="5333" dirty="0" smtClean="0"/>
              <a:t> </a:t>
            </a:r>
            <a:r>
              <a:rPr lang="en-US" sz="5333" dirty="0" smtClean="0"/>
              <a:t>Pham</a:t>
            </a:r>
            <a:r>
              <a:rPr lang="en-US" sz="4800" dirty="0" smtClean="0"/>
              <a:t/>
            </a:r>
            <a:br>
              <a:rPr lang="en-US" sz="4800" dirty="0" smtClean="0"/>
            </a:br>
            <a:r>
              <a:rPr lang="en-US" sz="4800" dirty="0" smtClean="0"/>
              <a:t>(Information technology)</a:t>
            </a:r>
            <a:endParaRPr lang="en-US" sz="48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pic>
        <p:nvPicPr>
          <p:cNvPr id="5" name="Picture 4" descr="Binh Pham 43 articles.tiff"/>
          <p:cNvPicPr>
            <a:picLocks noChangeAspect="1"/>
          </p:cNvPicPr>
          <p:nvPr/>
        </p:nvPicPr>
        <p:blipFill>
          <a:blip r:embed="rId2"/>
          <a:stretch>
            <a:fillRect/>
          </a:stretch>
        </p:blipFill>
        <p:spPr>
          <a:xfrm>
            <a:off x="50800" y="2218159"/>
            <a:ext cx="9042400" cy="3124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GB" sz="4800" dirty="0" smtClean="0"/>
              <a:t>The early bird …</a:t>
            </a:r>
            <a:endParaRPr lang="en-GB" sz="4800" dirty="0"/>
          </a:p>
        </p:txBody>
      </p:sp>
      <p:pic>
        <p:nvPicPr>
          <p:cNvPr id="4" name="Picture 3"/>
          <p:cNvPicPr>
            <a:picLocks noChangeAspect="1"/>
          </p:cNvPicPr>
          <p:nvPr/>
        </p:nvPicPr>
        <p:blipFill>
          <a:blip r:embed="rId2"/>
          <a:stretch>
            <a:fillRect/>
          </a:stretch>
        </p:blipFill>
        <p:spPr>
          <a:xfrm>
            <a:off x="225424" y="1347787"/>
            <a:ext cx="8651876" cy="4960938"/>
          </a:xfrm>
          <a:prstGeom prst="rect">
            <a:avLst/>
          </a:prstGeom>
        </p:spPr>
      </p:pic>
      <p:sp>
        <p:nvSpPr>
          <p:cNvPr id="5" name="TextBox 4"/>
          <p:cNvSpPr txBox="1"/>
          <p:nvPr/>
        </p:nvSpPr>
        <p:spPr>
          <a:xfrm>
            <a:off x="5954233" y="6309360"/>
            <a:ext cx="2732567" cy="366595"/>
          </a:xfrm>
          <a:prstGeom prst="rect">
            <a:avLst/>
          </a:prstGeom>
          <a:noFill/>
        </p:spPr>
        <p:txBody>
          <a:bodyPr wrap="square" rtlCol="0">
            <a:spAutoFit/>
          </a:bodyPr>
          <a:lstStyle/>
          <a:p>
            <a:pPr algn="r"/>
            <a:r>
              <a:rPr lang="en-GB" dirty="0" smtClean="0">
                <a:solidFill>
                  <a:schemeClr val="accent1">
                    <a:lumMod val="75000"/>
                  </a:schemeClr>
                </a:solidFill>
                <a:latin typeface="Lucida Handwriting"/>
                <a:cs typeface="Lucida Handwriting"/>
              </a:rPr>
              <a:t>Key Perspectives Ltd</a:t>
            </a:r>
            <a:endParaRPr lang="en-GB" dirty="0">
              <a:solidFill>
                <a:schemeClr val="accent1">
                  <a:lumMod val="75000"/>
                </a:schemeClr>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RL serials expenditure graph.tiff"/>
          <p:cNvPicPr/>
          <p:nvPr/>
        </p:nvPicPr>
        <p:blipFill>
          <a:blip r:embed="rId2"/>
          <a:stretch>
            <a:fillRect/>
          </a:stretch>
        </p:blipFill>
        <p:spPr>
          <a:xfrm>
            <a:off x="1802130" y="0"/>
            <a:ext cx="5539740" cy="6292335"/>
          </a:xfrm>
          <a:prstGeom prst="rect">
            <a:avLst/>
          </a:prstGeom>
        </p:spPr>
      </p:pic>
      <p:sp>
        <p:nvSpPr>
          <p:cNvPr id="5" name="TextBox 4"/>
          <p:cNvSpPr txBox="1"/>
          <p:nvPr/>
        </p:nvSpPr>
        <p:spPr>
          <a:xfrm>
            <a:off x="6248400" y="6292335"/>
            <a:ext cx="2667000" cy="369332"/>
          </a:xfrm>
          <a:prstGeom prst="rect">
            <a:avLst/>
          </a:prstGeom>
          <a:noFill/>
        </p:spPr>
        <p:txBody>
          <a:bodyPr wrap="square" rtlCol="0">
            <a:spAutoFit/>
          </a:bodyPr>
          <a:lstStyle/>
          <a:p>
            <a:pPr algn="r"/>
            <a:r>
              <a:rPr lang="en-US" dirty="0" smtClean="0">
                <a:solidFill>
                  <a:schemeClr val="bg2">
                    <a:lumMod val="40000"/>
                    <a:lumOff val="60000"/>
                  </a:schemeClr>
                </a:solidFill>
                <a:latin typeface="Lucida Handwriting"/>
                <a:cs typeface="Lucida Handwriting"/>
              </a:rPr>
              <a:t>Key Perspectives Ltd</a:t>
            </a:r>
            <a:endParaRPr lang="en-US" dirty="0">
              <a:solidFill>
                <a:schemeClr val="bg2">
                  <a:lumMod val="40000"/>
                  <a:lumOff val="60000"/>
                </a:schemeClr>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dirty="0" smtClean="0"/>
              <a:t>Engineering</a:t>
            </a:r>
            <a:endParaRPr lang="en-US" sz="4800" dirty="0"/>
          </a:p>
        </p:txBody>
      </p:sp>
      <p:graphicFrame>
        <p:nvGraphicFramePr>
          <p:cNvPr id="4" name="Content Placeholder 3"/>
          <p:cNvGraphicFramePr>
            <a:graphicFrameLocks noGrp="1"/>
          </p:cNvGraphicFramePr>
          <p:nvPr>
            <p:ph idx="1"/>
          </p:nvPr>
        </p:nvGraphicFramePr>
        <p:xfrm>
          <a:off x="813484" y="1143000"/>
          <a:ext cx="8229600" cy="47953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7931" y="6306106"/>
            <a:ext cx="4374069" cy="461665"/>
          </a:xfrm>
          <a:prstGeom prst="rect">
            <a:avLst/>
          </a:prstGeom>
          <a:noFill/>
        </p:spPr>
        <p:txBody>
          <a:bodyPr wrap="square" rtlCol="0">
            <a:spAutoFit/>
          </a:bodyPr>
          <a:lstStyle/>
          <a:p>
            <a:r>
              <a:rPr lang="en-US" sz="2400" dirty="0" smtClean="0"/>
              <a:t>Data: </a:t>
            </a:r>
            <a:r>
              <a:rPr lang="en-US" sz="2400" dirty="0" err="1" smtClean="0"/>
              <a:t>Gargouri</a:t>
            </a:r>
            <a:r>
              <a:rPr lang="en-US" sz="2400" dirty="0" smtClean="0"/>
              <a:t> &amp; </a:t>
            </a:r>
            <a:r>
              <a:rPr lang="en-US" sz="2400" dirty="0" err="1" smtClean="0"/>
              <a:t>Harnad</a:t>
            </a:r>
            <a:r>
              <a:rPr lang="en-US" sz="2400" dirty="0" smtClean="0"/>
              <a:t>, 2010</a:t>
            </a:r>
            <a:endParaRPr lang="en-US" sz="2400" dirty="0"/>
          </a:p>
        </p:txBody>
      </p:sp>
      <p:sp>
        <p:nvSpPr>
          <p:cNvPr id="6"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
        <p:nvSpPr>
          <p:cNvPr id="7" name="TextBox 6"/>
          <p:cNvSpPr txBox="1"/>
          <p:nvPr/>
        </p:nvSpPr>
        <p:spPr>
          <a:xfrm>
            <a:off x="149423" y="2109526"/>
            <a:ext cx="615553" cy="2862323"/>
          </a:xfrm>
          <a:prstGeom prst="rect">
            <a:avLst/>
          </a:prstGeom>
          <a:noFill/>
        </p:spPr>
        <p:txBody>
          <a:bodyPr vert="vert270" wrap="square" rtlCol="0">
            <a:spAutoFit/>
          </a:bodyPr>
          <a:lstStyle/>
          <a:p>
            <a:pPr algn="ctr"/>
            <a:r>
              <a:rPr lang="en-US" sz="2800" dirty="0" smtClean="0"/>
              <a:t>Citations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6542"/>
          </a:xfrm>
        </p:spPr>
        <p:txBody>
          <a:bodyPr>
            <a:normAutofit/>
          </a:bodyPr>
          <a:lstStyle/>
          <a:p>
            <a:r>
              <a:rPr lang="en-US" sz="4800" dirty="0" smtClean="0"/>
              <a:t>Clinical medicine</a:t>
            </a:r>
            <a:endParaRPr lang="en-US" sz="4800" dirty="0"/>
          </a:p>
        </p:txBody>
      </p:sp>
      <p:graphicFrame>
        <p:nvGraphicFramePr>
          <p:cNvPr id="4" name="Content Placeholder 3"/>
          <p:cNvGraphicFramePr>
            <a:graphicFrameLocks noGrp="1"/>
          </p:cNvGraphicFramePr>
          <p:nvPr>
            <p:ph idx="1"/>
          </p:nvPr>
        </p:nvGraphicFramePr>
        <p:xfrm>
          <a:off x="1145073" y="1171180"/>
          <a:ext cx="7532202"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9423" y="2109526"/>
            <a:ext cx="615553" cy="2862323"/>
          </a:xfrm>
          <a:prstGeom prst="rect">
            <a:avLst/>
          </a:prstGeom>
          <a:noFill/>
        </p:spPr>
        <p:txBody>
          <a:bodyPr vert="vert270" wrap="square" rtlCol="0">
            <a:spAutoFit/>
          </a:bodyPr>
          <a:lstStyle/>
          <a:p>
            <a:pPr algn="ctr"/>
            <a:r>
              <a:rPr lang="en-US" sz="2800" dirty="0" smtClean="0"/>
              <a:t>Citations</a:t>
            </a:r>
            <a:endParaRPr lang="en-US" sz="2800" dirty="0"/>
          </a:p>
        </p:txBody>
      </p:sp>
      <p:sp>
        <p:nvSpPr>
          <p:cNvPr id="6"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
        <p:nvSpPr>
          <p:cNvPr id="7" name="TextBox 6"/>
          <p:cNvSpPr txBox="1"/>
          <p:nvPr/>
        </p:nvSpPr>
        <p:spPr>
          <a:xfrm>
            <a:off x="197931" y="6306106"/>
            <a:ext cx="4374069" cy="461665"/>
          </a:xfrm>
          <a:prstGeom prst="rect">
            <a:avLst/>
          </a:prstGeom>
          <a:noFill/>
        </p:spPr>
        <p:txBody>
          <a:bodyPr wrap="square" rtlCol="0">
            <a:spAutoFit/>
          </a:bodyPr>
          <a:lstStyle/>
          <a:p>
            <a:r>
              <a:rPr lang="en-US" sz="2400" dirty="0" smtClean="0"/>
              <a:t>Data: </a:t>
            </a:r>
            <a:r>
              <a:rPr lang="en-US" sz="2400" dirty="0" err="1" smtClean="0"/>
              <a:t>Gargouri</a:t>
            </a:r>
            <a:r>
              <a:rPr lang="en-US" sz="2400" dirty="0" smtClean="0"/>
              <a:t> &amp; </a:t>
            </a:r>
            <a:r>
              <a:rPr lang="en-US" sz="2400" dirty="0" err="1" smtClean="0"/>
              <a:t>Harnad</a:t>
            </a:r>
            <a:r>
              <a:rPr lang="en-US" sz="2400" dirty="0" smtClean="0"/>
              <a:t>, 2010</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6542"/>
          </a:xfrm>
        </p:spPr>
        <p:txBody>
          <a:bodyPr>
            <a:normAutofit/>
          </a:bodyPr>
          <a:lstStyle/>
          <a:p>
            <a:r>
              <a:rPr lang="en-US" sz="4800" dirty="0" smtClean="0"/>
              <a:t>Social science</a:t>
            </a:r>
            <a:endParaRPr lang="en-US" sz="4800" dirty="0"/>
          </a:p>
        </p:txBody>
      </p:sp>
      <p:graphicFrame>
        <p:nvGraphicFramePr>
          <p:cNvPr id="4" name="Content Placeholder 3"/>
          <p:cNvGraphicFramePr>
            <a:graphicFrameLocks noGrp="1"/>
          </p:cNvGraphicFramePr>
          <p:nvPr>
            <p:ph idx="1"/>
          </p:nvPr>
        </p:nvGraphicFramePr>
        <p:xfrm>
          <a:off x="1145073" y="1171180"/>
          <a:ext cx="7532202" cy="47085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9423" y="2109526"/>
            <a:ext cx="615553" cy="2862323"/>
          </a:xfrm>
          <a:prstGeom prst="rect">
            <a:avLst/>
          </a:prstGeom>
          <a:noFill/>
        </p:spPr>
        <p:txBody>
          <a:bodyPr vert="vert270" wrap="square" rtlCol="0">
            <a:spAutoFit/>
          </a:bodyPr>
          <a:lstStyle/>
          <a:p>
            <a:pPr algn="ctr"/>
            <a:r>
              <a:rPr lang="en-US" sz="2800" dirty="0" smtClean="0"/>
              <a:t>Citations</a:t>
            </a:r>
            <a:endParaRPr lang="en-US" sz="2800" dirty="0"/>
          </a:p>
        </p:txBody>
      </p:sp>
      <p:sp>
        <p:nvSpPr>
          <p:cNvPr id="6"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
        <p:nvSpPr>
          <p:cNvPr id="7" name="TextBox 6"/>
          <p:cNvSpPr txBox="1"/>
          <p:nvPr/>
        </p:nvSpPr>
        <p:spPr>
          <a:xfrm>
            <a:off x="197931" y="6306106"/>
            <a:ext cx="4374069" cy="461665"/>
          </a:xfrm>
          <a:prstGeom prst="rect">
            <a:avLst/>
          </a:prstGeom>
          <a:noFill/>
        </p:spPr>
        <p:txBody>
          <a:bodyPr wrap="square" rtlCol="0">
            <a:spAutoFit/>
          </a:bodyPr>
          <a:lstStyle/>
          <a:p>
            <a:r>
              <a:rPr lang="en-US" sz="2400" dirty="0" smtClean="0"/>
              <a:t>Data: </a:t>
            </a:r>
            <a:r>
              <a:rPr lang="en-US" sz="2400" dirty="0" err="1" smtClean="0"/>
              <a:t>Gargouri</a:t>
            </a:r>
            <a:r>
              <a:rPr lang="en-US" sz="2400" dirty="0" smtClean="0"/>
              <a:t> &amp; </a:t>
            </a:r>
            <a:r>
              <a:rPr lang="en-US" sz="2400" dirty="0" err="1" smtClean="0"/>
              <a:t>Harnad</a:t>
            </a:r>
            <a:r>
              <a:rPr lang="en-US" sz="2400" dirty="0" smtClean="0"/>
              <a:t>, 2010</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4" descr="ScreenShot001"/>
          <p:cNvPicPr>
            <a:picLocks noChangeAspect="1" noChangeArrowheads="1"/>
          </p:cNvPicPr>
          <p:nvPr/>
        </p:nvPicPr>
        <p:blipFill>
          <a:blip r:embed="rId3"/>
          <a:srcRect/>
          <a:stretch>
            <a:fillRect/>
          </a:stretch>
        </p:blipFill>
        <p:spPr bwMode="auto">
          <a:xfrm>
            <a:off x="250825" y="765175"/>
            <a:ext cx="8642350" cy="5276850"/>
          </a:xfrm>
          <a:prstGeom prst="rect">
            <a:avLst/>
          </a:prstGeom>
          <a:noFill/>
          <a:ln w="9525">
            <a:noFill/>
            <a:miter lim="800000"/>
            <a:headEnd/>
            <a:tailEnd/>
          </a:ln>
        </p:spPr>
      </p:pic>
      <p:sp>
        <p:nvSpPr>
          <p:cNvPr id="3"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7284" name="Picture 4" descr="Dashboard"/>
          <p:cNvPicPr>
            <a:picLocks noChangeAspect="1" noChangeArrowheads="1"/>
          </p:cNvPicPr>
          <p:nvPr/>
        </p:nvPicPr>
        <p:blipFill>
          <a:blip r:embed="rId3"/>
          <a:srcRect/>
          <a:stretch>
            <a:fillRect/>
          </a:stretch>
        </p:blipFill>
        <p:spPr bwMode="auto">
          <a:xfrm>
            <a:off x="900113" y="0"/>
            <a:ext cx="7272337" cy="6800850"/>
          </a:xfrm>
          <a:prstGeom prst="rect">
            <a:avLst/>
          </a:prstGeom>
          <a:noFill/>
          <a:ln w="25400">
            <a:solidFill>
              <a:schemeClr val="bg2"/>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317500" y="569913"/>
            <a:ext cx="8637588" cy="914400"/>
          </a:xfrm>
        </p:spPr>
        <p:txBody>
          <a:bodyPr>
            <a:normAutofit fontScale="90000"/>
          </a:bodyPr>
          <a:lstStyle/>
          <a:p>
            <a:r>
              <a:rPr lang="en-GB" sz="5400"/>
              <a:t>Download timelines</a:t>
            </a:r>
          </a:p>
        </p:txBody>
      </p:sp>
      <p:pic>
        <p:nvPicPr>
          <p:cNvPr id="107525" name="Picture 5" descr="Download graphs"/>
          <p:cNvPicPr>
            <a:picLocks noChangeAspect="1" noChangeArrowheads="1"/>
          </p:cNvPicPr>
          <p:nvPr/>
        </p:nvPicPr>
        <p:blipFill>
          <a:blip r:embed="rId3"/>
          <a:srcRect/>
          <a:stretch>
            <a:fillRect/>
          </a:stretch>
        </p:blipFill>
        <p:spPr bwMode="auto">
          <a:xfrm>
            <a:off x="0" y="2205038"/>
            <a:ext cx="9144000" cy="2697162"/>
          </a:xfrm>
          <a:prstGeom prst="rect">
            <a:avLst/>
          </a:prstGeom>
          <a:noFill/>
        </p:spPr>
      </p:pic>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2" name="Picture 4" descr="ScreenShot006"/>
          <p:cNvPicPr>
            <a:picLocks noChangeAspect="1" noChangeArrowheads="1"/>
          </p:cNvPicPr>
          <p:nvPr/>
        </p:nvPicPr>
        <p:blipFill>
          <a:blip r:embed="rId3"/>
          <a:srcRect l="1454" t="2165" r="1454" b="2165"/>
          <a:stretch>
            <a:fillRect/>
          </a:stretch>
        </p:blipFill>
        <p:spPr bwMode="auto">
          <a:xfrm>
            <a:off x="755650" y="333375"/>
            <a:ext cx="7689850" cy="5086350"/>
          </a:xfrm>
          <a:prstGeom prst="rect">
            <a:avLst/>
          </a:prstGeom>
          <a:noFill/>
          <a:ln w="9525">
            <a:noFill/>
            <a:miter lim="800000"/>
            <a:headEnd/>
            <a:tailEnd/>
          </a:ln>
        </p:spPr>
      </p:pic>
      <p:sp>
        <p:nvSpPr>
          <p:cNvPr id="53253" name="Text Box 5"/>
          <p:cNvSpPr txBox="1">
            <a:spLocks noChangeArrowheads="1"/>
          </p:cNvSpPr>
          <p:nvPr/>
        </p:nvSpPr>
        <p:spPr bwMode="auto">
          <a:xfrm>
            <a:off x="684213" y="5734050"/>
            <a:ext cx="80645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sz="2400"/>
              <a:t>N.B. Downloads are a good predictor of eventual citations</a:t>
            </a:r>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GB"/>
              <a:t>Every e-print tells a story…</a:t>
            </a:r>
          </a:p>
        </p:txBody>
      </p:sp>
      <p:sp>
        <p:nvSpPr>
          <p:cNvPr id="116742" name="Line 6"/>
          <p:cNvSpPr>
            <a:spLocks noChangeShapeType="1"/>
          </p:cNvSpPr>
          <p:nvPr/>
        </p:nvSpPr>
        <p:spPr bwMode="auto">
          <a:xfrm flipV="1">
            <a:off x="3708400" y="4652963"/>
            <a:ext cx="0" cy="865187"/>
          </a:xfrm>
          <a:prstGeom prst="line">
            <a:avLst/>
          </a:prstGeom>
          <a:noFill/>
          <a:ln w="50800">
            <a:solidFill>
              <a:srgbClr val="FF0000"/>
            </a:solidFill>
            <a:round/>
            <a:headEnd/>
            <a:tailEnd type="triangle" w="med" len="med"/>
          </a:ln>
          <a:effectLst/>
        </p:spPr>
        <p:txBody>
          <a:bodyPr wrap="none">
            <a:prstTxWarp prst="textNoShape">
              <a:avLst/>
            </a:prstTxWarp>
          </a:bodyPr>
          <a:lstStyle/>
          <a:p>
            <a:endParaRPr lang="en-US"/>
          </a:p>
        </p:txBody>
      </p:sp>
      <p:sp>
        <p:nvSpPr>
          <p:cNvPr id="116743" name="Line 7"/>
          <p:cNvSpPr>
            <a:spLocks noChangeShapeType="1"/>
          </p:cNvSpPr>
          <p:nvPr/>
        </p:nvSpPr>
        <p:spPr bwMode="auto">
          <a:xfrm flipV="1">
            <a:off x="5867400" y="4652963"/>
            <a:ext cx="0" cy="863600"/>
          </a:xfrm>
          <a:prstGeom prst="line">
            <a:avLst/>
          </a:prstGeom>
          <a:noFill/>
          <a:ln w="50800">
            <a:solidFill>
              <a:srgbClr val="FF0000"/>
            </a:solidFill>
            <a:round/>
            <a:headEnd/>
            <a:tailEnd type="triangle" w="med" len="med"/>
          </a:ln>
          <a:effectLst/>
        </p:spPr>
        <p:txBody>
          <a:bodyPr wrap="none">
            <a:prstTxWarp prst="textNoShape">
              <a:avLst/>
            </a:prstTxWarp>
          </a:bodyPr>
          <a:lstStyle/>
          <a:p>
            <a:endParaRPr lang="en-US"/>
          </a:p>
        </p:txBody>
      </p:sp>
      <p:sp>
        <p:nvSpPr>
          <p:cNvPr id="116744" name="Text Box 8"/>
          <p:cNvSpPr txBox="1">
            <a:spLocks noChangeArrowheads="1"/>
          </p:cNvSpPr>
          <p:nvPr/>
        </p:nvSpPr>
        <p:spPr bwMode="auto">
          <a:xfrm>
            <a:off x="539750" y="4797425"/>
            <a:ext cx="2952750" cy="118745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a:latin typeface="Arial" pitchFamily="-110" charset="0"/>
              </a:rPr>
              <a:t>NIPS Workshop linked to this eprint from its web page</a:t>
            </a:r>
          </a:p>
        </p:txBody>
      </p:sp>
      <p:sp>
        <p:nvSpPr>
          <p:cNvPr id="116746" name="Text Box 10"/>
          <p:cNvSpPr txBox="1">
            <a:spLocks noChangeArrowheads="1"/>
          </p:cNvSpPr>
          <p:nvPr/>
        </p:nvSpPr>
        <p:spPr bwMode="auto">
          <a:xfrm>
            <a:off x="6084888" y="4581525"/>
            <a:ext cx="2590800" cy="1552575"/>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a:latin typeface="Arial" pitchFamily="-110" charset="0"/>
              </a:rPr>
              <a:t>Link placed on “Canonical correlation” page in Wikipedia</a:t>
            </a:r>
          </a:p>
        </p:txBody>
      </p:sp>
      <p:pic>
        <p:nvPicPr>
          <p:cNvPr id="116747" name="Picture 11" descr="Download graph"/>
          <p:cNvPicPr>
            <a:picLocks noChangeAspect="1" noChangeArrowheads="1"/>
          </p:cNvPicPr>
          <p:nvPr/>
        </p:nvPicPr>
        <p:blipFill>
          <a:blip r:embed="rId3"/>
          <a:srcRect/>
          <a:stretch>
            <a:fillRect/>
          </a:stretch>
        </p:blipFill>
        <p:spPr bwMode="auto">
          <a:xfrm>
            <a:off x="827088" y="1641475"/>
            <a:ext cx="7489825" cy="2989263"/>
          </a:xfrm>
          <a:prstGeom prst="rect">
            <a:avLst/>
          </a:prstGeom>
          <a:noFill/>
        </p:spPr>
      </p:pic>
      <p:sp>
        <p:nvSpPr>
          <p:cNvPr id="9"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P spid="116743" grpId="0" animBg="1"/>
      <p:bldP spid="116744" grpId="0"/>
      <p:bldP spid="116746"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normAutofit/>
          </a:bodyPr>
          <a:lstStyle/>
          <a:p>
            <a:r>
              <a:rPr lang="en-US" dirty="0" smtClean="0"/>
              <a:t>Professor Martin </a:t>
            </a:r>
            <a:r>
              <a:rPr lang="en-US" dirty="0" err="1" smtClean="0"/>
              <a:t>Skitmore</a:t>
            </a:r>
            <a:r>
              <a:rPr lang="en-US" dirty="0" smtClean="0"/>
              <a:t> </a:t>
            </a:r>
            <a:br>
              <a:rPr lang="en-US" dirty="0" smtClean="0"/>
            </a:br>
            <a:r>
              <a:rPr lang="en-US" sz="2667" dirty="0" smtClean="0"/>
              <a:t>School of Urban Design, QUT</a:t>
            </a:r>
            <a:endParaRPr lang="en-US" sz="2667" dirty="0"/>
          </a:p>
        </p:txBody>
      </p:sp>
      <p:sp>
        <p:nvSpPr>
          <p:cNvPr id="4" name="Content Placeholder 3"/>
          <p:cNvSpPr>
            <a:spLocks noGrp="1"/>
          </p:cNvSpPr>
          <p:nvPr>
            <p:ph idx="1"/>
          </p:nvPr>
        </p:nvSpPr>
        <p:spPr>
          <a:xfrm>
            <a:off x="457200" y="1417637"/>
            <a:ext cx="8229600" cy="5098081"/>
          </a:xfrm>
        </p:spPr>
        <p:txBody>
          <a:bodyPr>
            <a:noAutofit/>
          </a:bodyPr>
          <a:lstStyle/>
          <a:p>
            <a:pPr marL="184150" indent="-3175">
              <a:buNone/>
            </a:pPr>
            <a:r>
              <a:rPr lang="en-US" sz="3200" dirty="0" smtClean="0"/>
              <a:t>“There is no doubt in my mind that </a:t>
            </a:r>
            <a:r>
              <a:rPr lang="en-US" sz="3200" dirty="0" err="1" smtClean="0"/>
              <a:t>ePrints</a:t>
            </a:r>
            <a:r>
              <a:rPr lang="en-US" sz="3200" dirty="0" smtClean="0"/>
              <a:t> will have improved things – especially in developing countries such as Malaysia … many more access my papers who wouldn’t have thought of contacting me personally in the ‘old’ days.</a:t>
            </a:r>
          </a:p>
          <a:p>
            <a:pPr marL="184150" indent="-3175">
              <a:buNone/>
            </a:pPr>
            <a:endParaRPr lang="en-US" sz="1800" dirty="0" smtClean="0"/>
          </a:p>
          <a:p>
            <a:pPr marL="184150" indent="-3175">
              <a:buNone/>
            </a:pPr>
            <a:r>
              <a:rPr lang="en-US" sz="3200" dirty="0" smtClean="0"/>
              <a:t>While this may … increase … citations, the most important thing … is that at least these people can find out more about what others have done…”</a:t>
            </a:r>
            <a:endParaRPr lang="en-US" sz="3200" dirty="0"/>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33" dirty="0" smtClean="0"/>
              <a:t>Dr Belinda Luke</a:t>
            </a:r>
            <a:r>
              <a:rPr lang="en-US" dirty="0" smtClean="0"/>
              <a:t/>
            </a:r>
            <a:br>
              <a:rPr lang="en-US" dirty="0" smtClean="0"/>
            </a:br>
            <a:r>
              <a:rPr lang="en-US" sz="3111" dirty="0" smtClean="0"/>
              <a:t>Senior Lecturer, Accountancy, QUT</a:t>
            </a:r>
            <a:endParaRPr lang="en-US" sz="3111" dirty="0"/>
          </a:p>
        </p:txBody>
      </p:sp>
      <p:sp>
        <p:nvSpPr>
          <p:cNvPr id="3" name="Content Placeholder 2"/>
          <p:cNvSpPr>
            <a:spLocks noGrp="1"/>
          </p:cNvSpPr>
          <p:nvPr>
            <p:ph idx="1"/>
          </p:nvPr>
        </p:nvSpPr>
        <p:spPr>
          <a:xfrm>
            <a:off x="457200" y="1847494"/>
            <a:ext cx="8229600" cy="4461865"/>
          </a:xfrm>
        </p:spPr>
        <p:txBody>
          <a:bodyPr>
            <a:normAutofit/>
          </a:bodyPr>
          <a:lstStyle/>
          <a:p>
            <a:pPr marL="180975" indent="-44450">
              <a:buNone/>
            </a:pPr>
            <a:r>
              <a:rPr lang="en-US" sz="3600" dirty="0" smtClean="0"/>
              <a:t>“One thing it has done is make students aware of what I’m doing outside the classroom. This is important because both undergrad and </a:t>
            </a:r>
            <a:r>
              <a:rPr lang="en-US" sz="3600" dirty="0" err="1" smtClean="0"/>
              <a:t>postgrad</a:t>
            </a:r>
            <a:r>
              <a:rPr lang="en-US" sz="3600" dirty="0" smtClean="0"/>
              <a:t> students often don’t understand what we do beside teach them.”</a:t>
            </a:r>
            <a:endParaRPr lang="en-US" sz="3600" dirty="0"/>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system is broken</a:t>
            </a:r>
            <a:endParaRPr lang="en-GB" dirty="0"/>
          </a:p>
        </p:txBody>
      </p:sp>
      <p:sp>
        <p:nvSpPr>
          <p:cNvPr id="3" name="Content Placeholder 2"/>
          <p:cNvSpPr>
            <a:spLocks noGrp="1"/>
          </p:cNvSpPr>
          <p:nvPr>
            <p:ph idx="1"/>
          </p:nvPr>
        </p:nvSpPr>
        <p:spPr/>
        <p:txBody>
          <a:bodyPr/>
          <a:lstStyle/>
          <a:p>
            <a:r>
              <a:rPr lang="en-GB" dirty="0" smtClean="0"/>
              <a:t>WHO survey (2000):</a:t>
            </a:r>
          </a:p>
          <a:p>
            <a:r>
              <a:rPr lang="en-GB" dirty="0" smtClean="0"/>
              <a:t>56% of research-based institutions in lower-income countries had NO current subscriptions to research journals</a:t>
            </a:r>
          </a:p>
          <a:p>
            <a:r>
              <a:rPr lang="en-GB" dirty="0" smtClean="0"/>
              <a:t>Nor had they for the previous 5 years</a:t>
            </a:r>
          </a:p>
          <a:p>
            <a:r>
              <a:rPr lang="en-GB" dirty="0" smtClean="0"/>
              <a:t>We will never close the “10/90 gap” unless we change the system</a:t>
            </a:r>
          </a:p>
          <a:p>
            <a:r>
              <a:rPr lang="en-GB" dirty="0" smtClean="0"/>
              <a:t>Publicly-funded research should be freely available to the ‘public’</a:t>
            </a:r>
            <a:endParaRPr lang="en-GB" dirty="0"/>
          </a:p>
        </p:txBody>
      </p:sp>
      <p:sp>
        <p:nvSpPr>
          <p:cNvPr id="4" name="TextBox 3"/>
          <p:cNvSpPr txBox="1"/>
          <p:nvPr/>
        </p:nvSpPr>
        <p:spPr>
          <a:xfrm>
            <a:off x="6248400" y="6292334"/>
            <a:ext cx="2667000" cy="369332"/>
          </a:xfrm>
          <a:prstGeom prst="rect">
            <a:avLst/>
          </a:prstGeom>
          <a:noFill/>
        </p:spPr>
        <p:txBody>
          <a:bodyPr wrap="square" rtlCol="0">
            <a:spAutoFit/>
          </a:bodyPr>
          <a:lstStyle/>
          <a:p>
            <a:pPr algn="r"/>
            <a:r>
              <a:rPr lang="en-US" dirty="0" smtClean="0">
                <a:solidFill>
                  <a:schemeClr val="bg2">
                    <a:lumMod val="40000"/>
                    <a:lumOff val="60000"/>
                  </a:schemeClr>
                </a:solidFill>
                <a:latin typeface="Lucida Handwriting"/>
                <a:cs typeface="Lucida Handwriting"/>
              </a:rPr>
              <a:t>Key Perspectives Ltd</a:t>
            </a:r>
            <a:endParaRPr lang="en-US" dirty="0">
              <a:solidFill>
                <a:schemeClr val="bg2">
                  <a:lumMod val="40000"/>
                  <a:lumOff val="60000"/>
                </a:schemeClr>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p:cNvSpPr>
          <p:nvPr>
            <p:ph type="ctrTitle"/>
          </p:nvPr>
        </p:nvSpPr>
        <p:spPr>
          <a:xfrm>
            <a:off x="468312" y="188913"/>
            <a:ext cx="8218487" cy="863600"/>
          </a:xfrm>
        </p:spPr>
        <p:txBody>
          <a:bodyPr/>
          <a:lstStyle/>
          <a:p>
            <a:r>
              <a:rPr lang="en-GB" dirty="0">
                <a:solidFill>
                  <a:srgbClr val="95B3D7"/>
                </a:solidFill>
              </a:rPr>
              <a:t>EU CIS studies</a:t>
            </a:r>
          </a:p>
        </p:txBody>
      </p:sp>
      <p:pic>
        <p:nvPicPr>
          <p:cNvPr id="33797" name="Picture 5" descr="Eurostat files001"/>
          <p:cNvPicPr>
            <a:picLocks noChangeAspect="1" noChangeArrowheads="1"/>
          </p:cNvPicPr>
          <p:nvPr/>
        </p:nvPicPr>
        <p:blipFill>
          <a:blip r:embed="rId3"/>
          <a:srcRect/>
          <a:stretch>
            <a:fillRect/>
          </a:stretch>
        </p:blipFill>
        <p:spPr bwMode="auto">
          <a:xfrm>
            <a:off x="200025" y="1052513"/>
            <a:ext cx="8943975" cy="5057775"/>
          </a:xfrm>
          <a:prstGeom prst="rect">
            <a:avLst/>
          </a:prstGeom>
          <a:noFill/>
        </p:spPr>
      </p:pic>
      <p:sp>
        <p:nvSpPr>
          <p:cNvPr id="5" name="Oval 4"/>
          <p:cNvSpPr/>
          <p:nvPr/>
        </p:nvSpPr>
        <p:spPr>
          <a:xfrm>
            <a:off x="3276600" y="2286000"/>
            <a:ext cx="5616575" cy="1524000"/>
          </a:xfrm>
          <a:prstGeom prst="ellipse">
            <a:avLst/>
          </a:prstGeom>
          <a:gradFill flip="none" rotWithShape="1">
            <a:gsLst>
              <a:gs pos="15000">
                <a:schemeClr val="accent1">
                  <a:lumMod val="60000"/>
                  <a:lumOff val="40000"/>
                  <a:alpha val="22000"/>
                </a:schemeClr>
              </a:gs>
              <a:gs pos="100000">
                <a:srgbClr val="FFFFFF">
                  <a:alpha val="40000"/>
                </a:srgbClr>
              </a:gs>
            </a:gsLst>
            <a:lin ang="0" scaled="1"/>
            <a:tileRect/>
          </a:gradFill>
          <a:ln w="47625">
            <a:solidFill>
              <a:srgbClr val="4F81BD"/>
            </a:solidFill>
          </a:ln>
          <a:effectLst>
            <a:outerShdw blurRad="63500" dist="76200" dir="5400000" rotWithShape="0">
              <a:srgbClr val="000000">
                <a:alpha val="7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p:cNvSpPr>
          <p:nvPr>
            <p:ph type="ctrTitle"/>
          </p:nvPr>
        </p:nvSpPr>
        <p:spPr/>
        <p:txBody>
          <a:bodyPr/>
          <a:lstStyle/>
          <a:p>
            <a:endParaRPr lang="en-GB"/>
          </a:p>
        </p:txBody>
      </p:sp>
      <p:sp>
        <p:nvSpPr>
          <p:cNvPr id="41987" name="Rectangle 3"/>
          <p:cNvSpPr>
            <a:spLocks noGrp="1"/>
          </p:cNvSpPr>
          <p:nvPr>
            <p:ph type="subTitle" idx="1"/>
          </p:nvPr>
        </p:nvSpPr>
        <p:spPr/>
        <p:txBody>
          <a:bodyPr/>
          <a:lstStyle/>
          <a:p>
            <a:endParaRPr lang="en-GB"/>
          </a:p>
        </p:txBody>
      </p:sp>
      <p:pic>
        <p:nvPicPr>
          <p:cNvPr id="41989" name="Picture 5" descr="Eurostat files005"/>
          <p:cNvPicPr>
            <a:picLocks noChangeAspect="1" noChangeArrowheads="1"/>
          </p:cNvPicPr>
          <p:nvPr/>
        </p:nvPicPr>
        <p:blipFill>
          <a:blip r:embed="rId3"/>
          <a:srcRect/>
          <a:stretch>
            <a:fillRect/>
          </a:stretch>
        </p:blipFill>
        <p:spPr bwMode="auto">
          <a:xfrm>
            <a:off x="323850" y="188913"/>
            <a:ext cx="8424863" cy="6119812"/>
          </a:xfrm>
          <a:prstGeom prst="rect">
            <a:avLst/>
          </a:prstGeom>
          <a:noFill/>
        </p:spPr>
      </p:pic>
      <p:sp>
        <p:nvSpPr>
          <p:cNvPr id="6" name="Left Arrow 5"/>
          <p:cNvSpPr/>
          <p:nvPr/>
        </p:nvSpPr>
        <p:spPr>
          <a:xfrm>
            <a:off x="5451220" y="5105400"/>
            <a:ext cx="1559180" cy="762000"/>
          </a:xfrm>
          <a:prstGeom prst="leftArrow">
            <a:avLst/>
          </a:prstGeom>
          <a:solidFill>
            <a:srgbClr val="95B3D7"/>
          </a:solidFill>
          <a:ln>
            <a:solidFill>
              <a:srgbClr val="4F81BD"/>
            </a:solidFill>
          </a:ln>
          <a:effectLst>
            <a:glow rad="101600">
              <a:schemeClr val="accent5">
                <a:lumMod val="60000"/>
                <a:lumOff val="40000"/>
                <a:alpha val="75000"/>
              </a:schemeClr>
            </a:glow>
            <a:outerShdw blurRad="63500" dist="25400" dir="5400000"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33" dirty="0" smtClean="0"/>
              <a:t>Dr </a:t>
            </a:r>
            <a:r>
              <a:rPr lang="en-US" sz="5333" dirty="0" err="1" smtClean="0"/>
              <a:t>Evonne</a:t>
            </a:r>
            <a:r>
              <a:rPr lang="en-US" sz="5333" dirty="0" smtClean="0"/>
              <a:t> Miller</a:t>
            </a:r>
            <a:r>
              <a:rPr lang="en-US" dirty="0" smtClean="0"/>
              <a:t/>
            </a:r>
            <a:br>
              <a:rPr lang="en-US" dirty="0" smtClean="0"/>
            </a:br>
            <a:r>
              <a:rPr lang="en-US" sz="3111" dirty="0" smtClean="0"/>
              <a:t>Senior Lecturer, Design, QUT</a:t>
            </a:r>
            <a:endParaRPr lang="en-US" sz="3111" dirty="0"/>
          </a:p>
        </p:txBody>
      </p:sp>
      <p:sp>
        <p:nvSpPr>
          <p:cNvPr id="3" name="Content Placeholder 2"/>
          <p:cNvSpPr>
            <a:spLocks noGrp="1"/>
          </p:cNvSpPr>
          <p:nvPr>
            <p:ph idx="1"/>
          </p:nvPr>
        </p:nvSpPr>
        <p:spPr>
          <a:xfrm>
            <a:off x="457200" y="1847494"/>
            <a:ext cx="8229600" cy="4461865"/>
          </a:xfrm>
        </p:spPr>
        <p:txBody>
          <a:bodyPr>
            <a:normAutofit fontScale="92500" lnSpcReduction="10000"/>
          </a:bodyPr>
          <a:lstStyle/>
          <a:p>
            <a:pPr marL="180975" indent="-44450">
              <a:buNone/>
            </a:pPr>
            <a:r>
              <a:rPr lang="en-US" sz="3600" dirty="0" smtClean="0"/>
              <a:t>“Just last week, the General Manager of Sustainable Development from an Australian rural industry called me–based on reading one of my research papers in </a:t>
            </a:r>
            <a:r>
              <a:rPr lang="en-US" sz="3600" dirty="0" err="1" smtClean="0"/>
              <a:t>ePrints</a:t>
            </a:r>
            <a:r>
              <a:rPr lang="en-US" sz="3600" dirty="0" smtClean="0"/>
              <a:t>.  He loved what he read –which he thought was the most clear approach he’d seen on quantifying social impact –and we are now in discussion about how we can help them measure their industry’s social impacts.”</a:t>
            </a:r>
            <a:endParaRPr lang="en-US" sz="36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1590"/>
          </a:xfrm>
        </p:spPr>
        <p:txBody>
          <a:bodyPr>
            <a:normAutofit/>
          </a:bodyPr>
          <a:lstStyle/>
          <a:p>
            <a:r>
              <a:rPr lang="en-AU" sz="3600" dirty="0" smtClean="0"/>
              <a:t>Total Research Income: QUT and sector</a:t>
            </a:r>
            <a:endParaRPr lang="en-AU" sz="3556" dirty="0"/>
          </a:p>
        </p:txBody>
      </p:sp>
      <p:graphicFrame>
        <p:nvGraphicFramePr>
          <p:cNvPr id="10" name="Content Placeholder 9"/>
          <p:cNvGraphicFramePr>
            <a:graphicFrameLocks noGrp="1"/>
          </p:cNvGraphicFramePr>
          <p:nvPr>
            <p:ph sz="half" idx="1"/>
          </p:nvPr>
        </p:nvGraphicFramePr>
        <p:xfrm>
          <a:off x="4724400" y="986228"/>
          <a:ext cx="3733800" cy="4755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half" idx="2"/>
          </p:nvPr>
        </p:nvGraphicFramePr>
        <p:xfrm>
          <a:off x="762000" y="986228"/>
          <a:ext cx="3733800" cy="475551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762000" y="5985559"/>
            <a:ext cx="4114800" cy="646331"/>
          </a:xfrm>
          <a:prstGeom prst="rect">
            <a:avLst/>
          </a:prstGeom>
          <a:noFill/>
        </p:spPr>
        <p:txBody>
          <a:bodyPr wrap="square" rtlCol="0">
            <a:spAutoFit/>
          </a:bodyPr>
          <a:lstStyle/>
          <a:p>
            <a:r>
              <a:rPr lang="en-GB" dirty="0" smtClean="0">
                <a:solidFill>
                  <a:schemeClr val="accent1"/>
                </a:solidFill>
              </a:rPr>
              <a:t>Data:  </a:t>
            </a:r>
            <a:r>
              <a:rPr lang="en-GB" dirty="0" smtClean="0"/>
              <a:t>Tom Cochrane </a:t>
            </a:r>
          </a:p>
          <a:p>
            <a:r>
              <a:rPr lang="en-GB" dirty="0" smtClean="0"/>
              <a:t>           Deputy Vice-Chancellor, QUT</a:t>
            </a:r>
            <a:endParaRPr lang="en-GB" dirty="0"/>
          </a:p>
        </p:txBody>
      </p:sp>
      <p:sp>
        <p:nvSpPr>
          <p:cNvPr id="8"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1" grpId="0">
        <p:bldAsOne/>
      </p:bldGraphic>
      <p:bldP spid="5"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992562"/>
          </a:xfrm>
        </p:spPr>
        <p:txBody>
          <a:bodyPr>
            <a:normAutofit/>
          </a:bodyPr>
          <a:lstStyle/>
          <a:p>
            <a:r>
              <a:rPr lang="en-US" sz="6000" dirty="0" smtClean="0"/>
              <a:t>For institutions?</a:t>
            </a:r>
            <a:endParaRPr lang="en-US" sz="60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23850" y="655638"/>
            <a:ext cx="8640763" cy="762000"/>
          </a:xfrm>
        </p:spPr>
        <p:txBody>
          <a:bodyPr/>
          <a:lstStyle/>
          <a:p>
            <a:r>
              <a:rPr lang="en-GB"/>
              <a:t>Why an </a:t>
            </a:r>
            <a:r>
              <a:rPr lang="en-GB" b="1" u="sng"/>
              <a:t>institutional</a:t>
            </a:r>
            <a:r>
              <a:rPr lang="en-GB"/>
              <a:t> repository?</a:t>
            </a:r>
            <a:endParaRPr lang="en-US"/>
          </a:p>
        </p:txBody>
      </p:sp>
      <p:sp>
        <p:nvSpPr>
          <p:cNvPr id="154627" name="Rectangle 3"/>
          <p:cNvSpPr>
            <a:spLocks noGrp="1" noChangeArrowheads="1"/>
          </p:cNvSpPr>
          <p:nvPr>
            <p:ph idx="1"/>
          </p:nvPr>
        </p:nvSpPr>
        <p:spPr>
          <a:xfrm>
            <a:off x="684213" y="1600200"/>
            <a:ext cx="8208962" cy="4430713"/>
          </a:xfrm>
        </p:spPr>
        <p:txBody>
          <a:bodyPr>
            <a:normAutofit/>
          </a:bodyPr>
          <a:lstStyle/>
          <a:p>
            <a:pPr marL="547688" indent="-547688">
              <a:lnSpc>
                <a:spcPct val="80000"/>
              </a:lnSpc>
            </a:pPr>
            <a:r>
              <a:rPr lang="en-GB" sz="3200" dirty="0"/>
              <a:t>Fulfils a university’s mission to engender, encourage and disseminate scholarly work</a:t>
            </a:r>
            <a:endParaRPr lang="en-GB" sz="3200" dirty="0" smtClean="0"/>
          </a:p>
          <a:p>
            <a:pPr marL="547688" indent="-547688">
              <a:lnSpc>
                <a:spcPct val="80000"/>
              </a:lnSpc>
            </a:pPr>
            <a:r>
              <a:rPr lang="en-GB" sz="3200" dirty="0" smtClean="0"/>
              <a:t>Complete </a:t>
            </a:r>
            <a:r>
              <a:rPr lang="en-GB" sz="3200" dirty="0"/>
              <a:t>record of its intellectual effort</a:t>
            </a:r>
            <a:endParaRPr lang="en-GB" sz="3200" dirty="0" smtClean="0"/>
          </a:p>
          <a:p>
            <a:pPr marL="547688" indent="-547688">
              <a:lnSpc>
                <a:spcPct val="80000"/>
              </a:lnSpc>
            </a:pPr>
            <a:r>
              <a:rPr lang="en-GB" sz="3200" dirty="0" smtClean="0"/>
              <a:t>Permanent </a:t>
            </a:r>
            <a:r>
              <a:rPr lang="en-GB" sz="3200" dirty="0"/>
              <a:t>record of all digital </a:t>
            </a:r>
            <a:r>
              <a:rPr lang="en-GB" sz="3200" dirty="0" smtClean="0"/>
              <a:t>output</a:t>
            </a:r>
          </a:p>
          <a:p>
            <a:pPr marL="547688" indent="-547688">
              <a:lnSpc>
                <a:spcPct val="80000"/>
              </a:lnSpc>
            </a:pPr>
            <a:r>
              <a:rPr lang="en-GB" sz="3200" dirty="0" smtClean="0"/>
              <a:t>Research management tool</a:t>
            </a:r>
          </a:p>
          <a:p>
            <a:pPr marL="547688" indent="-547688">
              <a:lnSpc>
                <a:spcPct val="80000"/>
              </a:lnSpc>
            </a:pPr>
            <a:r>
              <a:rPr lang="en-GB" sz="3200" dirty="0" smtClean="0"/>
              <a:t>‘</a:t>
            </a:r>
            <a:r>
              <a:rPr lang="en-GB" sz="3200" dirty="0"/>
              <a:t>Marketing’ tool for </a:t>
            </a:r>
            <a:r>
              <a:rPr lang="en-GB" sz="3200" dirty="0" smtClean="0"/>
              <a:t>universities</a:t>
            </a:r>
          </a:p>
          <a:p>
            <a:pPr marL="547688" indent="-547688">
              <a:lnSpc>
                <a:spcPct val="80000"/>
              </a:lnSpc>
            </a:pPr>
            <a:r>
              <a:rPr lang="en-GB" sz="3200" dirty="0" smtClean="0"/>
              <a:t>Provides maximum Web impact for the institution</a:t>
            </a:r>
          </a:p>
          <a:p>
            <a:pPr>
              <a:lnSpc>
                <a:spcPct val="80000"/>
              </a:lnSpc>
              <a:buClr>
                <a:srgbClr val="99FF33"/>
              </a:buClr>
              <a:buSzPct val="150000"/>
              <a:buNone/>
            </a:pPr>
            <a:endParaRPr lang="en-GB" sz="2600" dirty="0" smtClean="0"/>
          </a:p>
          <a:p>
            <a:pPr>
              <a:lnSpc>
                <a:spcPct val="80000"/>
              </a:lnSpc>
              <a:buClr>
                <a:srgbClr val="99FF33"/>
              </a:buClr>
              <a:buSzPct val="150000"/>
              <a:buFont typeface="Wingdings" pitchFamily="-109" charset="2"/>
              <a:buChar char="§"/>
            </a:pPr>
            <a:endParaRPr lang="en-US" sz="2000" dirty="0"/>
          </a:p>
          <a:p>
            <a:pPr>
              <a:lnSpc>
                <a:spcPct val="80000"/>
              </a:lnSpc>
            </a:pPr>
            <a:endParaRPr lang="en-GB" sz="2000" dirty="0"/>
          </a:p>
          <a:p>
            <a:pPr>
              <a:lnSpc>
                <a:spcPct val="80000"/>
              </a:lnSpc>
            </a:pPr>
            <a:endParaRPr lang="en-US" sz="2000" dirty="0"/>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850" y="260350"/>
            <a:ext cx="8569325" cy="865188"/>
          </a:xfrm>
        </p:spPr>
        <p:txBody>
          <a:bodyPr>
            <a:normAutofit/>
          </a:bodyPr>
          <a:lstStyle/>
          <a:p>
            <a:r>
              <a:rPr lang="en-GB" dirty="0">
                <a:solidFill>
                  <a:srgbClr val="8EB4E3"/>
                </a:solidFill>
              </a:rPr>
              <a:t>The </a:t>
            </a:r>
            <a:r>
              <a:rPr lang="en-GB" dirty="0" err="1">
                <a:solidFill>
                  <a:srgbClr val="8EB4E3"/>
                </a:solidFill>
              </a:rPr>
              <a:t>U.Southampton</a:t>
            </a:r>
            <a:r>
              <a:rPr lang="en-GB" dirty="0">
                <a:solidFill>
                  <a:srgbClr val="8EB4E3"/>
                </a:solidFill>
              </a:rPr>
              <a:t> </a:t>
            </a:r>
            <a:r>
              <a:rPr lang="en-GB" sz="4100" dirty="0">
                <a:solidFill>
                  <a:srgbClr val="8EB4E3"/>
                </a:solidFill>
              </a:rPr>
              <a:t>conundrum</a:t>
            </a:r>
            <a:endParaRPr lang="en-GB" dirty="0">
              <a:solidFill>
                <a:srgbClr val="8EB4E3"/>
              </a:solidFill>
            </a:endParaRPr>
          </a:p>
        </p:txBody>
      </p:sp>
      <p:pic>
        <p:nvPicPr>
          <p:cNvPr id="14339" name="Picture 3" descr="G-Factor chart"/>
          <p:cNvPicPr>
            <a:picLocks noChangeAspect="1" noChangeArrowheads="1"/>
          </p:cNvPicPr>
          <p:nvPr/>
        </p:nvPicPr>
        <p:blipFill>
          <a:blip r:embed="rId3"/>
          <a:srcRect l="4767" t="5389" r="4767" b="72424"/>
          <a:stretch>
            <a:fillRect/>
          </a:stretch>
        </p:blipFill>
        <p:spPr bwMode="auto">
          <a:xfrm>
            <a:off x="142875" y="2060575"/>
            <a:ext cx="9001125" cy="3816350"/>
          </a:xfrm>
          <a:prstGeom prst="rect">
            <a:avLst/>
          </a:prstGeom>
          <a:noFill/>
        </p:spPr>
      </p:pic>
      <p:sp>
        <p:nvSpPr>
          <p:cNvPr id="14340" name="Text Box 4"/>
          <p:cNvSpPr txBox="1">
            <a:spLocks noChangeArrowheads="1"/>
          </p:cNvSpPr>
          <p:nvPr/>
        </p:nvSpPr>
        <p:spPr bwMode="auto">
          <a:xfrm>
            <a:off x="1619250" y="1412875"/>
            <a:ext cx="59055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GB" sz="2400">
                <a:latin typeface="Arial" pitchFamily="-110" charset="0"/>
                <a:ea typeface="Arial" pitchFamily="-110" charset="0"/>
                <a:cs typeface="Arial" pitchFamily="-110" charset="0"/>
              </a:rPr>
              <a:t>The G-Factor (universitymetrics.com)</a:t>
            </a:r>
          </a:p>
        </p:txBody>
      </p:sp>
      <p:sp>
        <p:nvSpPr>
          <p:cNvPr id="6"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G-Factor chart"/>
          <p:cNvPicPr>
            <a:picLocks noChangeAspect="1" noChangeArrowheads="1"/>
          </p:cNvPicPr>
          <p:nvPr/>
        </p:nvPicPr>
        <p:blipFill>
          <a:blip r:embed="rId3"/>
          <a:srcRect l="4767" t="5389" r="4767" b="42107"/>
          <a:stretch>
            <a:fillRect/>
          </a:stretch>
        </p:blipFill>
        <p:spPr bwMode="auto">
          <a:xfrm>
            <a:off x="900113" y="115888"/>
            <a:ext cx="7489825" cy="6151562"/>
          </a:xfrm>
          <a:prstGeom prst="rect">
            <a:avLst/>
          </a:prstGeom>
          <a:noFill/>
        </p:spPr>
      </p:pic>
      <p:sp>
        <p:nvSpPr>
          <p:cNvPr id="16387" name="Line 3"/>
          <p:cNvSpPr>
            <a:spLocks noChangeShapeType="1"/>
          </p:cNvSpPr>
          <p:nvPr/>
        </p:nvSpPr>
        <p:spPr bwMode="auto">
          <a:xfrm>
            <a:off x="1835150" y="3644900"/>
            <a:ext cx="936625" cy="0"/>
          </a:xfrm>
          <a:prstGeom prst="line">
            <a:avLst/>
          </a:prstGeom>
          <a:noFill/>
          <a:ln w="76200">
            <a:solidFill>
              <a:srgbClr val="FF0066"/>
            </a:solidFill>
            <a:round/>
            <a:headEnd/>
            <a:tailEnd/>
          </a:ln>
          <a:effectLst/>
        </p:spPr>
        <p:txBody>
          <a:bodyPr>
            <a:prstTxWarp prst="textNoShape">
              <a:avLst/>
            </a:prstTxWarp>
          </a:bodyPr>
          <a:lstStyle/>
          <a:p>
            <a:endParaRPr lang="en-US"/>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609600"/>
            <a:ext cx="8229600" cy="1143000"/>
          </a:xfrm>
        </p:spPr>
        <p:txBody>
          <a:bodyPr>
            <a:normAutofit fontScale="90000"/>
          </a:bodyPr>
          <a:lstStyle/>
          <a:p>
            <a:r>
              <a:rPr lang="en-GB" sz="4400" dirty="0" smtClean="0">
                <a:solidFill>
                  <a:srgbClr val="8EB4E3"/>
                </a:solidFill>
                <a:ea typeface="Times New Roman" pitchFamily="-109" charset="0"/>
                <a:cs typeface="Times New Roman" pitchFamily="-109" charset="0"/>
              </a:rPr>
              <a:t>An author’s own testimony on open access visibility</a:t>
            </a:r>
            <a:r>
              <a:rPr lang="en-US" sz="4400" dirty="0" smtClean="0">
                <a:solidFill>
                  <a:srgbClr val="8EB4E3"/>
                </a:solidFill>
                <a:ea typeface="Times New Roman" pitchFamily="-109" charset="0"/>
                <a:cs typeface="Times New Roman" pitchFamily="-109" charset="0"/>
              </a:rPr>
              <a:t/>
            </a:r>
            <a:br>
              <a:rPr lang="en-US" sz="4400" dirty="0" smtClean="0">
                <a:solidFill>
                  <a:srgbClr val="8EB4E3"/>
                </a:solidFill>
                <a:ea typeface="Times New Roman" pitchFamily="-109" charset="0"/>
                <a:cs typeface="Times New Roman" pitchFamily="-109" charset="0"/>
              </a:rPr>
            </a:br>
            <a:endParaRPr lang="en-US" dirty="0"/>
          </a:p>
        </p:txBody>
      </p:sp>
      <p:sp>
        <p:nvSpPr>
          <p:cNvPr id="3" name="Content Placeholder 2"/>
          <p:cNvSpPr>
            <a:spLocks noGrp="1"/>
          </p:cNvSpPr>
          <p:nvPr>
            <p:ph idx="1"/>
          </p:nvPr>
        </p:nvSpPr>
        <p:spPr>
          <a:xfrm>
            <a:off x="457200" y="1905000"/>
            <a:ext cx="8229600" cy="4404360"/>
          </a:xfrm>
        </p:spPr>
        <p:txBody>
          <a:bodyPr>
            <a:normAutofit/>
          </a:bodyPr>
          <a:lstStyle/>
          <a:p>
            <a:pPr>
              <a:buNone/>
            </a:pPr>
            <a:r>
              <a:rPr lang="en-GB" sz="4000" dirty="0" smtClean="0">
                <a:solidFill>
                  <a:srgbClr val="FFFFCC"/>
                </a:solidFill>
              </a:rPr>
              <a:t>   </a:t>
            </a:r>
            <a:r>
              <a:rPr lang="en-GB" sz="3600" dirty="0" smtClean="0"/>
              <a:t>“Self-archiving in the </a:t>
            </a:r>
            <a:r>
              <a:rPr lang="en-GB" sz="3600" dirty="0" err="1" smtClean="0"/>
              <a:t>PhilSci</a:t>
            </a:r>
            <a:r>
              <a:rPr lang="en-GB" sz="3600" dirty="0" smtClean="0"/>
              <a:t> Archive has given instant world-wide visibility to my work. As a result, I was invited to submit papers to refereed international conferences/journals and got them accepted.”</a:t>
            </a:r>
            <a:endParaRPr lang="en-US" sz="36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42988" y="569913"/>
            <a:ext cx="7912100" cy="914400"/>
          </a:xfrm>
        </p:spPr>
        <p:txBody>
          <a:bodyPr>
            <a:normAutofit fontScale="90000"/>
          </a:bodyPr>
          <a:lstStyle/>
          <a:p>
            <a:r>
              <a:rPr lang="en-GB" sz="5400" dirty="0">
                <a:solidFill>
                  <a:srgbClr val="8EB4E3"/>
                </a:solidFill>
              </a:rPr>
              <a:t>Impact</a:t>
            </a:r>
          </a:p>
        </p:txBody>
      </p:sp>
      <p:graphicFrame>
        <p:nvGraphicFramePr>
          <p:cNvPr id="6" name="Object 2"/>
          <p:cNvGraphicFramePr>
            <a:graphicFrameLocks noGrp="1" noChangeAspect="1"/>
          </p:cNvGraphicFramePr>
          <p:nvPr>
            <p:ph type="chart" idx="1"/>
          </p:nvPr>
        </p:nvGraphicFramePr>
        <p:xfrm>
          <a:off x="762000" y="1687513"/>
          <a:ext cx="7861300" cy="4057650"/>
        </p:xfrm>
        <a:graphic>
          <a:graphicData uri="http://schemas.openxmlformats.org/drawingml/2006/chart">
            <c:chart xmlns:c="http://schemas.openxmlformats.org/drawingml/2006/chart" xmlns:r="http://schemas.openxmlformats.org/officeDocument/2006/relationships" r:id="rId3"/>
          </a:graphicData>
        </a:graphic>
      </p:graphicFrame>
      <p:sp>
        <p:nvSpPr>
          <p:cNvPr id="69636" name="Text Box 4"/>
          <p:cNvSpPr txBox="1">
            <a:spLocks noChangeArrowheads="1"/>
          </p:cNvSpPr>
          <p:nvPr/>
        </p:nvSpPr>
        <p:spPr bwMode="auto">
          <a:xfrm>
            <a:off x="250825" y="5805488"/>
            <a:ext cx="5099050" cy="641350"/>
          </a:xfrm>
          <a:prstGeom prst="rect">
            <a:avLst/>
          </a:prstGeom>
          <a:noFill/>
          <a:ln w="9525">
            <a:noFill/>
            <a:miter lim="800000"/>
            <a:headEnd/>
            <a:tailEnd/>
          </a:ln>
          <a:effectLst/>
        </p:spPr>
        <p:txBody>
          <a:bodyPr>
            <a:prstTxWarp prst="textNoShape">
              <a:avLst/>
            </a:prstTxWarp>
            <a:spAutoFit/>
          </a:bodyPr>
          <a:lstStyle/>
          <a:p>
            <a:r>
              <a:rPr lang="en-GB" b="1">
                <a:latin typeface="Arial" pitchFamily="-110" charset="0"/>
              </a:rPr>
              <a:t>Range = 36%-200%</a:t>
            </a:r>
          </a:p>
          <a:p>
            <a:r>
              <a:rPr lang="en-GB">
                <a:latin typeface="Arial" pitchFamily="-110" charset="0"/>
              </a:rPr>
              <a:t>(Data: Stevan Harnad and co-workers)</a:t>
            </a:r>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17500" y="569913"/>
            <a:ext cx="8637588" cy="914400"/>
          </a:xfrm>
        </p:spPr>
        <p:txBody>
          <a:bodyPr>
            <a:normAutofit fontScale="90000"/>
          </a:bodyPr>
          <a:lstStyle/>
          <a:p>
            <a:r>
              <a:rPr lang="en-GB" sz="5400" dirty="0" smtClean="0">
                <a:solidFill>
                  <a:srgbClr val="8EB4E3"/>
                </a:solidFill>
              </a:rPr>
              <a:t>Old paradigms of research dissemination</a:t>
            </a:r>
            <a:endParaRPr lang="en-GB" sz="5400" dirty="0">
              <a:solidFill>
                <a:srgbClr val="8EB4E3"/>
              </a:solidFill>
            </a:endParaRPr>
          </a:p>
        </p:txBody>
      </p:sp>
      <p:sp>
        <p:nvSpPr>
          <p:cNvPr id="84995" name="Rectangle 3"/>
          <p:cNvSpPr>
            <a:spLocks noGrp="1" noChangeArrowheads="1"/>
          </p:cNvSpPr>
          <p:nvPr>
            <p:ph idx="1"/>
          </p:nvPr>
        </p:nvSpPr>
        <p:spPr>
          <a:xfrm>
            <a:off x="533400" y="1752600"/>
            <a:ext cx="8077200" cy="4343400"/>
          </a:xfrm>
        </p:spPr>
        <p:txBody>
          <a:bodyPr>
            <a:normAutofit/>
          </a:bodyPr>
          <a:lstStyle/>
          <a:p>
            <a:pPr marL="449263" indent="-449263"/>
            <a:r>
              <a:rPr lang="en-GB" sz="3200" dirty="0"/>
              <a:t>Use of proxy measures of an individual scholar’s merit is as good as it gets</a:t>
            </a:r>
            <a:endParaRPr lang="en-GB" sz="3200" dirty="0" smtClean="0"/>
          </a:p>
          <a:p>
            <a:pPr marL="449263" indent="-449263"/>
            <a:r>
              <a:rPr lang="en-GB" sz="3200" dirty="0" smtClean="0"/>
              <a:t>The responsibility for disseminating </a:t>
            </a:r>
            <a:r>
              <a:rPr lang="en-GB" sz="3200" dirty="0"/>
              <a:t>your work</a:t>
            </a:r>
            <a:r>
              <a:rPr lang="en-GB" sz="3200" dirty="0" smtClean="0"/>
              <a:t> rests with the publisher</a:t>
            </a:r>
          </a:p>
          <a:p>
            <a:pPr marL="449263" indent="-449263"/>
            <a:r>
              <a:rPr lang="en-GB" sz="3200" dirty="0" smtClean="0"/>
              <a:t>The printed </a:t>
            </a:r>
            <a:r>
              <a:rPr lang="en-GB" sz="3200" dirty="0"/>
              <a:t>article is the format of record</a:t>
            </a:r>
          </a:p>
          <a:p>
            <a:pPr marL="449263" indent="-449263"/>
            <a:r>
              <a:rPr lang="en-GB" sz="3200" dirty="0"/>
              <a:t>Other scholars have time to search out what you want them to know</a:t>
            </a:r>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5170" name="Rectangle 2050"/>
          <p:cNvSpPr>
            <a:spLocks noGrp="1" noChangeArrowheads="1"/>
          </p:cNvSpPr>
          <p:nvPr>
            <p:ph type="title"/>
          </p:nvPr>
        </p:nvSpPr>
        <p:spPr/>
        <p:txBody>
          <a:bodyPr>
            <a:normAutofit/>
          </a:bodyPr>
          <a:lstStyle/>
          <a:p>
            <a:r>
              <a:rPr lang="en-GB" sz="4800" dirty="0"/>
              <a:t>Lost citations, lost impact</a:t>
            </a:r>
          </a:p>
        </p:txBody>
      </p:sp>
      <p:sp>
        <p:nvSpPr>
          <p:cNvPr id="135171" name="Rectangle 2051"/>
          <p:cNvSpPr>
            <a:spLocks noGrp="1" noChangeArrowheads="1"/>
          </p:cNvSpPr>
          <p:nvPr>
            <p:ph type="body" idx="1"/>
          </p:nvPr>
        </p:nvSpPr>
        <p:spPr/>
        <p:txBody>
          <a:bodyPr>
            <a:normAutofit/>
          </a:bodyPr>
          <a:lstStyle/>
          <a:p>
            <a:pPr marL="455613" indent="-455613"/>
            <a:r>
              <a:rPr lang="en-GB" sz="3200" dirty="0" smtClean="0"/>
              <a:t>Say, Open Access brings 50% more citations</a:t>
            </a:r>
          </a:p>
          <a:p>
            <a:pPr marL="455613" indent="-455613"/>
            <a:r>
              <a:rPr lang="en-GB" sz="3200" dirty="0" smtClean="0"/>
              <a:t>Only </a:t>
            </a:r>
            <a:r>
              <a:rPr lang="en-GB" sz="3200" dirty="0"/>
              <a:t>around 15% of research is Open </a:t>
            </a:r>
            <a:r>
              <a:rPr lang="en-GB" sz="3200" dirty="0" smtClean="0"/>
              <a:t>Access</a:t>
            </a:r>
          </a:p>
          <a:p>
            <a:pPr marL="455613" indent="-455613"/>
            <a:r>
              <a:rPr lang="en-GB" sz="3200" dirty="0"/>
              <a:t>….. so 85% is not</a:t>
            </a:r>
            <a:endParaRPr lang="en-GB" sz="3200" dirty="0" smtClean="0"/>
          </a:p>
          <a:p>
            <a:pPr marL="455613" indent="-455613"/>
            <a:r>
              <a:rPr lang="en-GB" sz="3200" dirty="0" smtClean="0"/>
              <a:t>University X is therefore </a:t>
            </a:r>
            <a:r>
              <a:rPr lang="en-GB" sz="3200" dirty="0"/>
              <a:t>losing 85% of the 50% increase in citations (conservative end of the range) that Open Access brings </a:t>
            </a:r>
            <a:r>
              <a:rPr lang="en-GB" sz="3200" dirty="0">
                <a:solidFill>
                  <a:schemeClr val="bg2">
                    <a:lumMod val="40000"/>
                    <a:lumOff val="60000"/>
                  </a:schemeClr>
                </a:solidFill>
              </a:rPr>
              <a:t>(= 42.5%)</a:t>
            </a:r>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304800"/>
            <a:ext cx="8839200" cy="1431925"/>
          </a:xfrm>
        </p:spPr>
        <p:txBody>
          <a:bodyPr>
            <a:normAutofit fontScale="90000"/>
          </a:bodyPr>
          <a:lstStyle/>
          <a:p>
            <a:r>
              <a:rPr lang="en-GB" sz="4800" dirty="0">
                <a:solidFill>
                  <a:srgbClr val="8EB4E3"/>
                </a:solidFill>
              </a:rPr>
              <a:t>What</a:t>
            </a:r>
            <a:r>
              <a:rPr lang="en-GB" sz="4800" dirty="0" smtClean="0">
                <a:solidFill>
                  <a:srgbClr val="8EB4E3"/>
                </a:solidFill>
              </a:rPr>
              <a:t> lack of Open Access </a:t>
            </a:r>
            <a:r>
              <a:rPr lang="en-GB" sz="4800" dirty="0">
                <a:solidFill>
                  <a:srgbClr val="8EB4E3"/>
                </a:solidFill>
              </a:rPr>
              <a:t>means to</a:t>
            </a:r>
            <a:r>
              <a:rPr lang="en-GB" sz="4800" dirty="0" smtClean="0">
                <a:solidFill>
                  <a:srgbClr val="8EB4E3"/>
                </a:solidFill>
              </a:rPr>
              <a:t> a university (the University of Aarhus)</a:t>
            </a:r>
            <a:endParaRPr lang="en-GB" sz="4800" dirty="0">
              <a:solidFill>
                <a:srgbClr val="8EB4E3"/>
              </a:solidFill>
            </a:endParaRPr>
          </a:p>
        </p:txBody>
      </p:sp>
      <p:sp>
        <p:nvSpPr>
          <p:cNvPr id="91139" name="Rectangle 3"/>
          <p:cNvSpPr>
            <a:spLocks noGrp="1" noChangeArrowheads="1"/>
          </p:cNvSpPr>
          <p:nvPr>
            <p:ph idx="1"/>
          </p:nvPr>
        </p:nvSpPr>
        <p:spPr>
          <a:xfrm>
            <a:off x="533401" y="1918416"/>
            <a:ext cx="8286750" cy="4247434"/>
          </a:xfrm>
        </p:spPr>
        <p:txBody>
          <a:bodyPr/>
          <a:lstStyle/>
          <a:p>
            <a:pPr marL="569913" indent="-569913"/>
            <a:r>
              <a:rPr lang="en-GB" dirty="0" smtClean="0"/>
              <a:t>Articles:</a:t>
            </a:r>
            <a:r>
              <a:rPr lang="en-GB" dirty="0" smtClean="0">
                <a:solidFill>
                  <a:schemeClr val="tx2"/>
                </a:solidFill>
              </a:rPr>
              <a:t> </a:t>
            </a:r>
            <a:r>
              <a:rPr lang="en-GB" dirty="0" smtClean="0">
                <a:solidFill>
                  <a:srgbClr val="8EB4E3"/>
                </a:solidFill>
              </a:rPr>
              <a:t>6180 articles 2005-2009 (5 years)</a:t>
            </a:r>
            <a:endParaRPr lang="en-GB" dirty="0" smtClean="0"/>
          </a:p>
          <a:p>
            <a:pPr marL="569913" indent="-569913"/>
            <a:r>
              <a:rPr lang="en-GB" dirty="0"/>
              <a:t>Number of citations</a:t>
            </a:r>
            <a:r>
              <a:rPr lang="en-GB" dirty="0" smtClean="0"/>
              <a:t>: </a:t>
            </a:r>
            <a:r>
              <a:rPr lang="en-GB" dirty="0" smtClean="0">
                <a:solidFill>
                  <a:srgbClr val="8EB4E3"/>
                </a:solidFill>
              </a:rPr>
              <a:t>32,027</a:t>
            </a:r>
          </a:p>
          <a:p>
            <a:pPr marL="569913" indent="-569913"/>
            <a:r>
              <a:rPr lang="en-GB" dirty="0"/>
              <a:t>If all had been OA, there would have been (42.5% more)</a:t>
            </a:r>
            <a:r>
              <a:rPr lang="en-GB" dirty="0" smtClean="0"/>
              <a:t>  </a:t>
            </a:r>
            <a:r>
              <a:rPr lang="en-GB" dirty="0" smtClean="0">
                <a:solidFill>
                  <a:srgbClr val="8EB4E3"/>
                </a:solidFill>
              </a:rPr>
              <a:t>45,619 citations</a:t>
            </a:r>
            <a:r>
              <a:rPr lang="en-GB" dirty="0" smtClean="0"/>
              <a:t>, and ….</a:t>
            </a:r>
          </a:p>
          <a:p>
            <a:pPr marL="569913" indent="-569913"/>
            <a:r>
              <a:rPr lang="en-GB" dirty="0" smtClean="0"/>
              <a:t>Say, the University invests </a:t>
            </a:r>
            <a:r>
              <a:rPr lang="en-GB" dirty="0" smtClean="0">
                <a:solidFill>
                  <a:srgbClr val="8EB4E3"/>
                </a:solidFill>
              </a:rPr>
              <a:t>€100m </a:t>
            </a:r>
            <a:r>
              <a:rPr lang="en-GB" dirty="0"/>
              <a:t>in research</a:t>
            </a:r>
            <a:r>
              <a:rPr lang="en-GB" dirty="0" smtClean="0"/>
              <a:t> </a:t>
            </a:r>
            <a:r>
              <a:rPr lang="en-GB" i="1" dirty="0" smtClean="0"/>
              <a:t>per annum</a:t>
            </a:r>
            <a:r>
              <a:rPr lang="en-GB" dirty="0" smtClean="0"/>
              <a:t>  (€500m over the period)…</a:t>
            </a:r>
          </a:p>
          <a:p>
            <a:pPr marL="569913" indent="-569913"/>
            <a:r>
              <a:rPr lang="en-GB" dirty="0" smtClean="0"/>
              <a:t>…this </a:t>
            </a:r>
            <a:r>
              <a:rPr lang="en-GB" dirty="0"/>
              <a:t>means lost impact </a:t>
            </a:r>
            <a:r>
              <a:rPr lang="en-GB" dirty="0" smtClean="0"/>
              <a:t>worth</a:t>
            </a:r>
            <a:r>
              <a:rPr lang="en-GB" dirty="0" smtClean="0">
                <a:solidFill>
                  <a:srgbClr val="8EB4E3"/>
                </a:solidFill>
              </a:rPr>
              <a:t> €212.5m </a:t>
            </a:r>
            <a:r>
              <a:rPr lang="en-GB" dirty="0"/>
              <a:t>to the</a:t>
            </a:r>
            <a:r>
              <a:rPr lang="en-GB" dirty="0" smtClean="0"/>
              <a:t> university in that period</a:t>
            </a:r>
            <a:endParaRPr lang="en-GB"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1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7220"/>
          </a:xfrm>
        </p:spPr>
        <p:txBody>
          <a:bodyPr/>
          <a:lstStyle/>
          <a:p>
            <a:r>
              <a:rPr lang="en-US" dirty="0" smtClean="0"/>
              <a:t>Open Access policies</a:t>
            </a:r>
            <a:endParaRPr lang="en-US" dirty="0"/>
          </a:p>
        </p:txBody>
      </p:sp>
      <p:pic>
        <p:nvPicPr>
          <p:cNvPr id="4" name="Picture 3"/>
          <p:cNvPicPr>
            <a:picLocks noChangeAspect="1"/>
          </p:cNvPicPr>
          <p:nvPr/>
        </p:nvPicPr>
        <p:blipFill>
          <a:blip r:embed="rId2"/>
          <a:stretch>
            <a:fillRect/>
          </a:stretch>
        </p:blipFill>
        <p:spPr>
          <a:xfrm>
            <a:off x="264089" y="1292724"/>
            <a:ext cx="8640079" cy="4965113"/>
          </a:xfrm>
          <a:prstGeom prst="rect">
            <a:avLst/>
          </a:prstGeom>
        </p:spPr>
      </p:pic>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7494"/>
            <a:ext cx="8229600" cy="4461865"/>
          </a:xfrm>
        </p:spPr>
        <p:txBody>
          <a:bodyPr>
            <a:normAutofit/>
          </a:bodyPr>
          <a:lstStyle/>
          <a:p>
            <a:pPr marL="547688" indent="-3175">
              <a:buNone/>
            </a:pPr>
            <a:r>
              <a:rPr lang="en-US" sz="4000" dirty="0" smtClean="0"/>
              <a:t>It is one of the noblest duties of a university to advance knowledge and to diffuse it, not merely among those who can attend the daily lectures, but far and wide. </a:t>
            </a:r>
            <a:endParaRPr lang="en-US" sz="4000" dirty="0"/>
          </a:p>
        </p:txBody>
      </p:sp>
      <p:sp>
        <p:nvSpPr>
          <p:cNvPr id="5" name="Title 1"/>
          <p:cNvSpPr>
            <a:spLocks noGrp="1"/>
          </p:cNvSpPr>
          <p:nvPr>
            <p:ph type="title"/>
          </p:nvPr>
        </p:nvSpPr>
        <p:spPr>
          <a:xfrm>
            <a:off x="228600" y="304800"/>
            <a:ext cx="8610600" cy="1143000"/>
          </a:xfrm>
        </p:spPr>
        <p:txBody>
          <a:bodyPr>
            <a:noAutofit/>
          </a:bodyPr>
          <a:lstStyle/>
          <a:p>
            <a:r>
              <a:rPr lang="en-US" sz="4800" dirty="0" smtClean="0"/>
              <a:t>Daniel </a:t>
            </a:r>
            <a:r>
              <a:rPr lang="en-US" sz="4800" dirty="0" err="1" smtClean="0"/>
              <a:t>Coit</a:t>
            </a:r>
            <a:r>
              <a:rPr lang="en-US" sz="4800" dirty="0" smtClean="0"/>
              <a:t> Gilman </a:t>
            </a:r>
            <a:r>
              <a:rPr lang="en-US" sz="3200" dirty="0" smtClean="0"/>
              <a:t/>
            </a:r>
            <a:br>
              <a:rPr lang="en-US" sz="3200" dirty="0" smtClean="0"/>
            </a:br>
            <a:r>
              <a:rPr lang="en-US" sz="2800" dirty="0" smtClean="0"/>
              <a:t>First President, Johns Hopkins University</a:t>
            </a:r>
            <a:endParaRPr lang="en-US" sz="2800" dirty="0"/>
          </a:p>
        </p:txBody>
      </p:sp>
      <p:sp>
        <p:nvSpPr>
          <p:cNvPr id="6"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fontScale="90000"/>
          </a:bodyPr>
          <a:lstStyle/>
          <a:p>
            <a:r>
              <a:rPr lang="en-US" dirty="0" smtClean="0"/>
              <a:t/>
            </a:r>
            <a:br>
              <a:rPr lang="en-US" dirty="0" smtClean="0"/>
            </a:br>
            <a:r>
              <a:rPr lang="en-US" sz="5333" dirty="0" smtClean="0"/>
              <a:t>University of Edinburgh</a:t>
            </a:r>
            <a:br>
              <a:rPr lang="en-US" sz="5333" dirty="0" smtClean="0"/>
            </a:br>
            <a:r>
              <a:rPr lang="en-US" sz="5333" dirty="0" smtClean="0"/>
              <a:t>Strategic Plan 2008-12</a:t>
            </a:r>
            <a:r>
              <a:rPr lang="en-US" dirty="0" smtClean="0"/>
              <a:t/>
            </a:r>
            <a:br>
              <a:rPr lang="en-US" dirty="0" smtClean="0"/>
            </a:br>
            <a:endParaRPr lang="en-US" dirty="0"/>
          </a:p>
        </p:txBody>
      </p:sp>
      <p:sp>
        <p:nvSpPr>
          <p:cNvPr id="3" name="Content Placeholder 2"/>
          <p:cNvSpPr>
            <a:spLocks noGrp="1"/>
          </p:cNvSpPr>
          <p:nvPr>
            <p:ph idx="1"/>
          </p:nvPr>
        </p:nvSpPr>
        <p:spPr>
          <a:xfrm>
            <a:off x="932302" y="2743200"/>
            <a:ext cx="6958493" cy="2667000"/>
          </a:xfrm>
        </p:spPr>
        <p:txBody>
          <a:bodyPr>
            <a:normAutofit/>
          </a:bodyPr>
          <a:lstStyle/>
          <a:p>
            <a:pPr marL="547688" indent="-7938">
              <a:buNone/>
            </a:pPr>
            <a:r>
              <a:rPr lang="en-US" sz="4000" dirty="0" smtClean="0"/>
              <a:t>“The mission of our University is</a:t>
            </a:r>
            <a:r>
              <a:rPr lang="en-US" sz="4000" dirty="0" smtClean="0"/>
              <a:t> the </a:t>
            </a:r>
            <a:r>
              <a:rPr lang="en-US" sz="4000" dirty="0" smtClean="0"/>
              <a:t>creation, dissemination and </a:t>
            </a:r>
            <a:r>
              <a:rPr lang="en-US" sz="4000" dirty="0" err="1" smtClean="0"/>
              <a:t>curation</a:t>
            </a:r>
            <a:r>
              <a:rPr lang="en-US" sz="4000" dirty="0" smtClean="0"/>
              <a:t> of knowledge.”</a:t>
            </a:r>
            <a:endParaRPr lang="en-US" sz="4000" dirty="0"/>
          </a:p>
        </p:txBody>
      </p:sp>
      <p:sp>
        <p:nvSpPr>
          <p:cNvPr id="5" name="TextBox 4"/>
          <p:cNvSpPr txBox="1"/>
          <p:nvPr/>
        </p:nvSpPr>
        <p:spPr>
          <a:xfrm>
            <a:off x="6248400" y="6292334"/>
            <a:ext cx="2667000" cy="369332"/>
          </a:xfrm>
          <a:prstGeom prst="rect">
            <a:avLst/>
          </a:prstGeom>
          <a:noFill/>
        </p:spPr>
        <p:txBody>
          <a:bodyPr wrap="square" rtlCol="0">
            <a:spAutoFit/>
          </a:bodyPr>
          <a:lstStyle/>
          <a:p>
            <a:pPr algn="r"/>
            <a:r>
              <a:rPr lang="en-US" dirty="0" smtClean="0">
                <a:solidFill>
                  <a:schemeClr val="bg2">
                    <a:lumMod val="40000"/>
                    <a:lumOff val="60000"/>
                  </a:schemeClr>
                </a:solidFill>
                <a:latin typeface="Lucida Handwriting"/>
                <a:cs typeface="Lucida Handwriting"/>
              </a:rPr>
              <a:t>Key Perspectives Ltd</a:t>
            </a:r>
            <a:endParaRPr lang="en-US" dirty="0">
              <a:solidFill>
                <a:schemeClr val="bg2">
                  <a:lumMod val="40000"/>
                  <a:lumOff val="60000"/>
                </a:schemeClr>
              </a:solidFill>
              <a:latin typeface="Lucida Handwriting"/>
              <a:cs typeface="Lucida Handwriting"/>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7750"/>
          </a:xfrm>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457200" y="927750"/>
            <a:ext cx="8229600" cy="5381610"/>
          </a:xfrm>
        </p:spPr>
        <p:txBody>
          <a:bodyPr/>
          <a:lstStyle/>
          <a:p>
            <a:pPr marL="627063" indent="-531813">
              <a:buNone/>
            </a:pPr>
            <a:r>
              <a:rPr lang="en-US" dirty="0" smtClean="0"/>
              <a:t>1.  General, comprehensive resource on Open Access:</a:t>
            </a:r>
          </a:p>
          <a:p>
            <a:pPr marL="627063" indent="-531813" algn="ctr">
              <a:buNone/>
            </a:pPr>
            <a:r>
              <a:rPr lang="en-US" sz="4800" dirty="0" smtClean="0">
                <a:solidFill>
                  <a:srgbClr val="8EB4E3"/>
                </a:solidFill>
              </a:rPr>
              <a:t>OASIS </a:t>
            </a:r>
          </a:p>
          <a:p>
            <a:pPr marL="627063" indent="-531813" algn="ctr">
              <a:buNone/>
            </a:pPr>
            <a:r>
              <a:rPr lang="en-US" dirty="0" smtClean="0">
                <a:solidFill>
                  <a:srgbClr val="8EB4E3"/>
                </a:solidFill>
              </a:rPr>
              <a:t>(Open Access Scholarly Information Sourcebook)</a:t>
            </a:r>
          </a:p>
          <a:p>
            <a:pPr marL="627063" indent="-531813" algn="ctr">
              <a:buNone/>
            </a:pPr>
            <a:r>
              <a:rPr lang="en-US" dirty="0" smtClean="0">
                <a:hlinkClick r:id="rId2"/>
              </a:rPr>
              <a:t>www.openoasis.org</a:t>
            </a:r>
            <a:endParaRPr lang="en-US" dirty="0" smtClean="0"/>
          </a:p>
          <a:p>
            <a:pPr marL="627063" indent="-531813" algn="ctr">
              <a:buNone/>
            </a:pPr>
            <a:endParaRPr lang="en-US" sz="1100" dirty="0" smtClean="0"/>
          </a:p>
          <a:p>
            <a:pPr marL="627063" indent="-531813" algn="ctr">
              <a:buAutoNum type="arabicPeriod" startAt="2"/>
            </a:pPr>
            <a:r>
              <a:rPr lang="en-US" dirty="0" smtClean="0"/>
              <a:t>Resource for policymakers, institutional managers:</a:t>
            </a:r>
          </a:p>
          <a:p>
            <a:pPr marL="627063" indent="-531813" algn="ctr">
              <a:buNone/>
            </a:pPr>
            <a:r>
              <a:rPr lang="en-US" sz="4800" dirty="0" smtClean="0">
                <a:solidFill>
                  <a:srgbClr val="8EB4E3"/>
                </a:solidFill>
              </a:rPr>
              <a:t>EOS</a:t>
            </a:r>
          </a:p>
          <a:p>
            <a:pPr marL="627063" indent="-531813" algn="ctr">
              <a:buNone/>
            </a:pPr>
            <a:r>
              <a:rPr lang="en-US" dirty="0" smtClean="0">
                <a:solidFill>
                  <a:srgbClr val="8EB4E3"/>
                </a:solidFill>
              </a:rPr>
              <a:t>(Enabling Open Scholarship)</a:t>
            </a:r>
          </a:p>
          <a:p>
            <a:pPr marL="627063" indent="-531813" algn="ctr">
              <a:buNone/>
            </a:pPr>
            <a:r>
              <a:rPr lang="en-US" dirty="0" smtClean="0">
                <a:solidFill>
                  <a:srgbClr val="8EB4E3"/>
                </a:solidFill>
                <a:hlinkClick r:id="rId3"/>
              </a:rPr>
              <a:t>www.openscholarship.org</a:t>
            </a:r>
            <a:r>
              <a:rPr lang="en-US" dirty="0" smtClean="0">
                <a:solidFill>
                  <a:srgbClr val="8EB4E3"/>
                </a:solidFill>
              </a:rPr>
              <a:t> </a:t>
            </a:r>
            <a:endParaRPr lang="en-US" dirty="0">
              <a:solidFill>
                <a:srgbClr val="8EB4E3"/>
              </a:solidFill>
            </a:endParaRPr>
          </a:p>
        </p:txBody>
      </p:sp>
      <p:sp>
        <p:nvSpPr>
          <p:cNvPr id="4" name="TextBox 3"/>
          <p:cNvSpPr txBox="1"/>
          <p:nvPr/>
        </p:nvSpPr>
        <p:spPr>
          <a:xfrm>
            <a:off x="6248400" y="6292334"/>
            <a:ext cx="2667000" cy="369332"/>
          </a:xfrm>
          <a:prstGeom prst="rect">
            <a:avLst/>
          </a:prstGeom>
          <a:noFill/>
        </p:spPr>
        <p:txBody>
          <a:bodyPr wrap="square" rtlCol="0">
            <a:spAutoFit/>
          </a:bodyPr>
          <a:lstStyle/>
          <a:p>
            <a:pPr algn="r"/>
            <a:r>
              <a:rPr lang="en-US" dirty="0" smtClean="0">
                <a:solidFill>
                  <a:schemeClr val="bg2">
                    <a:lumMod val="40000"/>
                    <a:lumOff val="60000"/>
                  </a:schemeClr>
                </a:solidFill>
                <a:latin typeface="Lucida Handwriting"/>
                <a:cs typeface="Lucida Handwriting"/>
              </a:rPr>
              <a:t>Key Perspectives Ltd</a:t>
            </a:r>
            <a:endParaRPr lang="en-US" dirty="0">
              <a:solidFill>
                <a:schemeClr val="bg2">
                  <a:lumMod val="40000"/>
                  <a:lumOff val="60000"/>
                </a:schemeClr>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Thank you </a:t>
            </a:r>
            <a:r>
              <a:rPr lang="en-US" sz="4800" dirty="0" smtClean="0">
                <a:solidFill>
                  <a:schemeClr val="bg2">
                    <a:lumMod val="40000"/>
                    <a:lumOff val="60000"/>
                  </a:schemeClr>
                </a:solidFill>
              </a:rPr>
              <a:t>for</a:t>
            </a:r>
            <a:r>
              <a:rPr lang="en-US" sz="4800" dirty="0" smtClean="0"/>
              <a:t> listening</a:t>
            </a:r>
            <a:endParaRPr lang="en-US" sz="4800" dirty="0"/>
          </a:p>
        </p:txBody>
      </p:sp>
      <p:sp>
        <p:nvSpPr>
          <p:cNvPr id="3" name="Content Placeholder 2"/>
          <p:cNvSpPr>
            <a:spLocks noGrp="1"/>
          </p:cNvSpPr>
          <p:nvPr>
            <p:ph idx="1"/>
          </p:nvPr>
        </p:nvSpPr>
        <p:spPr>
          <a:xfrm>
            <a:off x="457200" y="1981200"/>
            <a:ext cx="8229600" cy="4328160"/>
          </a:xfrm>
        </p:spPr>
        <p:txBody>
          <a:bodyPr>
            <a:normAutofit/>
          </a:bodyPr>
          <a:lstStyle/>
          <a:p>
            <a:pPr algn="ctr">
              <a:buNone/>
            </a:pPr>
            <a:r>
              <a:rPr lang="en-US" sz="3892" dirty="0">
                <a:hlinkClick r:id="rId2"/>
              </a:rPr>
              <a:t>a</a:t>
            </a:r>
            <a:r>
              <a:rPr lang="en-US" sz="3892" dirty="0" smtClean="0">
                <a:hlinkClick r:id="rId2"/>
              </a:rPr>
              <a:t>swan@keyperspectives.co.uk</a:t>
            </a:r>
            <a:endParaRPr lang="en-US" sz="3892" dirty="0" smtClean="0"/>
          </a:p>
          <a:p>
            <a:pPr algn="ctr">
              <a:buNone/>
            </a:pPr>
            <a:endParaRPr lang="en-US" sz="3892" dirty="0" smtClean="0"/>
          </a:p>
          <a:p>
            <a:pPr algn="ctr">
              <a:buNone/>
            </a:pPr>
            <a:r>
              <a:rPr lang="en-US" sz="3892" dirty="0" smtClean="0">
                <a:hlinkClick r:id="rId3"/>
              </a:rPr>
              <a:t>www.keyperspectives.co.uk</a:t>
            </a:r>
            <a:r>
              <a:rPr lang="en-US" sz="3892" dirty="0" smtClean="0"/>
              <a:t> </a:t>
            </a:r>
          </a:p>
          <a:p>
            <a:pPr algn="ctr">
              <a:buNone/>
            </a:pPr>
            <a:endParaRPr lang="en-US" sz="3892" dirty="0" smtClean="0"/>
          </a:p>
          <a:p>
            <a:pPr algn="ctr">
              <a:buNone/>
            </a:pPr>
            <a:r>
              <a:rPr lang="en-US" sz="3892" dirty="0" smtClean="0">
                <a:hlinkClick r:id="rId4"/>
              </a:rPr>
              <a:t>www.openoasis.org</a:t>
            </a:r>
            <a:r>
              <a:rPr lang="en-US" sz="3892" dirty="0" smtClean="0"/>
              <a:t> </a:t>
            </a:r>
          </a:p>
          <a:p>
            <a:pPr>
              <a:buNone/>
            </a:pPr>
            <a:endParaRPr lang="en-US" dirty="0"/>
          </a:p>
        </p:txBody>
      </p:sp>
      <p:sp>
        <p:nvSpPr>
          <p:cNvPr id="5" name="TextBox 4"/>
          <p:cNvSpPr txBox="1"/>
          <p:nvPr/>
        </p:nvSpPr>
        <p:spPr>
          <a:xfrm>
            <a:off x="6248400" y="6292334"/>
            <a:ext cx="2667000" cy="369332"/>
          </a:xfrm>
          <a:prstGeom prst="rect">
            <a:avLst/>
          </a:prstGeom>
          <a:noFill/>
        </p:spPr>
        <p:txBody>
          <a:bodyPr wrap="square" rtlCol="0">
            <a:spAutoFit/>
          </a:bodyPr>
          <a:lstStyle/>
          <a:p>
            <a:pPr algn="r"/>
            <a:r>
              <a:rPr lang="en-US" dirty="0" smtClean="0">
                <a:solidFill>
                  <a:schemeClr val="bg2">
                    <a:lumMod val="40000"/>
                    <a:lumOff val="60000"/>
                  </a:schemeClr>
                </a:solidFill>
                <a:latin typeface="Lucida Handwriting"/>
                <a:cs typeface="Lucida Handwriting"/>
              </a:rPr>
              <a:t>Key Perspectives Ltd</a:t>
            </a:r>
            <a:endParaRPr lang="en-US" dirty="0">
              <a:solidFill>
                <a:schemeClr val="bg2">
                  <a:lumMod val="40000"/>
                  <a:lumOff val="60000"/>
                </a:schemeClr>
              </a:solidFill>
              <a:latin typeface="Lucida Handwriting"/>
              <a:cs typeface="Lucida Handwriting"/>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17500" y="381000"/>
            <a:ext cx="8637588" cy="914400"/>
          </a:xfrm>
        </p:spPr>
        <p:txBody>
          <a:bodyPr>
            <a:normAutofit fontScale="90000"/>
          </a:bodyPr>
          <a:lstStyle/>
          <a:p>
            <a:r>
              <a:rPr lang="en-GB" sz="5400" dirty="0" smtClean="0">
                <a:solidFill>
                  <a:srgbClr val="8EB4E3"/>
                </a:solidFill>
              </a:rPr>
              <a:t>New paradigms of research dissemination</a:t>
            </a:r>
            <a:endParaRPr lang="en-GB" sz="5400" dirty="0">
              <a:solidFill>
                <a:srgbClr val="8EB4E3"/>
              </a:solidFill>
            </a:endParaRPr>
          </a:p>
        </p:txBody>
      </p:sp>
      <p:sp>
        <p:nvSpPr>
          <p:cNvPr id="87043" name="Rectangle 3"/>
          <p:cNvSpPr>
            <a:spLocks noGrp="1" noChangeArrowheads="1"/>
          </p:cNvSpPr>
          <p:nvPr>
            <p:ph idx="1"/>
          </p:nvPr>
        </p:nvSpPr>
        <p:spPr>
          <a:xfrm>
            <a:off x="533400" y="1905000"/>
            <a:ext cx="8077200" cy="4191001"/>
          </a:xfrm>
        </p:spPr>
        <p:txBody>
          <a:bodyPr>
            <a:noAutofit/>
          </a:bodyPr>
          <a:lstStyle/>
          <a:p>
            <a:pPr marL="538163" indent="-538163">
              <a:lnSpc>
                <a:spcPct val="90000"/>
              </a:lnSpc>
            </a:pPr>
            <a:r>
              <a:rPr lang="en-GB" sz="3200" dirty="0"/>
              <a:t>Rich, deep, broad metrics for measuring the contributions of individual scholars</a:t>
            </a:r>
          </a:p>
          <a:p>
            <a:pPr marL="538163" indent="-538163">
              <a:lnSpc>
                <a:spcPct val="90000"/>
              </a:lnSpc>
            </a:pPr>
            <a:r>
              <a:rPr lang="en-GB" sz="3200" dirty="0"/>
              <a:t>Effective dissemination of your work is now in your hands (at last)</a:t>
            </a:r>
          </a:p>
          <a:p>
            <a:pPr marL="538163" indent="-538163">
              <a:lnSpc>
                <a:spcPct val="90000"/>
              </a:lnSpc>
            </a:pPr>
            <a:r>
              <a:rPr lang="en-GB" sz="3200" dirty="0"/>
              <a:t>The digital format will be the format of record (is already in many areas)</a:t>
            </a:r>
          </a:p>
          <a:p>
            <a:pPr marL="538163" indent="-538163">
              <a:lnSpc>
                <a:spcPct val="90000"/>
              </a:lnSpc>
            </a:pPr>
            <a:r>
              <a:rPr lang="en-GB" sz="3200" dirty="0"/>
              <a:t>Unless you routinely publish in </a:t>
            </a:r>
            <a:r>
              <a:rPr lang="en-GB" sz="3200" i="1" dirty="0"/>
              <a:t>Nature</a:t>
            </a:r>
            <a:r>
              <a:rPr lang="en-GB" sz="3200" dirty="0"/>
              <a:t> or </a:t>
            </a:r>
            <a:r>
              <a:rPr lang="en-GB" sz="3200" i="1" dirty="0"/>
              <a:t>Science</a:t>
            </a:r>
            <a:r>
              <a:rPr lang="en-GB" sz="3200" dirty="0"/>
              <a:t>, ‘getting it out there’ is up to you </a:t>
            </a:r>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Open Access</a:t>
            </a:r>
            <a:endParaRPr lang="en-US" sz="4800" dirty="0"/>
          </a:p>
        </p:txBody>
      </p:sp>
      <p:sp>
        <p:nvSpPr>
          <p:cNvPr id="3" name="Content Placeholder 2"/>
          <p:cNvSpPr>
            <a:spLocks noGrp="1"/>
          </p:cNvSpPr>
          <p:nvPr>
            <p:ph idx="1"/>
          </p:nvPr>
        </p:nvSpPr>
        <p:spPr/>
        <p:txBody>
          <a:bodyPr>
            <a:normAutofit/>
          </a:bodyPr>
          <a:lstStyle/>
          <a:p>
            <a:pPr marL="722313" indent="-627063"/>
            <a:r>
              <a:rPr lang="en-US" dirty="0" smtClean="0"/>
              <a:t>Immediate</a:t>
            </a:r>
          </a:p>
          <a:p>
            <a:pPr marL="722313" indent="-627063"/>
            <a:r>
              <a:rPr lang="en-US" dirty="0" smtClean="0"/>
              <a:t>Free (to use)</a:t>
            </a:r>
          </a:p>
          <a:p>
            <a:pPr marL="722313" indent="-627063"/>
            <a:r>
              <a:rPr lang="en-US" dirty="0" smtClean="0"/>
              <a:t>Free (of restrictions)</a:t>
            </a:r>
          </a:p>
          <a:p>
            <a:pPr marL="722313" indent="-627063"/>
            <a:r>
              <a:rPr lang="en-US" dirty="0" smtClean="0"/>
              <a:t>Access to the peer-reviewed literature (and data)</a:t>
            </a:r>
          </a:p>
          <a:p>
            <a:pPr marL="722313" indent="-627063"/>
            <a:r>
              <a:rPr lang="en-US" dirty="0" smtClean="0"/>
              <a:t>Not vanity publishing</a:t>
            </a:r>
          </a:p>
          <a:p>
            <a:pPr marL="722313" indent="-627063"/>
            <a:r>
              <a:rPr lang="en-US" dirty="0" smtClean="0"/>
              <a:t>Not a ‘stick anything up on the Web’ approach</a:t>
            </a:r>
          </a:p>
          <a:p>
            <a:pPr marL="722313" indent="-627063"/>
            <a:r>
              <a:rPr lang="en-US" dirty="0" smtClean="0"/>
              <a:t>Moving scholarly communication into the Web Age</a:t>
            </a:r>
            <a:endParaRPr lang="en-US"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 Why?</a:t>
            </a:r>
            <a:endParaRPr lang="en-US" dirty="0"/>
          </a:p>
        </p:txBody>
      </p:sp>
      <p:sp>
        <p:nvSpPr>
          <p:cNvPr id="3" name="Content Placeholder 2"/>
          <p:cNvSpPr>
            <a:spLocks noGrp="1"/>
          </p:cNvSpPr>
          <p:nvPr>
            <p:ph idx="1"/>
          </p:nvPr>
        </p:nvSpPr>
        <p:spPr/>
        <p:txBody>
          <a:bodyPr>
            <a:normAutofit/>
          </a:bodyPr>
          <a:lstStyle/>
          <a:p>
            <a:pPr marL="620713" indent="-484188"/>
            <a:r>
              <a:rPr lang="en-US" sz="3200" dirty="0" smtClean="0"/>
              <a:t>Science moves faster and more efficiently</a:t>
            </a:r>
          </a:p>
          <a:p>
            <a:pPr marL="620713" indent="-484188"/>
            <a:r>
              <a:rPr lang="en-US" sz="3200" dirty="0" smtClean="0"/>
              <a:t>Greater visibility and impact</a:t>
            </a:r>
          </a:p>
          <a:p>
            <a:pPr marL="620713" indent="-484188"/>
            <a:r>
              <a:rPr lang="en-US" sz="3200" dirty="0" smtClean="0"/>
              <a:t>Better monitoring, assessment and evaluation of research</a:t>
            </a:r>
          </a:p>
          <a:p>
            <a:pPr marL="620713" indent="-484188"/>
            <a:r>
              <a:rPr lang="en-US" sz="3200" dirty="0" smtClean="0"/>
              <a:t>Enables new semantic technologies (text-mining and data-mining)</a:t>
            </a:r>
            <a:endParaRPr lang="en-US" sz="3200" dirty="0"/>
          </a:p>
        </p:txBody>
      </p:sp>
      <p:sp>
        <p:nvSpPr>
          <p:cNvPr id="4"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0" y="762000"/>
            <a:ext cx="9144000" cy="823913"/>
          </a:xfrm>
        </p:spPr>
        <p:txBody>
          <a:bodyPr/>
          <a:lstStyle/>
          <a:p>
            <a:r>
              <a:rPr lang="en-GB" sz="4800" dirty="0"/>
              <a:t>Open Access: Who benefits?</a:t>
            </a:r>
          </a:p>
        </p:txBody>
      </p:sp>
      <p:sp>
        <p:nvSpPr>
          <p:cNvPr id="161795" name="Rectangle 3"/>
          <p:cNvSpPr>
            <a:spLocks noGrp="1" noChangeArrowheads="1"/>
          </p:cNvSpPr>
          <p:nvPr>
            <p:ph idx="1"/>
          </p:nvPr>
        </p:nvSpPr>
        <p:spPr>
          <a:xfrm>
            <a:off x="635047" y="2026496"/>
            <a:ext cx="7902528" cy="3202729"/>
          </a:xfrm>
        </p:spPr>
        <p:txBody>
          <a:bodyPr/>
          <a:lstStyle/>
          <a:p>
            <a:pPr marL="534988" indent="-534988"/>
            <a:r>
              <a:rPr lang="en-GB" sz="3600" dirty="0"/>
              <a:t>Benefits to researchers themselves</a:t>
            </a:r>
          </a:p>
          <a:p>
            <a:pPr marL="534988" indent="-534988"/>
            <a:r>
              <a:rPr lang="en-GB" sz="3600" dirty="0"/>
              <a:t>Benefits to institutions</a:t>
            </a:r>
          </a:p>
          <a:p>
            <a:pPr marL="534988" indent="-534988"/>
            <a:r>
              <a:rPr lang="en-GB" sz="3600" dirty="0"/>
              <a:t>Benefits to national economies</a:t>
            </a:r>
          </a:p>
          <a:p>
            <a:pPr marL="534988" indent="-534988"/>
            <a:r>
              <a:rPr lang="en-GB" sz="3600" dirty="0"/>
              <a:t>Benefits to science and society</a:t>
            </a:r>
          </a:p>
        </p:txBody>
      </p:sp>
      <p:sp>
        <p:nvSpPr>
          <p:cNvPr id="5" name="Text Box 4"/>
          <p:cNvSpPr txBox="1">
            <a:spLocks noChangeArrowheads="1"/>
          </p:cNvSpPr>
          <p:nvPr/>
        </p:nvSpPr>
        <p:spPr bwMode="auto">
          <a:xfrm>
            <a:off x="5867400" y="6308725"/>
            <a:ext cx="2809875"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1800" dirty="0">
                <a:solidFill>
                  <a:schemeClr val="accent1">
                    <a:lumMod val="60000"/>
                    <a:lumOff val="40000"/>
                  </a:schemeClr>
                </a:solidFill>
                <a:latin typeface="Lucida Handwriting" pitchFamily="-110" charset="0"/>
                <a:ea typeface="Times New Roman" pitchFamily="-110" charset="0"/>
                <a:cs typeface="Times New Roman" pitchFamily="-110" charset="0"/>
              </a:rPr>
              <a:t>Key Perspectives Ltd</a:t>
            </a:r>
            <a:endParaRPr lang="en-US" sz="1800" dirty="0">
              <a:solidFill>
                <a:schemeClr val="accent1">
                  <a:lumMod val="60000"/>
                  <a:lumOff val="40000"/>
                </a:schemeClr>
              </a:solidFill>
              <a:latin typeface="Lucida Handwriting" pitchFamily="-110" charset="0"/>
              <a:ea typeface="Times New Roman" pitchFamily="-110" charset="0"/>
              <a:cs typeface="Times New Roman"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B1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403</TotalTime>
  <Words>1573</Words>
  <Application>Microsoft Macintosh PowerPoint</Application>
  <PresentationFormat>On-screen Show (4:3)</PresentationFormat>
  <Paragraphs>238</Paragraphs>
  <Slides>56</Slides>
  <Notes>16</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Apex</vt:lpstr>
      <vt:lpstr>Open access  what’s in it for YOU?</vt:lpstr>
      <vt:lpstr>Some context</vt:lpstr>
      <vt:lpstr>Slide 3</vt:lpstr>
      <vt:lpstr>The system is broken</vt:lpstr>
      <vt:lpstr>Old paradigms of research dissemination</vt:lpstr>
      <vt:lpstr>New paradigms of research dissemination</vt:lpstr>
      <vt:lpstr>Open Access</vt:lpstr>
      <vt:lpstr>Open Access – Why?</vt:lpstr>
      <vt:lpstr>Open Access: Who benefits?</vt:lpstr>
      <vt:lpstr>Open Access: how</vt:lpstr>
      <vt:lpstr>Open Access journals</vt:lpstr>
      <vt:lpstr>DOAJ categories</vt:lpstr>
      <vt:lpstr>Open Access repositories</vt:lpstr>
      <vt:lpstr>Where repositories are</vt:lpstr>
      <vt:lpstr>What they contain</vt:lpstr>
      <vt:lpstr>How to make your work  Open Access through a repository</vt:lpstr>
      <vt:lpstr>What’s in it for authors?</vt:lpstr>
      <vt:lpstr>A well-filled repository</vt:lpstr>
      <vt:lpstr>And it gets used</vt:lpstr>
      <vt:lpstr>Impact</vt:lpstr>
      <vt:lpstr>What OA means to a researcher</vt:lpstr>
      <vt:lpstr>Slide 22</vt:lpstr>
      <vt:lpstr>Slide 23</vt:lpstr>
      <vt:lpstr>Ray Frost’s impact</vt:lpstr>
      <vt:lpstr>Martin Skitmore (Urban Design)</vt:lpstr>
      <vt:lpstr>Luis Ferreira (Civil Engineering)</vt:lpstr>
      <vt:lpstr>Andrew Worthington (Economics &amp; Finance)</vt:lpstr>
      <vt:lpstr>Binh Pham (Information technology)</vt:lpstr>
      <vt:lpstr>The early bird …</vt:lpstr>
      <vt:lpstr>Engineering</vt:lpstr>
      <vt:lpstr>Clinical medicine</vt:lpstr>
      <vt:lpstr>Social science</vt:lpstr>
      <vt:lpstr>Slide 33</vt:lpstr>
      <vt:lpstr>Slide 34</vt:lpstr>
      <vt:lpstr>Download timelines</vt:lpstr>
      <vt:lpstr>Slide 36</vt:lpstr>
      <vt:lpstr>Every e-print tells a story…</vt:lpstr>
      <vt:lpstr>Professor Martin Skitmore  School of Urban Design, QUT</vt:lpstr>
      <vt:lpstr>Dr Belinda Luke Senior Lecturer, Accountancy, QUT</vt:lpstr>
      <vt:lpstr>EU CIS studies</vt:lpstr>
      <vt:lpstr>Slide 41</vt:lpstr>
      <vt:lpstr>Dr Evonne Miller Senior Lecturer, Design, QUT</vt:lpstr>
      <vt:lpstr>Total Research Income: QUT and sector</vt:lpstr>
      <vt:lpstr>For institutions?</vt:lpstr>
      <vt:lpstr>Why an institutional repository?</vt:lpstr>
      <vt:lpstr>The U.Southampton conundrum</vt:lpstr>
      <vt:lpstr>Slide 47</vt:lpstr>
      <vt:lpstr>An author’s own testimony on open access visibility </vt:lpstr>
      <vt:lpstr>Impact</vt:lpstr>
      <vt:lpstr>Lost citations, lost impact</vt:lpstr>
      <vt:lpstr>What lack of Open Access means to a university (the University of Aarhus)</vt:lpstr>
      <vt:lpstr>Open Access policies</vt:lpstr>
      <vt:lpstr>Daniel Coit Gilman  First President, Johns Hopkins University</vt:lpstr>
      <vt:lpstr> University of Edinburgh Strategic Plan 2008-12 </vt:lpstr>
      <vt:lpstr>Resources</vt:lpstr>
      <vt:lpstr>Thank you for listening</vt:lpstr>
    </vt:vector>
  </TitlesOfParts>
  <Company>tabbycat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Alma Swan</dc:creator>
  <cp:lastModifiedBy>Alma Swan</cp:lastModifiedBy>
  <cp:revision>16</cp:revision>
  <dcterms:created xsi:type="dcterms:W3CDTF">2010-02-22T05:51:06Z</dcterms:created>
  <dcterms:modified xsi:type="dcterms:W3CDTF">2010-02-22T06:31:55Z</dcterms:modified>
</cp:coreProperties>
</file>