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5.xml" ContentType="application/vnd.openxmlformats-officedocument.presentationml.slide+xml"/>
  <Override PartName="/docProps/app.xml" ContentType="application/vnd.openxmlformats-officedocument.extended-properties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charts/chart7.xml" ContentType="application/vnd.openxmlformats-officedocument.drawingml.chart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xlsx" ContentType="application/vnd.openxmlformats-officedocument.spreadsheetml.sheet"/>
  <Override PartName="/ppt/notesSlides/notesSlide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Default Extension="package" ContentType="application/vnd.openxmlformats-officedocument.package"/>
  <Override PartName="/ppt/slides/slide3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charts/chart4.xml" ContentType="application/vnd.openxmlformats-officedocument.drawingml.char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Override PartName="/ppt/charts/chart8.xml" ContentType="application/vnd.openxmlformats-officedocument.drawingml.chart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42"/>
  </p:notesMasterIdLst>
  <p:sldIdLst>
    <p:sldId id="257" r:id="rId2"/>
    <p:sldId id="258" r:id="rId3"/>
    <p:sldId id="259" r:id="rId4"/>
    <p:sldId id="261" r:id="rId5"/>
    <p:sldId id="264" r:id="rId6"/>
    <p:sldId id="265" r:id="rId7"/>
    <p:sldId id="268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5" r:id="rId36"/>
    <p:sldId id="308" r:id="rId37"/>
    <p:sldId id="306" r:id="rId38"/>
    <p:sldId id="309" r:id="rId39"/>
    <p:sldId id="310" r:id="rId40"/>
    <p:sldId id="311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47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viewProps" Target="viewProp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notesMaster" Target="notesMasters/notesMaster1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presProps" Target="presProps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2.package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eronl\Local%20Settings\Temporary%20Internet%20Files\Content.Outlook\Y0O0UWDU\03-07Cat%201%20Comp%20QUT%20vs%20Secto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eronl\Local%20Settings\Temporary%20Internet%20Files\Content.Outlook\Y0O0UWDU\03-07Cat%201%20Comp%20QUT%20vs%20Sector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5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autoTitleDeleted val="1"/>
    <c:plotArea>
      <c:layout>
        <c:manualLayout>
          <c:layoutTarget val="inner"/>
          <c:xMode val="edge"/>
          <c:yMode val="edge"/>
          <c:x val="0.267758943326529"/>
          <c:y val="0.109237885157226"/>
          <c:w val="0.503062481773112"/>
          <c:h val="0.84643822528611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0347383833965199"/>
                  <c:y val="0.0222181694989274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0.0910462233887431"/>
                  <c:y val="-0.142737595957708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0.0153501992806455"/>
                  <c:y val="0.0231455707085153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0.0840420555069505"/>
                  <c:y val="0.0808331696231835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Sheet1!$A$2:$A$7</c:f>
              <c:strCache>
                <c:ptCount val="6"/>
                <c:pt idx="0">
                  <c:v>Europe</c:v>
                </c:pt>
                <c:pt idx="1">
                  <c:v>North America</c:v>
                </c:pt>
                <c:pt idx="2">
                  <c:v>Central/South America</c:v>
                </c:pt>
                <c:pt idx="3">
                  <c:v>Asia</c:v>
                </c:pt>
                <c:pt idx="4">
                  <c:v>Australasia</c:v>
                </c:pt>
                <c:pt idx="5">
                  <c:v>Africa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48.0</c:v>
                </c:pt>
                <c:pt idx="1">
                  <c:v>28.0</c:v>
                </c:pt>
                <c:pt idx="2">
                  <c:v>8.0</c:v>
                </c:pt>
                <c:pt idx="3">
                  <c:v>12.0</c:v>
                </c:pt>
                <c:pt idx="4">
                  <c:v>5.0</c:v>
                </c:pt>
                <c:pt idx="5">
                  <c:v>2.0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view3D>
      <c:hPercent val="147"/>
      <c:depthPercent val="100"/>
      <c:rAngAx val="1"/>
    </c:view3D>
    <c:floor>
      <c:spPr>
        <a:solidFill>
          <a:srgbClr val="C0C0C0"/>
        </a:solidFill>
        <a:ln w="12700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rgbClr val="000000"/>
          </a:solidFill>
          <a:prstDash val="solid"/>
        </a:ln>
      </c:spPr>
    </c:sideWall>
    <c:backWall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0768518518518518"/>
          <c:y val="0.0081190798376184"/>
          <c:w val="0.915740740740741"/>
          <c:h val="0.93234100135318"/>
        </c:manualLayout>
      </c:layout>
      <c:bar3D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Biology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 w="12680">
              <a:solidFill>
                <a:srgbClr val="000000"/>
              </a:solidFill>
              <a:prstDash val="solid"/>
            </a:ln>
          </c:spPr>
          <c:cat>
            <c:strRef>
              <c:f>Sheet1!$B$1:$L$1</c:f>
              <c:strCache>
                <c:ptCount val="11"/>
                <c:pt idx="0">
                  <c:v>Biology</c:v>
                </c:pt>
                <c:pt idx="1">
                  <c:v>Economics</c:v>
                </c:pt>
                <c:pt idx="2">
                  <c:v>Political Sci</c:v>
                </c:pt>
                <c:pt idx="3">
                  <c:v>Health Sci</c:v>
                </c:pt>
                <c:pt idx="4">
                  <c:v>Business</c:v>
                </c:pt>
                <c:pt idx="5">
                  <c:v>Education</c:v>
                </c:pt>
                <c:pt idx="6">
                  <c:v>Management</c:v>
                </c:pt>
                <c:pt idx="7">
                  <c:v>Law</c:v>
                </c:pt>
                <c:pt idx="8">
                  <c:v>Psychology</c:v>
                </c:pt>
                <c:pt idx="9">
                  <c:v>Sociology</c:v>
                </c:pt>
                <c:pt idx="10">
                  <c:v>Physics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36.0</c:v>
                </c:pt>
                <c:pt idx="1">
                  <c:v>49.0</c:v>
                </c:pt>
                <c:pt idx="2">
                  <c:v>57.0</c:v>
                </c:pt>
                <c:pt idx="3">
                  <c:v>57.0</c:v>
                </c:pt>
                <c:pt idx="4">
                  <c:v>76.0</c:v>
                </c:pt>
                <c:pt idx="5">
                  <c:v>77.0</c:v>
                </c:pt>
                <c:pt idx="6">
                  <c:v>92.0</c:v>
                </c:pt>
                <c:pt idx="7">
                  <c:v>108.0</c:v>
                </c:pt>
                <c:pt idx="8">
                  <c:v>108.0</c:v>
                </c:pt>
                <c:pt idx="9">
                  <c:v>172.0</c:v>
                </c:pt>
                <c:pt idx="10">
                  <c:v>250.0</c:v>
                </c:pt>
              </c:numCache>
            </c:numRef>
          </c:val>
        </c:ser>
        <c:gapWidth val="20"/>
        <c:gapDepth val="110"/>
        <c:shape val="cylinder"/>
        <c:axId val="349290664"/>
        <c:axId val="269703176"/>
        <c:axId val="0"/>
      </c:bar3DChart>
      <c:catAx>
        <c:axId val="349290664"/>
        <c:scaling>
          <c:orientation val="minMax"/>
        </c:scaling>
        <c:axPos val="l"/>
        <c:numFmt formatCode="General" sourceLinked="1"/>
        <c:tickLblPos val="low"/>
        <c:spPr>
          <a:ln w="31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269703176"/>
        <c:crosses val="autoZero"/>
        <c:lblAlgn val="ctr"/>
        <c:lblOffset val="100"/>
        <c:tickLblSkip val="1"/>
        <c:tickMarkSkip val="1"/>
      </c:catAx>
      <c:valAx>
        <c:axId val="269703176"/>
        <c:scaling>
          <c:orientation val="minMax"/>
          <c:max val="250.0"/>
        </c:scaling>
        <c:axPos val="b"/>
        <c:majorGridlines>
          <c:spPr>
            <a:ln w="12680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98" b="1" i="0" u="none" strike="noStrike" baseline="0">
                    <a:solidFill>
                      <a:srgbClr val="000000"/>
                    </a:solidFill>
                    <a:latin typeface="Geneva"/>
                    <a:ea typeface="Geneva"/>
                    <a:cs typeface="Geneva"/>
                  </a:defRPr>
                </a:pPr>
                <a:r>
                  <a:rPr lang="en-US"/>
                  <a:t>% increase in citations with Open Access</a:t>
                </a:r>
              </a:p>
            </c:rich>
          </c:tx>
          <c:layout>
            <c:manualLayout>
              <c:xMode val="edge"/>
              <c:yMode val="edge"/>
              <c:x val="0.434259259259259"/>
              <c:y val="0.964817320703654"/>
            </c:manualLayout>
          </c:layout>
          <c:spPr>
            <a:noFill/>
            <a:ln w="25359">
              <a:noFill/>
            </a:ln>
          </c:spPr>
        </c:title>
        <c:numFmt formatCode="General" sourceLinked="1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349290664"/>
        <c:crosses val="autoZero"/>
        <c:crossBetween val="between"/>
      </c:valAx>
      <c:spPr>
        <a:noFill/>
        <a:ln w="2535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8" b="1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OA</c:v>
                </c:pt>
              </c:strCache>
            </c:strRef>
          </c:tx>
          <c:spPr>
            <a:ln w="63500"/>
          </c:spP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0.34</c:v>
                </c:pt>
                <c:pt idx="1">
                  <c:v>1.48</c:v>
                </c:pt>
                <c:pt idx="2">
                  <c:v>3.19</c:v>
                </c:pt>
                <c:pt idx="3">
                  <c:v>5.09</c:v>
                </c:pt>
                <c:pt idx="4">
                  <c:v>7.38</c:v>
                </c:pt>
                <c:pt idx="5">
                  <c:v>9.93</c:v>
                </c:pt>
                <c:pt idx="6">
                  <c:v>12.7</c:v>
                </c:pt>
                <c:pt idx="7">
                  <c:v>15.21</c:v>
                </c:pt>
                <c:pt idx="8">
                  <c:v>17.62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Non-OA</c:v>
                </c:pt>
              </c:strCache>
            </c:strRef>
          </c:tx>
          <c:spPr>
            <a:ln w="63500">
              <a:solidFill>
                <a:schemeClr val="accent2"/>
              </a:solidFill>
            </a:ln>
          </c:spP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0.14</c:v>
                </c:pt>
                <c:pt idx="1">
                  <c:v>0.61</c:v>
                </c:pt>
                <c:pt idx="2">
                  <c:v>1.34</c:v>
                </c:pt>
                <c:pt idx="3">
                  <c:v>2.2</c:v>
                </c:pt>
                <c:pt idx="4">
                  <c:v>3.15</c:v>
                </c:pt>
                <c:pt idx="5">
                  <c:v>4.109999999999999</c:v>
                </c:pt>
                <c:pt idx="6">
                  <c:v>5.149999999999999</c:v>
                </c:pt>
                <c:pt idx="7">
                  <c:v>6.22</c:v>
                </c:pt>
                <c:pt idx="8">
                  <c:v>7.21</c:v>
                </c:pt>
              </c:numCache>
            </c:numRef>
          </c:val>
        </c:ser>
        <c:marker val="1"/>
        <c:axId val="217780968"/>
        <c:axId val="272401784"/>
      </c:lineChart>
      <c:catAx>
        <c:axId val="217780968"/>
        <c:scaling>
          <c:orientation val="minMax"/>
        </c:scaling>
        <c:axPos val="b"/>
        <c:numFmt formatCode="General" sourceLinked="1"/>
        <c:tickLblPos val="nextTo"/>
        <c:crossAx val="272401784"/>
        <c:crosses val="autoZero"/>
        <c:auto val="1"/>
        <c:lblAlgn val="ctr"/>
        <c:lblOffset val="100"/>
      </c:catAx>
      <c:valAx>
        <c:axId val="272401784"/>
        <c:scaling>
          <c:orientation val="minMax"/>
        </c:scaling>
        <c:axPos val="l"/>
        <c:majorGridlines/>
        <c:numFmt formatCode="General" sourceLinked="1"/>
        <c:tickLblPos val="nextTo"/>
        <c:crossAx val="21778096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OA</c:v>
                </c:pt>
              </c:strCache>
            </c:strRef>
          </c:tx>
          <c:spPr>
            <a:ln w="63500"/>
          </c:spP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1.08</c:v>
                </c:pt>
                <c:pt idx="1">
                  <c:v>7.649999999999998</c:v>
                </c:pt>
                <c:pt idx="2">
                  <c:v>16.54</c:v>
                </c:pt>
                <c:pt idx="3">
                  <c:v>23.62</c:v>
                </c:pt>
                <c:pt idx="4">
                  <c:v>29.77</c:v>
                </c:pt>
                <c:pt idx="5">
                  <c:v>34.38</c:v>
                </c:pt>
                <c:pt idx="6">
                  <c:v>38.42</c:v>
                </c:pt>
                <c:pt idx="7">
                  <c:v>42.15</c:v>
                </c:pt>
                <c:pt idx="8">
                  <c:v>45.04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Non-OA</c:v>
                </c:pt>
              </c:strCache>
            </c:strRef>
          </c:tx>
          <c:spPr>
            <a:ln w="63500"/>
          </c:spP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0.95</c:v>
                </c:pt>
                <c:pt idx="1">
                  <c:v>4.14</c:v>
                </c:pt>
                <c:pt idx="2">
                  <c:v>7.59</c:v>
                </c:pt>
                <c:pt idx="3">
                  <c:v>10.79</c:v>
                </c:pt>
                <c:pt idx="4">
                  <c:v>13.83</c:v>
                </c:pt>
                <c:pt idx="5">
                  <c:v>16.49</c:v>
                </c:pt>
                <c:pt idx="6">
                  <c:v>18.85</c:v>
                </c:pt>
                <c:pt idx="7">
                  <c:v>21.08</c:v>
                </c:pt>
                <c:pt idx="8">
                  <c:v>22.99</c:v>
                </c:pt>
              </c:numCache>
            </c:numRef>
          </c:val>
        </c:ser>
        <c:marker val="1"/>
        <c:axId val="294626392"/>
        <c:axId val="307092264"/>
      </c:lineChart>
      <c:catAx>
        <c:axId val="294626392"/>
        <c:scaling>
          <c:orientation val="minMax"/>
        </c:scaling>
        <c:axPos val="b"/>
        <c:numFmt formatCode="General" sourceLinked="1"/>
        <c:tickLblPos val="nextTo"/>
        <c:crossAx val="307092264"/>
        <c:crosses val="autoZero"/>
        <c:auto val="1"/>
        <c:lblAlgn val="ctr"/>
        <c:lblOffset val="100"/>
      </c:catAx>
      <c:valAx>
        <c:axId val="307092264"/>
        <c:scaling>
          <c:orientation val="minMax"/>
        </c:scaling>
        <c:axPos val="l"/>
        <c:majorGridlines/>
        <c:numFmt formatCode="General" sourceLinked="1"/>
        <c:tickLblPos val="nextTo"/>
        <c:crossAx val="29462639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OA</c:v>
                </c:pt>
              </c:strCache>
            </c:strRef>
          </c:tx>
          <c:spPr>
            <a:ln w="63500"/>
          </c:spP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0.22</c:v>
                </c:pt>
                <c:pt idx="1">
                  <c:v>1.12</c:v>
                </c:pt>
                <c:pt idx="2">
                  <c:v>2.53</c:v>
                </c:pt>
                <c:pt idx="3">
                  <c:v>4.18</c:v>
                </c:pt>
                <c:pt idx="4">
                  <c:v>6.13</c:v>
                </c:pt>
                <c:pt idx="5">
                  <c:v>8.04</c:v>
                </c:pt>
                <c:pt idx="6">
                  <c:v>10.4</c:v>
                </c:pt>
                <c:pt idx="7">
                  <c:v>12.77</c:v>
                </c:pt>
                <c:pt idx="8">
                  <c:v>15.78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Non-OA</c:v>
                </c:pt>
              </c:strCache>
            </c:strRef>
          </c:tx>
          <c:spPr>
            <a:ln w="63500"/>
          </c:spP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0.17</c:v>
                </c:pt>
                <c:pt idx="1">
                  <c:v>0.67</c:v>
                </c:pt>
                <c:pt idx="2">
                  <c:v>1.52</c:v>
                </c:pt>
                <c:pt idx="3">
                  <c:v>2.5</c:v>
                </c:pt>
                <c:pt idx="4">
                  <c:v>3.61</c:v>
                </c:pt>
                <c:pt idx="5">
                  <c:v>4.7</c:v>
                </c:pt>
                <c:pt idx="6">
                  <c:v>5.98</c:v>
                </c:pt>
                <c:pt idx="7">
                  <c:v>7.35</c:v>
                </c:pt>
                <c:pt idx="8">
                  <c:v>8.710000000000001</c:v>
                </c:pt>
              </c:numCache>
            </c:numRef>
          </c:val>
        </c:ser>
        <c:marker val="1"/>
        <c:axId val="318951752"/>
        <c:axId val="349298664"/>
      </c:lineChart>
      <c:catAx>
        <c:axId val="318951752"/>
        <c:scaling>
          <c:orientation val="minMax"/>
        </c:scaling>
        <c:axPos val="b"/>
        <c:numFmt formatCode="General" sourceLinked="1"/>
        <c:tickLblPos val="nextTo"/>
        <c:crossAx val="349298664"/>
        <c:crosses val="autoZero"/>
        <c:auto val="1"/>
        <c:lblAlgn val="ctr"/>
        <c:lblOffset val="100"/>
      </c:catAx>
      <c:valAx>
        <c:axId val="349298664"/>
        <c:scaling>
          <c:orientation val="minMax"/>
        </c:scaling>
        <c:axPos val="l"/>
        <c:majorGridlines/>
        <c:numFmt formatCode="General" sourceLinked="1"/>
        <c:tickLblPos val="nextTo"/>
        <c:crossAx val="31895175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lang="en-AU"/>
            </a:pPr>
            <a:r>
              <a:rPr lang="en-AU" sz="1600" dirty="0"/>
              <a:t>QUT </a:t>
            </a:r>
            <a:r>
              <a:rPr lang="en-AU" sz="1600" baseline="0" dirty="0" smtClean="0"/>
              <a:t>2003 – 07 </a:t>
            </a:r>
          </a:p>
          <a:p>
            <a:pPr>
              <a:defRPr lang="en-AU"/>
            </a:pPr>
            <a:r>
              <a:rPr lang="en-AU" sz="2800" baseline="0" dirty="0" smtClean="0"/>
              <a:t>(increase of 132%)</a:t>
            </a:r>
            <a:endParaRPr lang="en-AU" sz="2800" dirty="0"/>
          </a:p>
        </c:rich>
      </c:tx>
      <c:layout>
        <c:manualLayout>
          <c:xMode val="edge"/>
          <c:yMode val="edge"/>
          <c:x val="0.351375724260883"/>
          <c:y val="0.0191006740883564"/>
        </c:manualLayout>
      </c:layout>
    </c:title>
    <c:plotArea>
      <c:layout>
        <c:manualLayout>
          <c:layoutTarget val="inner"/>
          <c:xMode val="edge"/>
          <c:yMode val="edge"/>
          <c:x val="0.307320075950185"/>
          <c:y val="0.18338598173184"/>
          <c:w val="0.657750095438428"/>
          <c:h val="0.710874382690505"/>
        </c:manualLayout>
      </c:layout>
      <c:lineChart>
        <c:grouping val="standard"/>
        <c:ser>
          <c:idx val="0"/>
          <c:order val="0"/>
          <c:tx>
            <c:strRef>
              <c:f>Sheet1!$A$3</c:f>
              <c:strCache>
                <c:ptCount val="1"/>
                <c:pt idx="0">
                  <c:v>QUT</c:v>
                </c:pt>
              </c:strCache>
            </c:strRef>
          </c:tx>
          <c:spPr>
            <a:ln w="63500"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numRef>
              <c:f>Sheet1!$B$2:$F$2</c:f>
              <c:numCache>
                <c:formatCode>General</c:formatCode>
                <c:ptCount val="5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</c:numCache>
            </c:numRef>
          </c:cat>
          <c:val>
            <c:numRef>
              <c:f>Sheet1!$B$3:$F$3</c:f>
              <c:numCache>
                <c:formatCode>"$"#,##0</c:formatCode>
                <c:ptCount val="5"/>
                <c:pt idx="0">
                  <c:v>2.408127302E7</c:v>
                </c:pt>
                <c:pt idx="1">
                  <c:v>2.833780284E7</c:v>
                </c:pt>
                <c:pt idx="2">
                  <c:v>3.6653666E7</c:v>
                </c:pt>
                <c:pt idx="3">
                  <c:v>4.4667772E7</c:v>
                </c:pt>
                <c:pt idx="4">
                  <c:v>5.57E7</c:v>
                </c:pt>
              </c:numCache>
            </c:numRef>
          </c:val>
        </c:ser>
        <c:marker val="1"/>
        <c:axId val="270541064"/>
        <c:axId val="219911336"/>
      </c:lineChart>
      <c:catAx>
        <c:axId val="270541064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accent5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lang="en-AU"/>
            </a:pPr>
            <a:endParaRPr lang="en-US"/>
          </a:p>
        </c:txPr>
        <c:crossAx val="219911336"/>
        <c:crosses val="autoZero"/>
        <c:auto val="1"/>
        <c:lblAlgn val="ctr"/>
        <c:lblOffset val="100"/>
      </c:catAx>
      <c:valAx>
        <c:axId val="219911336"/>
        <c:scaling>
          <c:orientation val="minMax"/>
        </c:scaling>
        <c:axPos val="l"/>
        <c:majorGridlines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</c:majorGridlines>
        <c:numFmt formatCode="&quot;$&quot;#,##0" sourceLinked="1"/>
        <c:tickLblPos val="nextTo"/>
        <c:spPr>
          <a:ln>
            <a:solidFill>
              <a:schemeClr val="accent5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lang="en-AU"/>
            </a:pPr>
            <a:endParaRPr lang="en-US"/>
          </a:p>
        </c:txPr>
        <c:crossAx val="270541064"/>
        <c:crosses val="autoZero"/>
        <c:crossBetween val="between"/>
      </c:valAx>
      <c:spPr>
        <a:ln>
          <a:solidFill>
            <a:schemeClr val="accent5">
              <a:lumMod val="60000"/>
              <a:lumOff val="40000"/>
            </a:schemeClr>
          </a:solidFill>
        </a:ln>
      </c:spPr>
    </c:plotArea>
    <c:plotVisOnly val="1"/>
  </c:chart>
  <c:spPr>
    <a:ln w="31750">
      <a:solidFill>
        <a:schemeClr val="accent5">
          <a:lumMod val="60000"/>
          <a:lumOff val="40000"/>
        </a:schemeClr>
      </a:solidFill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 algn="ctr">
              <a:defRPr lang="en-AU"/>
            </a:pPr>
            <a:r>
              <a:rPr lang="en-US" sz="1600" dirty="0"/>
              <a:t>Sector </a:t>
            </a:r>
            <a:r>
              <a:rPr lang="en-US" sz="1600" dirty="0" smtClean="0"/>
              <a:t>2003 – 07 </a:t>
            </a:r>
          </a:p>
          <a:p>
            <a:pPr algn="ctr">
              <a:defRPr lang="en-AU"/>
            </a:pPr>
            <a:r>
              <a:rPr lang="en-US" sz="2800" dirty="0" smtClean="0"/>
              <a:t>(increase</a:t>
            </a:r>
            <a:r>
              <a:rPr lang="en-US" sz="2800" baseline="0" dirty="0" smtClean="0"/>
              <a:t> of 68%)</a:t>
            </a:r>
            <a:endParaRPr lang="en-US" sz="2800" dirty="0"/>
          </a:p>
        </c:rich>
      </c:tx>
      <c:layout>
        <c:manualLayout>
          <c:xMode val="edge"/>
          <c:yMode val="edge"/>
          <c:x val="0.36882756400733"/>
          <c:y val="0.0245942485413803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Sheet2!$A$4</c:f>
              <c:strCache>
                <c:ptCount val="1"/>
                <c:pt idx="0">
                  <c:v>Sector</c:v>
                </c:pt>
              </c:strCache>
            </c:strRef>
          </c:tx>
          <c:spPr>
            <a:ln w="63500"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numRef>
              <c:f>Sheet2!$B$3:$F$3</c:f>
              <c:numCache>
                <c:formatCode>General</c:formatCode>
                <c:ptCount val="5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</c:numCache>
            </c:numRef>
          </c:cat>
          <c:val>
            <c:numRef>
              <c:f>Sheet2!$B$4:$F$4</c:f>
              <c:numCache>
                <c:formatCode>"$"#,##0</c:formatCode>
                <c:ptCount val="5"/>
                <c:pt idx="0">
                  <c:v>1.4813666735656E9</c:v>
                </c:pt>
                <c:pt idx="1">
                  <c:v>1.6028166823471E9</c:v>
                </c:pt>
                <c:pt idx="2">
                  <c:v>1.826162725E9</c:v>
                </c:pt>
                <c:pt idx="3">
                  <c:v>2.2071864449977E9</c:v>
                </c:pt>
                <c:pt idx="4" formatCode="&quot;$&quot;#,##0;[Red]\-&quot;$&quot;#,##0">
                  <c:v>2.49470408E9</c:v>
                </c:pt>
              </c:numCache>
            </c:numRef>
          </c:val>
        </c:ser>
        <c:marker val="1"/>
        <c:axId val="245308440"/>
        <c:axId val="214444600"/>
      </c:lineChart>
      <c:catAx>
        <c:axId val="245308440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accent5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lang="en-AU"/>
            </a:pPr>
            <a:endParaRPr lang="en-US"/>
          </a:p>
        </c:txPr>
        <c:crossAx val="214444600"/>
        <c:crosses val="autoZero"/>
        <c:auto val="1"/>
        <c:lblAlgn val="ctr"/>
        <c:lblOffset val="100"/>
      </c:catAx>
      <c:valAx>
        <c:axId val="214444600"/>
        <c:scaling>
          <c:orientation val="minMax"/>
        </c:scaling>
        <c:axPos val="l"/>
        <c:majorGridlines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</c:majorGridlines>
        <c:numFmt formatCode="&quot;$&quot;#,##0" sourceLinked="1"/>
        <c:tickLblPos val="nextTo"/>
        <c:spPr>
          <a:ln>
            <a:solidFill>
              <a:schemeClr val="accent5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lang="en-AU"/>
            </a:pPr>
            <a:endParaRPr lang="en-US"/>
          </a:p>
        </c:txPr>
        <c:crossAx val="245308440"/>
        <c:crosses val="autoZero"/>
        <c:crossBetween val="between"/>
      </c:valAx>
      <c:spPr>
        <a:ln>
          <a:solidFill>
            <a:schemeClr val="accent1"/>
          </a:solidFill>
        </a:ln>
      </c:spPr>
    </c:plotArea>
    <c:plotVisOnly val="1"/>
  </c:chart>
  <c:spPr>
    <a:ln w="31750">
      <a:solidFill>
        <a:schemeClr val="accent5">
          <a:lumMod val="60000"/>
          <a:lumOff val="40000"/>
        </a:schemeClr>
      </a:solidFill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view3D>
      <c:hPercent val="147"/>
      <c:depthPercent val="100"/>
      <c:rAngAx val="1"/>
    </c:view3D>
    <c:floor>
      <c:spPr>
        <a:solidFill>
          <a:srgbClr val="C0C0C0"/>
        </a:solidFill>
        <a:ln w="12700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rgbClr val="000000"/>
          </a:solidFill>
          <a:prstDash val="solid"/>
        </a:ln>
      </c:spPr>
    </c:sideWall>
    <c:backWall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0768518518518518"/>
          <c:y val="0.0081190798376184"/>
          <c:w val="0.915740740740741"/>
          <c:h val="0.93234100135318"/>
        </c:manualLayout>
      </c:layout>
      <c:bar3D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Biology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 w="12680">
              <a:solidFill>
                <a:srgbClr val="000000"/>
              </a:solidFill>
              <a:prstDash val="solid"/>
            </a:ln>
          </c:spPr>
          <c:cat>
            <c:strRef>
              <c:f>Sheet1!$B$1:$L$1</c:f>
              <c:strCache>
                <c:ptCount val="11"/>
                <c:pt idx="0">
                  <c:v>Biology</c:v>
                </c:pt>
                <c:pt idx="1">
                  <c:v>Economics</c:v>
                </c:pt>
                <c:pt idx="2">
                  <c:v>Political Sci</c:v>
                </c:pt>
                <c:pt idx="3">
                  <c:v>Health Sci</c:v>
                </c:pt>
                <c:pt idx="4">
                  <c:v>Business</c:v>
                </c:pt>
                <c:pt idx="5">
                  <c:v>Education</c:v>
                </c:pt>
                <c:pt idx="6">
                  <c:v>Management</c:v>
                </c:pt>
                <c:pt idx="7">
                  <c:v>Law</c:v>
                </c:pt>
                <c:pt idx="8">
                  <c:v>Psychology</c:v>
                </c:pt>
                <c:pt idx="9">
                  <c:v>Sociology</c:v>
                </c:pt>
                <c:pt idx="10">
                  <c:v>Physics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36.0</c:v>
                </c:pt>
                <c:pt idx="1">
                  <c:v>49.0</c:v>
                </c:pt>
                <c:pt idx="2">
                  <c:v>57.0</c:v>
                </c:pt>
                <c:pt idx="3">
                  <c:v>57.0</c:v>
                </c:pt>
                <c:pt idx="4">
                  <c:v>76.0</c:v>
                </c:pt>
                <c:pt idx="5">
                  <c:v>77.0</c:v>
                </c:pt>
                <c:pt idx="6">
                  <c:v>92.0</c:v>
                </c:pt>
                <c:pt idx="7">
                  <c:v>108.0</c:v>
                </c:pt>
                <c:pt idx="8">
                  <c:v>108.0</c:v>
                </c:pt>
                <c:pt idx="9">
                  <c:v>172.0</c:v>
                </c:pt>
                <c:pt idx="10">
                  <c:v>250.0</c:v>
                </c:pt>
              </c:numCache>
            </c:numRef>
          </c:val>
        </c:ser>
        <c:gapWidth val="20"/>
        <c:gapDepth val="110"/>
        <c:shape val="cylinder"/>
        <c:axId val="214045032"/>
        <c:axId val="252533480"/>
        <c:axId val="0"/>
      </c:bar3DChart>
      <c:catAx>
        <c:axId val="214045032"/>
        <c:scaling>
          <c:orientation val="minMax"/>
        </c:scaling>
        <c:axPos val="l"/>
        <c:numFmt formatCode="General" sourceLinked="1"/>
        <c:tickLblPos val="low"/>
        <c:spPr>
          <a:ln w="31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252533480"/>
        <c:crosses val="autoZero"/>
        <c:lblAlgn val="ctr"/>
        <c:lblOffset val="100"/>
        <c:tickLblSkip val="1"/>
        <c:tickMarkSkip val="1"/>
      </c:catAx>
      <c:valAx>
        <c:axId val="252533480"/>
        <c:scaling>
          <c:orientation val="minMax"/>
          <c:max val="250.0"/>
        </c:scaling>
        <c:axPos val="b"/>
        <c:majorGridlines>
          <c:spPr>
            <a:ln w="12680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98" b="1" i="0" u="none" strike="noStrike" baseline="0">
                    <a:solidFill>
                      <a:srgbClr val="000000"/>
                    </a:solidFill>
                    <a:latin typeface="Geneva"/>
                    <a:ea typeface="Geneva"/>
                    <a:cs typeface="Geneva"/>
                  </a:defRPr>
                </a:pPr>
                <a:r>
                  <a:rPr lang="en-US"/>
                  <a:t>% increase in citations with Open Access</a:t>
                </a:r>
              </a:p>
            </c:rich>
          </c:tx>
          <c:layout>
            <c:manualLayout>
              <c:xMode val="edge"/>
              <c:yMode val="edge"/>
              <c:x val="0.434259259259259"/>
              <c:y val="0.964817320703654"/>
            </c:manualLayout>
          </c:layout>
          <c:spPr>
            <a:noFill/>
            <a:ln w="25359">
              <a:noFill/>
            </a:ln>
          </c:spPr>
        </c:title>
        <c:numFmt formatCode="General" sourceLinked="1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214045032"/>
        <c:crosses val="autoZero"/>
        <c:crossBetween val="between"/>
      </c:valAx>
      <c:spPr>
        <a:noFill/>
        <a:ln w="2535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8" b="1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8BDB4-01AD-1046-852B-5712083EF5A4}" type="datetimeFigureOut">
              <a:rPr lang="en-US" smtClean="0"/>
              <a:pPr/>
              <a:t>3/25/10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F9A44-CD2C-5946-8C34-F4ADDECA1A8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5E8C4-CEF6-FC4C-B72B-0DC9E0FA821D}" type="slidenum">
              <a:rPr lang="en-GB"/>
              <a:pPr/>
              <a:t>13</a:t>
            </a:fld>
            <a:endParaRPr lang="en-GB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56EA8F-170C-9B41-9751-F5A2F78D8FF9}" type="slidenum">
              <a:rPr lang="en-GB"/>
              <a:pPr/>
              <a:t>32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73C918-2627-454B-BF2A-AE5A6D475D18}" type="slidenum">
              <a:rPr lang="en-GB"/>
              <a:pPr/>
              <a:t>33</a:t>
            </a:fld>
            <a:endParaRPr lang="en-GB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5E8C4-CEF6-FC4C-B72B-0DC9E0FA821D}" type="slidenum">
              <a:rPr lang="en-GB"/>
              <a:pPr/>
              <a:t>34</a:t>
            </a:fld>
            <a:endParaRPr lang="en-GB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0FBF3-660C-224A-BCA5-B934079FFC8B}" type="slidenum">
              <a:rPr lang="en-GB"/>
              <a:pPr/>
              <a:t>35</a:t>
            </a:fld>
            <a:endParaRPr lang="en-GB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B317B-2831-574B-AE72-48C5488B49CA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82C9A-79C9-CC4B-9429-10A8FD51A13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1135B4-643D-B84C-825B-76B2E85C0D2F}" type="slidenum">
              <a:rPr lang="en-GB"/>
              <a:pPr/>
              <a:t>22</a:t>
            </a:fld>
            <a:endParaRPr lang="en-GB"/>
          </a:p>
        </p:txBody>
      </p:sp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B66E6CE-4C19-F849-B7CA-2E23526F03E6}" type="slidenum">
              <a:rPr lang="en-GB" sz="1200">
                <a:latin typeface="Arial" pitchFamily="-110" charset="0"/>
              </a:rPr>
              <a:pPr algn="r"/>
              <a:t>22</a:t>
            </a:fld>
            <a:endParaRPr lang="en-GB" sz="1200">
              <a:latin typeface="Arial" pitchFamily="-110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41DE4-D90F-9947-9168-1E679FC4C791}" type="slidenum">
              <a:rPr lang="en-GB"/>
              <a:pPr/>
              <a:t>23</a:t>
            </a:fld>
            <a:endParaRPr lang="en-GB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CC495A-E55A-ED40-A646-138CCAE35743}" type="slidenum">
              <a:rPr lang="en-GB"/>
              <a:pPr/>
              <a:t>24</a:t>
            </a:fld>
            <a:endParaRPr lang="en-GB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EB33A-7846-CD40-B515-30409F05E14F}" type="slidenum">
              <a:rPr lang="en-GB"/>
              <a:pPr/>
              <a:t>25</a:t>
            </a:fld>
            <a:endParaRPr lang="en-GB"/>
          </a:p>
        </p:txBody>
      </p:sp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91FFCA3-049E-8C4C-92EE-EB8644D24F8B}" type="slidenum">
              <a:rPr lang="en-GB" sz="1200">
                <a:latin typeface="Arial" pitchFamily="-110" charset="0"/>
              </a:rPr>
              <a:pPr algn="r"/>
              <a:t>25</a:t>
            </a:fld>
            <a:endParaRPr lang="en-GB" sz="1200">
              <a:latin typeface="Arial" pitchFamily="-110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E0006-9351-4DBA-AE38-CDDF48BE9F1A}" type="slidenum">
              <a:rPr lang="en-AU" smtClean="0"/>
              <a:pPr/>
              <a:t>28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BB7E-9FD7-B441-934C-5B4AAA422FA5}" type="datetimeFigureOut">
              <a:rPr lang="en-US" smtClean="0"/>
              <a:pPr/>
              <a:t>3/25/10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6D0F1-7CFD-7144-9FC0-190BE2A5BA9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BB7E-9FD7-B441-934C-5B4AAA422FA5}" type="datetimeFigureOut">
              <a:rPr lang="en-US" smtClean="0"/>
              <a:pPr/>
              <a:t>3/25/10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6D0F1-7CFD-7144-9FC0-190BE2A5BA9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BB7E-9FD7-B441-934C-5B4AAA422FA5}" type="datetimeFigureOut">
              <a:rPr lang="en-US" smtClean="0"/>
              <a:pPr/>
              <a:t>3/25/10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6D0F1-7CFD-7144-9FC0-190BE2A5BA9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5A8238FF-E137-384B-81FC-525A2FDF005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BB7E-9FD7-B441-934C-5B4AAA422FA5}" type="datetimeFigureOut">
              <a:rPr lang="en-US" smtClean="0"/>
              <a:pPr/>
              <a:t>3/25/10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6D0F1-7CFD-7144-9FC0-190BE2A5BA9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BB7E-9FD7-B441-934C-5B4AAA422FA5}" type="datetimeFigureOut">
              <a:rPr lang="en-US" smtClean="0"/>
              <a:pPr/>
              <a:t>3/25/10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EF6D0F1-7CFD-7144-9FC0-190BE2A5BA9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BB7E-9FD7-B441-934C-5B4AAA422FA5}" type="datetimeFigureOut">
              <a:rPr lang="en-US" smtClean="0"/>
              <a:pPr/>
              <a:t>3/25/10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6D0F1-7CFD-7144-9FC0-190BE2A5BA9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BB7E-9FD7-B441-934C-5B4AAA422FA5}" type="datetimeFigureOut">
              <a:rPr lang="en-US" smtClean="0"/>
              <a:pPr/>
              <a:t>3/25/10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6D0F1-7CFD-7144-9FC0-190BE2A5BA9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BB7E-9FD7-B441-934C-5B4AAA422FA5}" type="datetimeFigureOut">
              <a:rPr lang="en-US" smtClean="0"/>
              <a:pPr/>
              <a:t>3/25/10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6D0F1-7CFD-7144-9FC0-190BE2A5BA9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BB7E-9FD7-B441-934C-5B4AAA422FA5}" type="datetimeFigureOut">
              <a:rPr lang="en-US" smtClean="0"/>
              <a:pPr/>
              <a:t>3/25/10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6D0F1-7CFD-7144-9FC0-190BE2A5BA9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BB7E-9FD7-B441-934C-5B4AAA422FA5}" type="datetimeFigureOut">
              <a:rPr lang="en-US" smtClean="0"/>
              <a:pPr/>
              <a:t>3/25/10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6D0F1-7CFD-7144-9FC0-190BE2A5BA9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GB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BB7E-9FD7-B441-934C-5B4AAA422FA5}" type="datetimeFigureOut">
              <a:rPr lang="en-US" smtClean="0"/>
              <a:pPr/>
              <a:t>3/25/10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6D0F1-7CFD-7144-9FC0-190BE2A5BA9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4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 bright="-4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52BB7E-9FD7-B441-934C-5B4AAA422FA5}" type="datetimeFigureOut">
              <a:rPr lang="en-US" smtClean="0"/>
              <a:pPr/>
              <a:t>3/25/10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EF6D0F1-7CFD-7144-9FC0-190BE2A5BA9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oasis.org" TargetMode="External"/><Relationship Id="rId3" Type="http://schemas.openxmlformats.org/officeDocument/2006/relationships/hyperlink" Target="http://www.openscholarship.or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aj.or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hyperlink" Target="http://www.openoasis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swan@keyperspectives.co.uk" TargetMode="External"/><Relationship Id="rId3" Type="http://schemas.openxmlformats.org/officeDocument/2006/relationships/hyperlink" Target="http://www.keyperspectives.co.uk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erpa.ac.uk/romeo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330231"/>
            <a:ext cx="8229600" cy="28777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Open Access repositories – what they can do for researchers, universities and Austria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07998"/>
            <a:ext cx="6400800" cy="1752600"/>
          </a:xfrm>
        </p:spPr>
        <p:txBody>
          <a:bodyPr/>
          <a:lstStyle/>
          <a:p>
            <a:r>
              <a:rPr lang="en-GB" dirty="0" smtClean="0"/>
              <a:t>Alma Swan</a:t>
            </a:r>
          </a:p>
          <a:p>
            <a:r>
              <a:rPr lang="en-GB" dirty="0" smtClean="0"/>
              <a:t>Key Perspectives Ltd</a:t>
            </a:r>
          </a:p>
          <a:p>
            <a:r>
              <a:rPr lang="en-GB" dirty="0" smtClean="0"/>
              <a:t>Truro, UK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79651" y="6145264"/>
            <a:ext cx="4311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Austrian OA Day, Vienna, 25 March 2010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well-filled repository</a:t>
            </a:r>
            <a:endParaRPr lang="en-US" dirty="0"/>
          </a:p>
        </p:txBody>
      </p:sp>
      <p:pic>
        <p:nvPicPr>
          <p:cNvPr id="7" name="Content Placeholder 6" descr="Eprints front page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497" y="1417638"/>
            <a:ext cx="7863005" cy="4708525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23747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it gets used</a:t>
            </a:r>
            <a:endParaRPr lang="en-US" dirty="0"/>
          </a:p>
        </p:txBody>
      </p:sp>
      <p:pic>
        <p:nvPicPr>
          <p:cNvPr id="7" name="Content Placeholder 6" descr="Eprints monthly download chart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055" y="1417638"/>
            <a:ext cx="7741385" cy="4602162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70876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dirty="0" smtClean="0"/>
              <a:t>Professor Martin </a:t>
            </a:r>
            <a:r>
              <a:rPr lang="en-US" dirty="0" err="1" smtClean="0"/>
              <a:t>Skitmore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667" dirty="0" smtClean="0"/>
              <a:t>School of Urban Design, QUT</a:t>
            </a:r>
            <a:endParaRPr lang="en-US" sz="2667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098081"/>
          </a:xfrm>
        </p:spPr>
        <p:txBody>
          <a:bodyPr>
            <a:noAutofit/>
          </a:bodyPr>
          <a:lstStyle/>
          <a:p>
            <a:pPr marL="184150" indent="-3175">
              <a:buNone/>
            </a:pPr>
            <a:r>
              <a:rPr lang="en-US" sz="3200" dirty="0" smtClean="0"/>
              <a:t>“There is no doubt in my mind that </a:t>
            </a:r>
            <a:r>
              <a:rPr lang="en-US" sz="3200" dirty="0" err="1" smtClean="0"/>
              <a:t>ePrints</a:t>
            </a:r>
            <a:r>
              <a:rPr lang="en-US" sz="3200" dirty="0" smtClean="0"/>
              <a:t> will have improved things – especially in developing countries such as Malaysia … many more access my papers who wouldn’t have thought of contacting me personally in the ‘old’ days.</a:t>
            </a:r>
          </a:p>
          <a:p>
            <a:pPr marL="184150" indent="-3175">
              <a:buNone/>
            </a:pPr>
            <a:endParaRPr lang="en-US" sz="1800" dirty="0" smtClean="0"/>
          </a:p>
          <a:p>
            <a:pPr marL="184150" indent="-3175">
              <a:buNone/>
            </a:pPr>
            <a:r>
              <a:rPr lang="en-US" sz="3200" dirty="0" smtClean="0"/>
              <a:t>While this may … increase … citations, the most important thing … is that at least these people can find out more about what others have done…”</a:t>
            </a:r>
            <a:endParaRPr lang="en-US" sz="32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47051" y="6332361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569913"/>
            <a:ext cx="7912100" cy="914400"/>
          </a:xfrm>
        </p:spPr>
        <p:txBody>
          <a:bodyPr>
            <a:normAutofit fontScale="90000"/>
          </a:bodyPr>
          <a:lstStyle/>
          <a:p>
            <a:r>
              <a:rPr lang="en-GB" sz="5400" dirty="0">
                <a:solidFill>
                  <a:srgbClr val="8EB4E3"/>
                </a:solidFill>
              </a:rPr>
              <a:t>Impact</a:t>
            </a:r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762000" y="1687513"/>
          <a:ext cx="7861300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50825" y="5805488"/>
            <a:ext cx="509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b="1">
                <a:latin typeface="Arial" pitchFamily="-110" charset="0"/>
              </a:rPr>
              <a:t>Range = 36%-200%</a:t>
            </a:r>
          </a:p>
          <a:p>
            <a:r>
              <a:rPr lang="en-GB">
                <a:latin typeface="Arial" pitchFamily="-110" charset="0"/>
              </a:rPr>
              <a:t>(Data: Stevan Harnad and co-workers)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452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-1"/>
            <a:ext cx="8229600" cy="1067435"/>
          </a:xfrm>
        </p:spPr>
        <p:txBody>
          <a:bodyPr/>
          <a:lstStyle/>
          <a:p>
            <a:r>
              <a:rPr lang="en-US" dirty="0" smtClean="0"/>
              <a:t>What OA means to a researcher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67435"/>
            <a:ext cx="6894486" cy="5241925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00442" y="6379001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5" y="1066799"/>
            <a:ext cx="8726165" cy="4192891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00442" y="6379001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41300"/>
            <a:ext cx="7783709" cy="6067425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100442" y="6379001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Frost’s impact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00442" y="6379001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pic>
        <p:nvPicPr>
          <p:cNvPr id="6" name="Picture 5" descr="Ray Frost March 2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" y="1403350"/>
            <a:ext cx="9004300" cy="405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GB" sz="4800" dirty="0" smtClean="0"/>
              <a:t>The early bird …</a:t>
            </a:r>
            <a:endParaRPr lang="en-GB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24" y="1347787"/>
            <a:ext cx="8651876" cy="49609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54233" y="6309360"/>
            <a:ext cx="2732567" cy="36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Engineering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13484" y="1143000"/>
          <a:ext cx="8229600" cy="4795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7931" y="6306106"/>
            <a:ext cx="4374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Data: </a:t>
            </a:r>
            <a:r>
              <a:rPr lang="en-US" sz="2400" dirty="0" err="1" smtClean="0"/>
              <a:t>Gargouri</a:t>
            </a:r>
            <a:r>
              <a:rPr lang="en-US" sz="2400" dirty="0" smtClean="0"/>
              <a:t> &amp; </a:t>
            </a:r>
            <a:r>
              <a:rPr lang="en-US" sz="2400" dirty="0" err="1" smtClean="0"/>
              <a:t>Harnad</a:t>
            </a:r>
            <a:r>
              <a:rPr lang="en-US" sz="2400" dirty="0" smtClean="0"/>
              <a:t>, 2010</a:t>
            </a:r>
            <a:endParaRPr lang="en-US" sz="24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77138" y="6306106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423" y="2109526"/>
            <a:ext cx="615553" cy="2862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dirty="0" smtClean="0"/>
              <a:t>Citations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2243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Some context</a:t>
            </a:r>
            <a:endParaRPr lang="en-US" sz="54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70355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654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Clinical medicine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45073" y="1171180"/>
          <a:ext cx="7532202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9423" y="2109526"/>
            <a:ext cx="615553" cy="2862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dirty="0" smtClean="0"/>
              <a:t>Citations</a:t>
            </a:r>
            <a:endParaRPr lang="en-US" sz="28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88790" y="6306106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31" y="6306106"/>
            <a:ext cx="4374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Data: </a:t>
            </a:r>
            <a:r>
              <a:rPr lang="en-US" sz="2400" dirty="0" err="1" smtClean="0"/>
              <a:t>Gargouri</a:t>
            </a:r>
            <a:r>
              <a:rPr lang="en-US" sz="2400" dirty="0" smtClean="0"/>
              <a:t> &amp; </a:t>
            </a:r>
            <a:r>
              <a:rPr lang="en-US" sz="2400" dirty="0" err="1" smtClean="0"/>
              <a:t>Harnad</a:t>
            </a:r>
            <a:r>
              <a:rPr lang="en-US" sz="2400" dirty="0" smtClean="0"/>
              <a:t>, 2010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654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Social science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45073" y="1171180"/>
          <a:ext cx="7532202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9423" y="2109526"/>
            <a:ext cx="615553" cy="2862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dirty="0" smtClean="0"/>
              <a:t>Citations</a:t>
            </a:r>
            <a:endParaRPr lang="en-US" sz="28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88790" y="6306106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31" y="6306106"/>
            <a:ext cx="4374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Data: </a:t>
            </a:r>
            <a:r>
              <a:rPr lang="en-US" sz="2400" dirty="0" err="1" smtClean="0"/>
              <a:t>Gargouri</a:t>
            </a:r>
            <a:r>
              <a:rPr lang="en-US" sz="2400" dirty="0" smtClean="0"/>
              <a:t> &amp; </a:t>
            </a:r>
            <a:r>
              <a:rPr lang="en-US" sz="2400" dirty="0" err="1" smtClean="0"/>
              <a:t>Harnad</a:t>
            </a:r>
            <a:r>
              <a:rPr lang="en-US" sz="2400" dirty="0" smtClean="0"/>
              <a:t>, 2010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ScreenShot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765175"/>
            <a:ext cx="864235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0833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 descr="Dashboa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0"/>
            <a:ext cx="7272337" cy="680085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>
          <a:xfrm>
            <a:off x="317500" y="569913"/>
            <a:ext cx="8637588" cy="914400"/>
          </a:xfrm>
        </p:spPr>
        <p:txBody>
          <a:bodyPr>
            <a:normAutofit fontScale="90000"/>
          </a:bodyPr>
          <a:lstStyle/>
          <a:p>
            <a:r>
              <a:rPr lang="en-GB" sz="5400"/>
              <a:t>Download timelines</a:t>
            </a:r>
          </a:p>
        </p:txBody>
      </p:sp>
      <p:pic>
        <p:nvPicPr>
          <p:cNvPr id="107525" name="Picture 5" descr="Download graph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5038"/>
            <a:ext cx="9144000" cy="2697162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452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ScreenShot006"/>
          <p:cNvPicPr>
            <a:picLocks noChangeAspect="1" noChangeArrowheads="1"/>
          </p:cNvPicPr>
          <p:nvPr/>
        </p:nvPicPr>
        <p:blipFill>
          <a:blip r:embed="rId3"/>
          <a:srcRect l="1454" t="2165" r="1454" b="2165"/>
          <a:stretch>
            <a:fillRect/>
          </a:stretch>
        </p:blipFill>
        <p:spPr bwMode="auto">
          <a:xfrm>
            <a:off x="755650" y="333375"/>
            <a:ext cx="768985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84213" y="5734050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N.B. Downloads are a good predictor of eventual citations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5870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ctrTitle"/>
          </p:nvPr>
        </p:nvSpPr>
        <p:spPr>
          <a:xfrm>
            <a:off x="468312" y="188913"/>
            <a:ext cx="8218487" cy="863600"/>
          </a:xfrm>
        </p:spPr>
        <p:txBody>
          <a:bodyPr/>
          <a:lstStyle/>
          <a:p>
            <a:r>
              <a:rPr lang="en-GB" dirty="0">
                <a:solidFill>
                  <a:srgbClr val="95B3D7"/>
                </a:solidFill>
              </a:rPr>
              <a:t>EU CIS studies</a:t>
            </a:r>
          </a:p>
        </p:txBody>
      </p:sp>
      <p:pic>
        <p:nvPicPr>
          <p:cNvPr id="33797" name="Picture 5" descr="Eurostat files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" y="1052513"/>
            <a:ext cx="8943975" cy="505777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276600" y="2286000"/>
            <a:ext cx="5616575" cy="1524000"/>
          </a:xfrm>
          <a:prstGeom prst="ellipse">
            <a:avLst/>
          </a:prstGeom>
          <a:gradFill flip="none" rotWithShape="1">
            <a:gsLst>
              <a:gs pos="15000">
                <a:schemeClr val="accent1">
                  <a:lumMod val="60000"/>
                  <a:lumOff val="40000"/>
                  <a:alpha val="22000"/>
                </a:schemeClr>
              </a:gs>
              <a:gs pos="100000">
                <a:srgbClr val="FFFFFF">
                  <a:alpha val="40000"/>
                </a:srgbClr>
              </a:gs>
            </a:gsLst>
            <a:lin ang="0" scaled="1"/>
            <a:tileRect/>
          </a:gradFill>
          <a:ln w="47625">
            <a:solidFill>
              <a:srgbClr val="4F81BD"/>
            </a:solidFill>
          </a:ln>
          <a:effectLst>
            <a:outerShdw blurRad="63500" dist="76200" dir="5400000" rotWithShape="0">
              <a:srgbClr val="000000">
                <a:alpha val="7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0833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1987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1989" name="Picture 5" descr="Eurostat files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8424863" cy="6119812"/>
          </a:xfrm>
          <a:prstGeom prst="rect">
            <a:avLst/>
          </a:prstGeom>
          <a:noFill/>
        </p:spPr>
      </p:pic>
      <p:sp>
        <p:nvSpPr>
          <p:cNvPr id="6" name="Left Arrow 5"/>
          <p:cNvSpPr/>
          <p:nvPr/>
        </p:nvSpPr>
        <p:spPr>
          <a:xfrm>
            <a:off x="5451220" y="5105400"/>
            <a:ext cx="1559180" cy="762000"/>
          </a:xfrm>
          <a:prstGeom prst="leftArrow">
            <a:avLst/>
          </a:prstGeom>
          <a:solidFill>
            <a:srgbClr val="95B3D7"/>
          </a:solidFill>
          <a:ln>
            <a:solidFill>
              <a:srgbClr val="4F81BD"/>
            </a:solidFill>
          </a:ln>
          <a:effectLst>
            <a:glow rad="101600">
              <a:schemeClr val="accent5">
                <a:lumMod val="60000"/>
                <a:lumOff val="40000"/>
                <a:alpha val="75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147051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1590"/>
          </a:xfrm>
        </p:spPr>
        <p:txBody>
          <a:bodyPr>
            <a:normAutofit/>
          </a:bodyPr>
          <a:lstStyle/>
          <a:p>
            <a:r>
              <a:rPr lang="en-AU" sz="3600" dirty="0" smtClean="0"/>
              <a:t>Total Research Income: QUT and sector</a:t>
            </a:r>
            <a:endParaRPr lang="en-AU" sz="3556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4724400" y="986228"/>
          <a:ext cx="3733800" cy="4755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762000" y="986228"/>
          <a:ext cx="3733800" cy="4755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5985559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Data:  </a:t>
            </a:r>
            <a:r>
              <a:rPr lang="en-GB" dirty="0" smtClean="0"/>
              <a:t>Tom Cochrane </a:t>
            </a:r>
          </a:p>
          <a:p>
            <a:r>
              <a:rPr lang="en-GB" dirty="0" smtClean="0"/>
              <a:t>           Deputy Vice-Chancellor, QUT</a:t>
            </a:r>
            <a:endParaRPr lang="en-GB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100442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33" dirty="0" smtClean="0"/>
              <a:t>Dr </a:t>
            </a:r>
            <a:r>
              <a:rPr lang="en-US" sz="5333" dirty="0" err="1" smtClean="0"/>
              <a:t>Evonne</a:t>
            </a:r>
            <a:r>
              <a:rPr lang="en-US" sz="5333" dirty="0" smtClean="0"/>
              <a:t> Miller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11" dirty="0" smtClean="0"/>
              <a:t>Senior Lecturer, Design, QUT</a:t>
            </a:r>
            <a:endParaRPr lang="en-US" sz="311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1218"/>
            <a:ext cx="8229600" cy="4748141"/>
          </a:xfrm>
        </p:spPr>
        <p:txBody>
          <a:bodyPr>
            <a:normAutofit lnSpcReduction="10000"/>
          </a:bodyPr>
          <a:lstStyle/>
          <a:p>
            <a:pPr marL="180975" indent="-44450">
              <a:buNone/>
            </a:pPr>
            <a:r>
              <a:rPr lang="en-US" sz="3600" dirty="0" smtClean="0"/>
              <a:t>“Just last week, the General Manager of Sustainable Development from an Australian rural industry called me – based on reading one of my research papers in </a:t>
            </a:r>
            <a:r>
              <a:rPr lang="en-US" sz="3600" dirty="0" err="1" smtClean="0"/>
              <a:t>ePrints</a:t>
            </a:r>
            <a:r>
              <a:rPr lang="en-US" sz="3600" dirty="0" smtClean="0"/>
              <a:t>.  </a:t>
            </a:r>
          </a:p>
          <a:p>
            <a:pPr marL="180975" indent="-44450">
              <a:buNone/>
            </a:pPr>
            <a:r>
              <a:rPr lang="en-US" sz="3600" dirty="0" smtClean="0"/>
              <a:t>He loved what he read ..... and we are now in discussion about how we can help them measure their industry’s social impacts.”</a:t>
            </a:r>
            <a:endParaRPr lang="en-US" sz="36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8879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Open Access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2313" indent="-627063"/>
            <a:r>
              <a:rPr lang="en-US" dirty="0" smtClean="0"/>
              <a:t>Immediate</a:t>
            </a:r>
          </a:p>
          <a:p>
            <a:pPr marL="722313" indent="-627063"/>
            <a:r>
              <a:rPr lang="en-US" dirty="0" smtClean="0"/>
              <a:t>Free (to use)</a:t>
            </a:r>
          </a:p>
          <a:p>
            <a:pPr marL="722313" indent="-627063"/>
            <a:r>
              <a:rPr lang="en-US" dirty="0" smtClean="0"/>
              <a:t>Free (of restrictions)</a:t>
            </a:r>
          </a:p>
          <a:p>
            <a:pPr marL="722313" indent="-627063"/>
            <a:r>
              <a:rPr lang="en-US" dirty="0" smtClean="0"/>
              <a:t>Access to the peer-reviewed literature (and data)</a:t>
            </a:r>
          </a:p>
          <a:p>
            <a:pPr marL="722313" indent="-627063"/>
            <a:r>
              <a:rPr lang="en-US" dirty="0" smtClean="0"/>
              <a:t>Not vanity publishing</a:t>
            </a:r>
          </a:p>
          <a:p>
            <a:pPr marL="722313" indent="-627063"/>
            <a:r>
              <a:rPr lang="en-US" dirty="0" smtClean="0"/>
              <a:t>Not a ‘stick anything up on the Web’ approach</a:t>
            </a:r>
          </a:p>
          <a:p>
            <a:pPr marL="722313" indent="-627063"/>
            <a:r>
              <a:rPr lang="en-US" dirty="0" smtClean="0"/>
              <a:t>Moving scholarly communication into the Web Age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47051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99256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For institutions?</a:t>
            </a:r>
            <a:endParaRPr lang="en-US" sz="60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58702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55638"/>
            <a:ext cx="8640763" cy="762000"/>
          </a:xfrm>
        </p:spPr>
        <p:txBody>
          <a:bodyPr/>
          <a:lstStyle/>
          <a:p>
            <a:r>
              <a:rPr lang="en-GB"/>
              <a:t>Why an </a:t>
            </a:r>
            <a:r>
              <a:rPr lang="en-GB" b="1" u="sng"/>
              <a:t>institutional</a:t>
            </a:r>
            <a:r>
              <a:rPr lang="en-GB"/>
              <a:t> repository?</a:t>
            </a:r>
            <a:endParaRPr lang="en-US"/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00200"/>
            <a:ext cx="8208962" cy="4430713"/>
          </a:xfrm>
        </p:spPr>
        <p:txBody>
          <a:bodyPr>
            <a:normAutofit/>
          </a:bodyPr>
          <a:lstStyle/>
          <a:p>
            <a:pPr marL="547688" indent="-547688">
              <a:lnSpc>
                <a:spcPct val="80000"/>
              </a:lnSpc>
            </a:pPr>
            <a:r>
              <a:rPr lang="en-GB" sz="3200" dirty="0"/>
              <a:t>Fulfils a university’s mission to engender, encourage and disseminate scholarly work</a:t>
            </a:r>
            <a:endParaRPr lang="en-GB" sz="3200" dirty="0" smtClean="0"/>
          </a:p>
          <a:p>
            <a:pPr marL="547688" indent="-547688">
              <a:lnSpc>
                <a:spcPct val="80000"/>
              </a:lnSpc>
            </a:pPr>
            <a:r>
              <a:rPr lang="en-GB" sz="3200" dirty="0" smtClean="0"/>
              <a:t>Complete </a:t>
            </a:r>
            <a:r>
              <a:rPr lang="en-GB" sz="3200" dirty="0"/>
              <a:t>record of its intellectual effort</a:t>
            </a:r>
            <a:endParaRPr lang="en-GB" sz="3200" dirty="0" smtClean="0"/>
          </a:p>
          <a:p>
            <a:pPr marL="547688" indent="-547688">
              <a:lnSpc>
                <a:spcPct val="80000"/>
              </a:lnSpc>
            </a:pPr>
            <a:r>
              <a:rPr lang="en-GB" sz="3200" dirty="0" smtClean="0"/>
              <a:t>Permanent </a:t>
            </a:r>
            <a:r>
              <a:rPr lang="en-GB" sz="3200" dirty="0"/>
              <a:t>record of all digital </a:t>
            </a:r>
            <a:r>
              <a:rPr lang="en-GB" sz="3200" dirty="0" smtClean="0"/>
              <a:t>output</a:t>
            </a:r>
          </a:p>
          <a:p>
            <a:pPr marL="547688" indent="-547688">
              <a:lnSpc>
                <a:spcPct val="80000"/>
              </a:lnSpc>
            </a:pPr>
            <a:r>
              <a:rPr lang="en-GB" sz="3200" dirty="0" smtClean="0"/>
              <a:t>Research management tool</a:t>
            </a:r>
          </a:p>
          <a:p>
            <a:pPr marL="547688" indent="-547688">
              <a:lnSpc>
                <a:spcPct val="80000"/>
              </a:lnSpc>
            </a:pPr>
            <a:r>
              <a:rPr lang="en-GB" sz="3200" dirty="0" smtClean="0"/>
              <a:t>‘</a:t>
            </a:r>
            <a:r>
              <a:rPr lang="en-GB" sz="3200" dirty="0"/>
              <a:t>Marketing’ tool for </a:t>
            </a:r>
            <a:r>
              <a:rPr lang="en-GB" sz="3200" dirty="0" smtClean="0"/>
              <a:t>universities</a:t>
            </a:r>
          </a:p>
          <a:p>
            <a:pPr marL="547688" indent="-547688">
              <a:lnSpc>
                <a:spcPct val="80000"/>
              </a:lnSpc>
            </a:pPr>
            <a:r>
              <a:rPr lang="en-GB" sz="3200" dirty="0" smtClean="0"/>
              <a:t>Provides maximum Web impact for the institution</a:t>
            </a:r>
          </a:p>
          <a:p>
            <a:pPr>
              <a:lnSpc>
                <a:spcPct val="80000"/>
              </a:lnSpc>
              <a:buClr>
                <a:srgbClr val="99FF33"/>
              </a:buClr>
              <a:buSzPct val="150000"/>
              <a:buNone/>
            </a:pPr>
            <a:endParaRPr lang="en-GB" sz="2600" dirty="0" smtClean="0"/>
          </a:p>
          <a:p>
            <a:pPr>
              <a:lnSpc>
                <a:spcPct val="80000"/>
              </a:lnSpc>
              <a:buClr>
                <a:srgbClr val="99FF33"/>
              </a:buClr>
              <a:buSzPct val="150000"/>
              <a:buFont typeface="Wingdings" pitchFamily="-109" charset="2"/>
              <a:buChar char="§"/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833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69325" cy="86518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8EB4E3"/>
                </a:solidFill>
              </a:rPr>
              <a:t>The </a:t>
            </a:r>
            <a:r>
              <a:rPr lang="en-GB" dirty="0" err="1">
                <a:solidFill>
                  <a:srgbClr val="8EB4E3"/>
                </a:solidFill>
              </a:rPr>
              <a:t>U.Southampton</a:t>
            </a:r>
            <a:r>
              <a:rPr lang="en-GB" dirty="0">
                <a:solidFill>
                  <a:srgbClr val="8EB4E3"/>
                </a:solidFill>
              </a:rPr>
              <a:t> </a:t>
            </a:r>
            <a:r>
              <a:rPr lang="en-GB" sz="4100" dirty="0">
                <a:solidFill>
                  <a:srgbClr val="8EB4E3"/>
                </a:solidFill>
              </a:rPr>
              <a:t>conundrum</a:t>
            </a:r>
            <a:endParaRPr lang="en-GB" dirty="0">
              <a:solidFill>
                <a:srgbClr val="8EB4E3"/>
              </a:solidFill>
            </a:endParaRPr>
          </a:p>
        </p:txBody>
      </p:sp>
      <p:pic>
        <p:nvPicPr>
          <p:cNvPr id="14339" name="Picture 3" descr="G-Factor chart"/>
          <p:cNvPicPr>
            <a:picLocks noChangeAspect="1" noChangeArrowheads="1"/>
          </p:cNvPicPr>
          <p:nvPr/>
        </p:nvPicPr>
        <p:blipFill>
          <a:blip r:embed="rId3"/>
          <a:srcRect l="4767" t="5389" r="4767" b="72424"/>
          <a:stretch>
            <a:fillRect/>
          </a:stretch>
        </p:blipFill>
        <p:spPr bwMode="auto">
          <a:xfrm>
            <a:off x="142875" y="2060575"/>
            <a:ext cx="9001125" cy="3816350"/>
          </a:xfrm>
          <a:prstGeom prst="rect">
            <a:avLst/>
          </a:prstGeom>
          <a:noFill/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619250" y="1412875"/>
            <a:ext cx="590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>
                <a:latin typeface="Arial" pitchFamily="-110" charset="0"/>
                <a:ea typeface="Arial" pitchFamily="-110" charset="0"/>
                <a:cs typeface="Arial" pitchFamily="-110" charset="0"/>
              </a:rPr>
              <a:t>The G-Factor (universitymetrics.com)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19812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-Factor chart"/>
          <p:cNvPicPr>
            <a:picLocks noChangeAspect="1" noChangeArrowheads="1"/>
          </p:cNvPicPr>
          <p:nvPr/>
        </p:nvPicPr>
        <p:blipFill>
          <a:blip r:embed="rId3"/>
          <a:srcRect l="4767" t="5389" r="4767" b="42107"/>
          <a:stretch>
            <a:fillRect/>
          </a:stretch>
        </p:blipFill>
        <p:spPr bwMode="auto">
          <a:xfrm>
            <a:off x="900113" y="115888"/>
            <a:ext cx="7489825" cy="6151562"/>
          </a:xfrm>
          <a:prstGeom prst="rect">
            <a:avLst/>
          </a:prstGeom>
          <a:noFill/>
        </p:spPr>
      </p:pic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1835150" y="3644900"/>
            <a:ext cx="936625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34986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569913"/>
            <a:ext cx="7912100" cy="914400"/>
          </a:xfrm>
        </p:spPr>
        <p:txBody>
          <a:bodyPr>
            <a:normAutofit fontScale="90000"/>
          </a:bodyPr>
          <a:lstStyle/>
          <a:p>
            <a:r>
              <a:rPr lang="en-GB" sz="5400" dirty="0">
                <a:solidFill>
                  <a:srgbClr val="8EB4E3"/>
                </a:solidFill>
              </a:rPr>
              <a:t>Impact</a:t>
            </a:r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762000" y="1687513"/>
          <a:ext cx="7861300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50825" y="5805488"/>
            <a:ext cx="509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b="1">
                <a:latin typeface="Arial" pitchFamily="-110" charset="0"/>
              </a:rPr>
              <a:t>Range = 36%-200%</a:t>
            </a:r>
          </a:p>
          <a:p>
            <a:r>
              <a:rPr lang="en-GB">
                <a:latin typeface="Arial" pitchFamily="-110" charset="0"/>
              </a:rPr>
              <a:t>(Data: Stevan Harnad and co-workers)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452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1" y="304800"/>
            <a:ext cx="8051800" cy="1431925"/>
          </a:xfrm>
        </p:spPr>
        <p:txBody>
          <a:bodyPr>
            <a:normAutofit fontScale="90000"/>
          </a:bodyPr>
          <a:lstStyle/>
          <a:p>
            <a:r>
              <a:rPr lang="en-GB" sz="4800" dirty="0">
                <a:solidFill>
                  <a:srgbClr val="8EB4E3"/>
                </a:solidFill>
              </a:rPr>
              <a:t>What</a:t>
            </a:r>
            <a:r>
              <a:rPr lang="en-GB" sz="4800" dirty="0" smtClean="0">
                <a:solidFill>
                  <a:srgbClr val="8EB4E3"/>
                </a:solidFill>
              </a:rPr>
              <a:t> lack of Open Access </a:t>
            </a:r>
            <a:r>
              <a:rPr lang="en-GB" sz="4800" dirty="0">
                <a:solidFill>
                  <a:srgbClr val="8EB4E3"/>
                </a:solidFill>
              </a:rPr>
              <a:t>means to</a:t>
            </a:r>
            <a:r>
              <a:rPr lang="en-GB" sz="4800" dirty="0" smtClean="0">
                <a:solidFill>
                  <a:srgbClr val="8EB4E3"/>
                </a:solidFill>
              </a:rPr>
              <a:t> the University of Vienna</a:t>
            </a:r>
            <a:endParaRPr lang="en-GB" sz="4800" dirty="0">
              <a:solidFill>
                <a:srgbClr val="8EB4E3"/>
              </a:solidFill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533401" y="1918416"/>
            <a:ext cx="8286750" cy="4247434"/>
          </a:xfrm>
        </p:spPr>
        <p:txBody>
          <a:bodyPr/>
          <a:lstStyle/>
          <a:p>
            <a:pPr marL="569913" indent="-569913"/>
            <a:r>
              <a:rPr lang="en-GB" dirty="0" smtClean="0"/>
              <a:t>Articles in 2009: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smtClean="0">
                <a:solidFill>
                  <a:srgbClr val="8EB4E3"/>
                </a:solidFill>
              </a:rPr>
              <a:t>4396 articles</a:t>
            </a:r>
            <a:endParaRPr lang="en-GB" dirty="0" smtClean="0"/>
          </a:p>
          <a:p>
            <a:pPr marL="569913" indent="-569913"/>
            <a:r>
              <a:rPr lang="en-GB" dirty="0"/>
              <a:t>Number of citations</a:t>
            </a:r>
            <a:r>
              <a:rPr lang="en-GB" dirty="0" smtClean="0"/>
              <a:t>: </a:t>
            </a:r>
            <a:r>
              <a:rPr lang="en-GB" dirty="0" smtClean="0">
                <a:solidFill>
                  <a:srgbClr val="8EB4E3"/>
                </a:solidFill>
              </a:rPr>
              <a:t>4084</a:t>
            </a:r>
          </a:p>
          <a:p>
            <a:pPr marL="569913" indent="-569913"/>
            <a:r>
              <a:rPr lang="en-GB" dirty="0"/>
              <a:t>If all had been OA, there would have been </a:t>
            </a:r>
            <a:r>
              <a:rPr lang="en-GB" dirty="0" smtClean="0"/>
              <a:t>(50% </a:t>
            </a:r>
            <a:r>
              <a:rPr lang="en-GB" dirty="0"/>
              <a:t>more)</a:t>
            </a:r>
            <a:r>
              <a:rPr lang="en-GB" dirty="0" smtClean="0"/>
              <a:t>  </a:t>
            </a:r>
            <a:r>
              <a:rPr lang="en-GB" dirty="0" smtClean="0">
                <a:solidFill>
                  <a:srgbClr val="8EB4E3"/>
                </a:solidFill>
              </a:rPr>
              <a:t>6126 citations</a:t>
            </a:r>
            <a:r>
              <a:rPr lang="en-GB" dirty="0" smtClean="0"/>
              <a:t>, and ….</a:t>
            </a:r>
          </a:p>
          <a:p>
            <a:pPr marL="569913" indent="-569913"/>
            <a:r>
              <a:rPr lang="en-GB" dirty="0" smtClean="0"/>
              <a:t>Say, the University invests </a:t>
            </a:r>
            <a:r>
              <a:rPr lang="en-GB" dirty="0" smtClean="0">
                <a:solidFill>
                  <a:srgbClr val="8EB4E3"/>
                </a:solidFill>
              </a:rPr>
              <a:t>€100m </a:t>
            </a:r>
            <a:r>
              <a:rPr lang="en-GB" dirty="0"/>
              <a:t>in research</a:t>
            </a:r>
            <a:r>
              <a:rPr lang="en-GB" dirty="0" smtClean="0"/>
              <a:t> </a:t>
            </a:r>
            <a:r>
              <a:rPr lang="en-GB" i="1" dirty="0" smtClean="0"/>
              <a:t>per annum</a:t>
            </a:r>
            <a:r>
              <a:rPr lang="en-GB" dirty="0" smtClean="0"/>
              <a:t> …</a:t>
            </a:r>
          </a:p>
          <a:p>
            <a:pPr marL="569913" indent="-569913"/>
            <a:r>
              <a:rPr lang="en-GB" dirty="0" smtClean="0"/>
              <a:t>…this </a:t>
            </a:r>
            <a:r>
              <a:rPr lang="en-GB" dirty="0"/>
              <a:t>means lost impact </a:t>
            </a:r>
            <a:r>
              <a:rPr lang="en-GB" dirty="0" smtClean="0"/>
              <a:t>worth</a:t>
            </a:r>
            <a:r>
              <a:rPr lang="en-GB" dirty="0" smtClean="0">
                <a:solidFill>
                  <a:srgbClr val="8EB4E3"/>
                </a:solidFill>
              </a:rPr>
              <a:t> €50m </a:t>
            </a:r>
            <a:r>
              <a:rPr lang="en-GB" dirty="0"/>
              <a:t>to the</a:t>
            </a:r>
            <a:r>
              <a:rPr lang="en-GB" dirty="0" smtClean="0"/>
              <a:t> university in that period</a:t>
            </a:r>
            <a:endParaRPr lang="en-GB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93659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7220"/>
          </a:xfrm>
        </p:spPr>
        <p:txBody>
          <a:bodyPr/>
          <a:lstStyle/>
          <a:p>
            <a:r>
              <a:rPr lang="en-US" dirty="0" smtClean="0"/>
              <a:t>Open Access mandatory policies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5870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pic>
        <p:nvPicPr>
          <p:cNvPr id="6" name="Picture 5" descr="March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1161858"/>
            <a:ext cx="8689178" cy="504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7494"/>
            <a:ext cx="8229600" cy="4461865"/>
          </a:xfrm>
        </p:spPr>
        <p:txBody>
          <a:bodyPr>
            <a:normAutofit/>
          </a:bodyPr>
          <a:lstStyle/>
          <a:p>
            <a:pPr marL="547688" indent="-3175">
              <a:buNone/>
            </a:pPr>
            <a:r>
              <a:rPr lang="en-US" sz="4000" dirty="0" smtClean="0"/>
              <a:t>It is one of the noblest duties of a university to advance knowledge and to diffuse it, not merely among those who can attend the daily lectures, but far and wide. </a:t>
            </a:r>
            <a:endParaRPr lang="en-US" sz="4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Daniel </a:t>
            </a:r>
            <a:r>
              <a:rPr lang="en-US" sz="4800" dirty="0" err="1" smtClean="0"/>
              <a:t>Coit</a:t>
            </a:r>
            <a:r>
              <a:rPr lang="en-US" sz="4800" dirty="0" smtClean="0"/>
              <a:t> Gilman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First President, Johns Hopkins University</a:t>
            </a:r>
            <a:endParaRPr lang="en-US" sz="28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29325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33" dirty="0" smtClean="0"/>
              <a:t>University of Edinburgh</a:t>
            </a:r>
            <a:br>
              <a:rPr lang="en-US" sz="5333" dirty="0" smtClean="0"/>
            </a:br>
            <a:r>
              <a:rPr lang="en-US" sz="5333" dirty="0" smtClean="0"/>
              <a:t>Strategic Plan 2008-12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02" y="2743200"/>
            <a:ext cx="6958493" cy="2667000"/>
          </a:xfrm>
        </p:spPr>
        <p:txBody>
          <a:bodyPr>
            <a:normAutofit/>
          </a:bodyPr>
          <a:lstStyle/>
          <a:p>
            <a:pPr marL="547688" indent="-7938">
              <a:buNone/>
            </a:pPr>
            <a:r>
              <a:rPr lang="en-US" sz="4000" dirty="0" smtClean="0"/>
              <a:t>“The mission of our University is the creation, dissemination and </a:t>
            </a:r>
            <a:r>
              <a:rPr lang="en-US" sz="4000" dirty="0" err="1" smtClean="0"/>
              <a:t>curation</a:t>
            </a:r>
            <a:r>
              <a:rPr lang="en-US" sz="4000" dirty="0" smtClean="0"/>
              <a:t> of knowledge.”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7750"/>
          </a:xfrm>
        </p:spPr>
        <p:txBody>
          <a:bodyPr>
            <a:normAutofit/>
          </a:bodyPr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7750"/>
            <a:ext cx="8229600" cy="5381610"/>
          </a:xfrm>
        </p:spPr>
        <p:txBody>
          <a:bodyPr/>
          <a:lstStyle/>
          <a:p>
            <a:pPr marL="627063" indent="-531813">
              <a:buNone/>
            </a:pPr>
            <a:r>
              <a:rPr lang="en-US" dirty="0" smtClean="0"/>
              <a:t>1.  General, comprehensive resource on Open Access:</a:t>
            </a:r>
          </a:p>
          <a:p>
            <a:pPr marL="627063" indent="-531813" algn="ctr">
              <a:buNone/>
            </a:pPr>
            <a:r>
              <a:rPr lang="en-US" sz="4800" dirty="0" smtClean="0">
                <a:solidFill>
                  <a:srgbClr val="8EB4E3"/>
                </a:solidFill>
              </a:rPr>
              <a:t>OASIS </a:t>
            </a:r>
          </a:p>
          <a:p>
            <a:pPr marL="627063" indent="-531813" algn="ctr">
              <a:buNone/>
            </a:pPr>
            <a:r>
              <a:rPr lang="en-US" dirty="0" smtClean="0">
                <a:solidFill>
                  <a:srgbClr val="8EB4E3"/>
                </a:solidFill>
              </a:rPr>
              <a:t>(Open Access Scholarly Information Sourcebook)</a:t>
            </a:r>
          </a:p>
          <a:p>
            <a:pPr marL="627063" indent="-531813" algn="ctr">
              <a:buNone/>
            </a:pPr>
            <a:r>
              <a:rPr lang="en-US" dirty="0" smtClean="0">
                <a:hlinkClick r:id="rId2"/>
              </a:rPr>
              <a:t>www.openoasis.org</a:t>
            </a:r>
            <a:endParaRPr lang="en-US" dirty="0" smtClean="0"/>
          </a:p>
          <a:p>
            <a:pPr marL="627063" indent="-531813" algn="ctr">
              <a:buNone/>
            </a:pPr>
            <a:endParaRPr lang="en-US" sz="1100" dirty="0" smtClean="0"/>
          </a:p>
          <a:p>
            <a:pPr marL="627063" indent="-531813" algn="ctr">
              <a:buNone/>
            </a:pPr>
            <a:r>
              <a:rPr lang="en-US" smtClean="0"/>
              <a:t>2.  </a:t>
            </a:r>
            <a:r>
              <a:rPr lang="en-US" dirty="0" smtClean="0"/>
              <a:t>Resource for policymakers, institutional managers:</a:t>
            </a:r>
          </a:p>
          <a:p>
            <a:pPr marL="627063" indent="-531813" algn="ctr">
              <a:buNone/>
            </a:pPr>
            <a:r>
              <a:rPr lang="en-US" sz="4800" dirty="0" smtClean="0">
                <a:solidFill>
                  <a:srgbClr val="8EB4E3"/>
                </a:solidFill>
              </a:rPr>
              <a:t>EOS</a:t>
            </a:r>
          </a:p>
          <a:p>
            <a:pPr marL="627063" indent="-531813" algn="ctr">
              <a:buNone/>
            </a:pPr>
            <a:r>
              <a:rPr lang="en-US" dirty="0" smtClean="0">
                <a:solidFill>
                  <a:srgbClr val="8EB4E3"/>
                </a:solidFill>
              </a:rPr>
              <a:t>(Enabling Open Scholarship)</a:t>
            </a:r>
          </a:p>
          <a:p>
            <a:pPr marL="627063" indent="-531813" algn="ctr">
              <a:buNone/>
            </a:pPr>
            <a:r>
              <a:rPr lang="en-US" dirty="0" smtClean="0">
                <a:solidFill>
                  <a:srgbClr val="8EB4E3"/>
                </a:solidFill>
                <a:hlinkClick r:id="rId3"/>
              </a:rPr>
              <a:t>www.openscholarship.org</a:t>
            </a:r>
            <a:r>
              <a:rPr lang="en-US" dirty="0" smtClean="0">
                <a:solidFill>
                  <a:srgbClr val="8EB4E3"/>
                </a:solidFill>
              </a:rPr>
              <a:t> </a:t>
            </a:r>
            <a:endParaRPr lang="en-US" dirty="0">
              <a:solidFill>
                <a:srgbClr val="8EB4E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Open Access: how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8160"/>
          </a:xfrm>
        </p:spPr>
        <p:txBody>
          <a:bodyPr>
            <a:normAutofit/>
          </a:bodyPr>
          <a:lstStyle/>
          <a:p>
            <a:pPr marL="892175" indent="-755650"/>
            <a:r>
              <a:rPr lang="en-US" sz="4400" dirty="0" smtClean="0"/>
              <a:t>Open Access journals (</a:t>
            </a:r>
            <a:r>
              <a:rPr lang="en-US" sz="4400" dirty="0" smtClean="0">
                <a:solidFill>
                  <a:srgbClr val="8EB4E3"/>
                </a:solidFill>
                <a:hlinkClick r:id="rId2"/>
              </a:rPr>
              <a:t>www.doaj.org</a:t>
            </a:r>
            <a:r>
              <a:rPr lang="en-US" sz="4400" dirty="0" smtClean="0"/>
              <a:t>) </a:t>
            </a:r>
          </a:p>
          <a:p>
            <a:pPr marL="892175" indent="-755650"/>
            <a:r>
              <a:rPr lang="en-US" sz="4400" dirty="0" smtClean="0"/>
              <a:t>Open Access repositories</a:t>
            </a:r>
          </a:p>
          <a:p>
            <a:pPr marL="892175" indent="-755650"/>
            <a:r>
              <a:rPr lang="en-US" sz="4400" dirty="0" smtClean="0"/>
              <a:t>Open Access monographs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47051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Thank you </a:t>
            </a:r>
            <a:r>
              <a:rPr lang="en-US" sz="4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for</a:t>
            </a:r>
            <a:r>
              <a:rPr lang="en-US" sz="4800" dirty="0" smtClean="0"/>
              <a:t> listening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8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892" dirty="0">
                <a:hlinkClick r:id="rId2"/>
              </a:rPr>
              <a:t>a</a:t>
            </a:r>
            <a:r>
              <a:rPr lang="en-US" sz="3892" dirty="0" smtClean="0">
                <a:hlinkClick r:id="rId2"/>
              </a:rPr>
              <a:t>swan@keyperspectives.co.uk</a:t>
            </a:r>
            <a:endParaRPr lang="en-US" sz="3892" dirty="0" smtClean="0"/>
          </a:p>
          <a:p>
            <a:pPr algn="ctr">
              <a:buNone/>
            </a:pPr>
            <a:endParaRPr lang="en-US" sz="3892" dirty="0" smtClean="0"/>
          </a:p>
          <a:p>
            <a:pPr algn="ctr">
              <a:buNone/>
            </a:pPr>
            <a:r>
              <a:rPr lang="en-US" sz="3892" dirty="0" smtClean="0">
                <a:hlinkClick r:id="rId3"/>
              </a:rPr>
              <a:t>www.keyperspectives.co.uk</a:t>
            </a:r>
            <a:r>
              <a:rPr lang="en-US" sz="3892" dirty="0" smtClean="0"/>
              <a:t> </a:t>
            </a:r>
          </a:p>
          <a:p>
            <a:pPr algn="ctr">
              <a:buNone/>
            </a:pPr>
            <a:endParaRPr lang="en-US" sz="3892" dirty="0" smtClean="0"/>
          </a:p>
          <a:p>
            <a:pPr algn="ctr">
              <a:buNone/>
            </a:pPr>
            <a:r>
              <a:rPr lang="en-US" sz="3892" dirty="0" smtClean="0">
                <a:hlinkClick r:id="rId4"/>
              </a:rPr>
              <a:t>www.openoasis.org</a:t>
            </a:r>
            <a:r>
              <a:rPr lang="en-US" sz="3892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Open Access repositories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91722"/>
          </a:xfrm>
        </p:spPr>
        <p:txBody>
          <a:bodyPr>
            <a:normAutofit/>
          </a:bodyPr>
          <a:lstStyle/>
          <a:p>
            <a:pPr marL="715963" indent="-579438"/>
            <a:r>
              <a:rPr lang="en-US" sz="3200" dirty="0" smtClean="0"/>
              <a:t>Digital collections</a:t>
            </a:r>
          </a:p>
          <a:p>
            <a:pPr marL="715963" indent="-579438"/>
            <a:r>
              <a:rPr lang="en-US" sz="3200" dirty="0" smtClean="0"/>
              <a:t>Most usually institutional</a:t>
            </a:r>
          </a:p>
          <a:p>
            <a:pPr marL="715963" indent="-579438"/>
            <a:r>
              <a:rPr lang="en-US" sz="3200" dirty="0" smtClean="0"/>
              <a:t>Sometimes </a:t>
            </a:r>
            <a:r>
              <a:rPr lang="en-US" sz="3200" dirty="0" err="1" smtClean="0"/>
              <a:t>centralised</a:t>
            </a:r>
            <a:r>
              <a:rPr lang="en-US" sz="3200" dirty="0" smtClean="0"/>
              <a:t> (subject-based)</a:t>
            </a:r>
          </a:p>
          <a:p>
            <a:pPr marL="715963" indent="-579438"/>
            <a:r>
              <a:rPr lang="en-US" sz="3200" dirty="0" smtClean="0"/>
              <a:t>Interoperable</a:t>
            </a:r>
          </a:p>
          <a:p>
            <a:pPr marL="715963" indent="-579438"/>
            <a:r>
              <a:rPr lang="en-US" sz="3200" dirty="0" smtClean="0"/>
              <a:t>Form a network across the world</a:t>
            </a:r>
          </a:p>
          <a:p>
            <a:pPr marL="715963" indent="-579438"/>
            <a:r>
              <a:rPr lang="en-US" sz="3200" dirty="0" smtClean="0"/>
              <a:t>Create a global database of openly-accessible research</a:t>
            </a:r>
          </a:p>
          <a:p>
            <a:pPr marL="715963" indent="-579438"/>
            <a:r>
              <a:rPr lang="en-US" sz="3200" dirty="0" smtClean="0"/>
              <a:t>Currently &gt;</a:t>
            </a:r>
            <a:r>
              <a:rPr lang="en-US" sz="3200" dirty="0" smtClean="0"/>
              <a:t>1600</a:t>
            </a:r>
            <a:endParaRPr lang="en-US" sz="32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23747" y="6309360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repositories are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417638"/>
          <a:ext cx="8229600" cy="489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23747" y="6267152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1722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Total </a:t>
            </a:r>
            <a:r>
              <a:rPr lang="en-GB" sz="2400" smtClean="0"/>
              <a:t>at</a:t>
            </a:r>
            <a:r>
              <a:rPr lang="en-GB" sz="2400" smtClean="0"/>
              <a:t> </a:t>
            </a:r>
            <a:r>
              <a:rPr lang="en-GB" sz="2400" smtClean="0"/>
              <a:t>March</a:t>
            </a:r>
            <a:r>
              <a:rPr lang="en-GB" sz="2400" smtClean="0"/>
              <a:t> 2010: 1625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to make your work </a:t>
            </a:r>
            <a:br>
              <a:rPr lang="en-GB" dirty="0" smtClean="0"/>
            </a:br>
            <a:r>
              <a:rPr lang="en-GB" dirty="0" smtClean="0"/>
              <a:t>Open Access through a repository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Prepare your paper and submit it to your journal of choice for peer review</a:t>
            </a:r>
          </a:p>
          <a:p>
            <a:r>
              <a:rPr lang="en-GB" dirty="0" smtClean="0"/>
              <a:t>Make any changes required as a result of the peer review process</a:t>
            </a:r>
          </a:p>
          <a:p>
            <a:r>
              <a:rPr lang="en-GB" dirty="0" smtClean="0"/>
              <a:t>Submit the final version to the journal</a:t>
            </a:r>
          </a:p>
          <a:p>
            <a:r>
              <a:rPr lang="en-GB" dirty="0" smtClean="0"/>
              <a:t>Deposit that </a:t>
            </a:r>
            <a:r>
              <a:rPr lang="en-GB" u="sng" dirty="0" smtClean="0">
                <a:solidFill>
                  <a:srgbClr val="4F81BD"/>
                </a:solidFill>
              </a:rPr>
              <a:t>same final version</a:t>
            </a:r>
            <a:r>
              <a:rPr lang="en-GB" dirty="0" smtClean="0"/>
              <a:t> to your repository through the normal deposit procedure that applies in your institution</a:t>
            </a:r>
          </a:p>
          <a:p>
            <a:r>
              <a:rPr lang="en-GB" dirty="0" smtClean="0">
                <a:solidFill>
                  <a:srgbClr val="4F81BD"/>
                </a:solidFill>
              </a:rPr>
              <a:t>N.B. Your repository staff may check journal copyright conditions on your behalf, or you may do so yourself using the SHERPA </a:t>
            </a:r>
            <a:r>
              <a:rPr lang="en-GB" dirty="0" err="1" smtClean="0">
                <a:solidFill>
                  <a:srgbClr val="4F81BD"/>
                </a:solidFill>
              </a:rPr>
              <a:t>RoMEO</a:t>
            </a:r>
            <a:r>
              <a:rPr lang="en-GB" dirty="0" smtClean="0">
                <a:solidFill>
                  <a:srgbClr val="4F81BD"/>
                </a:solidFill>
              </a:rPr>
              <a:t> service at </a:t>
            </a:r>
            <a:r>
              <a:rPr lang="en-US" dirty="0" smtClean="0">
                <a:hlinkClick r:id="rId2"/>
              </a:rPr>
              <a:t>http://www.sherpa.ac.uk/romeo/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12095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99256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What’s in it for authors?</a:t>
            </a:r>
            <a:endParaRPr lang="en-US" sz="60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47051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400" dirty="0" smtClean="0">
                <a:solidFill>
                  <a:srgbClr val="8EB4E3"/>
                </a:solidFill>
                <a:ea typeface="Times New Roman" pitchFamily="-109" charset="0"/>
                <a:cs typeface="Times New Roman" pitchFamily="-109" charset="0"/>
              </a:rPr>
              <a:t>An author’s own testimony on open access visibility</a:t>
            </a:r>
            <a:r>
              <a:rPr lang="en-US" sz="4400" dirty="0" smtClean="0">
                <a:solidFill>
                  <a:srgbClr val="8EB4E3"/>
                </a:solidFill>
                <a:ea typeface="Times New Roman" pitchFamily="-109" charset="0"/>
                <a:cs typeface="Times New Roman" pitchFamily="-109" charset="0"/>
              </a:rPr>
              <a:t/>
            </a:r>
            <a:br>
              <a:rPr lang="en-US" sz="4400" dirty="0" smtClean="0">
                <a:solidFill>
                  <a:srgbClr val="8EB4E3"/>
                </a:solidFill>
                <a:ea typeface="Times New Roman" pitchFamily="-109" charset="0"/>
                <a:cs typeface="Times New Roman" pitchFamily="-109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04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4000" dirty="0" smtClean="0">
                <a:solidFill>
                  <a:srgbClr val="FFFFCC"/>
                </a:solidFill>
              </a:rPr>
              <a:t>   </a:t>
            </a:r>
            <a:r>
              <a:rPr lang="en-GB" sz="3600" dirty="0" smtClean="0"/>
              <a:t>“Self-archiving in the </a:t>
            </a:r>
            <a:r>
              <a:rPr lang="en-GB" sz="3600" dirty="0" err="1" smtClean="0"/>
              <a:t>PhilSci</a:t>
            </a:r>
            <a:r>
              <a:rPr lang="en-GB" sz="3600" dirty="0" smtClean="0"/>
              <a:t> Archive has given instant world-wide visibility to my work. As a result, I was invited to submit papers to refereed international conferences/journals and got them accepted.”</a:t>
            </a:r>
            <a:endParaRPr lang="en-US" sz="36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23746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AB8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79</TotalTime>
  <Words>1033</Words>
  <Application>Microsoft Macintosh PowerPoint</Application>
  <PresentationFormat>On-screen Show (4:3)</PresentationFormat>
  <Paragraphs>171</Paragraphs>
  <Slides>40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Apex</vt:lpstr>
      <vt:lpstr>Open Access repositories – what they can do for researchers, universities and Austria </vt:lpstr>
      <vt:lpstr>Some context</vt:lpstr>
      <vt:lpstr>Open Access</vt:lpstr>
      <vt:lpstr>Open Access: how</vt:lpstr>
      <vt:lpstr>Open Access repositories</vt:lpstr>
      <vt:lpstr>Where repositories are</vt:lpstr>
      <vt:lpstr>How to make your work  Open Access through a repository</vt:lpstr>
      <vt:lpstr>What’s in it for authors?</vt:lpstr>
      <vt:lpstr>An author’s own testimony on open access visibility </vt:lpstr>
      <vt:lpstr>A well-filled repository</vt:lpstr>
      <vt:lpstr>And it gets used</vt:lpstr>
      <vt:lpstr>Professor Martin Skitmore  School of Urban Design, QUT</vt:lpstr>
      <vt:lpstr>Impact</vt:lpstr>
      <vt:lpstr>What OA means to a researcher</vt:lpstr>
      <vt:lpstr>Slide 15</vt:lpstr>
      <vt:lpstr>Slide 16</vt:lpstr>
      <vt:lpstr>Ray Frost’s impact</vt:lpstr>
      <vt:lpstr>The early bird …</vt:lpstr>
      <vt:lpstr>Engineering</vt:lpstr>
      <vt:lpstr>Clinical medicine</vt:lpstr>
      <vt:lpstr>Social science</vt:lpstr>
      <vt:lpstr>Slide 22</vt:lpstr>
      <vt:lpstr>Slide 23</vt:lpstr>
      <vt:lpstr>Download timelines</vt:lpstr>
      <vt:lpstr>Slide 25</vt:lpstr>
      <vt:lpstr>EU CIS studies</vt:lpstr>
      <vt:lpstr>Slide 27</vt:lpstr>
      <vt:lpstr>Total Research Income: QUT and sector</vt:lpstr>
      <vt:lpstr>Dr Evonne Miller Senior Lecturer, Design, QUT</vt:lpstr>
      <vt:lpstr>For institutions?</vt:lpstr>
      <vt:lpstr>Why an institutional repository?</vt:lpstr>
      <vt:lpstr>The U.Southampton conundrum</vt:lpstr>
      <vt:lpstr>Slide 33</vt:lpstr>
      <vt:lpstr>Impact</vt:lpstr>
      <vt:lpstr>What lack of Open Access means to the University of Vienna</vt:lpstr>
      <vt:lpstr>Open Access mandatory policies</vt:lpstr>
      <vt:lpstr>Daniel Coit Gilman  First President, Johns Hopkins University</vt:lpstr>
      <vt:lpstr> University of Edinburgh Strategic Plan 2008-12 </vt:lpstr>
      <vt:lpstr>Resources</vt:lpstr>
      <vt:lpstr>Thank you for listening</vt:lpstr>
    </vt:vector>
  </TitlesOfParts>
  <Company>KEY PERSPECTIVES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ALMA SWAN</dc:creator>
  <cp:lastModifiedBy>Alma Swan</cp:lastModifiedBy>
  <cp:revision>10</cp:revision>
  <dcterms:created xsi:type="dcterms:W3CDTF">2010-03-25T07:16:50Z</dcterms:created>
  <dcterms:modified xsi:type="dcterms:W3CDTF">2010-03-25T07:28:22Z</dcterms:modified>
</cp:coreProperties>
</file>