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charts/chart6.xml" ContentType="application/vnd.openxmlformats-officedocument.drawingml.char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charts/chart1.xml" ContentType="application/vnd.openxmlformats-officedocument.drawingml.char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xlsx" ContentType="application/vnd.openxmlformats-officedocument.spreadsheetml.sheet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4.xml" ContentType="application/vnd.openxmlformats-officedocument.drawingml.chart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5.xml" ContentType="application/vnd.openxmlformats-officedocument.drawingml.char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60" r:id="rId4"/>
    <p:sldId id="280" r:id="rId5"/>
    <p:sldId id="274" r:id="rId6"/>
    <p:sldId id="272" r:id="rId7"/>
    <p:sldId id="273" r:id="rId8"/>
    <p:sldId id="258" r:id="rId9"/>
    <p:sldId id="283" r:id="rId10"/>
    <p:sldId id="275" r:id="rId11"/>
    <p:sldId id="276" r:id="rId12"/>
    <p:sldId id="282" r:id="rId13"/>
    <p:sldId id="279" r:id="rId14"/>
    <p:sldId id="277" r:id="rId15"/>
    <p:sldId id="278" r:id="rId16"/>
    <p:sldId id="259" r:id="rId17"/>
    <p:sldId id="263" r:id="rId18"/>
    <p:sldId id="264" r:id="rId19"/>
    <p:sldId id="26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02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14" Type="http://schemas.openxmlformats.org/officeDocument/2006/relationships/slide" Target="slides/slide13.xml"/><Relationship Id="rId23" Type="http://schemas.openxmlformats.org/officeDocument/2006/relationships/presProps" Target="presProps.xml"/><Relationship Id="rId4" Type="http://schemas.openxmlformats.org/officeDocument/2006/relationships/slide" Target="slides/slide3.xml"/><Relationship Id="rId26" Type="http://schemas.openxmlformats.org/officeDocument/2006/relationships/tableStyles" Target="tableStyles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printerSettings" Target="printerSettings/printerSettings1.bin"/><Relationship Id="rId21" Type="http://schemas.openxmlformats.org/officeDocument/2006/relationships/notesMaster" Target="notesMasters/notes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0822157820550209"/>
          <c:y val="0.0342679127725857"/>
          <c:w val="0.613533586079518"/>
          <c:h val="0.93146417445482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133258.0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569149.0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396581.0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276589.0</c:v>
                </c:pt>
              </c:numCache>
            </c:numRef>
          </c:val>
        </c:ser>
        <c:axId val="217490376"/>
        <c:axId val="271468824"/>
      </c:barChart>
      <c:catAx>
        <c:axId val="217490376"/>
        <c:scaling>
          <c:orientation val="minMax"/>
        </c:scaling>
        <c:delete val="1"/>
        <c:axPos val="b"/>
        <c:majorTickMark val="none"/>
        <c:tickLblPos val="nextTo"/>
        <c:crossAx val="271468824"/>
        <c:crosses val="autoZero"/>
        <c:auto val="1"/>
        <c:lblAlgn val="ctr"/>
        <c:lblOffset val="100"/>
      </c:catAx>
      <c:valAx>
        <c:axId val="271468824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217490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7477763196267"/>
          <c:y val="0.247146957097653"/>
          <c:w val="0.233262977544474"/>
          <c:h val="0.365519169916844"/>
        </c:manualLayout>
      </c:layout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0937416156313794"/>
          <c:y val="0.0290409904121077"/>
          <c:w val="0.680711456206863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106783.0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163765.0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822039.0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1.317832E6</c:v>
                </c:pt>
              </c:numCache>
            </c:numRef>
          </c:val>
        </c:ser>
        <c:axId val="179968520"/>
        <c:axId val="294148296"/>
      </c:barChart>
      <c:catAx>
        <c:axId val="179968520"/>
        <c:scaling>
          <c:orientation val="minMax"/>
        </c:scaling>
        <c:delete val="1"/>
        <c:axPos val="b"/>
        <c:majorTickMark val="none"/>
        <c:tickLblPos val="nextTo"/>
        <c:crossAx val="294148296"/>
        <c:crosses val="autoZero"/>
        <c:auto val="1"/>
        <c:lblAlgn val="ctr"/>
        <c:lblOffset val="100"/>
      </c:catAx>
      <c:valAx>
        <c:axId val="29414829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17996852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0937416156313794"/>
          <c:y val="0.0290409904121077"/>
          <c:w val="0.680711456206863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263524.0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1.046449E6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-1.364582E6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-5.25425E6</c:v>
                </c:pt>
              </c:numCache>
            </c:numRef>
          </c:val>
        </c:ser>
        <c:axId val="270256088"/>
        <c:axId val="246033336"/>
      </c:barChart>
      <c:catAx>
        <c:axId val="270256088"/>
        <c:scaling>
          <c:orientation val="minMax"/>
        </c:scaling>
        <c:delete val="1"/>
        <c:axPos val="b"/>
        <c:majorTickMark val="none"/>
        <c:tickLblPos val="nextTo"/>
        <c:crossAx val="246033336"/>
        <c:crosses val="autoZero"/>
        <c:auto val="1"/>
        <c:lblAlgn val="ctr"/>
        <c:lblOffset val="100"/>
      </c:catAx>
      <c:valAx>
        <c:axId val="24603333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27025608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0937416156313794"/>
          <c:y val="0.0290409904121077"/>
          <c:w val="0.680711456206863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163655.0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OA via repositories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582660.0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Repositories with overlay publishing services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775662.0</c:v>
                </c:pt>
              </c:numCache>
            </c:numRef>
          </c:val>
        </c:ser>
        <c:axId val="270895496"/>
        <c:axId val="200441256"/>
      </c:barChart>
      <c:catAx>
        <c:axId val="270895496"/>
        <c:scaling>
          <c:orientation val="minMax"/>
        </c:scaling>
        <c:delete val="1"/>
        <c:axPos val="b"/>
        <c:majorTickMark val="none"/>
        <c:tickLblPos val="nextTo"/>
        <c:crossAx val="200441256"/>
        <c:crosses val="autoZero"/>
        <c:auto val="1"/>
        <c:lblAlgn val="ctr"/>
        <c:lblOffset val="100"/>
      </c:catAx>
      <c:valAx>
        <c:axId val="20044125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27089549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0945035492417346"/>
          <c:y val="0.0260756192959583"/>
          <c:w val="0.533110027435477"/>
          <c:h val="0.8689680531666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OA journals (APC= 3000 GBP)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Sheet1!$B$2:$B$3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 (APC=2000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8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1"/>
                <c:pt idx="0">
                  <c:v>-763346.0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OA journals (APC=1500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Sheet1!$D$2:$D$3</c:f>
              <c:numCache>
                <c:formatCode>#,##0</c:formatCode>
                <c:ptCount val="1"/>
                <c:pt idx="0">
                  <c:v>163655.0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OA journals (APC=1000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Sheet1!$E$2:$E$3</c:f>
              <c:numCache>
                <c:formatCode>#,##0</c:formatCode>
                <c:ptCount val="1"/>
                <c:pt idx="0">
                  <c:v>1.090655E6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OA journals (APC=750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4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Sheet1!$F$2:$F$3</c:f>
              <c:numCache>
                <c:formatCode>#,##0</c:formatCode>
                <c:ptCount val="1"/>
                <c:pt idx="0">
                  <c:v>1.554155E6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OA journals (APC=500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2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Sheet1!$G$2:$G$3</c:f>
              <c:numCache>
                <c:formatCode>#,##0</c:formatCode>
                <c:ptCount val="1"/>
                <c:pt idx="0">
                  <c:v>2.017655E6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OA repositories with parallel subscription-based journals</c:v>
                </c:pt>
              </c:strCache>
            </c:strRef>
          </c:tx>
          <c:spPr>
            <a:solidFill>
              <a:srgbClr val="008000">
                <a:alpha val="5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Sheet1!$H$2:$H$3</c:f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OA repositories with overlay publishing services at 500 GBP per article</c:v>
                </c:pt>
              </c:strCache>
            </c:strRef>
          </c:tx>
          <c:spPr>
            <a:solidFill>
              <a:srgbClr val="3366FF">
                <a:alpha val="9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Sheet1!$I$2:$I$3</c:f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OA repositories with overlay publishing services at 750 GBP per article</c:v>
                </c:pt>
              </c:strCache>
            </c:strRef>
          </c:tx>
          <c:spPr>
            <a:solidFill>
              <a:srgbClr val="3366FF">
                <a:alpha val="7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Sheet1!$J$2:$J$3</c:f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OA repositories with overlay publishing services at 1000 GBP per article</c:v>
                </c:pt>
              </c:strCache>
            </c:strRef>
          </c:tx>
          <c:spPr>
            <a:solidFill>
              <a:srgbClr val="3366FF">
                <a:alpha val="5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Sheet1!$K$2:$K$3</c:f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OA repositories with overlay publishing services at 1127 GBP per article</c:v>
                </c:pt>
              </c:strCache>
            </c:strRef>
          </c:tx>
          <c:spPr>
            <a:solidFill>
              <a:srgbClr val="3366FF">
                <a:alpha val="30000"/>
              </a:srgb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Sheet1!$L$2:$L$3</c:f>
            </c:numRef>
          </c:val>
        </c:ser>
        <c:axId val="270677112"/>
        <c:axId val="306567448"/>
      </c:barChart>
      <c:catAx>
        <c:axId val="270677112"/>
        <c:scaling>
          <c:orientation val="minMax"/>
        </c:scaling>
        <c:axPos val="b"/>
        <c:tickLblPos val="none"/>
        <c:txPr>
          <a:bodyPr/>
          <a:lstStyle/>
          <a:p>
            <a:pPr>
              <a:defRPr>
                <a:latin typeface="+mj-lt"/>
              </a:defRPr>
            </a:pPr>
            <a:endParaRPr lang="en-US"/>
          </a:p>
        </c:txPr>
        <c:crossAx val="306567448"/>
        <c:crosses val="autoZero"/>
        <c:auto val="1"/>
        <c:lblAlgn val="ctr"/>
        <c:lblOffset val="100"/>
      </c:catAx>
      <c:valAx>
        <c:axId val="306567448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2706771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4798728813559"/>
          <c:y val="0.0195843393227618"/>
          <c:w val="0.256573739657013"/>
          <c:h val="0.937126026249208"/>
        </c:manualLayout>
      </c:layout>
      <c:txPr>
        <a:bodyPr/>
        <a:lstStyle/>
        <a:p>
          <a:pPr>
            <a:defRPr sz="18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0945035492417346"/>
          <c:y val="0.0260756192959583"/>
          <c:w val="0.533110027435477"/>
          <c:h val="0.8689680531666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OA journals (APC= 3000 GBP)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Sheet1!$B$2:$B$3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 (APC=2000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8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Sheet1!$C$2:$C$3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Gold OA APC=1500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Sheet1!$D$2:$D$3</c:f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OA journals (APC=1000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Sheet1!$E$2:$E$3</c:f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OA journals (APC=750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4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Sheet1!$F$2:$F$3</c:f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OA journals (APC=500 GBP)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2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Sheet1!$G$2:$G$3</c:f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OA repositories with parallel subscription-based journals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Sheet1!$H$2:$H$3</c:f>
              <c:numCache>
                <c:formatCode>#,##0</c:formatCode>
                <c:ptCount val="1"/>
                <c:pt idx="0">
                  <c:v>106783.0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OA repositories with overlay publishing services at 1127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9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Sheet1!$I$2:$I$3</c:f>
              <c:numCache>
                <c:formatCode>#,##0</c:formatCode>
                <c:ptCount val="1"/>
                <c:pt idx="0">
                  <c:v>378150.0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OA repositories with overlay publishing services at 1000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Sheet1!$J$2:$J$3</c:f>
              <c:numCache>
                <c:formatCode>#,##0</c:formatCode>
                <c:ptCount val="1"/>
                <c:pt idx="0">
                  <c:v>423108.0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OA repositories with overlay publishing services at 750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Sheet1!$K$2:$K$3</c:f>
              <c:numCache>
                <c:formatCode>#,##0</c:formatCode>
                <c:ptCount val="1"/>
                <c:pt idx="0">
                  <c:v>511608.0</c:v>
                </c:pt>
              </c:numCache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OA repositories with overlay publishing services at 500 GBP per article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</c:f>
              <c:strCache>
                <c:ptCount val="1"/>
                <c:pt idx="0">
                  <c:v>University A</c:v>
                </c:pt>
              </c:strCache>
            </c:strRef>
          </c:cat>
          <c:val>
            <c:numRef>
              <c:f>Sheet1!$L$2:$L$3</c:f>
              <c:numCache>
                <c:formatCode>#,##0</c:formatCode>
                <c:ptCount val="1"/>
                <c:pt idx="0">
                  <c:v>600108.0</c:v>
                </c:pt>
              </c:numCache>
            </c:numRef>
          </c:val>
        </c:ser>
        <c:axId val="211133384"/>
        <c:axId val="245986728"/>
      </c:barChart>
      <c:catAx>
        <c:axId val="211133384"/>
        <c:scaling>
          <c:orientation val="minMax"/>
        </c:scaling>
        <c:axPos val="b"/>
        <c:tickLblPos val="none"/>
        <c:txPr>
          <a:bodyPr/>
          <a:lstStyle/>
          <a:p>
            <a:pPr>
              <a:defRPr>
                <a:latin typeface="+mj-lt"/>
              </a:defRPr>
            </a:pPr>
            <a:endParaRPr lang="en-US"/>
          </a:p>
        </c:txPr>
        <c:crossAx val="245986728"/>
        <c:crosses val="autoZero"/>
        <c:auto val="1"/>
        <c:lblAlgn val="ctr"/>
        <c:lblOffset val="100"/>
      </c:catAx>
      <c:valAx>
        <c:axId val="245986728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211133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8999649015494"/>
          <c:y val="0.000341485874549492"/>
          <c:w val="0.289539194586487"/>
          <c:h val="0.937126026249208"/>
        </c:manualLayout>
      </c:layout>
      <c:txPr>
        <a:bodyPr/>
        <a:lstStyle/>
        <a:p>
          <a:pPr>
            <a:defRPr sz="14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19092-FB0A-3944-A77A-5D07BE9C1F2A}" type="datetimeFigureOut">
              <a:rPr lang="en-US" smtClean="0"/>
              <a:pPr/>
              <a:t>4/13/10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9239D-D448-EA4B-8E1F-FA1018BB01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C141-ABF3-8146-86E0-D371148E74F7}" type="datetimeFigureOut">
              <a:rPr lang="en-US" smtClean="0"/>
              <a:pPr/>
              <a:t>4/13/10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6805-DDD6-3942-87F7-B4823B8806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C141-ABF3-8146-86E0-D371148E74F7}" type="datetimeFigureOut">
              <a:rPr lang="en-US" smtClean="0"/>
              <a:pPr/>
              <a:t>4/13/10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6805-DDD6-3942-87F7-B4823B8806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C141-ABF3-8146-86E0-D371148E74F7}" type="datetimeFigureOut">
              <a:rPr lang="en-US" smtClean="0"/>
              <a:pPr/>
              <a:t>4/13/10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6805-DDD6-3942-87F7-B4823B8806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C141-ABF3-8146-86E0-D371148E74F7}" type="datetimeFigureOut">
              <a:rPr lang="en-US" smtClean="0"/>
              <a:pPr/>
              <a:t>4/13/10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6805-DDD6-3942-87F7-B4823B8806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C141-ABF3-8146-86E0-D371148E74F7}" type="datetimeFigureOut">
              <a:rPr lang="en-US" smtClean="0"/>
              <a:pPr/>
              <a:t>4/13/10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9A36805-DDD6-3942-87F7-B4823B8806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C141-ABF3-8146-86E0-D371148E74F7}" type="datetimeFigureOut">
              <a:rPr lang="en-US" smtClean="0"/>
              <a:pPr/>
              <a:t>4/13/10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6805-DDD6-3942-87F7-B4823B8806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C141-ABF3-8146-86E0-D371148E74F7}" type="datetimeFigureOut">
              <a:rPr lang="en-US" smtClean="0"/>
              <a:pPr/>
              <a:t>4/13/10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6805-DDD6-3942-87F7-B4823B8806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C141-ABF3-8146-86E0-D371148E74F7}" type="datetimeFigureOut">
              <a:rPr lang="en-US" smtClean="0"/>
              <a:pPr/>
              <a:t>4/13/10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6805-DDD6-3942-87F7-B4823B8806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C141-ABF3-8146-86E0-D371148E74F7}" type="datetimeFigureOut">
              <a:rPr lang="en-US" smtClean="0"/>
              <a:pPr/>
              <a:t>4/13/10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6805-DDD6-3942-87F7-B4823B8806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C141-ABF3-8146-86E0-D371148E74F7}" type="datetimeFigureOut">
              <a:rPr lang="en-US" smtClean="0"/>
              <a:pPr/>
              <a:t>4/13/10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6805-DDD6-3942-87F7-B4823B8806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GB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C141-ABF3-8146-86E0-D371148E74F7}" type="datetimeFigureOut">
              <a:rPr lang="en-US" smtClean="0"/>
              <a:pPr/>
              <a:t>4/13/10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6805-DDD6-3942-87F7-B4823B8806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 bright="-48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34BC141-ABF3-8146-86E0-D371148E74F7}" type="datetimeFigureOut">
              <a:rPr lang="en-US" smtClean="0"/>
              <a:pPr/>
              <a:t>4/13/10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A36805-DDD6-3942-87F7-B4823B8806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hyperlink" Target="http://www.keyperspectives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swan@keyperspectives.co.uk" TargetMode="External"/><Relationship Id="rId3" Type="http://schemas.openxmlformats.org/officeDocument/2006/relationships/hyperlink" Target="http://www.keyperspectives.co.uk" TargetMode="External"/><Relationship Id="rId5" Type="http://schemas.openxmlformats.org/officeDocument/2006/relationships/hyperlink" Target="http://www.openscholarship.org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Why your university should care about open access: some economic considerations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Alma Swan</a:t>
            </a:r>
          </a:p>
          <a:p>
            <a:r>
              <a:rPr lang="en-GB" dirty="0" smtClean="0"/>
              <a:t>Key Perspectives Ltd</a:t>
            </a:r>
          </a:p>
          <a:p>
            <a:r>
              <a:rPr lang="en-GB" dirty="0" smtClean="0"/>
              <a:t>Truro, UK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44694" y="6151665"/>
            <a:ext cx="5668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JISC Conference 2010, London, 12-13 April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64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Annual savings: library handling costs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457200" y="1564640"/>
          <a:ext cx="8229600" cy="4328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Savings from OA via repositories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457200" y="1417638"/>
          <a:ext cx="8229600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Savings from OA via OA journals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457200" y="1417638"/>
          <a:ext cx="8229600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University UK: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Annual savings from OA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457200" y="1417638"/>
          <a:ext cx="8229600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320"/>
          </a:xfrm>
        </p:spPr>
        <p:txBody>
          <a:bodyPr/>
          <a:lstStyle/>
          <a:p>
            <a:r>
              <a:rPr lang="en-GB" dirty="0" smtClean="0"/>
              <a:t>Savings per annum: OA journals</a:t>
            </a:r>
            <a:endParaRPr lang="en-GB" dirty="0"/>
          </a:p>
        </p:txBody>
      </p:sp>
      <p:graphicFrame>
        <p:nvGraphicFramePr>
          <p:cNvPr id="4" name="C 14"/>
          <p:cNvGraphicFramePr/>
          <p:nvPr/>
        </p:nvGraphicFramePr>
        <p:xfrm>
          <a:off x="141605" y="1203441"/>
          <a:ext cx="8860790" cy="5279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3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Savings per annum: OA via repositories</a:t>
            </a:r>
            <a:endParaRPr lang="en-GB" dirty="0"/>
          </a:p>
        </p:txBody>
      </p:sp>
      <p:graphicFrame>
        <p:nvGraphicFramePr>
          <p:cNvPr id="4" name="C 14"/>
          <p:cNvGraphicFramePr/>
          <p:nvPr/>
        </p:nvGraphicFramePr>
        <p:xfrm>
          <a:off x="141605" y="999958"/>
          <a:ext cx="8860790" cy="5279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 for listening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sz="3600" dirty="0" smtClean="0">
                <a:hlinkClick r:id="rId2"/>
              </a:rPr>
              <a:t>aswan@keyperspectives.co.uk</a:t>
            </a:r>
            <a:endParaRPr lang="en-GB" sz="3600" dirty="0" smtClean="0"/>
          </a:p>
          <a:p>
            <a:pPr algn="ctr">
              <a:buNone/>
            </a:pPr>
            <a:r>
              <a:rPr lang="en-GB" sz="3600" dirty="0" smtClean="0">
                <a:hlinkClick r:id="rId3"/>
              </a:rPr>
              <a:t>www.keyperspectives.co.uk</a:t>
            </a:r>
            <a:endParaRPr lang="en-GB" sz="3600" dirty="0" smtClean="0"/>
          </a:p>
          <a:p>
            <a:pPr algn="ctr">
              <a:buNone/>
            </a:pPr>
            <a:r>
              <a:rPr lang="en-GB" sz="3600" dirty="0" smtClean="0">
                <a:hlinkClick r:id="rId4"/>
              </a:rPr>
              <a:t>www.keyperspectives.com</a:t>
            </a:r>
            <a:endParaRPr lang="en-GB" sz="3600" dirty="0" smtClean="0"/>
          </a:p>
          <a:p>
            <a:pPr algn="ctr">
              <a:buNone/>
            </a:pPr>
            <a:endParaRPr lang="en-GB" sz="3600" dirty="0" smtClean="0"/>
          </a:p>
          <a:p>
            <a:pPr algn="ctr">
              <a:buNone/>
            </a:pPr>
            <a:r>
              <a:rPr lang="en-GB" sz="3600" dirty="0" smtClean="0">
                <a:hlinkClick r:id="rId5"/>
              </a:rPr>
              <a:t>www.openscholarship.org</a:t>
            </a:r>
            <a:endParaRPr lang="en-GB" sz="3600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required: research-related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income per annum (institution)</a:t>
            </a:r>
          </a:p>
          <a:p>
            <a:r>
              <a:rPr lang="en-US" dirty="0" smtClean="0"/>
              <a:t>Number of researchers</a:t>
            </a:r>
          </a:p>
          <a:p>
            <a:r>
              <a:rPr lang="en-US" dirty="0" smtClean="0"/>
              <a:t>Average researcher salary</a:t>
            </a:r>
          </a:p>
          <a:p>
            <a:r>
              <a:rPr lang="en-US" dirty="0" smtClean="0"/>
              <a:t>Publications per annum (institution)</a:t>
            </a:r>
          </a:p>
          <a:p>
            <a:r>
              <a:rPr lang="en-US" dirty="0" smtClean="0"/>
              <a:t>Time spent reading and writing articles</a:t>
            </a:r>
          </a:p>
          <a:p>
            <a:r>
              <a:rPr lang="en-US" dirty="0" smtClean="0"/>
              <a:t>Time spent serving as editors and on editorial boards</a:t>
            </a:r>
          </a:p>
          <a:p>
            <a:r>
              <a:rPr lang="en-US" dirty="0" smtClean="0"/>
              <a:t>Time spent peer reviewing articles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required: library-related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 of subscriptions:</a:t>
            </a:r>
          </a:p>
          <a:p>
            <a:pPr lvl="1"/>
            <a:r>
              <a:rPr lang="en-US" dirty="0" smtClean="0"/>
              <a:t>Print-only</a:t>
            </a:r>
          </a:p>
          <a:p>
            <a:pPr lvl="1"/>
            <a:r>
              <a:rPr lang="en-US" dirty="0" smtClean="0"/>
              <a:t>Electronic-only</a:t>
            </a:r>
          </a:p>
          <a:p>
            <a:pPr lvl="1"/>
            <a:r>
              <a:rPr lang="en-US" dirty="0" smtClean="0"/>
              <a:t>Dual mode</a:t>
            </a:r>
          </a:p>
          <a:p>
            <a:r>
              <a:rPr lang="en-US" dirty="0" smtClean="0"/>
              <a:t>Cost of subscriptions</a:t>
            </a:r>
          </a:p>
          <a:p>
            <a:r>
              <a:rPr lang="en-US" dirty="0" smtClean="0"/>
              <a:t>Handling time for journals/books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required: Repository-related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Operational cost of repository per annum</a:t>
            </a:r>
          </a:p>
          <a:p>
            <a:r>
              <a:rPr lang="en-US" dirty="0" smtClean="0"/>
              <a:t>Time taken to deposit</a:t>
            </a:r>
          </a:p>
          <a:p>
            <a:r>
              <a:rPr lang="en-US" dirty="0" smtClean="0"/>
              <a:t>Average salary of depositor</a:t>
            </a:r>
          </a:p>
          <a:p>
            <a:r>
              <a:rPr lang="en-US" dirty="0" smtClean="0"/>
              <a:t>Number of items produced by the institution per annum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3282"/>
          </a:xfrm>
        </p:spPr>
        <p:txBody>
          <a:bodyPr/>
          <a:lstStyle/>
          <a:p>
            <a:r>
              <a:rPr lang="en-GB" dirty="0" smtClean="0"/>
              <a:t>Context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280"/>
            <a:ext cx="8229600" cy="4582160"/>
          </a:xfrm>
        </p:spPr>
        <p:txBody>
          <a:bodyPr>
            <a:normAutofit/>
          </a:bodyPr>
          <a:lstStyle/>
          <a:p>
            <a:r>
              <a:rPr lang="en-GB" dirty="0" smtClean="0"/>
              <a:t>Information systems perspective on scholarly communication (</a:t>
            </a:r>
            <a:r>
              <a:rPr lang="en-US" dirty="0" err="1" smtClean="0"/>
              <a:t>Björk</a:t>
            </a:r>
            <a:r>
              <a:rPr lang="en-GB" dirty="0" smtClean="0"/>
              <a:t>, 2007)</a:t>
            </a:r>
          </a:p>
          <a:p>
            <a:r>
              <a:rPr lang="en-GB" dirty="0" smtClean="0"/>
              <a:t>Economic studies on the scholarly publishing system:</a:t>
            </a:r>
          </a:p>
          <a:p>
            <a:pPr lvl="1"/>
            <a:r>
              <a:rPr lang="en-GB" dirty="0" smtClean="0"/>
              <a:t>CEPA (2008) – identified costs and </a:t>
            </a:r>
            <a:r>
              <a:rPr lang="en-GB" dirty="0" err="1" smtClean="0"/>
              <a:t>cashflows</a:t>
            </a:r>
            <a:r>
              <a:rPr lang="en-GB" dirty="0" smtClean="0"/>
              <a:t> in the system, worldwide and UK</a:t>
            </a:r>
          </a:p>
          <a:p>
            <a:pPr lvl="1"/>
            <a:r>
              <a:rPr lang="en-GB" dirty="0" smtClean="0"/>
              <a:t>Houghton et al (2006a, 2006b, 2009a, 2009b, 2009c) – identified costs and </a:t>
            </a:r>
            <a:r>
              <a:rPr lang="en-GB" dirty="0" err="1" smtClean="0"/>
              <a:t>cashflows</a:t>
            </a:r>
            <a:r>
              <a:rPr lang="en-GB" dirty="0" smtClean="0"/>
              <a:t> plus efficiency effects</a:t>
            </a:r>
          </a:p>
          <a:p>
            <a:r>
              <a:rPr lang="en-GB" dirty="0" smtClean="0"/>
              <a:t>Other studies on comparative costs of subscription and OA publishing in individual institutions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‘Houghton Model’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4330"/>
            <a:ext cx="8229600" cy="4097350"/>
          </a:xfrm>
        </p:spPr>
        <p:txBody>
          <a:bodyPr/>
          <a:lstStyle/>
          <a:p>
            <a:pPr marL="628650" indent="-492125"/>
            <a:r>
              <a:rPr lang="en-GB" dirty="0" smtClean="0"/>
              <a:t>Available to download online</a:t>
            </a:r>
          </a:p>
          <a:p>
            <a:pPr marL="628650" indent="-492125"/>
            <a:r>
              <a:rPr lang="en-GB" dirty="0" smtClean="0"/>
              <a:t>Anyone can use their own data to populate it</a:t>
            </a:r>
          </a:p>
          <a:p>
            <a:pPr marL="628650" indent="-492125"/>
            <a:r>
              <a:rPr lang="en-GB" dirty="0" smtClean="0"/>
              <a:t>Models three </a:t>
            </a:r>
            <a:r>
              <a:rPr lang="en-GB" dirty="0" smtClean="0"/>
              <a:t>alternative Open Access communication </a:t>
            </a:r>
            <a:r>
              <a:rPr lang="en-GB" dirty="0" smtClean="0"/>
              <a:t>scenarios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Three scholarly communication scenarios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999" y="1600200"/>
            <a:ext cx="8418801" cy="4318448"/>
          </a:xfrm>
        </p:spPr>
        <p:txBody>
          <a:bodyPr/>
          <a:lstStyle/>
          <a:p>
            <a:pPr marL="628650" indent="-492125">
              <a:spcAft>
                <a:spcPts val="1200"/>
              </a:spcAft>
            </a:pPr>
            <a:r>
              <a:rPr lang="en-GB" dirty="0" smtClean="0"/>
              <a:t>Self-archiving in repositories (‘Green’ Open Access)</a:t>
            </a:r>
          </a:p>
          <a:p>
            <a:pPr marL="948690" lvl="1" indent="-492125"/>
            <a:r>
              <a:rPr lang="en-GB" dirty="0" smtClean="0"/>
              <a:t>In parallel with subscription journals</a:t>
            </a:r>
          </a:p>
          <a:p>
            <a:pPr marL="948690" lvl="1" indent="-492125"/>
            <a:r>
              <a:rPr lang="en-GB" dirty="0" smtClean="0"/>
              <a:t>Instead of subscription journals, via repositories with overlay services </a:t>
            </a:r>
          </a:p>
          <a:p>
            <a:pPr marL="628650" indent="-492125"/>
            <a:r>
              <a:rPr lang="en-GB" dirty="0" smtClean="0"/>
              <a:t>Open Access journals (‘Gold’ Open Access publishing)</a:t>
            </a:r>
          </a:p>
          <a:p>
            <a:pPr marL="948690" lvl="1" indent="-492125"/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Rationales and assumptions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Obvious direct cost savings (subscriptions, ILL, PPV)</a:t>
            </a:r>
          </a:p>
          <a:p>
            <a:r>
              <a:rPr lang="en-GB" dirty="0" smtClean="0"/>
              <a:t>Open Access makes it easier to find and retrieve the material a researcher needs to READ</a:t>
            </a:r>
          </a:p>
          <a:p>
            <a:r>
              <a:rPr lang="en-GB" dirty="0" smtClean="0"/>
              <a:t>Open Access makes it easier to find and retrieve the material a researcher needs when WRITING papers</a:t>
            </a:r>
          </a:p>
          <a:p>
            <a:r>
              <a:rPr lang="en-GB" dirty="0" smtClean="0"/>
              <a:t>Open Access makes it easier to find and retrieve the material a researcher needs when carrying out PEER REVIEW work</a:t>
            </a:r>
          </a:p>
          <a:p>
            <a:r>
              <a:rPr lang="en-GB" dirty="0" smtClean="0"/>
              <a:t>Open Access obviates the need to spend time seeking permissions or dealing with copyright and licensing issues</a:t>
            </a:r>
          </a:p>
          <a:p>
            <a:r>
              <a:rPr lang="en-GB" dirty="0" smtClean="0"/>
              <a:t>etc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study for JISC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Builds on the work of </a:t>
            </a:r>
            <a:r>
              <a:rPr lang="en-GB" dirty="0" err="1" smtClean="0"/>
              <a:t>Bjork</a:t>
            </a:r>
            <a:r>
              <a:rPr lang="en-GB" dirty="0" smtClean="0"/>
              <a:t> and Houghton:</a:t>
            </a:r>
          </a:p>
          <a:p>
            <a:pPr lvl="1"/>
            <a:r>
              <a:rPr lang="en-GB" dirty="0" smtClean="0"/>
              <a:t>Analysis of activities in the scholarly communication system</a:t>
            </a:r>
          </a:p>
          <a:p>
            <a:pPr lvl="1"/>
            <a:r>
              <a:rPr lang="en-GB" dirty="0" smtClean="0"/>
              <a:t>Attached costs to each activity</a:t>
            </a:r>
          </a:p>
          <a:p>
            <a:r>
              <a:rPr lang="en-GB" dirty="0" smtClean="0"/>
              <a:t>Used the Houghton online model to calculate the value of the main cost elements</a:t>
            </a:r>
          </a:p>
          <a:p>
            <a:r>
              <a:rPr lang="en-GB" dirty="0" smtClean="0"/>
              <a:t>Modelled the economic outcomes for individual UK universities of a move to each new scholarly communication scenario  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needed for modelling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Library-related data</a:t>
            </a:r>
          </a:p>
          <a:p>
            <a:r>
              <a:rPr lang="en-GB" sz="3200" dirty="0" smtClean="0"/>
              <a:t>Research-related data</a:t>
            </a:r>
          </a:p>
          <a:p>
            <a:r>
              <a:rPr lang="en-GB" sz="3200" dirty="0" smtClean="0"/>
              <a:t>Repository-related data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2120"/>
          </a:xfrm>
        </p:spPr>
        <p:txBody>
          <a:bodyPr/>
          <a:lstStyle/>
          <a:p>
            <a:r>
              <a:rPr lang="en-GB" dirty="0" smtClean="0"/>
              <a:t>Case 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6758"/>
            <a:ext cx="8229600" cy="528260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Four UK universities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University A: Small, post-1992 university with a research income of c2 million GBP per annum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University B: university with traditional strength in applied research and a strong enterprise focus: research funding c10 million GBP per annum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>
                <a:solidFill>
                  <a:srgbClr val="8EB4E3"/>
                </a:solidFill>
              </a:rPr>
              <a:t>University C: large, research-intensive university: research funding c75 million GBP per annum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/>
              <a:t>University D: old, large, top-flight university: research income c200 million GBP per annum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Universities differ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things differently in libraries</a:t>
            </a:r>
          </a:p>
          <a:p>
            <a:r>
              <a:rPr lang="en-GB" dirty="0" smtClean="0"/>
              <a:t>Buy journals in different ways</a:t>
            </a:r>
          </a:p>
          <a:p>
            <a:r>
              <a:rPr lang="en-GB" dirty="0" smtClean="0"/>
              <a:t>Run more or less elaborate repositories</a:t>
            </a:r>
          </a:p>
          <a:p>
            <a:r>
              <a:rPr lang="en-GB" dirty="0" smtClean="0"/>
              <a:t>Employ different numbers of people</a:t>
            </a:r>
          </a:p>
          <a:p>
            <a:r>
              <a:rPr lang="en-GB" dirty="0" smtClean="0"/>
              <a:t>Pay people different salaries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4233" y="6309360"/>
            <a:ext cx="2732567" cy="366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9F3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1812</TotalTime>
  <Words>657</Words>
  <Application>Microsoft Macintosh PowerPoint</Application>
  <PresentationFormat>On-screen Show (4:3)</PresentationFormat>
  <Paragraphs>99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Apex</vt:lpstr>
      <vt:lpstr>Why your university should care about open access: some economic considerations</vt:lpstr>
      <vt:lpstr>Context</vt:lpstr>
      <vt:lpstr>‘Houghton Model’</vt:lpstr>
      <vt:lpstr>Three scholarly communication scenarios</vt:lpstr>
      <vt:lpstr>Rationales and assumptions</vt:lpstr>
      <vt:lpstr>Our study for JISC</vt:lpstr>
      <vt:lpstr>Data needed for modelling</vt:lpstr>
      <vt:lpstr>Case studies</vt:lpstr>
      <vt:lpstr>Universities differ</vt:lpstr>
      <vt:lpstr>Annual savings: library handling costs</vt:lpstr>
      <vt:lpstr>Savings from OA via repositories</vt:lpstr>
      <vt:lpstr>Savings from OA via OA journals</vt:lpstr>
      <vt:lpstr>University UK:  Annual savings from OA</vt:lpstr>
      <vt:lpstr>Savings per annum: OA journals</vt:lpstr>
      <vt:lpstr>Savings per annum: OA via repositories</vt:lpstr>
      <vt:lpstr>Thank you for listening</vt:lpstr>
      <vt:lpstr>Data required: research-related</vt:lpstr>
      <vt:lpstr>Data required: library-related</vt:lpstr>
      <vt:lpstr>Data required: Repository-related data</vt:lpstr>
    </vt:vector>
  </TitlesOfParts>
  <Company>KEY PERSPECTIVES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Modelling Open access for institutions</dc:title>
  <dc:creator>ALMA SWAN</dc:creator>
  <cp:lastModifiedBy>Alma Swan</cp:lastModifiedBy>
  <cp:revision>22</cp:revision>
  <dcterms:created xsi:type="dcterms:W3CDTF">2010-04-13T06:14:20Z</dcterms:created>
  <dcterms:modified xsi:type="dcterms:W3CDTF">2010-04-13T06:27:32Z</dcterms:modified>
</cp:coreProperties>
</file>