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5" r:id="rId2"/>
    <p:sldId id="470" r:id="rId3"/>
    <p:sldId id="442" r:id="rId4"/>
    <p:sldId id="444" r:id="rId5"/>
    <p:sldId id="445" r:id="rId6"/>
    <p:sldId id="465" r:id="rId7"/>
    <p:sldId id="500" r:id="rId8"/>
    <p:sldId id="501" r:id="rId9"/>
    <p:sldId id="502" r:id="rId10"/>
    <p:sldId id="489" r:id="rId11"/>
    <p:sldId id="490" r:id="rId12"/>
    <p:sldId id="491" r:id="rId13"/>
    <p:sldId id="492" r:id="rId14"/>
    <p:sldId id="493" r:id="rId15"/>
    <p:sldId id="494" r:id="rId16"/>
    <p:sldId id="498" r:id="rId17"/>
    <p:sldId id="499" r:id="rId18"/>
  </p:sldIdLst>
  <p:sldSz cx="10080625" cy="7559675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</p:showPr>
  <p:clrMru>
    <a:srgbClr val="2B7FD3"/>
    <a:srgbClr val="9BC1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6" y="-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0"/>
        <p:guide pos="197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BE42EEA-9879-144D-9D7E-7B4593B027DD}" type="datetime1">
              <a:rPr lang="en-US"/>
              <a:pPr>
                <a:defRPr/>
              </a:pPr>
              <a:t>6/21/2010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D1C7A65-D692-7942-9DA9-C4906B2F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6513" cy="383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769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D7616BA-1985-7D46-BA1D-8027BED831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347D51-BA67-BD48-86B2-ED1288FC06D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818553-ACA4-7A4C-8B00-7F92B2EE3BE6}" type="slidenum">
              <a:rPr lang="en-GB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818553-ACA4-7A4C-8B00-7F92B2EE3BE6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A6B8C-5798-D740-81D8-E7E1FC171F98}" type="slidenum">
              <a:rPr lang="en-GB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AC3B9-7A52-374E-B41A-18EB41512184}" type="slidenum">
              <a:rPr lang="en-GB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471D2-6B2D-144E-B1B3-DE8BCCA989F6}" type="slidenum">
              <a:rPr lang="en-GB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4DE86-7EC8-4493-9562-B4BD3FA476A9}" type="slidenum">
              <a:rPr lang="de-DE"/>
              <a:pPr/>
              <a:t>7</a:t>
            </a:fld>
            <a:endParaRPr lang="de-DE"/>
          </a:p>
        </p:txBody>
      </p:sp>
      <p:sp>
        <p:nvSpPr>
          <p:cNvPr id="3277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7425" y="763588"/>
            <a:ext cx="5122863" cy="3841750"/>
          </a:xfrm>
          <a:ln/>
        </p:spPr>
      </p:sp>
      <p:sp>
        <p:nvSpPr>
          <p:cNvPr id="32772" name="Notizenplatzhalter 2"/>
          <p:cNvSpPr>
            <a:spLocks noGrp="1"/>
          </p:cNvSpPr>
          <p:nvPr>
            <p:ph type="body" idx="1"/>
          </p:nvPr>
        </p:nvSpPr>
        <p:spPr>
          <a:xfrm>
            <a:off x="944563" y="4860925"/>
            <a:ext cx="5210175" cy="4610100"/>
          </a:xfrm>
          <a:noFill/>
          <a:ln/>
        </p:spPr>
        <p:txBody>
          <a:bodyPr lIns="98839" tIns="49419" rIns="98839" bIns="49419"/>
          <a:lstStyle/>
          <a:p>
            <a:pPr eaLnBrk="1" hangingPunct="1"/>
            <a:endParaRPr lang="de-DE" smtClean="0"/>
          </a:p>
        </p:txBody>
      </p:sp>
      <p:sp>
        <p:nvSpPr>
          <p:cNvPr id="32773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90" tIns="51446" rIns="102890" bIns="51446"/>
          <a:lstStyle/>
          <a:p>
            <a:pPr defTabSz="1028700"/>
            <a:fld id="{C18F70D3-EA75-4832-81A2-0C222555F220}" type="slidenum">
              <a:rPr lang="de-DE" sz="2700">
                <a:solidFill>
                  <a:schemeClr val="bg1"/>
                </a:solidFill>
                <a:latin typeface="Times New Roman" charset="0"/>
                <a:cs typeface="Arial" charset="0"/>
              </a:rPr>
              <a:pPr defTabSz="1028700"/>
              <a:t>7</a:t>
            </a:fld>
            <a:endParaRPr lang="de-DE" sz="2700">
              <a:solidFill>
                <a:schemeClr val="bg1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cs typeface="Arial" charset="0"/>
            </a:endParaRPr>
          </a:p>
        </p:txBody>
      </p:sp>
      <p:sp>
        <p:nvSpPr>
          <p:cNvPr id="1239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 lIns="97704" tIns="48852" rIns="97704" bIns="48852"/>
          <a:lstStyle/>
          <a:p>
            <a:r>
              <a:rPr lang="en-GB" smtClean="0">
                <a:latin typeface="Arial" charset="0"/>
              </a:rPr>
              <a:t>Kennismaking met Digital Preservation</a:t>
            </a:r>
          </a:p>
        </p:txBody>
      </p:sp>
      <p:sp>
        <p:nvSpPr>
          <p:cNvPr id="12390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noFill/>
        </p:spPr>
        <p:txBody>
          <a:bodyPr lIns="97704" tIns="48852" rIns="97704" bIns="48852"/>
          <a:lstStyle/>
          <a:p>
            <a:fld id="{2E893B2E-D6B4-4D31-9C7D-6AA95D033478}" type="slidenum">
              <a:rPr lang="en-GB">
                <a:latin typeface="Arial" charset="0"/>
              </a:rPr>
              <a:pPr/>
              <a:t>8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83334-85BF-46D7-8031-512ADF574F39}" type="slidenum">
              <a:rPr lang="de-DE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818553-ACA4-7A4C-8B00-7F92B2EE3BE6}" type="slidenum">
              <a:rPr lang="en-GB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1F3E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9688" y="1638300"/>
            <a:ext cx="7421562" cy="1984375"/>
          </a:xfrm>
          <a:noFill/>
          <a:ln w="76200"/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9688" y="3622675"/>
            <a:ext cx="6615112" cy="733425"/>
          </a:xfrm>
          <a:ln w="76200"/>
        </p:spPr>
        <p:txBody>
          <a:bodyPr/>
          <a:lstStyle>
            <a:lvl1pPr marL="193675" indent="0" algn="r">
              <a:buFont typeface="Wingdings 3" charset="2"/>
              <a:buNone/>
              <a:defRPr>
                <a:solidFill>
                  <a:schemeClr val="bg1"/>
                </a:solidFill>
                <a:latin typeface="GillSans Light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2719-8FA2-474F-BA23-743D628FE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8300" y="0"/>
            <a:ext cx="2092325" cy="62404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6563" y="0"/>
            <a:ext cx="6129337" cy="62404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9D94-C394-5945-9451-9C421011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4CC3-57F1-D942-8C05-72FF3517D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980E5-11C8-034F-B0D7-E2879AEC4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563" y="1477963"/>
            <a:ext cx="38592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8175" y="1477963"/>
            <a:ext cx="38592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E1D7-94AB-2E48-BF96-BEC06A3349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9A60-B883-294E-AFEB-38336A7BD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A395-B261-F34A-B5B4-6FBFC0C70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578B-CEB3-3545-ADA0-BDD005170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632C-5B49-6E40-850B-5548D6EA7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7368-12CB-644C-940F-C2BA0EA3C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5313" y="0"/>
            <a:ext cx="8215312" cy="1160463"/>
          </a:xfrm>
          <a:prstGeom prst="rect">
            <a:avLst/>
          </a:prstGeom>
          <a:gradFill rotWithShape="1">
            <a:gsLst>
              <a:gs pos="0">
                <a:srgbClr val="002E5D"/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563" y="1477963"/>
            <a:ext cx="7870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5" descr="E-prints 4co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438" y="6669088"/>
            <a:ext cx="1666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0" y="6467475"/>
            <a:ext cx="10080625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ea typeface="+mn-ea"/>
              <a:cs typeface="+mn-cs"/>
            </a:endParaRPr>
          </a:p>
        </p:txBody>
      </p:sp>
      <p:pic>
        <p:nvPicPr>
          <p:cNvPr id="1030" name="Picture 7" descr="Keyboard_blue"/>
          <p:cNvPicPr>
            <a:picLocks noChangeAspect="1" noChangeArrowheads="1"/>
          </p:cNvPicPr>
          <p:nvPr/>
        </p:nvPicPr>
        <p:blipFill>
          <a:blip r:embed="rId14"/>
          <a:srcRect l="27690" t="30487" r="32971" b="38718"/>
          <a:stretch>
            <a:fillRect/>
          </a:stretch>
        </p:blipFill>
        <p:spPr bwMode="auto">
          <a:xfrm>
            <a:off x="0" y="0"/>
            <a:ext cx="17462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2pPr>
      <a:lvl3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3pPr>
      <a:lvl4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4pPr>
      <a:lvl5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5pPr>
      <a:lvl6pPr marL="6492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6pPr>
      <a:lvl7pPr marL="11064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7pPr>
      <a:lvl8pPr marL="15636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8pPr>
      <a:lvl9pPr marL="20208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9pPr>
    </p:titleStyle>
    <p:bodyStyle>
      <a:lvl1pPr marL="395288" indent="-395288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20750" indent="-327025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70013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19275" indent="-250825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270125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7273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6pPr>
      <a:lvl7pPr marL="31845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7pPr>
      <a:lvl8pPr marL="36417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8pPr>
      <a:lvl9pPr marL="40989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%5Clehre%5Cvo_donauuni_krems_dp%5CDUKrems_UE%5CExports,%20Plans,%20Slides%5CDU_Krems__Preservation_Plan_Final%20Report.pd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hyperlink" Target="..%5Clehre%5Cvo_donauuni_krems_dp%5CDUKrems_UE%5CExports,%20Plans,%20Slides%5CDU_Krems__Preservation_Plan_for_Papers%20(finished).x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8138" t="24497" r="8557" b="26174"/>
          <a:stretch>
            <a:fillRect/>
          </a:stretch>
        </p:blipFill>
        <p:spPr>
          <a:xfrm>
            <a:off x="4354512" y="503237"/>
            <a:ext cx="5422622" cy="240798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ContrastingLeftFacing" fov="3600000">
              <a:rot lat="576989" lon="2026573" rev="21278163"/>
            </a:camera>
            <a:lightRig rig="threePt" dir="t"/>
          </a:scene3d>
          <a:sp3d/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2" y="5837238"/>
            <a:ext cx="7892752" cy="1417637"/>
          </a:xfrm>
          <a:ln w="9525"/>
        </p:spPr>
        <p:txBody>
          <a:bodyPr/>
          <a:lstStyle/>
          <a:p>
            <a:pPr marL="0" indent="0" eaLnBrk="1" hangingPunct="1">
              <a:defRPr/>
            </a:pPr>
            <a:r>
              <a:rPr lang="en-US" sz="6600" dirty="0" err="1" smtClean="0"/>
              <a:t>EPrints</a:t>
            </a:r>
            <a:r>
              <a:rPr lang="en-US" sz="6600" dirty="0" smtClean="0"/>
              <a:t> Preservation</a:t>
            </a:r>
            <a:endParaRPr lang="en-US" sz="3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2113" y="6218238"/>
            <a:ext cx="92900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 anchor="ctr">
            <a:prstTxWarp prst="textNoShape">
              <a:avLst/>
            </a:prstTxWarp>
          </a:bodyPr>
          <a:lstStyle/>
          <a:p>
            <a:pPr defTabSz="1008063">
              <a:defRPr/>
            </a:pPr>
            <a:r>
              <a:rPr lang="en-US" sz="6600" kern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6600" kern="0" dirty="0">
                <a:solidFill>
                  <a:schemeClr val="bg1"/>
                </a:solidFill>
                <a:latin typeface="+mj-lt"/>
              </a:rPr>
            </a:br>
            <a:endParaRPr lang="en-US" sz="660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2600" y="6618024"/>
            <a:ext cx="2170584" cy="9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712" y="1417637"/>
            <a:ext cx="5908676" cy="3756026"/>
          </a:xfrm>
        </p:spPr>
        <p:txBody>
          <a:bodyPr/>
          <a:lstStyle/>
          <a:p>
            <a:r>
              <a:rPr lang="en-GB" dirty="0" smtClean="0"/>
              <a:t>Each set of “at risk” classified files can have a single related preservation plan.</a:t>
            </a:r>
          </a:p>
          <a:p>
            <a:r>
              <a:rPr lang="en-GB" dirty="0" smtClean="0"/>
              <a:t>Once uploaded, any defined actions will be performed on </a:t>
            </a:r>
            <a:r>
              <a:rPr lang="en-GB" b="1" dirty="0" smtClean="0"/>
              <a:t>all </a:t>
            </a:r>
            <a:r>
              <a:rPr lang="en-GB" dirty="0" smtClean="0"/>
              <a:t> files of that classification.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1417637"/>
            <a:ext cx="3212679" cy="2438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" y="4770437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17637"/>
            <a:ext cx="9109076" cy="3756026"/>
          </a:xfrm>
        </p:spPr>
        <p:txBody>
          <a:bodyPr/>
          <a:lstStyle/>
          <a:p>
            <a:r>
              <a:rPr lang="en-GB" sz="2800" dirty="0" smtClean="0"/>
              <a:t>No plan can cause files to be deleted.</a:t>
            </a:r>
          </a:p>
          <a:p>
            <a:endParaRPr lang="en-GB" sz="2800" dirty="0" smtClean="0"/>
          </a:p>
          <a:p>
            <a:r>
              <a:rPr lang="en-GB" sz="2800" dirty="0" smtClean="0"/>
              <a:t>A plan controls any files it has created.</a:t>
            </a:r>
          </a:p>
          <a:p>
            <a:r>
              <a:rPr lang="en-GB" sz="2800" dirty="0" smtClean="0"/>
              <a:t>While these files exist, the plan cannot be deleted.</a:t>
            </a:r>
          </a:p>
          <a:p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2" y="3779837"/>
            <a:ext cx="784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17637"/>
            <a:ext cx="9109076" cy="3756026"/>
          </a:xfrm>
        </p:spPr>
        <p:txBody>
          <a:bodyPr/>
          <a:lstStyle/>
          <a:p>
            <a:r>
              <a:rPr lang="en-GB" dirty="0" smtClean="0"/>
              <a:t>Previously high risk objects are still represented by a red bar, but are now in the low risk category.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2" y="3094037"/>
            <a:ext cx="784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Actions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512" y="2620963"/>
            <a:ext cx="5603876" cy="2149474"/>
          </a:xfrm>
        </p:spPr>
        <p:txBody>
          <a:bodyPr/>
          <a:lstStyle/>
          <a:p>
            <a:r>
              <a:rPr lang="en-US" dirty="0" smtClean="0"/>
              <a:t>Download plan for reviewing in planning software.</a:t>
            </a:r>
          </a:p>
          <a:p>
            <a:r>
              <a:rPr lang="en-US" dirty="0" smtClean="0"/>
              <a:t>Re-enact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" y="2408237"/>
            <a:ext cx="3517900" cy="24003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Viewing the Result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9713" y="1477963"/>
            <a:ext cx="9337676" cy="4762500"/>
          </a:xfrm>
        </p:spPr>
        <p:txBody>
          <a:bodyPr/>
          <a:lstStyle/>
          <a:p>
            <a:r>
              <a:rPr lang="en-US" dirty="0" smtClean="0"/>
              <a:t>Before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271818"/>
            <a:ext cx="9307513" cy="822219"/>
          </a:xfrm>
          <a:prstGeom prst="rect">
            <a:avLst/>
          </a:prstGeom>
          <a:ln>
            <a:solidFill>
              <a:srgbClr val="BBE0E3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" y="3932237"/>
            <a:ext cx="7848600" cy="9906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77963"/>
            <a:ext cx="4724399" cy="4762500"/>
          </a:xfrm>
        </p:spPr>
        <p:txBody>
          <a:bodyPr/>
          <a:lstStyle/>
          <a:p>
            <a:r>
              <a:rPr lang="en-US" dirty="0" smtClean="0"/>
              <a:t>Open Provenance Model (OPM) compliant</a:t>
            </a:r>
          </a:p>
          <a:p>
            <a:endParaRPr lang="en-US" dirty="0" smtClean="0"/>
          </a:p>
          <a:p>
            <a:r>
              <a:rPr lang="en-US" dirty="0" smtClean="0"/>
              <a:t>Stored in RDF triple form using the </a:t>
            </a:r>
            <a:r>
              <a:rPr lang="en-US" dirty="0" err="1" smtClean="0"/>
              <a:t>EPrints</a:t>
            </a:r>
            <a:r>
              <a:rPr lang="en-US" dirty="0" smtClean="0"/>
              <a:t> relation manager added in 3.2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112" y="1112837"/>
            <a:ext cx="4432300" cy="5461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30312" y="14176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Identification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992312" y="24082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Characterisation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30512" y="33988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Risk Assessment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92512" y="43894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Planning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78312" y="53800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Action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Bent-Up Arrow 28"/>
          <p:cNvSpPr/>
          <p:nvPr/>
        </p:nvSpPr>
        <p:spPr bwMode="auto">
          <a:xfrm rot="5400000">
            <a:off x="1382712" y="23320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0" name="Bent-Up Arrow 29"/>
          <p:cNvSpPr/>
          <p:nvPr/>
        </p:nvSpPr>
        <p:spPr bwMode="auto">
          <a:xfrm rot="5400000">
            <a:off x="2220912" y="33226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1" name="Bent-Up Arrow 30"/>
          <p:cNvSpPr/>
          <p:nvPr/>
        </p:nvSpPr>
        <p:spPr bwMode="auto">
          <a:xfrm rot="5400000">
            <a:off x="2982912" y="43132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2" name="Bent-Up Arrow 31"/>
          <p:cNvSpPr/>
          <p:nvPr/>
        </p:nvSpPr>
        <p:spPr bwMode="auto">
          <a:xfrm rot="5400000">
            <a:off x="3668712" y="53038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4506912" y="1570037"/>
            <a:ext cx="148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DROID…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5304" y="2560637"/>
            <a:ext cx="23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JHOVE, FITS…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8512" y="3551237"/>
            <a:ext cx="333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Pronom</a:t>
            </a:r>
            <a:r>
              <a:rPr lang="en-GB" dirty="0" smtClean="0">
                <a:solidFill>
                  <a:srgbClr val="FF0000"/>
                </a:solidFill>
              </a:rPr>
              <a:t>, P2 Registry…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6904" y="4541837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Plato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7712" y="5532437"/>
            <a:ext cx="299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Migration, Emulation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30312" y="14176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Identification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992312" y="24082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Characterisation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30512" y="33988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Risk Assessment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92512" y="43894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Planning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78312" y="5380037"/>
            <a:ext cx="2514600" cy="8382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Action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Bent-Up Arrow 28"/>
          <p:cNvSpPr/>
          <p:nvPr/>
        </p:nvSpPr>
        <p:spPr bwMode="auto">
          <a:xfrm rot="5400000">
            <a:off x="1382712" y="23320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0" name="Bent-Up Arrow 29"/>
          <p:cNvSpPr/>
          <p:nvPr/>
        </p:nvSpPr>
        <p:spPr bwMode="auto">
          <a:xfrm rot="5400000">
            <a:off x="2220912" y="33226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1" name="Bent-Up Arrow 30"/>
          <p:cNvSpPr/>
          <p:nvPr/>
        </p:nvSpPr>
        <p:spPr bwMode="auto">
          <a:xfrm rot="5400000">
            <a:off x="2982912" y="43132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2" name="Bent-Up Arrow 31"/>
          <p:cNvSpPr/>
          <p:nvPr/>
        </p:nvSpPr>
        <p:spPr bwMode="auto">
          <a:xfrm rot="5400000">
            <a:off x="3668712" y="5303837"/>
            <a:ext cx="6858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4506912" y="1570037"/>
            <a:ext cx="148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DROID…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5304" y="2560637"/>
            <a:ext cx="23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JHOVE, FITS…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8512" y="3551237"/>
            <a:ext cx="333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Pronom</a:t>
            </a:r>
            <a:r>
              <a:rPr lang="en-GB" dirty="0" smtClean="0">
                <a:solidFill>
                  <a:srgbClr val="FF0000"/>
                </a:solidFill>
              </a:rPr>
              <a:t>, P2 Registry…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6904" y="4541837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Plato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7712" y="5532437"/>
            <a:ext cx="299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Migration, Emulation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1779588" y="3360737"/>
            <a:ext cx="48006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Digital Repository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6771" y="1280830"/>
            <a:ext cx="1932120" cy="115845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Get Content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(Ingest)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37135" y="1280830"/>
            <a:ext cx="1932120" cy="115845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Serve Content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4703" y="1868805"/>
            <a:ext cx="1008063" cy="1750"/>
          </a:xfrm>
          <a:prstGeom prst="line">
            <a:avLst/>
          </a:prstGeom>
          <a:ln w="1174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69255" y="1868805"/>
            <a:ext cx="924057" cy="1750"/>
          </a:xfrm>
          <a:prstGeom prst="line">
            <a:avLst/>
          </a:prstGeom>
          <a:ln w="1174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88891" y="1868805"/>
            <a:ext cx="588036" cy="1750"/>
          </a:xfrm>
          <a:prstGeom prst="line">
            <a:avLst/>
          </a:prstGeom>
          <a:ln w="1174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49099" y="1868805"/>
            <a:ext cx="504031" cy="1750"/>
          </a:xfrm>
          <a:prstGeom prst="line">
            <a:avLst/>
          </a:prstGeom>
          <a:ln w="1174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799945" y="1189037"/>
            <a:ext cx="2688167" cy="1207135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Manage Content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32332" y="2499007"/>
            <a:ext cx="3008180" cy="41998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Appraise &amp; Select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32332" y="3086982"/>
            <a:ext cx="3008180" cy="41998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Store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32332" y="3674956"/>
            <a:ext cx="3008180" cy="41998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Index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32332" y="4262931"/>
            <a:ext cx="3008180" cy="41998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Preservation - Check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32332" y="4850906"/>
            <a:ext cx="3008180" cy="41998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Preservation - Analyse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32332" y="5438881"/>
            <a:ext cx="3008180" cy="41998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Preservation - Action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32332" y="6026855"/>
            <a:ext cx="3008180" cy="41998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Dispose</a:t>
            </a:r>
          </a:p>
        </p:txBody>
      </p:sp>
      <p:sp>
        <p:nvSpPr>
          <p:cNvPr id="20" name="Rounded Rectangle 19"/>
          <p:cNvSpPr/>
          <p:nvPr/>
        </p:nvSpPr>
        <p:spPr>
          <a:xfrm rot="16200000">
            <a:off x="5322997" y="4328296"/>
            <a:ext cx="3359856" cy="420026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Locate</a:t>
            </a:r>
          </a:p>
        </p:txBody>
      </p:sp>
      <p:sp>
        <p:nvSpPr>
          <p:cNvPr id="21" name="Rounded Rectangle 20"/>
          <p:cNvSpPr/>
          <p:nvPr/>
        </p:nvSpPr>
        <p:spPr>
          <a:xfrm rot="16200000">
            <a:off x="5911034" y="4328296"/>
            <a:ext cx="3359856" cy="420026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Retrieve</a:t>
            </a:r>
          </a:p>
        </p:txBody>
      </p:sp>
      <p:sp>
        <p:nvSpPr>
          <p:cNvPr id="23" name="Rounded Rectangle 22"/>
          <p:cNvSpPr/>
          <p:nvPr/>
        </p:nvSpPr>
        <p:spPr>
          <a:xfrm rot="16200000">
            <a:off x="1589197" y="4335352"/>
            <a:ext cx="3359856" cy="420026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Ingest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3-stage repository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88036" y="1244197"/>
            <a:ext cx="3461676" cy="435731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Preservation - Analyse</a:t>
            </a:r>
          </a:p>
        </p:txBody>
      </p:sp>
      <p:sp>
        <p:nvSpPr>
          <p:cNvPr id="22531" name="TextBox 32"/>
          <p:cNvSpPr txBox="1">
            <a:spLocks noChangeArrowheads="1"/>
          </p:cNvSpPr>
          <p:nvPr/>
        </p:nvSpPr>
        <p:spPr bwMode="auto">
          <a:xfrm>
            <a:off x="5712354" y="1328193"/>
            <a:ext cx="4368271" cy="4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latin typeface="Calibri" charset="0"/>
              </a:rPr>
              <a:t>EPrints File Classification</a:t>
            </a:r>
          </a:p>
        </p:txBody>
      </p:sp>
      <p:pic>
        <p:nvPicPr>
          <p:cNvPr id="2253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284" y="1721926"/>
            <a:ext cx="9189819" cy="46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88036" y="1238947"/>
            <a:ext cx="3537875" cy="440981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Preservation - Analyse</a:t>
            </a:r>
          </a:p>
        </p:txBody>
      </p:sp>
      <p:sp>
        <p:nvSpPr>
          <p:cNvPr id="26627" name="TextBox 32"/>
          <p:cNvSpPr txBox="1">
            <a:spLocks noChangeArrowheads="1"/>
          </p:cNvSpPr>
          <p:nvPr/>
        </p:nvSpPr>
        <p:spPr bwMode="auto">
          <a:xfrm>
            <a:off x="2772172" y="1322943"/>
            <a:ext cx="7308453" cy="4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latin typeface="Calibri" charset="0"/>
              </a:rPr>
              <a:t>EPrints File Classification + Risk Analysis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1848115" y="83996"/>
            <a:ext cx="6804422" cy="8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600" b="1" dirty="0">
                <a:solidFill>
                  <a:schemeClr val="bg1"/>
                </a:solidFill>
                <a:latin typeface="Calibri" charset="0"/>
              </a:rPr>
              <a:t>Risk Analysis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 In </a:t>
            </a:r>
            <a:r>
              <a:rPr lang="en-US" dirty="0" err="1" smtClean="0"/>
              <a:t>EPrints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" y="1874837"/>
            <a:ext cx="881609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77537" y="1279196"/>
            <a:ext cx="3118693" cy="400732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Preservation - Analyse</a:t>
            </a:r>
          </a:p>
        </p:txBody>
      </p:sp>
      <p:sp>
        <p:nvSpPr>
          <p:cNvPr id="28675" name="TextBox 32"/>
          <p:cNvSpPr txBox="1">
            <a:spLocks noChangeArrowheads="1"/>
          </p:cNvSpPr>
          <p:nvPr/>
        </p:nvSpPr>
        <p:spPr bwMode="auto">
          <a:xfrm>
            <a:off x="2761671" y="1363192"/>
            <a:ext cx="7308453" cy="4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latin typeface="Calibri" charset="0"/>
              </a:rPr>
              <a:t>EPrints File Classification + Risk Analysis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1848115" y="83996"/>
            <a:ext cx="6804422" cy="8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600" b="1" dirty="0">
                <a:solidFill>
                  <a:schemeClr val="bg1"/>
                </a:solidFill>
                <a:latin typeface="Calibri" charset="0"/>
              </a:rPr>
              <a:t>Risk Analysis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312" y="1951037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 In </a:t>
            </a:r>
            <a:r>
              <a:rPr lang="en-US" dirty="0" err="1" smtClean="0"/>
              <a:t>EPrints</a:t>
            </a:r>
            <a:r>
              <a:rPr lang="en-US" dirty="0" smtClean="0"/>
              <a:t> - Detailed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712" y="2484437"/>
            <a:ext cx="5908676" cy="3756026"/>
          </a:xfrm>
        </p:spPr>
        <p:txBody>
          <a:bodyPr/>
          <a:lstStyle/>
          <a:p>
            <a:r>
              <a:rPr lang="en-US" dirty="0" smtClean="0"/>
              <a:t>If more than 1 file requested:</a:t>
            </a:r>
            <a:endParaRPr lang="en-GB" dirty="0" smtClean="0"/>
          </a:p>
          <a:p>
            <a:pPr lvl="1"/>
            <a:r>
              <a:rPr lang="en-US" dirty="0" smtClean="0"/>
              <a:t>Provide Newest and Oldest</a:t>
            </a:r>
          </a:p>
          <a:p>
            <a:r>
              <a:rPr lang="en-US" dirty="0" smtClean="0"/>
              <a:t>If morn than 3 files requested:</a:t>
            </a:r>
            <a:endParaRPr lang="en-GB" dirty="0" smtClean="0"/>
          </a:p>
          <a:p>
            <a:pPr lvl="1"/>
            <a:r>
              <a:rPr lang="en-US" dirty="0" smtClean="0"/>
              <a:t>Also provide Largest and Smallest</a:t>
            </a:r>
            <a:endParaRPr lang="en-GB" dirty="0" smtClean="0"/>
          </a:p>
          <a:p>
            <a:r>
              <a:rPr lang="en-US" dirty="0" smtClean="0"/>
              <a:t>Then</a:t>
            </a:r>
            <a:endParaRPr lang="en-GB" dirty="0" smtClean="0"/>
          </a:p>
          <a:p>
            <a:pPr lvl="1"/>
            <a:r>
              <a:rPr lang="en-US" dirty="0" smtClean="0"/>
              <a:t>Provide a random selection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1417637"/>
            <a:ext cx="3212679" cy="24384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 idx="4294967295"/>
          </p:nvPr>
        </p:nvSpPr>
        <p:spPr/>
        <p:txBody>
          <a:bodyPr lIns="101588" tIns="50794" rIns="101588" bIns="50794"/>
          <a:lstStyle/>
          <a:p>
            <a:pPr eaLnBrk="1" hangingPunct="1"/>
            <a:r>
              <a:rPr lang="de-DE" smtClean="0"/>
              <a:t>Preservation Planning</a:t>
            </a:r>
            <a:endParaRPr lang="de-AT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759" y="2855877"/>
            <a:ext cx="6680165" cy="327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 rot="10800000" flipV="1">
            <a:off x="1932120" y="1511936"/>
            <a:ext cx="2241890" cy="145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Gerade Verbindung 11"/>
          <p:cNvCxnSpPr>
            <a:cxnSpLocks noChangeShapeType="1"/>
          </p:cNvCxnSpPr>
          <p:nvPr/>
        </p:nvCxnSpPr>
        <p:spPr bwMode="auto">
          <a:xfrm rot="10800000" flipV="1">
            <a:off x="3948245" y="1763924"/>
            <a:ext cx="5964370" cy="1343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 rot="16200000" flipH="1">
            <a:off x="1210392" y="3955585"/>
            <a:ext cx="3643343" cy="2283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Gerade Verbindung 13"/>
          <p:cNvCxnSpPr>
            <a:cxnSpLocks noChangeShapeType="1"/>
          </p:cNvCxnSpPr>
          <p:nvPr/>
        </p:nvCxnSpPr>
        <p:spPr bwMode="auto">
          <a:xfrm>
            <a:off x="3948245" y="3443852"/>
            <a:ext cx="5964370" cy="36118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Abgerundetes Rechteck 14"/>
          <p:cNvSpPr>
            <a:spLocks noChangeArrowheads="1"/>
          </p:cNvSpPr>
          <p:nvPr/>
        </p:nvSpPr>
        <p:spPr bwMode="auto">
          <a:xfrm>
            <a:off x="1905869" y="3107867"/>
            <a:ext cx="2042376" cy="367484"/>
          </a:xfrm>
          <a:prstGeom prst="roundRect">
            <a:avLst>
              <a:gd name="adj" fmla="val 16667"/>
            </a:avLst>
          </a:prstGeom>
          <a:solidFill>
            <a:srgbClr val="FF00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de-DE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5011" y="1511935"/>
            <a:ext cx="5806860" cy="543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Abgerundetes Rechteck 15"/>
          <p:cNvSpPr/>
          <p:nvPr/>
        </p:nvSpPr>
        <p:spPr>
          <a:xfrm>
            <a:off x="6678415" y="3611845"/>
            <a:ext cx="1433339" cy="708720"/>
          </a:xfrm>
          <a:prstGeom prst="roundRect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de-AT" sz="2600" dirty="0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rot="16200000" flipV="1">
            <a:off x="6379245" y="2000090"/>
            <a:ext cx="1889919" cy="141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5400000">
            <a:off x="6261125" y="4722098"/>
            <a:ext cx="2126159" cy="141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52" name="Picture 16" descr="pp-workflow-4-st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311" y="1746425"/>
            <a:ext cx="5705354" cy="47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TU_Signet_SW_rg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5008" y="695238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p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9008" y="7000006"/>
            <a:ext cx="1295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polarbear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4608" y="6876181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22883" name="Oval 6"/>
          <p:cNvSpPr>
            <a:spLocks noChangeArrowheads="1"/>
          </p:cNvSpPr>
          <p:nvPr/>
        </p:nvSpPr>
        <p:spPr bwMode="auto">
          <a:xfrm>
            <a:off x="6216385" y="5788751"/>
            <a:ext cx="1421088" cy="19599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de-DE"/>
          </a:p>
        </p:txBody>
      </p:sp>
      <p:pic>
        <p:nvPicPr>
          <p:cNvPr id="122884" name="Picture 6" descr="F:\screenshots\plato-screen-analyse-su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622725" y="1102453"/>
            <a:ext cx="4331519" cy="7874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Preservation Planning with </a:t>
            </a:r>
            <a:r>
              <a:rPr lang="de-DE" sz="3600" dirty="0" smtClean="0"/>
              <a:t>Plato</a:t>
            </a:r>
            <a:endParaRPr lang="en-GB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idx="1"/>
          </p:nvPr>
        </p:nvSpPr>
        <p:spPr>
          <a:xfrm>
            <a:off x="431801" y="1477963"/>
            <a:ext cx="9145588" cy="47625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charset="2"/>
              <a:buNone/>
            </a:pPr>
            <a:r>
              <a:rPr lang="de-DE" sz="2400" b="1" dirty="0" smtClean="0"/>
              <a:t>What Preservation Planning produces:</a:t>
            </a:r>
          </a:p>
          <a:p>
            <a:pPr eaLnBrk="1" hangingPunct="1">
              <a:buClr>
                <a:srgbClr val="FF0000"/>
              </a:buClr>
              <a:buFont typeface="Wingdings" charset="2"/>
              <a:buNone/>
            </a:pPr>
            <a:endParaRPr lang="de-DE" sz="2400" b="1" dirty="0" smtClean="0"/>
          </a:p>
          <a:p>
            <a:pPr eaLnBrk="1" hangingPunct="1">
              <a:buClr>
                <a:srgbClr val="FF0000"/>
              </a:buClr>
            </a:pPr>
            <a:r>
              <a:rPr lang="de-DE" sz="2400" dirty="0" smtClean="0"/>
              <a:t>Basic Preservation Plan:</a:t>
            </a:r>
            <a:br>
              <a:rPr lang="de-DE" sz="2400" dirty="0" smtClean="0"/>
            </a:br>
            <a:endParaRPr lang="de-DE" sz="2400" dirty="0" smtClean="0"/>
          </a:p>
          <a:p>
            <a:pPr lvl="1" eaLnBrk="1" hangingPunct="1"/>
            <a:r>
              <a:rPr lang="de-DE" sz="2000" i="1" dirty="0" smtClean="0"/>
              <a:t>PDF: </a:t>
            </a:r>
            <a:r>
              <a:rPr lang="de-AT" sz="2000" i="1" dirty="0" smtClean="0">
                <a:hlinkClick r:id="rId3" action="ppaction://hlinkfile"/>
              </a:rPr>
              <a:t>Preservation Plan.pdf </a:t>
            </a:r>
            <a:endParaRPr lang="de-AT" sz="2000" i="1" dirty="0" smtClean="0"/>
          </a:p>
          <a:p>
            <a:pPr lvl="1" eaLnBrk="1" hangingPunct="1"/>
            <a:r>
              <a:rPr lang="de-AT" sz="2000" i="1" dirty="0" smtClean="0"/>
              <a:t>XML: </a:t>
            </a:r>
            <a:r>
              <a:rPr lang="de-AT" sz="2000" i="1" dirty="0" smtClean="0">
                <a:hlinkClick r:id="rId4" action="ppaction://hlinkfile"/>
              </a:rPr>
              <a:t>Preservation Plan.xml</a:t>
            </a:r>
            <a:endParaRPr lang="de-AT" sz="2000" i="1" dirty="0" smtClean="0"/>
          </a:p>
          <a:p>
            <a:pPr eaLnBrk="1" hangingPunct="1">
              <a:buClr>
                <a:srgbClr val="FF0000"/>
              </a:buClr>
            </a:pPr>
            <a:endParaRPr lang="de-DE" sz="2400" dirty="0" smtClean="0"/>
          </a:p>
          <a:p>
            <a:pPr eaLnBrk="1" hangingPunct="1">
              <a:buClr>
                <a:srgbClr val="FF0000"/>
              </a:buClr>
            </a:pPr>
            <a:r>
              <a:rPr lang="de-DE" sz="2400" dirty="0" smtClean="0"/>
              <a:t>That was developed in a solid, repeatable and documented process</a:t>
            </a:r>
          </a:p>
          <a:p>
            <a:pPr eaLnBrk="1" hangingPunct="1">
              <a:buClr>
                <a:srgbClr val="FF0000"/>
              </a:buClr>
            </a:pPr>
            <a:r>
              <a:rPr lang="de-DE" sz="2400" dirty="0" smtClean="0"/>
              <a:t>That is optimal for the needs of a given institution and for the data at hand</a:t>
            </a:r>
          </a:p>
          <a:p>
            <a:pPr eaLnBrk="1" hangingPunct="1">
              <a:buClr>
                <a:srgbClr val="FF0000"/>
              </a:buClr>
            </a:pPr>
            <a:endParaRPr lang="de-DE" sz="2400" dirty="0" smtClean="0"/>
          </a:p>
        </p:txBody>
      </p:sp>
      <p:pic>
        <p:nvPicPr>
          <p:cNvPr id="5" name="Picture 7" descr="TU_Signet_SW_rg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5008" y="695238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9008" y="7000006"/>
            <a:ext cx="1295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olarbear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4608" y="6876181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11984</TotalTime>
  <Words>312</Words>
  <Application>Microsoft Office PowerPoint</Application>
  <PresentationFormat>Custom</PresentationFormat>
  <Paragraphs>102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</vt:lpstr>
      <vt:lpstr>EPrints Preservation</vt:lpstr>
      <vt:lpstr>The 3-stage repository model</vt:lpstr>
      <vt:lpstr>File Format Analysis</vt:lpstr>
      <vt:lpstr>Risk Analysis In EPrints</vt:lpstr>
      <vt:lpstr>Risk Analysis In EPrints - Detailed View</vt:lpstr>
      <vt:lpstr>Collection Gathering</vt:lpstr>
      <vt:lpstr>Preservation Planning</vt:lpstr>
      <vt:lpstr>Slide 8</vt:lpstr>
      <vt:lpstr>Preservation Planning with Plato</vt:lpstr>
      <vt:lpstr>Uploading a Plan</vt:lpstr>
      <vt:lpstr>Plan Management</vt:lpstr>
      <vt:lpstr>Viewing the Result</vt:lpstr>
      <vt:lpstr>Preservation Actions Panel</vt:lpstr>
      <vt:lpstr>Viewing the Result</vt:lpstr>
      <vt:lpstr>Provenance Information</vt:lpstr>
      <vt:lpstr>Recap</vt:lpstr>
      <vt:lpstr>Recap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EPrints 3.2 - Preservation Slide Subset [PASIG Malta 09]</dc:title>
  <dc:creator>davetaz</dc:creator>
  <cp:lastModifiedBy>davetaz</cp:lastModifiedBy>
  <cp:revision>218</cp:revision>
  <cp:lastPrinted>2008-12-10T19:46:43Z</cp:lastPrinted>
  <dcterms:created xsi:type="dcterms:W3CDTF">2010-06-17T12:28:30Z</dcterms:created>
  <dcterms:modified xsi:type="dcterms:W3CDTF">2010-06-21T10:19:23Z</dcterms:modified>
</cp:coreProperties>
</file>