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charts/chart6.xml" ContentType="application/vnd.openxmlformats-officedocument.drawingml.chart+xml"/>
  <Override PartName="/ppt/slides/slide22.xml" ContentType="application/vnd.openxmlformats-officedocument.presentationml.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xlsx" ContentType="application/vnd.openxmlformats-officedocument.spreadsheetml.sheet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drawings/drawing2.xml" ContentType="application/vnd.openxmlformats-officedocument.drawingml.chartshapes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4.xml" ContentType="application/vnd.openxmlformats-officedocument.drawingml.chart+xml"/>
  <Override PartName="/ppt/presProps.xml" ContentType="application/vnd.openxmlformats-officedocument.presentationml.presProps+xml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5.xml" ContentType="application/vnd.openxmlformats-officedocument.drawingml.char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drawings/drawing3.xml" ContentType="application/vnd.openxmlformats-officedocument.drawingml.chartshapes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9" r:id="rId3"/>
    <p:sldId id="281" r:id="rId4"/>
    <p:sldId id="282" r:id="rId5"/>
    <p:sldId id="258" r:id="rId6"/>
    <p:sldId id="277" r:id="rId7"/>
    <p:sldId id="260" r:id="rId8"/>
    <p:sldId id="278" r:id="rId9"/>
    <p:sldId id="261" r:id="rId10"/>
    <p:sldId id="263" r:id="rId11"/>
    <p:sldId id="264" r:id="rId12"/>
    <p:sldId id="266" r:id="rId13"/>
    <p:sldId id="267" r:id="rId14"/>
    <p:sldId id="268" r:id="rId15"/>
    <p:sldId id="270" r:id="rId16"/>
    <p:sldId id="269" r:id="rId17"/>
    <p:sldId id="283" r:id="rId18"/>
    <p:sldId id="279" r:id="rId19"/>
    <p:sldId id="275" r:id="rId20"/>
    <p:sldId id="272" r:id="rId21"/>
    <p:sldId id="273" r:id="rId22"/>
    <p:sldId id="274" r:id="rId23"/>
    <p:sldId id="257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216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viewProps" Target="viewProps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theme" Target="theme/theme1.xml"/><Relationship Id="rId26" Type="http://schemas.openxmlformats.org/officeDocument/2006/relationships/presProps" Target="presProps.xml"/><Relationship Id="rId11" Type="http://schemas.openxmlformats.org/officeDocument/2006/relationships/slide" Target="slides/slide10.xml"/><Relationship Id="rId29" Type="http://schemas.openxmlformats.org/officeDocument/2006/relationships/tableStyles" Target="tableStyle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autoTitleDeleted val="1"/>
    <c:plotArea>
      <c:layout>
        <c:manualLayout>
          <c:layoutTarget val="inner"/>
          <c:xMode val="edge"/>
          <c:yMode val="edge"/>
          <c:x val="0.267758943326529"/>
          <c:y val="0.109237885157226"/>
          <c:w val="0.503062481773112"/>
          <c:h val="0.84643822528611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0347383833965199"/>
                  <c:y val="0.0222181694989274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0.0910462233887431"/>
                  <c:y val="-0.142737595957708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-0.0153501992806455"/>
                  <c:y val="0.0231455707085153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-0.0840420555069505"/>
                  <c:y val="0.0808331696231835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Sheet1!$A$2:$A$7</c:f>
              <c:strCache>
                <c:ptCount val="6"/>
                <c:pt idx="0">
                  <c:v>Europe</c:v>
                </c:pt>
                <c:pt idx="1">
                  <c:v>North America</c:v>
                </c:pt>
                <c:pt idx="2">
                  <c:v>Central/South America</c:v>
                </c:pt>
                <c:pt idx="3">
                  <c:v>Asia</c:v>
                </c:pt>
                <c:pt idx="4">
                  <c:v>Australasia</c:v>
                </c:pt>
                <c:pt idx="5">
                  <c:v>Africa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48.0</c:v>
                </c:pt>
                <c:pt idx="1">
                  <c:v>28.0</c:v>
                </c:pt>
                <c:pt idx="2">
                  <c:v>8.0</c:v>
                </c:pt>
                <c:pt idx="3">
                  <c:v>12.0</c:v>
                </c:pt>
                <c:pt idx="4">
                  <c:v>5.0</c:v>
                </c:pt>
                <c:pt idx="5">
                  <c:v>2.0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6758289686736"/>
          <c:y val="0.0290409904121077"/>
          <c:w val="0.6382998618256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University A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106783.0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University B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163765.0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University C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822039.0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University D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15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1.317832E6</c:v>
                </c:pt>
              </c:numCache>
            </c:numRef>
          </c:val>
        </c:ser>
        <c:axId val="554067832"/>
        <c:axId val="554070968"/>
      </c:barChart>
      <c:catAx>
        <c:axId val="554067832"/>
        <c:scaling>
          <c:orientation val="minMax"/>
        </c:scaling>
        <c:delete val="1"/>
        <c:axPos val="b"/>
        <c:majorTickMark val="none"/>
        <c:tickLblPos val="nextTo"/>
        <c:crossAx val="554070968"/>
        <c:crosses val="autoZero"/>
        <c:auto val="1"/>
        <c:lblAlgn val="ctr"/>
        <c:lblOffset val="100"/>
      </c:catAx>
      <c:valAx>
        <c:axId val="554070968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55406783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91307861727368"/>
          <c:y val="0.0290409904121077"/>
          <c:w val="0.625189288313751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University A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263524.0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University B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1.046449E6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University C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-1.364582E6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University D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15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-5.25425E6</c:v>
                </c:pt>
              </c:numCache>
            </c:numRef>
          </c:val>
        </c:ser>
        <c:axId val="554123416"/>
        <c:axId val="554126552"/>
      </c:barChart>
      <c:catAx>
        <c:axId val="554123416"/>
        <c:scaling>
          <c:orientation val="minMax"/>
        </c:scaling>
        <c:delete val="1"/>
        <c:axPos val="b"/>
        <c:majorTickMark val="none"/>
        <c:tickLblPos val="nextTo"/>
        <c:crossAx val="554126552"/>
        <c:crosses val="autoZero"/>
        <c:auto val="1"/>
        <c:lblAlgn val="ctr"/>
        <c:lblOffset val="100"/>
      </c:catAx>
      <c:valAx>
        <c:axId val="554126552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55412341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65971879396399"/>
          <c:y val="0.0290409904121077"/>
          <c:w val="0.547626869928937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OA journals</c:v>
                </c:pt>
              </c:strCache>
            </c:strRef>
          </c:tx>
          <c:spPr>
            <a:solidFill>
              <a:srgbClr val="1F497D">
                <a:lumMod val="60000"/>
                <a:lumOff val="40000"/>
                <a:alpha val="50000"/>
              </a:srgbClr>
            </a:solidFill>
            <a:ln>
              <a:solidFill>
                <a:schemeClr val="tx1"/>
              </a:solidFill>
            </a:ln>
          </c:spPr>
          <c:dPt>
            <c:idx val="0"/>
            <c:spPr>
              <a:solidFill>
                <a:srgbClr val="1F497D">
                  <a:lumMod val="60000"/>
                  <a:lumOff val="40000"/>
                  <a:alpha val="80000"/>
                </a:srgbClr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163655.0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OA via repositories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582660.0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Repositories with overlay publishing services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775662.0</c:v>
                </c:pt>
              </c:numCache>
            </c:numRef>
          </c:val>
        </c:ser>
        <c:axId val="554233112"/>
        <c:axId val="554236568"/>
      </c:barChart>
      <c:catAx>
        <c:axId val="554233112"/>
        <c:scaling>
          <c:orientation val="minMax"/>
        </c:scaling>
        <c:delete val="1"/>
        <c:axPos val="b"/>
        <c:majorTickMark val="none"/>
        <c:tickLblPos val="nextTo"/>
        <c:crossAx val="554236568"/>
        <c:crosses val="autoZero"/>
        <c:auto val="1"/>
        <c:lblAlgn val="ctr"/>
        <c:lblOffset val="100"/>
      </c:catAx>
      <c:valAx>
        <c:axId val="554236568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5542331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8327579617255"/>
          <c:y val="0.189796072793311"/>
          <c:w val="0.252897614715326"/>
          <c:h val="0.741851996136738"/>
        </c:manualLayout>
      </c:layout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56134611022268"/>
          <c:y val="0.0260756568299921"/>
          <c:w val="0.533110027435477"/>
          <c:h val="0.86896805316663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OA journals (APC= 3000 GBP)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cat>
            <c:strRef>
              <c:f>Sheet1!$A$2:$A$3</c:f>
              <c:strCache>
                <c:ptCount val="1"/>
                <c:pt idx="0">
                  <c:v>University UK</c:v>
                </c:pt>
              </c:strCache>
            </c:strRef>
          </c:cat>
          <c:val>
            <c:numRef>
              <c:f>Sheet1!$B$2:$B$3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OA journals (APC=2000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8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UK</c:v>
                </c:pt>
              </c:strCache>
            </c:strRef>
          </c:cat>
          <c:val>
            <c:numRef>
              <c:f>Sheet1!$C$2:$C$3</c:f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Gold OA APC=1500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UK</c:v>
                </c:pt>
              </c:strCache>
            </c:strRef>
          </c:cat>
          <c:val>
            <c:numRef>
              <c:f>Sheet1!$D$2:$D$3</c:f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OA journals (APC=1000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UK</c:v>
                </c:pt>
              </c:strCache>
            </c:strRef>
          </c:cat>
          <c:val>
            <c:numRef>
              <c:f>Sheet1!$E$2:$E$3</c:f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OA journals (APC=750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4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UK</c:v>
                </c:pt>
              </c:strCache>
            </c:strRef>
          </c:cat>
          <c:val>
            <c:numRef>
              <c:f>Sheet1!$F$2:$F$3</c:f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OA journals (APC=500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2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UK</c:v>
                </c:pt>
              </c:strCache>
            </c:strRef>
          </c:cat>
          <c:val>
            <c:numRef>
              <c:f>Sheet1!$G$2:$G$3</c:f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OA repositories with parallel subscription-based journals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UK</c:v>
                </c:pt>
              </c:strCache>
            </c:strRef>
          </c:cat>
          <c:val>
            <c:numRef>
              <c:f>Sheet1!$H$2:$H$3</c:f>
              <c:numCache>
                <c:formatCode>#,##0</c:formatCode>
                <c:ptCount val="1"/>
                <c:pt idx="0">
                  <c:v>582660.0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OA repositories with overlay publishing services at 1127 GBP per article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9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UK</c:v>
                </c:pt>
              </c:strCache>
            </c:strRef>
          </c:cat>
          <c:val>
            <c:numRef>
              <c:f>Sheet1!$I$2:$I$3</c:f>
              <c:numCache>
                <c:formatCode>#,##0</c:formatCode>
                <c:ptCount val="1"/>
                <c:pt idx="0">
                  <c:v>75662.0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OA repositories with overlay publishing services at 1000 GBP per article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UK</c:v>
                </c:pt>
              </c:strCache>
            </c:strRef>
          </c:cat>
          <c:val>
            <c:numRef>
              <c:f>Sheet1!$J$2:$J$3</c:f>
              <c:numCache>
                <c:formatCode>#,##0</c:formatCode>
                <c:ptCount val="1"/>
                <c:pt idx="0">
                  <c:v>1.01112E6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OA repositories with overlay publishing services at 750 GBP per article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UK</c:v>
                </c:pt>
              </c:strCache>
            </c:strRef>
          </c:cat>
          <c:val>
            <c:numRef>
              <c:f>Sheet1!$K$2:$K$3</c:f>
              <c:numCache>
                <c:formatCode>#,##0</c:formatCode>
                <c:ptCount val="1"/>
                <c:pt idx="0">
                  <c:v>1.47462E6</c:v>
                </c:pt>
              </c:numCache>
            </c:numRef>
          </c: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OA repositories with overlay publishing services at 500 GBP per article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UK</c:v>
                </c:pt>
              </c:strCache>
            </c:strRef>
          </c:cat>
          <c:val>
            <c:numRef>
              <c:f>Sheet1!$L$2:$L$3</c:f>
              <c:numCache>
                <c:formatCode>#,##0</c:formatCode>
                <c:ptCount val="1"/>
                <c:pt idx="0">
                  <c:v>1.93812E6</c:v>
                </c:pt>
              </c:numCache>
            </c:numRef>
          </c:val>
        </c:ser>
        <c:axId val="554146344"/>
        <c:axId val="554281624"/>
      </c:barChart>
      <c:catAx>
        <c:axId val="554146344"/>
        <c:scaling>
          <c:orientation val="minMax"/>
        </c:scaling>
        <c:axPos val="b"/>
        <c:tickLblPos val="none"/>
        <c:txPr>
          <a:bodyPr/>
          <a:lstStyle/>
          <a:p>
            <a:pPr>
              <a:defRPr>
                <a:latin typeface="+mj-lt"/>
              </a:defRPr>
            </a:pPr>
            <a:endParaRPr lang="en-US"/>
          </a:p>
        </c:txPr>
        <c:crossAx val="554281624"/>
        <c:crosses val="autoZero"/>
        <c:auto val="1"/>
        <c:lblAlgn val="ctr"/>
        <c:lblOffset val="100"/>
      </c:catAx>
      <c:valAx>
        <c:axId val="554281624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5541463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0366998879332"/>
          <c:y val="0.000341485874549491"/>
          <c:w val="0.308171844722649"/>
          <c:h val="0.937126026249208"/>
        </c:manualLayout>
      </c:layout>
      <c:txPr>
        <a:bodyPr/>
        <a:lstStyle/>
        <a:p>
          <a:pPr>
            <a:defRPr sz="1400">
              <a:latin typeface="+mj-lt"/>
            </a:defRPr>
          </a:pPr>
          <a:endParaRPr lang="en-US"/>
        </a:p>
      </c:txPr>
    </c:legend>
    <c:plotVisOnly val="1"/>
  </c:chart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56207290772042"/>
          <c:y val="0.0260756192959583"/>
          <c:w val="0.587574697064257"/>
          <c:h val="0.86896805316663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OA journals (APC= 3000 GBP)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Sheet1!$B$2:$B$3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OA journals (APC=2000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8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1"/>
                <c:pt idx="0">
                  <c:v>-763346.0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OA journals (APC=1500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Sheet1!$D$2:$D$3</c:f>
              <c:numCache>
                <c:formatCode>#,##0</c:formatCode>
                <c:ptCount val="1"/>
                <c:pt idx="0">
                  <c:v>163655.0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OA journals (APC=1000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Sheet1!$E$2:$E$3</c:f>
              <c:numCache>
                <c:formatCode>#,##0</c:formatCode>
                <c:ptCount val="1"/>
                <c:pt idx="0">
                  <c:v>1.090655E6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OA journals (APC=750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4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Sheet1!$F$2:$F$3</c:f>
              <c:numCache>
                <c:formatCode>#,##0</c:formatCode>
                <c:ptCount val="1"/>
                <c:pt idx="0">
                  <c:v>1.554155E6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OA journals (APC=500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2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Sheet1!$G$2:$G$3</c:f>
              <c:numCache>
                <c:formatCode>#,##0</c:formatCode>
                <c:ptCount val="1"/>
                <c:pt idx="0">
                  <c:v>2.017655E6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OA repositories with parallel subscription-based journals</c:v>
                </c:pt>
              </c:strCache>
            </c:strRef>
          </c:tx>
          <c:spPr>
            <a:solidFill>
              <a:srgbClr val="008000">
                <a:alpha val="5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Sheet1!$H$2:$H$3</c:f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OA repositories with overlay publishing services at 500 GBP per article</c:v>
                </c:pt>
              </c:strCache>
            </c:strRef>
          </c:tx>
          <c:spPr>
            <a:solidFill>
              <a:srgbClr val="3366FF">
                <a:alpha val="9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Sheet1!$I$2:$I$3</c:f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OA repositories with overlay publishing services at 750 GBP per article</c:v>
                </c:pt>
              </c:strCache>
            </c:strRef>
          </c:tx>
          <c:spPr>
            <a:solidFill>
              <a:srgbClr val="3366FF">
                <a:alpha val="7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Sheet1!$J$2:$J$3</c:f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OA repositories with overlay publishing services at 1000 GBP per article</c:v>
                </c:pt>
              </c:strCache>
            </c:strRef>
          </c:tx>
          <c:spPr>
            <a:solidFill>
              <a:srgbClr val="3366FF">
                <a:alpha val="5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Sheet1!$K$2:$K$3</c:f>
            </c:numRef>
          </c: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OA repositories with overlay publishing services at 1127 GBP per article</c:v>
                </c:pt>
              </c:strCache>
            </c:strRef>
          </c:tx>
          <c:spPr>
            <a:solidFill>
              <a:srgbClr val="3366FF">
                <a:alpha val="3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Sheet1!$L$2:$L$3</c:f>
            </c:numRef>
          </c:val>
        </c:ser>
        <c:axId val="554359800"/>
        <c:axId val="554363176"/>
      </c:barChart>
      <c:catAx>
        <c:axId val="554359800"/>
        <c:scaling>
          <c:orientation val="minMax"/>
        </c:scaling>
        <c:axPos val="b"/>
        <c:tickLblPos val="none"/>
        <c:txPr>
          <a:bodyPr/>
          <a:lstStyle/>
          <a:p>
            <a:pPr>
              <a:defRPr>
                <a:latin typeface="+mj-lt"/>
              </a:defRPr>
            </a:pPr>
            <a:endParaRPr lang="en-US"/>
          </a:p>
        </c:txPr>
        <c:crossAx val="554363176"/>
        <c:crosses val="autoZero"/>
        <c:auto val="1"/>
        <c:lblAlgn val="ctr"/>
        <c:lblOffset val="100"/>
      </c:catAx>
      <c:valAx>
        <c:axId val="554363176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5543598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4798728813559"/>
          <c:y val="0.0195843393227618"/>
          <c:w val="0.256573739657013"/>
          <c:h val="0.937126026249208"/>
        </c:manualLayout>
      </c:layout>
      <c:txPr>
        <a:bodyPr/>
        <a:lstStyle/>
        <a:p>
          <a:pPr>
            <a:defRPr sz="1800">
              <a:latin typeface="+mj-lt"/>
            </a:defRPr>
          </a:pPr>
          <a:endParaRPr lang="en-US"/>
        </a:p>
      </c:txPr>
    </c:legend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0.32575</cdr:y>
    </cdr:from>
    <cdr:to>
      <cdr:x>0.05455</cdr:x>
      <cdr:y>0.67425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1567021"/>
          <a:ext cx="461665" cy="167640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vert270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r>
            <a:rPr lang="en-GB" dirty="0" smtClean="0"/>
            <a:t>£ per annum</a:t>
          </a:r>
          <a:endParaRPr lang="en-GB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0.30049</cdr:x>
      <cdr:y>0.75564</cdr:y>
    </cdr:from>
    <cdr:to>
      <cdr:x>0.38304</cdr:x>
      <cdr:y>0.81145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662579" y="3989677"/>
          <a:ext cx="731458" cy="2946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GB" sz="1600" dirty="0" smtClean="0">
              <a:solidFill>
                <a:schemeClr val="tx1"/>
              </a:solidFill>
            </a:rPr>
            <a:t>£1127</a:t>
          </a:r>
          <a:endParaRPr lang="en-GB" sz="1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0.38105</cdr:x>
      <cdr:y>0.4721</cdr:y>
    </cdr:from>
    <cdr:to>
      <cdr:x>0.46139</cdr:x>
      <cdr:y>0.5279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376448" y="2492624"/>
          <a:ext cx="711875" cy="2946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£1000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0.46445</cdr:x>
      <cdr:y>0.30054</cdr:y>
    </cdr:from>
    <cdr:to>
      <cdr:x>0.53554</cdr:x>
      <cdr:y>0.3573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115438" y="1586808"/>
          <a:ext cx="629913" cy="2996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£750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0.55343</cdr:x>
      <cdr:y>0.13102</cdr:y>
    </cdr:from>
    <cdr:to>
      <cdr:x>0.62115</cdr:x>
      <cdr:y>0.18683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903825" y="691778"/>
          <a:ext cx="600052" cy="2946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£500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0.2158</cdr:x>
      <cdr:y>0.60812</cdr:y>
    </cdr:from>
    <cdr:to>
      <cdr:x>0.31034</cdr:x>
      <cdr:y>0.67977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912164" y="3210813"/>
          <a:ext cx="837721" cy="3782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600" dirty="0" smtClean="0">
              <a:solidFill>
                <a:schemeClr val="tx1"/>
              </a:solidFill>
            </a:rPr>
            <a:t>‘Green’</a:t>
          </a:r>
          <a:r>
            <a:rPr lang="en-US" sz="1100" dirty="0" smtClean="0"/>
            <a:t>’</a:t>
          </a:r>
          <a:endParaRPr lang="en-US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0.22545</cdr:x>
      <cdr:y>0.58123</cdr:y>
    </cdr:from>
    <cdr:to>
      <cdr:x>0.30801</cdr:x>
      <cdr:y>0.63704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97690" y="3068840"/>
          <a:ext cx="731520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£2000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0.31747</cdr:x>
      <cdr:y>0.5377</cdr:y>
    </cdr:from>
    <cdr:to>
      <cdr:x>0.40003</cdr:x>
      <cdr:y>0.5935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813030" y="2838970"/>
          <a:ext cx="731520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£1500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0.4082</cdr:x>
      <cdr:y>0.30741</cdr:y>
    </cdr:from>
    <cdr:to>
      <cdr:x>0.48997</cdr:x>
      <cdr:y>0.36321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616940" y="1623060"/>
          <a:ext cx="724555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£1000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0.5086</cdr:x>
      <cdr:y>0.19147</cdr:y>
    </cdr:from>
    <cdr:to>
      <cdr:x>0.57811</cdr:x>
      <cdr:y>0.24727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506595" y="1010920"/>
          <a:ext cx="615950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£750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0.59753</cdr:x>
      <cdr:y>0.08106</cdr:y>
    </cdr:from>
    <cdr:to>
      <cdr:x>0.66459</cdr:x>
      <cdr:y>0.13687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294610" y="427990"/>
          <a:ext cx="594218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£500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B7C3-0998-E14C-A642-4E0C089CF494}" type="datetimeFigureOut">
              <a:rPr lang="en-US" smtClean="0"/>
              <a:pPr/>
              <a:t>6/15/10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7A64-198E-BA46-8845-D8004B67C7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B7C3-0998-E14C-A642-4E0C089CF494}" type="datetimeFigureOut">
              <a:rPr lang="en-US" smtClean="0"/>
              <a:pPr/>
              <a:t>6/15/10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7A64-198E-BA46-8845-D8004B67C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B7C3-0998-E14C-A642-4E0C089CF494}" type="datetimeFigureOut">
              <a:rPr lang="en-US" smtClean="0"/>
              <a:pPr/>
              <a:t>6/15/10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7A64-198E-BA46-8845-D8004B67C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B7C3-0998-E14C-A642-4E0C089CF494}" type="datetimeFigureOut">
              <a:rPr lang="en-US" smtClean="0"/>
              <a:pPr/>
              <a:t>6/15/10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7A64-198E-BA46-8845-D8004B67C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B7C3-0998-E14C-A642-4E0C089CF494}" type="datetimeFigureOut">
              <a:rPr lang="en-US" smtClean="0"/>
              <a:pPr/>
              <a:t>6/15/10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3A37A64-198E-BA46-8845-D8004B67C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B7C3-0998-E14C-A642-4E0C089CF494}" type="datetimeFigureOut">
              <a:rPr lang="en-US" smtClean="0"/>
              <a:pPr/>
              <a:t>6/15/10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7A64-198E-BA46-8845-D8004B67C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B7C3-0998-E14C-A642-4E0C089CF494}" type="datetimeFigureOut">
              <a:rPr lang="en-US" smtClean="0"/>
              <a:pPr/>
              <a:t>6/15/10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7A64-198E-BA46-8845-D8004B67C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B7C3-0998-E14C-A642-4E0C089CF494}" type="datetimeFigureOut">
              <a:rPr lang="en-US" smtClean="0"/>
              <a:pPr/>
              <a:t>6/15/10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7A64-198E-BA46-8845-D8004B67C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B7C3-0998-E14C-A642-4E0C089CF494}" type="datetimeFigureOut">
              <a:rPr lang="en-US" smtClean="0"/>
              <a:pPr/>
              <a:t>6/15/10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7A64-198E-BA46-8845-D8004B67C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B7C3-0998-E14C-A642-4E0C089CF494}" type="datetimeFigureOut">
              <a:rPr lang="en-US" smtClean="0"/>
              <a:pPr/>
              <a:t>6/15/10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7A64-198E-BA46-8845-D8004B67C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GB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B7C3-0998-E14C-A642-4E0C089CF494}" type="datetimeFigureOut">
              <a:rPr lang="en-US" smtClean="0"/>
              <a:pPr/>
              <a:t>6/15/10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7A64-198E-BA46-8845-D8004B67C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 bright="-44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91EB7C3-0998-E14C-A642-4E0C089CF494}" type="datetimeFigureOut">
              <a:rPr lang="en-US" smtClean="0"/>
              <a:pPr/>
              <a:t>6/15/10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3A37A64-198E-BA46-8845-D8004B67C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hyperlink" Target="http://www.openscholarship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aswan@keyperspectives.co.uk" TargetMode="External"/><Relationship Id="rId3" Type="http://schemas.openxmlformats.org/officeDocument/2006/relationships/hyperlink" Target="http://www.keyperspectives.co.uk" TargetMode="External"/><Relationship Id="rId5" Type="http://schemas.openxmlformats.org/officeDocument/2006/relationships/hyperlink" Target="http://www.openoasis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costs and benefits of open access for universities – making the case in each case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Alma Swan</a:t>
            </a:r>
          </a:p>
          <a:p>
            <a:r>
              <a:rPr lang="en-US" dirty="0" smtClean="0"/>
              <a:t>Key Perspectives Ltd</a:t>
            </a:r>
          </a:p>
          <a:p>
            <a:r>
              <a:rPr lang="en-US" dirty="0" smtClean="0"/>
              <a:t>Truro, UK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22030" y="6120018"/>
            <a:ext cx="4779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JISC/UUK Conference, 15 June 2010, London, UK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2120"/>
          </a:xfrm>
        </p:spPr>
        <p:txBody>
          <a:bodyPr/>
          <a:lstStyle/>
          <a:p>
            <a:r>
              <a:rPr lang="en-GB" dirty="0" smtClean="0"/>
              <a:t>Case studies: four UK universities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0800"/>
            <a:ext cx="8229600" cy="470408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University A: Small, post-1992 university with a research income of c2 million GBP per annum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/>
              <a:t>University B: university with traditional strength in applied research and a strong enterprise focus: research funding c10 million GBP per annum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>
                <a:solidFill>
                  <a:srgbClr val="8EB4E3"/>
                </a:solidFill>
              </a:rPr>
              <a:t>University C: large, research-intensive university: research funding c75 million GBP per annum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/>
              <a:t>University D: old, large, elite university: research income c200 million GBP per annum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Universities differ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things differently in libraries</a:t>
            </a:r>
          </a:p>
          <a:p>
            <a:r>
              <a:rPr lang="en-GB" dirty="0" smtClean="0"/>
              <a:t>Buy journals in different ways</a:t>
            </a:r>
          </a:p>
          <a:p>
            <a:r>
              <a:rPr lang="en-GB" dirty="0" smtClean="0"/>
              <a:t>Run more or less elaborate repositories</a:t>
            </a:r>
          </a:p>
          <a:p>
            <a:r>
              <a:rPr lang="en-GB" dirty="0" smtClean="0"/>
              <a:t>Employ different numbers of people</a:t>
            </a:r>
          </a:p>
          <a:p>
            <a:r>
              <a:rPr lang="en-GB" dirty="0" smtClean="0"/>
              <a:t>Pay people different salaries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Savings from OA via repositories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6367" y="1417638"/>
          <a:ext cx="8683953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367" y="2743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£ per annum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Savings from OA via OA journals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3520" y="1417638"/>
          <a:ext cx="8463280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472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University UK: </a:t>
            </a:r>
            <a:br>
              <a:rPr lang="en-GB" dirty="0" smtClean="0"/>
            </a:br>
            <a:r>
              <a:rPr lang="en-GB" dirty="0" smtClean="0"/>
              <a:t>Annual savings from OA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6367" y="1417638"/>
          <a:ext cx="8683953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367" y="2743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£ per annum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32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University UK:</a:t>
            </a:r>
            <a:br>
              <a:rPr lang="en-GB" dirty="0" smtClean="0"/>
            </a:br>
            <a:r>
              <a:rPr lang="en-GB" dirty="0" smtClean="0"/>
              <a:t>Savings per annum: OA via repositories</a:t>
            </a:r>
            <a:endParaRPr lang="en-GB" dirty="0"/>
          </a:p>
        </p:txBody>
      </p:sp>
      <p:graphicFrame>
        <p:nvGraphicFramePr>
          <p:cNvPr id="4" name="C 14"/>
          <p:cNvGraphicFramePr/>
          <p:nvPr/>
        </p:nvGraphicFramePr>
        <p:xfrm>
          <a:off x="141605" y="1396088"/>
          <a:ext cx="8860790" cy="5279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1605" y="2235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£ per annum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32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University UK:</a:t>
            </a:r>
            <a:br>
              <a:rPr lang="en-GB" dirty="0" smtClean="0"/>
            </a:br>
            <a:r>
              <a:rPr lang="en-GB" dirty="0" smtClean="0"/>
              <a:t>Savings per annum: OA journals</a:t>
            </a:r>
            <a:endParaRPr lang="en-GB" dirty="0"/>
          </a:p>
        </p:txBody>
      </p:sp>
      <p:graphicFrame>
        <p:nvGraphicFramePr>
          <p:cNvPr id="4" name="C 14"/>
          <p:cNvGraphicFramePr/>
          <p:nvPr/>
        </p:nvGraphicFramePr>
        <p:xfrm>
          <a:off x="141605" y="1396088"/>
          <a:ext cx="8860790" cy="5279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1605" y="2743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£ per annum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0200"/>
          </a:xfrm>
        </p:spPr>
        <p:txBody>
          <a:bodyPr/>
          <a:lstStyle/>
          <a:p>
            <a:r>
              <a:rPr lang="en-US" dirty="0" smtClean="0"/>
              <a:t>Open Access in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486"/>
            <a:ext cx="8229600" cy="4971873"/>
          </a:xfrm>
        </p:spPr>
        <p:txBody>
          <a:bodyPr/>
          <a:lstStyle/>
          <a:p>
            <a:r>
              <a:rPr lang="en-US" dirty="0" smtClean="0"/>
              <a:t>Cyberspace is transforming universities</a:t>
            </a:r>
          </a:p>
          <a:p>
            <a:r>
              <a:rPr lang="en-US" dirty="0" smtClean="0"/>
              <a:t>Charles Vest: </a:t>
            </a:r>
            <a:r>
              <a:rPr lang="en-GB" dirty="0" smtClean="0"/>
              <a:t>“a transcendent, accessible, empowering, dynamic, communally-constructed framework of open materials and platforms on which much of the higher education worldwide can be constructed or enhanced”.</a:t>
            </a:r>
            <a:endParaRPr lang="en-US" dirty="0" smtClean="0"/>
          </a:p>
          <a:p>
            <a:r>
              <a:rPr lang="en-US" dirty="0" smtClean="0"/>
              <a:t>Part of a general move to openness</a:t>
            </a:r>
          </a:p>
          <a:p>
            <a:r>
              <a:rPr lang="en-US" dirty="0" smtClean="0"/>
              <a:t>Research itself requires openness</a:t>
            </a:r>
          </a:p>
          <a:p>
            <a:r>
              <a:rPr lang="en-US" dirty="0" smtClean="0"/>
              <a:t>Wealth creation and a healthy society</a:t>
            </a:r>
          </a:p>
          <a:p>
            <a:r>
              <a:rPr lang="en-US" dirty="0" smtClean="0"/>
              <a:t>Economic aspect is not the sole criterion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Modelling workshops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Organised by the Centre for Research Communication, University of Nottingham:</a:t>
            </a:r>
          </a:p>
          <a:p>
            <a:pPr marL="1341438" indent="-538163"/>
            <a:r>
              <a:rPr lang="en-GB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Glasgow: 		15 July</a:t>
            </a:r>
          </a:p>
          <a:p>
            <a:pPr marL="1341438" indent="-538163"/>
            <a:r>
              <a:rPr lang="en-GB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London: 		21 July</a:t>
            </a:r>
          </a:p>
          <a:p>
            <a:pPr marL="1341438" indent="-538163"/>
            <a:r>
              <a:rPr lang="en-GB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Birmingham: 	23 July</a:t>
            </a:r>
          </a:p>
          <a:p>
            <a:pPr marL="1341438" indent="-538163"/>
            <a:r>
              <a:rPr lang="en-GB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Cardiff: 		29 July</a:t>
            </a:r>
          </a:p>
          <a:p>
            <a:pPr marL="1341438" indent="-538163"/>
            <a:r>
              <a:rPr lang="en-GB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Leeds: 			30 July</a:t>
            </a:r>
            <a:endParaRPr lang="en-GB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Thank you </a:t>
            </a:r>
            <a:r>
              <a:rPr lang="en-US" sz="48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for</a:t>
            </a:r>
            <a:r>
              <a:rPr lang="en-US" sz="4800" dirty="0" smtClean="0"/>
              <a:t> listening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28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>
                <a:hlinkClick r:id="rId2"/>
              </a:rPr>
              <a:t>a</a:t>
            </a:r>
            <a:r>
              <a:rPr lang="en-US" sz="3600" dirty="0" smtClean="0">
                <a:hlinkClick r:id="rId2"/>
              </a:rPr>
              <a:t>swan@keyperspectives.co.uk</a:t>
            </a: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>
                <a:hlinkClick r:id="rId3"/>
              </a:rPr>
              <a:t>www.keyperspectives.co.uk</a:t>
            </a:r>
            <a:r>
              <a:rPr lang="en-US" sz="3600" dirty="0" smtClean="0"/>
              <a:t> </a:t>
            </a:r>
          </a:p>
          <a:p>
            <a:pPr algn="ctr">
              <a:buNone/>
            </a:pPr>
            <a:r>
              <a:rPr lang="en-US" sz="3600" dirty="0" smtClean="0">
                <a:hlinkClick r:id="rId4"/>
              </a:rPr>
              <a:t>www.openscholarship.org</a:t>
            </a:r>
            <a:r>
              <a:rPr lang="en-US" sz="3600" dirty="0" smtClean="0"/>
              <a:t> </a:t>
            </a:r>
          </a:p>
          <a:p>
            <a:pPr algn="ctr">
              <a:buNone/>
            </a:pPr>
            <a:r>
              <a:rPr lang="en-US" sz="3600" dirty="0" smtClean="0">
                <a:hlinkClick r:id="rId5"/>
              </a:rPr>
              <a:t>www.openoasis.org</a:t>
            </a:r>
            <a:r>
              <a:rPr lang="en-US" sz="3600" dirty="0" smtClean="0"/>
              <a:t>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Three scholarly communication scenarios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720" y="1600200"/>
            <a:ext cx="7843520" cy="4318448"/>
          </a:xfrm>
        </p:spPr>
        <p:txBody>
          <a:bodyPr/>
          <a:lstStyle/>
          <a:p>
            <a:pPr marL="628650" indent="-492125">
              <a:spcAft>
                <a:spcPts val="1200"/>
              </a:spcAft>
            </a:pPr>
            <a:r>
              <a:rPr lang="en-GB" sz="3200" dirty="0" smtClean="0"/>
              <a:t>Self-archiving in repositories (‘Green’ Open Access)</a:t>
            </a:r>
          </a:p>
          <a:p>
            <a:pPr marL="948690" lvl="1" indent="-492125"/>
            <a:r>
              <a:rPr lang="en-GB" sz="3200" dirty="0" smtClean="0"/>
              <a:t>In parallel with subscription journals</a:t>
            </a:r>
          </a:p>
          <a:p>
            <a:pPr marL="948690" lvl="1" indent="-492125">
              <a:buNone/>
            </a:pPr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required: research-related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income per annum (institution)</a:t>
            </a:r>
          </a:p>
          <a:p>
            <a:r>
              <a:rPr lang="en-US" dirty="0" smtClean="0"/>
              <a:t>Number of researchers</a:t>
            </a:r>
          </a:p>
          <a:p>
            <a:r>
              <a:rPr lang="en-US" dirty="0" smtClean="0"/>
              <a:t>Average researcher salary</a:t>
            </a:r>
          </a:p>
          <a:p>
            <a:r>
              <a:rPr lang="en-US" dirty="0" smtClean="0"/>
              <a:t>Publications per annum (institution)</a:t>
            </a:r>
          </a:p>
          <a:p>
            <a:r>
              <a:rPr lang="en-US" dirty="0" smtClean="0"/>
              <a:t>Time spent reading and writing articles</a:t>
            </a:r>
          </a:p>
          <a:p>
            <a:r>
              <a:rPr lang="en-US" dirty="0" smtClean="0"/>
              <a:t>Time spent serving as editors and on editorial boards</a:t>
            </a:r>
          </a:p>
          <a:p>
            <a:r>
              <a:rPr lang="en-US" dirty="0" smtClean="0"/>
              <a:t>Time spent peer reviewing articles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required: library-related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Number of subscriptions:</a:t>
            </a:r>
          </a:p>
          <a:p>
            <a:pPr lvl="1"/>
            <a:r>
              <a:rPr lang="en-US" dirty="0" smtClean="0"/>
              <a:t>Print-only</a:t>
            </a:r>
          </a:p>
          <a:p>
            <a:pPr lvl="1"/>
            <a:r>
              <a:rPr lang="en-US" dirty="0" smtClean="0"/>
              <a:t>Electronic-only</a:t>
            </a:r>
          </a:p>
          <a:p>
            <a:pPr lvl="1"/>
            <a:r>
              <a:rPr lang="en-US" dirty="0" smtClean="0"/>
              <a:t>Dual mode</a:t>
            </a:r>
          </a:p>
          <a:p>
            <a:r>
              <a:rPr lang="en-US" dirty="0" smtClean="0"/>
              <a:t>Cost of subscriptions</a:t>
            </a:r>
          </a:p>
          <a:p>
            <a:r>
              <a:rPr lang="en-US" dirty="0" smtClean="0"/>
              <a:t>Handling time for journals/books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required: Repository-related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Operational cost of repository per annum</a:t>
            </a:r>
          </a:p>
          <a:p>
            <a:r>
              <a:rPr lang="en-US" dirty="0" smtClean="0"/>
              <a:t>Time taken to deposit</a:t>
            </a:r>
          </a:p>
          <a:p>
            <a:r>
              <a:rPr lang="en-US" dirty="0" smtClean="0"/>
              <a:t>Average salary of depositor</a:t>
            </a:r>
          </a:p>
          <a:p>
            <a:r>
              <a:rPr lang="en-US" dirty="0" smtClean="0"/>
              <a:t>Number of items produced by the institution per annum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3282"/>
          </a:xfrm>
        </p:spPr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280"/>
            <a:ext cx="8229600" cy="4582160"/>
          </a:xfrm>
        </p:spPr>
        <p:txBody>
          <a:bodyPr>
            <a:normAutofit/>
          </a:bodyPr>
          <a:lstStyle/>
          <a:p>
            <a:r>
              <a:rPr lang="en-GB" dirty="0" smtClean="0"/>
              <a:t>Information systems perspective on scholarly communication (</a:t>
            </a:r>
            <a:r>
              <a:rPr lang="en-US" dirty="0" err="1" smtClean="0"/>
              <a:t>Björk</a:t>
            </a:r>
            <a:r>
              <a:rPr lang="en-GB" dirty="0" smtClean="0"/>
              <a:t>, 2007)</a:t>
            </a:r>
          </a:p>
          <a:p>
            <a:r>
              <a:rPr lang="en-GB" dirty="0" smtClean="0"/>
              <a:t>Economic studies on the scholarly publishing system:</a:t>
            </a:r>
          </a:p>
          <a:p>
            <a:pPr lvl="1"/>
            <a:r>
              <a:rPr lang="en-GB" dirty="0" smtClean="0"/>
              <a:t>CEPA (2008) – identified costs and </a:t>
            </a:r>
            <a:r>
              <a:rPr lang="en-GB" dirty="0" err="1" smtClean="0"/>
              <a:t>cashflows</a:t>
            </a:r>
            <a:r>
              <a:rPr lang="en-GB" dirty="0" smtClean="0"/>
              <a:t> in the system, worldwide and UK</a:t>
            </a:r>
          </a:p>
          <a:p>
            <a:pPr lvl="1"/>
            <a:r>
              <a:rPr lang="en-GB" dirty="0" smtClean="0"/>
              <a:t>Houghton et al (2006a, 2006b, 2009a, 2009b, 2009c) – identified costs and </a:t>
            </a:r>
            <a:r>
              <a:rPr lang="en-GB" dirty="0" err="1" smtClean="0"/>
              <a:t>cashflows</a:t>
            </a:r>
            <a:r>
              <a:rPr lang="en-GB" dirty="0" smtClean="0"/>
              <a:t> plus efficiency effects</a:t>
            </a:r>
          </a:p>
          <a:p>
            <a:r>
              <a:rPr lang="en-GB" dirty="0" smtClean="0"/>
              <a:t>Other studies on comparative costs of subscription and OA publishing in individual institutions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2642"/>
          </a:xfrm>
        </p:spPr>
        <p:txBody>
          <a:bodyPr/>
          <a:lstStyle/>
          <a:p>
            <a:r>
              <a:rPr lang="en-US" dirty="0" smtClean="0"/>
              <a:t>Global picture of repositories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097280"/>
          <a:ext cx="8229600" cy="5211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123747" y="6267152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1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61722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Total </a:t>
            </a:r>
            <a:r>
              <a:rPr lang="en-GB" sz="2400" smtClean="0"/>
              <a:t>at March 2010: 1625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Three scholarly communication scenarios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720" y="1600200"/>
            <a:ext cx="7843520" cy="4318448"/>
          </a:xfrm>
        </p:spPr>
        <p:txBody>
          <a:bodyPr>
            <a:normAutofit/>
          </a:bodyPr>
          <a:lstStyle/>
          <a:p>
            <a:pPr marL="628650" indent="-492125">
              <a:spcAft>
                <a:spcPts val="1200"/>
              </a:spcAft>
            </a:pPr>
            <a:r>
              <a:rPr lang="en-GB" sz="3200" dirty="0" smtClean="0"/>
              <a:t>Self-archiving in repositories (‘Green’ Open Access)</a:t>
            </a:r>
          </a:p>
          <a:p>
            <a:pPr marL="948690" lvl="1" indent="-492125"/>
            <a:r>
              <a:rPr lang="en-GB" sz="3200" dirty="0" smtClean="0"/>
              <a:t>In parallel with subscription journals</a:t>
            </a:r>
          </a:p>
          <a:p>
            <a:pPr marL="948690" lvl="1" indent="-492125"/>
            <a:r>
              <a:rPr lang="en-GB" sz="3200" dirty="0" smtClean="0"/>
              <a:t>Instead of subscription journals, via repositories with overlay services </a:t>
            </a:r>
          </a:p>
          <a:p>
            <a:pPr marL="628650" indent="-492125"/>
            <a:r>
              <a:rPr lang="en-GB" sz="3200" dirty="0" smtClean="0"/>
              <a:t>Open Access journals (‘Gold’ Open Access publishing)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‘Houghton Model’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4330"/>
            <a:ext cx="8229600" cy="4097350"/>
          </a:xfrm>
        </p:spPr>
        <p:txBody>
          <a:bodyPr/>
          <a:lstStyle/>
          <a:p>
            <a:pPr marL="628650" indent="-492125"/>
            <a:r>
              <a:rPr lang="en-GB" dirty="0" smtClean="0"/>
              <a:t>Available to download online</a:t>
            </a:r>
          </a:p>
          <a:p>
            <a:pPr marL="628650" indent="-492125"/>
            <a:r>
              <a:rPr lang="en-GB" dirty="0" smtClean="0"/>
              <a:t>Anyone can use their own data to populate it</a:t>
            </a:r>
          </a:p>
          <a:p>
            <a:pPr marL="628650" indent="-492125"/>
            <a:r>
              <a:rPr lang="en-GB" dirty="0" smtClean="0"/>
              <a:t>Models the three alternative Open Access communication scenarios (plus other scholarly communication-related issues)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modelling process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>
            <a:normAutofit/>
          </a:bodyPr>
          <a:lstStyle/>
          <a:p>
            <a:r>
              <a:rPr lang="en-GB" u="sng" dirty="0" smtClean="0"/>
              <a:t>Economic</a:t>
            </a:r>
            <a:r>
              <a:rPr lang="en-GB" dirty="0" smtClean="0"/>
              <a:t> modelling:</a:t>
            </a:r>
          </a:p>
          <a:p>
            <a:pPr lvl="1"/>
            <a:r>
              <a:rPr lang="en-GB" dirty="0" smtClean="0"/>
              <a:t>models processes</a:t>
            </a:r>
          </a:p>
          <a:p>
            <a:pPr lvl="1"/>
            <a:r>
              <a:rPr lang="en-GB" dirty="0" smtClean="0"/>
              <a:t>each process is composed of a set of actions with defined relationships (information systems perspective on </a:t>
            </a:r>
            <a:r>
              <a:rPr lang="en-GB" dirty="0" err="1" smtClean="0"/>
              <a:t>scholcomm</a:t>
            </a:r>
            <a:r>
              <a:rPr lang="en-GB" dirty="0" smtClean="0"/>
              <a:t>: </a:t>
            </a:r>
            <a:r>
              <a:rPr lang="en-US" dirty="0" err="1" smtClean="0"/>
              <a:t>Björk</a:t>
            </a:r>
            <a:r>
              <a:rPr lang="en-GB" dirty="0" smtClean="0"/>
              <a:t>, 2007)</a:t>
            </a:r>
          </a:p>
          <a:p>
            <a:pPr lvl="1"/>
            <a:r>
              <a:rPr lang="en-GB" dirty="0" smtClean="0"/>
              <a:t>uses sets of variables, with each variable allocated a suitable </a:t>
            </a:r>
            <a:r>
              <a:rPr lang="en-GB" dirty="0" err="1" smtClean="0"/>
              <a:t>value(s</a:t>
            </a:r>
            <a:r>
              <a:rPr lang="en-GB" dirty="0" smtClean="0"/>
              <a:t>)</a:t>
            </a:r>
          </a:p>
          <a:p>
            <a:r>
              <a:rPr lang="en-GB" dirty="0" smtClean="0"/>
              <a:t>Delivers:</a:t>
            </a:r>
          </a:p>
          <a:p>
            <a:pPr lvl="1"/>
            <a:r>
              <a:rPr lang="en-GB" dirty="0" smtClean="0"/>
              <a:t>costs of each activity</a:t>
            </a:r>
          </a:p>
          <a:p>
            <a:pPr lvl="1"/>
            <a:r>
              <a:rPr lang="en-GB" dirty="0" smtClean="0"/>
              <a:t>economic benefits derived from each scenario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Rationales and assumptions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>
            <a:normAutofit/>
          </a:bodyPr>
          <a:lstStyle/>
          <a:p>
            <a:r>
              <a:rPr lang="en-GB" dirty="0" smtClean="0"/>
              <a:t>Obvious direct cost savings (subscriptions, ILL, PPV)</a:t>
            </a:r>
          </a:p>
          <a:p>
            <a:r>
              <a:rPr lang="en-GB" dirty="0" smtClean="0"/>
              <a:t>Open Access makes it easier to find and retrieve the material a researcher needs to:</a:t>
            </a:r>
          </a:p>
          <a:p>
            <a:pPr lvl="1"/>
            <a:r>
              <a:rPr lang="en-GB" sz="2800" dirty="0" smtClean="0">
                <a:solidFill>
                  <a:srgbClr val="4F81BD"/>
                </a:solidFill>
              </a:rPr>
              <a:t>READ</a:t>
            </a:r>
          </a:p>
          <a:p>
            <a:pPr lvl="1"/>
            <a:r>
              <a:rPr lang="en-GB" sz="2800" dirty="0" smtClean="0">
                <a:solidFill>
                  <a:schemeClr val="accent1"/>
                </a:solidFill>
              </a:rPr>
              <a:t>WRITE</a:t>
            </a:r>
            <a:r>
              <a:rPr lang="en-GB" sz="2800" dirty="0" smtClean="0"/>
              <a:t> papers</a:t>
            </a:r>
          </a:p>
          <a:p>
            <a:pPr lvl="1"/>
            <a:r>
              <a:rPr lang="en-GB" sz="2800" dirty="0" smtClean="0"/>
              <a:t>Carry out </a:t>
            </a:r>
            <a:r>
              <a:rPr lang="en-GB" sz="2800" dirty="0" smtClean="0">
                <a:solidFill>
                  <a:srgbClr val="4F81BD"/>
                </a:solidFill>
              </a:rPr>
              <a:t>PEER REVIEW</a:t>
            </a:r>
            <a:r>
              <a:rPr lang="en-GB" sz="2800" dirty="0" smtClean="0"/>
              <a:t> work</a:t>
            </a:r>
            <a:r>
              <a:rPr lang="en-GB" dirty="0" smtClean="0"/>
              <a:t> </a:t>
            </a:r>
          </a:p>
          <a:p>
            <a:r>
              <a:rPr lang="en-GB" dirty="0" smtClean="0"/>
              <a:t>Open Access obviates the need to spend time seeking permissions or dealing with copyright and licensing issues</a:t>
            </a:r>
          </a:p>
          <a:p>
            <a:r>
              <a:rPr lang="en-GB" dirty="0" smtClean="0"/>
              <a:t>etc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national picture</a:t>
            </a:r>
            <a:br>
              <a:rPr lang="en-GB" dirty="0" smtClean="0"/>
            </a:br>
            <a:r>
              <a:rPr lang="en-GB" dirty="0" smtClean="0"/>
              <a:t>(Houghton et al, 2009)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709160"/>
          </a:xfrm>
        </p:spPr>
        <p:txBody>
          <a:bodyPr/>
          <a:lstStyle/>
          <a:p>
            <a:r>
              <a:rPr lang="en-GB" dirty="0" smtClean="0"/>
              <a:t>Overall cost of scholarly communication in the UK is £5 billion </a:t>
            </a:r>
            <a:r>
              <a:rPr lang="en-GB" i="1" dirty="0" smtClean="0"/>
              <a:t>per annum</a:t>
            </a:r>
          </a:p>
          <a:p>
            <a:r>
              <a:rPr lang="en-GB" dirty="0" smtClean="0"/>
              <a:t>Savings from moving from subscription journal publishing to Open Access journal publishing: £80m </a:t>
            </a:r>
            <a:r>
              <a:rPr lang="en-GB" i="1" dirty="0" smtClean="0"/>
              <a:t>per annum</a:t>
            </a:r>
          </a:p>
          <a:p>
            <a:r>
              <a:rPr lang="en-GB" dirty="0" smtClean="0"/>
              <a:t>Savings from moving from subscription journal publishing to Open Access provided through university repositories: £115m </a:t>
            </a:r>
            <a:r>
              <a:rPr lang="en-GB" i="1" dirty="0" smtClean="0"/>
              <a:t>per annum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study for JISC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Builds on the work of </a:t>
            </a:r>
            <a:r>
              <a:rPr lang="en-GB" dirty="0" err="1" smtClean="0"/>
              <a:t>Bjork</a:t>
            </a:r>
            <a:r>
              <a:rPr lang="en-GB" dirty="0" smtClean="0"/>
              <a:t> and Houghton:</a:t>
            </a:r>
          </a:p>
          <a:p>
            <a:pPr lvl="1"/>
            <a:r>
              <a:rPr lang="en-GB" dirty="0" smtClean="0"/>
              <a:t>Analysis of activities in the scholarly communication system</a:t>
            </a:r>
          </a:p>
          <a:p>
            <a:pPr lvl="1"/>
            <a:r>
              <a:rPr lang="en-GB" dirty="0" smtClean="0"/>
              <a:t>Attached costs to each activity</a:t>
            </a:r>
          </a:p>
          <a:p>
            <a:r>
              <a:rPr lang="en-GB" dirty="0" smtClean="0"/>
              <a:t>Used the Houghton online model to calculate the value of the main cost elements</a:t>
            </a:r>
          </a:p>
          <a:p>
            <a:r>
              <a:rPr lang="en-GB" dirty="0" smtClean="0"/>
              <a:t>Modelled the economic outcomes for individual UK universities of a move to each new scholarly communication scenario  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Apex.thmx</Template>
  <TotalTime>2648</TotalTime>
  <Words>961</Words>
  <Application>Microsoft Macintosh PowerPoint</Application>
  <PresentationFormat>On-screen Show (4:3)</PresentationFormat>
  <Paragraphs>148</Paragraphs>
  <Slides>23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Apex</vt:lpstr>
      <vt:lpstr>The costs and benefits of open access for universities – making the case in each case </vt:lpstr>
      <vt:lpstr>Three scholarly communication scenarios</vt:lpstr>
      <vt:lpstr>Global picture of repositories</vt:lpstr>
      <vt:lpstr>Three scholarly communication scenarios</vt:lpstr>
      <vt:lpstr>‘Houghton Model’</vt:lpstr>
      <vt:lpstr>The modelling process</vt:lpstr>
      <vt:lpstr>Rationales and assumptions</vt:lpstr>
      <vt:lpstr>The national picture (Houghton et al, 2009)</vt:lpstr>
      <vt:lpstr>Our study for JISC</vt:lpstr>
      <vt:lpstr>Case studies: four UK universities</vt:lpstr>
      <vt:lpstr>Universities differ</vt:lpstr>
      <vt:lpstr>Savings from OA via repositories</vt:lpstr>
      <vt:lpstr>Savings from OA via OA journals</vt:lpstr>
      <vt:lpstr>University UK:  Annual savings from OA</vt:lpstr>
      <vt:lpstr>University UK: Savings per annum: OA via repositories</vt:lpstr>
      <vt:lpstr>University UK: Savings per annum: OA journals</vt:lpstr>
      <vt:lpstr>Open Access in context</vt:lpstr>
      <vt:lpstr>Modelling workshops</vt:lpstr>
      <vt:lpstr>Thank you for listening</vt:lpstr>
      <vt:lpstr>Data required: research-related</vt:lpstr>
      <vt:lpstr>Data required: library-related</vt:lpstr>
      <vt:lpstr>Data required: Repository-related data</vt:lpstr>
      <vt:lpstr>Background</vt:lpstr>
    </vt:vector>
  </TitlesOfParts>
  <Company>tabbycat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Alma Swan</dc:creator>
  <cp:lastModifiedBy>Alma Swan</cp:lastModifiedBy>
  <cp:revision>30</cp:revision>
  <dcterms:created xsi:type="dcterms:W3CDTF">2010-06-15T08:07:03Z</dcterms:created>
  <dcterms:modified xsi:type="dcterms:W3CDTF">2010-06-15T08:19:31Z</dcterms:modified>
</cp:coreProperties>
</file>