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xlsx" ContentType="application/vnd.openxmlformats-officedocument.spreadsheetml.shee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drawings/drawing2.xml" ContentType="application/vnd.openxmlformats-officedocument.drawingml.chartshapes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tiff" ContentType="image/tiff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drawings/drawing3.xml" ContentType="application/vnd.openxmlformats-officedocument.drawingml.chartshapes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79" r:id="rId3"/>
    <p:sldId id="280" r:id="rId4"/>
    <p:sldId id="281" r:id="rId5"/>
    <p:sldId id="282" r:id="rId6"/>
    <p:sldId id="283" r:id="rId7"/>
    <p:sldId id="260" r:id="rId8"/>
    <p:sldId id="259" r:id="rId9"/>
    <p:sldId id="262" r:id="rId10"/>
    <p:sldId id="263" r:id="rId11"/>
    <p:sldId id="264" r:id="rId12"/>
    <p:sldId id="265" r:id="rId13"/>
    <p:sldId id="266" r:id="rId14"/>
    <p:sldId id="284" r:id="rId15"/>
    <p:sldId id="267" r:id="rId16"/>
    <p:sldId id="268" r:id="rId17"/>
    <p:sldId id="269" r:id="rId18"/>
    <p:sldId id="270" r:id="rId19"/>
    <p:sldId id="271" r:id="rId20"/>
    <p:sldId id="273" r:id="rId21"/>
    <p:sldId id="274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0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esProps" Target="pres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viewProps" Target="viewProps.xml"/><Relationship Id="rId26" Type="http://schemas.openxmlformats.org/officeDocument/2006/relationships/printerSettings" Target="printerSettings/printerSettings1.bin"/><Relationship Id="rId30" Type="http://schemas.openxmlformats.org/officeDocument/2006/relationships/tableStyles" Target="tableStyles.xml"/><Relationship Id="rId11" Type="http://schemas.openxmlformats.org/officeDocument/2006/relationships/slide" Target="slides/slide10.xml"/><Relationship Id="rId29" Type="http://schemas.openxmlformats.org/officeDocument/2006/relationships/theme" Target="theme/theme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758289686736"/>
          <c:y val="0.0290409904121077"/>
          <c:w val="0.6382998618256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163765.0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822039.0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1.317832E6</c:v>
                </c:pt>
              </c:numCache>
            </c:numRef>
          </c:val>
        </c:ser>
        <c:axId val="545406088"/>
        <c:axId val="531009384"/>
      </c:barChart>
      <c:catAx>
        <c:axId val="545406088"/>
        <c:scaling>
          <c:orientation val="minMax"/>
        </c:scaling>
        <c:delete val="1"/>
        <c:axPos val="b"/>
        <c:majorTickMark val="none"/>
        <c:tickLblPos val="nextTo"/>
        <c:crossAx val="531009384"/>
        <c:crosses val="autoZero"/>
        <c:auto val="1"/>
        <c:lblAlgn val="ctr"/>
        <c:lblOffset val="100"/>
      </c:catAx>
      <c:valAx>
        <c:axId val="53100938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5454060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91307861727368"/>
          <c:y val="0.0290409904121077"/>
          <c:w val="0.625189288313751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263524.0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1.046449E6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-1.364582E6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-5.25425E6</c:v>
                </c:pt>
              </c:numCache>
            </c:numRef>
          </c:val>
        </c:ser>
        <c:axId val="512561768"/>
        <c:axId val="512454312"/>
      </c:barChart>
      <c:catAx>
        <c:axId val="512561768"/>
        <c:scaling>
          <c:orientation val="minMax"/>
        </c:scaling>
        <c:delete val="1"/>
        <c:axPos val="b"/>
        <c:majorTickMark val="none"/>
        <c:tickLblPos val="nextTo"/>
        <c:crossAx val="512454312"/>
        <c:crosses val="autoZero"/>
        <c:auto val="1"/>
        <c:lblAlgn val="ctr"/>
        <c:lblOffset val="100"/>
      </c:catAx>
      <c:valAx>
        <c:axId val="51245431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5125617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5971879396399"/>
          <c:y val="0.0290409904121077"/>
          <c:w val="0.547626869928937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</c:v>
                </c:pt>
              </c:strCache>
            </c:strRef>
          </c:tx>
          <c:spPr>
            <a:solidFill>
              <a:srgbClr val="1F497D">
                <a:lumMod val="60000"/>
                <a:lumOff val="40000"/>
                <a:alpha val="50000"/>
              </a:srgb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1F497D">
                  <a:lumMod val="60000"/>
                  <a:lumOff val="40000"/>
                  <a:alpha val="80000"/>
                </a:srgbClr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via repositories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582660.0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Repositories with overlay publishing services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775662.0</c:v>
                </c:pt>
              </c:numCache>
            </c:numRef>
          </c:val>
        </c:ser>
        <c:axId val="553231944"/>
        <c:axId val="628791272"/>
      </c:barChart>
      <c:catAx>
        <c:axId val="553231944"/>
        <c:scaling>
          <c:orientation val="minMax"/>
        </c:scaling>
        <c:delete val="1"/>
        <c:axPos val="b"/>
        <c:majorTickMark val="none"/>
        <c:tickLblPos val="nextTo"/>
        <c:crossAx val="628791272"/>
        <c:crosses val="autoZero"/>
        <c:auto val="1"/>
        <c:lblAlgn val="ctr"/>
        <c:lblOffset val="100"/>
      </c:catAx>
      <c:valAx>
        <c:axId val="62879127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5532319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8327579617255"/>
          <c:y val="0.189796072793311"/>
          <c:w val="0.252897614715326"/>
          <c:h val="0.741851996136738"/>
        </c:manualLayout>
      </c:layout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56134611022268"/>
          <c:y val="0.0260756568299921"/>
          <c:w val="0.533110027435477"/>
          <c:h val="0.8689680531666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OA journals (APC= 3000 GBP)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Sheet1!$B$2:$B$3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 (APC=2000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8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Sheet1!$C$2:$C$3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Gold OA APC=1500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Sheet1!$D$2:$D$3</c:f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(APC=1000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Sheet1!$E$2:$E$3</c:f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(APC=750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Sheet1!$F$2:$F$3</c:f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journals (APC=500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2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Sheet1!$G$2:$G$3</c:f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repositories with parallel subscription-based journals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Sheet1!$H$2:$H$3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repositories with overlay publishing services at 1127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9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Sheet1!$I$2:$I$3</c:f>
              <c:numCache>
                <c:formatCode>#,##0</c:formatCode>
                <c:ptCount val="1"/>
                <c:pt idx="0">
                  <c:v>378150.0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OA repositories with overlay publishing services at 1000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Sheet1!$J$2:$J$3</c:f>
              <c:numCache>
                <c:formatCode>#,##0</c:formatCode>
                <c:ptCount val="1"/>
                <c:pt idx="0">
                  <c:v>423108.0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OA repositories with overlay publishing services at 750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Sheet1!$K$2:$K$3</c:f>
              <c:numCache>
                <c:formatCode>#,##0</c:formatCode>
                <c:ptCount val="1"/>
                <c:pt idx="0">
                  <c:v>511608.0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OA repositories with overlay publishing services at 500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Sheet1!$L$2:$L$3</c:f>
              <c:numCache>
                <c:formatCode>#,##0</c:formatCode>
                <c:ptCount val="1"/>
                <c:pt idx="0">
                  <c:v>600108.0</c:v>
                </c:pt>
              </c:numCache>
            </c:numRef>
          </c:val>
        </c:ser>
        <c:axId val="546987736"/>
        <c:axId val="531354504"/>
      </c:barChart>
      <c:catAx>
        <c:axId val="546987736"/>
        <c:scaling>
          <c:orientation val="minMax"/>
        </c:scaling>
        <c:axPos val="b"/>
        <c:tickLblPos val="none"/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531354504"/>
        <c:crosses val="autoZero"/>
        <c:auto val="1"/>
        <c:lblAlgn val="ctr"/>
        <c:lblOffset val="100"/>
      </c:catAx>
      <c:valAx>
        <c:axId val="53135450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546987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0366998879332"/>
          <c:y val="0.000341485874549491"/>
          <c:w val="0.308171844722649"/>
          <c:h val="0.937126026249208"/>
        </c:manualLayout>
      </c:layout>
      <c:txPr>
        <a:bodyPr/>
        <a:lstStyle/>
        <a:p>
          <a:pPr>
            <a:defRPr sz="14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56207290772042"/>
          <c:y val="0.0260756192959583"/>
          <c:w val="0.587574697064257"/>
          <c:h val="0.8689680531666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OA journals (APC= 3000 GBP)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Sheet1!$B$2:$B$3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 (APC=2000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8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1"/>
                <c:pt idx="0">
                  <c:v>-763346.0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journals (APC=1500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Sheet1!$D$2:$D$3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(APC=1000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Sheet1!$E$2:$E$3</c:f>
              <c:numCache>
                <c:formatCode>#,##0</c:formatCode>
                <c:ptCount val="1"/>
                <c:pt idx="0">
                  <c:v>1.090655E6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(APC=750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Sheet1!$F$2:$F$3</c:f>
              <c:numCache>
                <c:formatCode>#,##0</c:formatCode>
                <c:ptCount val="1"/>
                <c:pt idx="0">
                  <c:v>1.554155E6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journals (APC=500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2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Sheet1!$G$2:$G$3</c:f>
              <c:numCache>
                <c:formatCode>#,##0</c:formatCode>
                <c:ptCount val="1"/>
                <c:pt idx="0">
                  <c:v>2.017655E6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repositories with parallel subscription-based journals</c:v>
                </c:pt>
              </c:strCache>
            </c:strRef>
          </c:tx>
          <c:spPr>
            <a:solidFill>
              <a:srgbClr val="008000">
                <a:alpha val="5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Sheet1!$H$2:$H$3</c:f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repositories with overlay publishing services at 500 GBP per article</c:v>
                </c:pt>
              </c:strCache>
            </c:strRef>
          </c:tx>
          <c:spPr>
            <a:solidFill>
              <a:srgbClr val="3366FF">
                <a:alpha val="9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Sheet1!$I$2:$I$3</c:f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OA repositories with overlay publishing services at 750 GBP per article</c:v>
                </c:pt>
              </c:strCache>
            </c:strRef>
          </c:tx>
          <c:spPr>
            <a:solidFill>
              <a:srgbClr val="3366FF">
                <a:alpha val="7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Sheet1!$J$2:$J$3</c:f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OA repositories with overlay publishing services at 1000 GBP per article</c:v>
                </c:pt>
              </c:strCache>
            </c:strRef>
          </c:tx>
          <c:spPr>
            <a:solidFill>
              <a:srgbClr val="3366FF">
                <a:alpha val="5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Sheet1!$K$2:$K$3</c:f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OA repositories with overlay publishing services at 1127 GBP per article</c:v>
                </c:pt>
              </c:strCache>
            </c:strRef>
          </c:tx>
          <c:spPr>
            <a:solidFill>
              <a:srgbClr val="3366FF">
                <a:alpha val="3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Sheet1!$L$2:$L$3</c:f>
            </c:numRef>
          </c:val>
        </c:ser>
        <c:axId val="664642616"/>
        <c:axId val="652070776"/>
      </c:barChart>
      <c:catAx>
        <c:axId val="664642616"/>
        <c:scaling>
          <c:orientation val="minMax"/>
        </c:scaling>
        <c:axPos val="b"/>
        <c:tickLblPos val="none"/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652070776"/>
        <c:crosses val="autoZero"/>
        <c:auto val="1"/>
        <c:lblAlgn val="ctr"/>
        <c:lblOffset val="100"/>
      </c:catAx>
      <c:valAx>
        <c:axId val="65207077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664642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4798728813559"/>
          <c:y val="0.0195843393227618"/>
          <c:w val="0.256573739657013"/>
          <c:h val="0.937126026249208"/>
        </c:manualLayout>
      </c:layout>
      <c:txPr>
        <a:bodyPr/>
        <a:lstStyle/>
        <a:p>
          <a:pPr>
            <a:defRPr sz="18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0.32575</cdr:y>
    </cdr:from>
    <cdr:to>
      <cdr:x>0.05455</cdr:x>
      <cdr:y>0.67425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567021"/>
          <a:ext cx="461665" cy="16764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vert270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r>
            <a:rPr lang="en-GB" dirty="0" smtClean="0"/>
            <a:t>£ per annum</a:t>
          </a:r>
          <a:endParaRPr lang="en-GB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0.30049</cdr:x>
      <cdr:y>0.35903</cdr:y>
    </cdr:from>
    <cdr:to>
      <cdr:x>0.38304</cdr:x>
      <cdr:y>0.41484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62555" y="1895642"/>
          <a:ext cx="73152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GB" sz="1600" dirty="0" smtClean="0">
              <a:solidFill>
                <a:schemeClr val="tx1"/>
              </a:solidFill>
            </a:rPr>
            <a:t>£1127</a:t>
          </a:r>
          <a:endParaRPr lang="en-GB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0.37953</cdr:x>
      <cdr:y>0.30789</cdr:y>
    </cdr:from>
    <cdr:to>
      <cdr:x>0.45987</cdr:x>
      <cdr:y>0.36369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62960" y="1625600"/>
          <a:ext cx="711835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0.47019</cdr:x>
      <cdr:y>0.19563</cdr:y>
    </cdr:from>
    <cdr:to>
      <cdr:x>0.54128</cdr:x>
      <cdr:y>0.25239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166235" y="1032889"/>
          <a:ext cx="629920" cy="299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£750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0.55038</cdr:x>
      <cdr:y>0.08659</cdr:y>
    </cdr:from>
    <cdr:to>
      <cdr:x>0.6181</cdr:x>
      <cdr:y>0.1424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876800" y="457200"/>
          <a:ext cx="600075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0.22545</cdr:x>
      <cdr:y>0.58123</cdr:y>
    </cdr:from>
    <cdr:to>
      <cdr:x>0.30801</cdr:x>
      <cdr:y>0.63704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97690" y="3068840"/>
          <a:ext cx="73152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£2000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0.31747</cdr:x>
      <cdr:y>0.5377</cdr:y>
    </cdr:from>
    <cdr:to>
      <cdr:x>0.40003</cdr:x>
      <cdr:y>0.5935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13030" y="2838970"/>
          <a:ext cx="73152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0.4082</cdr:x>
      <cdr:y>0.30741</cdr:y>
    </cdr:from>
    <cdr:to>
      <cdr:x>0.48997</cdr:x>
      <cdr:y>0.36321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16940" y="1623060"/>
          <a:ext cx="724555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0.5086</cdr:x>
      <cdr:y>0.19147</cdr:y>
    </cdr:from>
    <cdr:to>
      <cdr:x>0.57811</cdr:x>
      <cdr:y>0.24727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506595" y="1010920"/>
          <a:ext cx="61595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£750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0.59753</cdr:x>
      <cdr:y>0.08106</cdr:y>
    </cdr:from>
    <cdr:to>
      <cdr:x>0.66459</cdr:x>
      <cdr:y>0.13687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294610" y="427990"/>
          <a:ext cx="594218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98EF9A2-1059-4646-B3C6-5A2749A95CF9}" type="datetimeFigureOut">
              <a:rPr lang="en-US" smtClean="0"/>
              <a:pPr/>
              <a:t>6/18/10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27B83E0-3178-2B4C-9AC7-7B5D4557725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hyperlink" Target="http://www.openscholarship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keyperspectives.co.uk" TargetMode="External"/><Relationship Id="rId5" Type="http://schemas.openxmlformats.org/officeDocument/2006/relationships/hyperlink" Target="http://www.openoasis.org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JISC’s</a:t>
            </a:r>
            <a:r>
              <a:rPr lang="en-GB" dirty="0" smtClean="0"/>
              <a:t> economics-based studies on scholarly communication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Alma Swan</a:t>
            </a:r>
          </a:p>
          <a:p>
            <a:r>
              <a:rPr lang="en-GB" dirty="0" smtClean="0"/>
              <a:t>Key Perspectives Ltd</a:t>
            </a:r>
          </a:p>
          <a:p>
            <a:r>
              <a:rPr lang="en-GB" dirty="0" smtClean="0"/>
              <a:t>Truro, UK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33042" y="6221571"/>
            <a:ext cx="5686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SCONUL Annual Conference, Leeds, UK, 16-18 June 2010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national picture</a:t>
            </a:r>
            <a:br>
              <a:rPr lang="en-GB" dirty="0" smtClean="0"/>
            </a:br>
            <a:r>
              <a:rPr lang="en-GB" dirty="0" smtClean="0"/>
              <a:t>(Houghton et al, 2009)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709160"/>
          </a:xfrm>
        </p:spPr>
        <p:txBody>
          <a:bodyPr/>
          <a:lstStyle/>
          <a:p>
            <a:r>
              <a:rPr lang="en-GB" dirty="0" smtClean="0"/>
              <a:t>Overall cost of scholarly communication in the UK is £5 billion </a:t>
            </a:r>
            <a:r>
              <a:rPr lang="en-GB" i="1" dirty="0" smtClean="0"/>
              <a:t>per annum</a:t>
            </a:r>
          </a:p>
          <a:p>
            <a:r>
              <a:rPr lang="en-GB" dirty="0" smtClean="0"/>
              <a:t>Savings from moving from subscription journal publishing to Open Access journal publishing: £80m </a:t>
            </a:r>
            <a:r>
              <a:rPr lang="en-GB" i="1" dirty="0" smtClean="0"/>
              <a:t>per annum</a:t>
            </a:r>
          </a:p>
          <a:p>
            <a:r>
              <a:rPr lang="en-GB" dirty="0" smtClean="0"/>
              <a:t>Savings from moving from subscription journal publishing to Open Access provided through university repositories: £115m </a:t>
            </a:r>
            <a:r>
              <a:rPr lang="en-GB" i="1" dirty="0" smtClean="0"/>
              <a:t>per annum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study for JISC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Builds on the work of </a:t>
            </a:r>
            <a:r>
              <a:rPr lang="en-GB" dirty="0" err="1" smtClean="0"/>
              <a:t>Bjork</a:t>
            </a:r>
            <a:r>
              <a:rPr lang="en-GB" dirty="0" smtClean="0"/>
              <a:t> and Houghton:</a:t>
            </a:r>
          </a:p>
          <a:p>
            <a:pPr lvl="1"/>
            <a:r>
              <a:rPr lang="en-GB" dirty="0" smtClean="0"/>
              <a:t>Analysis of activities in the scholarly communication system</a:t>
            </a:r>
          </a:p>
          <a:p>
            <a:pPr lvl="1"/>
            <a:r>
              <a:rPr lang="en-GB" dirty="0" smtClean="0"/>
              <a:t>Attached costs to each activity</a:t>
            </a:r>
          </a:p>
          <a:p>
            <a:r>
              <a:rPr lang="en-GB" dirty="0" smtClean="0"/>
              <a:t>Used the Houghton online model to calculate the value of the main cost elements</a:t>
            </a:r>
          </a:p>
          <a:p>
            <a:r>
              <a:rPr lang="en-GB" dirty="0" smtClean="0"/>
              <a:t>Modelled the economic outcomes for individual UK universities of a move to each new scholarly communication scenario  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2120"/>
          </a:xfrm>
        </p:spPr>
        <p:txBody>
          <a:bodyPr/>
          <a:lstStyle/>
          <a:p>
            <a:r>
              <a:rPr lang="en-GB" dirty="0" smtClean="0"/>
              <a:t>Case studies: four UK universities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7040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University A:</a:t>
            </a:r>
            <a:r>
              <a:rPr lang="en-GB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small</a:t>
            </a:r>
            <a:r>
              <a:rPr lang="en-GB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post-1992 university with a research income of c2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University B: university with traditional strength in applied research and a strong enterprise focus: research funding c10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solidFill>
                  <a:srgbClr val="8EB4E3"/>
                </a:solidFill>
              </a:rPr>
              <a:t>University C: large, research-intensive university: research funding c75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University D: old, large, elite university: research income c200 million GBP per annum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Universities differ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things differently in libraries</a:t>
            </a:r>
          </a:p>
          <a:p>
            <a:r>
              <a:rPr lang="en-GB" dirty="0" smtClean="0"/>
              <a:t>Buy journals in different ways</a:t>
            </a:r>
          </a:p>
          <a:p>
            <a:r>
              <a:rPr lang="en-GB" dirty="0" smtClean="0"/>
              <a:t>Run more or less elaborate repositories</a:t>
            </a:r>
          </a:p>
          <a:p>
            <a:r>
              <a:rPr lang="en-GB" dirty="0" smtClean="0"/>
              <a:t>Employ different numbers of people</a:t>
            </a:r>
          </a:p>
          <a:p>
            <a:r>
              <a:rPr lang="en-GB" dirty="0" smtClean="0"/>
              <a:t>Pay people different salaries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scholcomm</a:t>
            </a:r>
            <a:r>
              <a:rPr lang="en-US" dirty="0" smtClean="0"/>
              <a:t>-related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698" y="1417638"/>
            <a:ext cx="5066864" cy="470916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University A: value of peer review work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University B: library handling cost savings from moving to all-electronic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University C:  value of editorial board duties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University D: total value of scholarly communication system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6562" y="1417638"/>
            <a:ext cx="384743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£578,000 per annum</a:t>
            </a:r>
          </a:p>
          <a:p>
            <a:endParaRPr lang="en-US" sz="2800" dirty="0" smtClean="0"/>
          </a:p>
          <a:p>
            <a:endParaRPr lang="en-US" sz="4800" dirty="0" smtClean="0"/>
          </a:p>
          <a:p>
            <a:r>
              <a:rPr lang="en-US" sz="2800" dirty="0" smtClean="0"/>
              <a:t>£87,000 per annum</a:t>
            </a:r>
          </a:p>
          <a:p>
            <a:endParaRPr lang="en-US" sz="2800" dirty="0" smtClean="0"/>
          </a:p>
          <a:p>
            <a:endParaRPr lang="en-US" dirty="0" smtClean="0"/>
          </a:p>
          <a:p>
            <a:r>
              <a:rPr lang="en-US" sz="2800" dirty="0" smtClean="0"/>
              <a:t>£2 million per annum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£104 million per annum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repositories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OA journals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3520" y="1417638"/>
          <a:ext cx="8463280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72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 </a:t>
            </a:r>
            <a:br>
              <a:rPr lang="en-GB" dirty="0" smtClean="0"/>
            </a:br>
            <a:r>
              <a:rPr lang="en-GB" dirty="0" smtClean="0"/>
              <a:t>Annual savings from OA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3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</a:t>
            </a:r>
            <a:br>
              <a:rPr lang="en-GB" dirty="0" smtClean="0"/>
            </a:br>
            <a:r>
              <a:rPr lang="en-GB" dirty="0" smtClean="0"/>
              <a:t>Savings per annum: OA via repositories</a:t>
            </a:r>
            <a:endParaRPr lang="en-GB" dirty="0"/>
          </a:p>
        </p:txBody>
      </p:sp>
      <p:graphicFrame>
        <p:nvGraphicFramePr>
          <p:cNvPr id="4" name="C 14"/>
          <p:cNvGraphicFramePr/>
          <p:nvPr/>
        </p:nvGraphicFramePr>
        <p:xfrm>
          <a:off x="141605" y="1396088"/>
          <a:ext cx="8860790" cy="527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1605" y="2235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3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</a:t>
            </a:r>
            <a:br>
              <a:rPr lang="en-GB" dirty="0" smtClean="0"/>
            </a:br>
            <a:r>
              <a:rPr lang="en-GB" dirty="0" smtClean="0"/>
              <a:t>Savings per annum: OA journals</a:t>
            </a:r>
            <a:endParaRPr lang="en-GB" dirty="0"/>
          </a:p>
        </p:txBody>
      </p:sp>
      <p:graphicFrame>
        <p:nvGraphicFramePr>
          <p:cNvPr id="4" name="C 14"/>
          <p:cNvGraphicFramePr/>
          <p:nvPr/>
        </p:nvGraphicFramePr>
        <p:xfrm>
          <a:off x="141605" y="1396088"/>
          <a:ext cx="8860790" cy="527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1605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3941"/>
          </a:xfrm>
        </p:spPr>
        <p:txBody>
          <a:bodyPr/>
          <a:lstStyle/>
          <a:p>
            <a:r>
              <a:rPr lang="en-GB" dirty="0" smtClean="0"/>
              <a:t>Learned society OA business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8579"/>
            <a:ext cx="8229600" cy="5475915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Written by Mary Waltham, June 2005</a:t>
            </a:r>
          </a:p>
          <a:p>
            <a:r>
              <a:rPr lang="en-GB" dirty="0" smtClean="0"/>
              <a:t>Nine society publishers (8 UK, 1 US)</a:t>
            </a:r>
          </a:p>
          <a:p>
            <a:r>
              <a:rPr lang="en-GB" dirty="0" smtClean="0"/>
              <a:t>13 journals (one fully OA)</a:t>
            </a:r>
          </a:p>
          <a:p>
            <a:r>
              <a:rPr lang="en-GB" dirty="0" smtClean="0"/>
              <a:t>Investigated revenue streams (average income in 2004 = £1918 per article)</a:t>
            </a:r>
          </a:p>
          <a:p>
            <a:r>
              <a:rPr lang="en-GB" dirty="0" smtClean="0"/>
              <a:t>Prestige journals:</a:t>
            </a:r>
          </a:p>
          <a:p>
            <a:pPr lvl="1"/>
            <a:r>
              <a:rPr lang="en-GB" dirty="0" smtClean="0"/>
              <a:t>in well-funded fields (e.g. biomedicine) author-side fees are easily obtained</a:t>
            </a:r>
          </a:p>
          <a:p>
            <a:pPr lvl="1"/>
            <a:r>
              <a:rPr lang="en-GB" dirty="0" smtClean="0"/>
              <a:t>Smaller prestige journals for less well-funded fields show growth in uptake if fees are low</a:t>
            </a:r>
          </a:p>
          <a:p>
            <a:r>
              <a:rPr lang="en-GB" dirty="0" smtClean="0"/>
              <a:t>OA is almost non-existent in ‘preprint fields’</a:t>
            </a:r>
          </a:p>
          <a:p>
            <a:r>
              <a:rPr lang="en-GB" dirty="0" smtClean="0"/>
              <a:t>Resistance to author-pays in some disciplines</a:t>
            </a:r>
          </a:p>
          <a:p>
            <a:r>
              <a:rPr lang="en-GB" dirty="0" smtClean="0"/>
              <a:t>Competitive market emerging in </a:t>
            </a:r>
            <a:r>
              <a:rPr lang="en-GB" dirty="0" err="1" smtClean="0"/>
              <a:t>APCs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Modelling workshops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Organised by the Centre for Research Communication, University of Nottingham: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Glasgow: 		15 July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London: 		21 July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Birmingham: 	23 July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Cardiff: 		29 July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Leeds: 			30 July</a:t>
            </a:r>
            <a:endParaRPr lang="en-GB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Thank you </a:t>
            </a:r>
            <a:r>
              <a:rPr lang="en-US" sz="4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for</a:t>
            </a:r>
            <a:r>
              <a:rPr lang="en-US" sz="4800" dirty="0" smtClean="0"/>
              <a:t> listening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>
                <a:hlinkClick r:id="rId2"/>
              </a:rPr>
              <a:t>a</a:t>
            </a:r>
            <a:r>
              <a:rPr lang="en-US" sz="3600" dirty="0" smtClean="0">
                <a:hlinkClick r:id="rId2"/>
              </a:rPr>
              <a:t>swan@keyperspectives.co.uk</a:t>
            </a: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3"/>
              </a:rPr>
              <a:t>www.keyperspectives.co.uk</a:t>
            </a: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>
                <a:hlinkClick r:id="rId4"/>
              </a:rPr>
              <a:t>www.openscholarship.org</a:t>
            </a: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>
                <a:hlinkClick r:id="rId5"/>
              </a:rPr>
              <a:t>www.openoasis.org</a:t>
            </a:r>
            <a:r>
              <a:rPr lang="en-US" sz="36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research-related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income per annum (institution)</a:t>
            </a:r>
          </a:p>
          <a:p>
            <a:r>
              <a:rPr lang="en-US" dirty="0" smtClean="0"/>
              <a:t>Number of researchers</a:t>
            </a:r>
          </a:p>
          <a:p>
            <a:r>
              <a:rPr lang="en-US" dirty="0" smtClean="0"/>
              <a:t>Average researcher salary</a:t>
            </a:r>
          </a:p>
          <a:p>
            <a:r>
              <a:rPr lang="en-US" dirty="0" smtClean="0"/>
              <a:t>Publications per annum (institution)</a:t>
            </a:r>
          </a:p>
          <a:p>
            <a:r>
              <a:rPr lang="en-US" dirty="0" smtClean="0"/>
              <a:t>Time spent reading and writing articles</a:t>
            </a:r>
          </a:p>
          <a:p>
            <a:r>
              <a:rPr lang="en-US" dirty="0" smtClean="0"/>
              <a:t>Time spent serving as editors and on editorial boards</a:t>
            </a:r>
          </a:p>
          <a:p>
            <a:r>
              <a:rPr lang="en-US" dirty="0" smtClean="0"/>
              <a:t>Time spent peer reviewing articles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library-related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subscriptions:</a:t>
            </a:r>
          </a:p>
          <a:p>
            <a:pPr lvl="1"/>
            <a:r>
              <a:rPr lang="en-US" dirty="0" smtClean="0"/>
              <a:t>Print-only</a:t>
            </a:r>
          </a:p>
          <a:p>
            <a:pPr lvl="1"/>
            <a:r>
              <a:rPr lang="en-US" dirty="0" smtClean="0"/>
              <a:t>Electronic-only</a:t>
            </a:r>
          </a:p>
          <a:p>
            <a:pPr lvl="1"/>
            <a:r>
              <a:rPr lang="en-US" dirty="0" smtClean="0"/>
              <a:t>Dual mode</a:t>
            </a:r>
          </a:p>
          <a:p>
            <a:r>
              <a:rPr lang="en-US" dirty="0" smtClean="0"/>
              <a:t>Cost of subscriptions</a:t>
            </a:r>
          </a:p>
          <a:p>
            <a:r>
              <a:rPr lang="en-US" dirty="0" smtClean="0"/>
              <a:t>Handling time for journals/books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required: Repository-related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Operational cost of repository per annum</a:t>
            </a:r>
          </a:p>
          <a:p>
            <a:r>
              <a:rPr lang="en-US" dirty="0" smtClean="0"/>
              <a:t>Time taken to deposit</a:t>
            </a:r>
          </a:p>
          <a:p>
            <a:r>
              <a:rPr lang="en-US" dirty="0" smtClean="0"/>
              <a:t>Average salary of depositor</a:t>
            </a:r>
          </a:p>
          <a:p>
            <a:r>
              <a:rPr lang="en-US" dirty="0" smtClean="0"/>
              <a:t>Number of items produced by the institution per annum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models for journal 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GB" dirty="0" err="1" smtClean="0"/>
              <a:t>Rightscom</a:t>
            </a:r>
            <a:r>
              <a:rPr lang="en-GB" dirty="0" smtClean="0"/>
              <a:t> Ltd, April 2005</a:t>
            </a:r>
          </a:p>
          <a:p>
            <a:r>
              <a:rPr lang="en-GB" dirty="0" smtClean="0"/>
              <a:t>Models under which </a:t>
            </a:r>
            <a:r>
              <a:rPr lang="en-GB" dirty="0" err="1" smtClean="0"/>
              <a:t>e</a:t>
            </a:r>
            <a:r>
              <a:rPr lang="en-GB" dirty="0" smtClean="0"/>
              <a:t>-journals are made available to libraries: advantages, disadvantages and risks:</a:t>
            </a:r>
          </a:p>
          <a:p>
            <a:pPr lvl="1"/>
            <a:r>
              <a:rPr lang="en-GB" dirty="0" smtClean="0"/>
              <a:t>National licences</a:t>
            </a:r>
          </a:p>
          <a:p>
            <a:pPr lvl="1"/>
            <a:r>
              <a:rPr lang="en-GB" dirty="0" smtClean="0"/>
              <a:t>PPV converting to subscription</a:t>
            </a:r>
          </a:p>
          <a:p>
            <a:pPr lvl="1"/>
            <a:r>
              <a:rPr lang="en-GB" dirty="0" smtClean="0"/>
              <a:t>PPV pre-purchase</a:t>
            </a:r>
          </a:p>
          <a:p>
            <a:pPr lvl="1"/>
            <a:r>
              <a:rPr lang="en-GB" dirty="0" smtClean="0"/>
              <a:t>Collections of core and peripheral titles</a:t>
            </a:r>
          </a:p>
          <a:p>
            <a:pPr lvl="1"/>
            <a:r>
              <a:rPr lang="en-GB" dirty="0" smtClean="0"/>
              <a:t>OA (‘author pays’)</a:t>
            </a:r>
          </a:p>
          <a:p>
            <a:pPr lvl="1"/>
            <a:r>
              <a:rPr lang="en-GB" dirty="0" smtClean="0"/>
              <a:t>OA (‘hybrid’)</a:t>
            </a:r>
          </a:p>
          <a:p>
            <a:r>
              <a:rPr lang="en-GB" dirty="0" smtClean="0"/>
              <a:t>Recommended trialling new models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OA Funding Initiative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Six publishers, 2004-6</a:t>
            </a:r>
          </a:p>
          <a:p>
            <a:r>
              <a:rPr lang="en-GB" dirty="0" smtClean="0"/>
              <a:t>£384,500 to experiment with OA publishing, waiving author charges for 6 journals</a:t>
            </a:r>
          </a:p>
          <a:p>
            <a:r>
              <a:rPr lang="en-GB" dirty="0" smtClean="0"/>
              <a:t>Evaluation showed that the publishers were positive</a:t>
            </a:r>
          </a:p>
          <a:p>
            <a:r>
              <a:rPr lang="en-GB" dirty="0" smtClean="0"/>
              <a:t>Users were generally positive and would publish this way again</a:t>
            </a:r>
          </a:p>
          <a:p>
            <a:r>
              <a:rPr lang="en-GB" dirty="0" smtClean="0"/>
              <a:t>No conclusions about the ability of authors to find APC funds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Economic implications of OA for the UK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John Houghton and colleagues (2009)</a:t>
            </a:r>
          </a:p>
          <a:p>
            <a:r>
              <a:rPr lang="en-GB" dirty="0" smtClean="0"/>
              <a:t>Identified the activities in the scholarly communication system</a:t>
            </a:r>
          </a:p>
          <a:p>
            <a:r>
              <a:rPr lang="en-GB" dirty="0" smtClean="0"/>
              <a:t>Attached costs to each, and thus to the system</a:t>
            </a:r>
          </a:p>
          <a:p>
            <a:r>
              <a:rPr lang="en-GB" dirty="0" smtClean="0"/>
              <a:t>Modelled the economic benefits of 3 new, alternative </a:t>
            </a:r>
            <a:r>
              <a:rPr lang="en-GB" dirty="0" err="1" smtClean="0"/>
              <a:t>scholcomm</a:t>
            </a:r>
            <a:r>
              <a:rPr lang="en-GB" dirty="0" smtClean="0"/>
              <a:t> scenarios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82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Scholarly communication process</a:t>
            </a:r>
            <a:endParaRPr lang="en-GB" dirty="0"/>
          </a:p>
        </p:txBody>
      </p:sp>
      <p:pic>
        <p:nvPicPr>
          <p:cNvPr id="4" name="Picture 3" descr="Model diagram.tiff"/>
          <p:cNvPicPr/>
          <p:nvPr/>
        </p:nvPicPr>
        <p:blipFill>
          <a:blip r:embed="rId2"/>
          <a:stretch>
            <a:fillRect/>
          </a:stretch>
        </p:blipFill>
        <p:spPr>
          <a:xfrm>
            <a:off x="152523" y="995967"/>
            <a:ext cx="8842911" cy="5207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‘Houghton Model’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330"/>
            <a:ext cx="8229600" cy="4097350"/>
          </a:xfrm>
        </p:spPr>
        <p:txBody>
          <a:bodyPr/>
          <a:lstStyle/>
          <a:p>
            <a:pPr marL="628650" indent="-492125"/>
            <a:r>
              <a:rPr lang="en-GB" dirty="0" smtClean="0"/>
              <a:t>Available to download online</a:t>
            </a:r>
          </a:p>
          <a:p>
            <a:pPr marL="628650" indent="-492125"/>
            <a:r>
              <a:rPr lang="en-GB" dirty="0" smtClean="0"/>
              <a:t>Anyone can use their own data to populate it</a:t>
            </a:r>
          </a:p>
          <a:p>
            <a:pPr marL="628650" indent="-492125"/>
            <a:r>
              <a:rPr lang="en-GB" dirty="0" smtClean="0"/>
              <a:t>Models </a:t>
            </a:r>
            <a:r>
              <a:rPr lang="en-GB" dirty="0" smtClean="0"/>
              <a:t>three alternative Open Access communication scenarios (plus other scholarly communication-related issues)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Three scholarly communication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20" y="1600200"/>
            <a:ext cx="7843520" cy="4318448"/>
          </a:xfrm>
        </p:spPr>
        <p:txBody>
          <a:bodyPr>
            <a:normAutofit/>
          </a:bodyPr>
          <a:lstStyle/>
          <a:p>
            <a:pPr marL="628650" indent="-492125">
              <a:spcAft>
                <a:spcPts val="1200"/>
              </a:spcAft>
            </a:pPr>
            <a:r>
              <a:rPr lang="en-GB" sz="3200" dirty="0" smtClean="0"/>
              <a:t>Self-archiving in repositories (‘Green’ Open Access)</a:t>
            </a:r>
          </a:p>
          <a:p>
            <a:pPr marL="948690" lvl="1" indent="-492125"/>
            <a:r>
              <a:rPr lang="en-GB" sz="3200" dirty="0" smtClean="0"/>
              <a:t>In parallel with subscription journals</a:t>
            </a:r>
          </a:p>
          <a:p>
            <a:pPr marL="948690" lvl="1" indent="-492125"/>
            <a:r>
              <a:rPr lang="en-GB" sz="3200" dirty="0" smtClean="0"/>
              <a:t>Instead of subscription journals, via repositories with overlay services </a:t>
            </a:r>
          </a:p>
          <a:p>
            <a:pPr marL="628650" indent="-492125"/>
            <a:r>
              <a:rPr lang="en-GB" sz="3200" dirty="0" smtClean="0"/>
              <a:t>Open Access journals (‘Gold’ Open Access publishing)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Rationales and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GB" dirty="0" smtClean="0"/>
              <a:t>Obvious direct cost savings (subscriptions, ILL, PPV)</a:t>
            </a:r>
          </a:p>
          <a:p>
            <a:r>
              <a:rPr lang="en-GB" dirty="0" smtClean="0"/>
              <a:t>Open Access makes it easier to find and retrieve the material a researcher needs to:</a:t>
            </a:r>
          </a:p>
          <a:p>
            <a:pPr lvl="1"/>
            <a:r>
              <a:rPr lang="en-GB" sz="2800" dirty="0" smtClean="0">
                <a:solidFill>
                  <a:srgbClr val="4F81BD"/>
                </a:solidFill>
              </a:rPr>
              <a:t>READ</a:t>
            </a:r>
          </a:p>
          <a:p>
            <a:pPr lvl="1"/>
            <a:r>
              <a:rPr lang="en-GB" sz="2800" dirty="0" smtClean="0">
                <a:solidFill>
                  <a:schemeClr val="accent1"/>
                </a:solidFill>
              </a:rPr>
              <a:t>WRITE</a:t>
            </a:r>
            <a:r>
              <a:rPr lang="en-GB" sz="2800" dirty="0" smtClean="0"/>
              <a:t> papers</a:t>
            </a:r>
          </a:p>
          <a:p>
            <a:pPr lvl="1"/>
            <a:r>
              <a:rPr lang="en-GB" sz="2800" dirty="0" smtClean="0"/>
              <a:t>Carry out </a:t>
            </a:r>
            <a:r>
              <a:rPr lang="en-GB" sz="2800" dirty="0" smtClean="0">
                <a:solidFill>
                  <a:srgbClr val="4F81BD"/>
                </a:solidFill>
              </a:rPr>
              <a:t>PEER REVIEW</a:t>
            </a:r>
            <a:r>
              <a:rPr lang="en-GB" sz="2800" dirty="0" smtClean="0"/>
              <a:t> work</a:t>
            </a:r>
            <a:r>
              <a:rPr lang="en-GB" dirty="0" smtClean="0"/>
              <a:t> </a:t>
            </a:r>
          </a:p>
          <a:p>
            <a:r>
              <a:rPr lang="en-GB" dirty="0" smtClean="0"/>
              <a:t>Open Access obviates the need to spend time seeking permissions or dealing with copyright and licensing issues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0E2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892</TotalTime>
  <Words>1028</Words>
  <Application>Microsoft Macintosh PowerPoint</Application>
  <PresentationFormat>On-screen Show (4:3)</PresentationFormat>
  <Paragraphs>166</Paragraphs>
  <Slides>24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Apex</vt:lpstr>
      <vt:lpstr>JISC’s economics-based studies on scholarly communication</vt:lpstr>
      <vt:lpstr>Learned society OA business models</vt:lpstr>
      <vt:lpstr>Business models for journal content</vt:lpstr>
      <vt:lpstr>OA Funding Initiative</vt:lpstr>
      <vt:lpstr>Economic implications of OA for the UK</vt:lpstr>
      <vt:lpstr>Scholarly communication process</vt:lpstr>
      <vt:lpstr>‘Houghton Model’</vt:lpstr>
      <vt:lpstr>Three scholarly communication scenarios</vt:lpstr>
      <vt:lpstr>Rationales and assumptions</vt:lpstr>
      <vt:lpstr>The national picture (Houghton et al, 2009)</vt:lpstr>
      <vt:lpstr>Our study for JISC</vt:lpstr>
      <vt:lpstr>Case studies: four UK universities</vt:lpstr>
      <vt:lpstr>Universities differ</vt:lpstr>
      <vt:lpstr>Some scholcomm-related costs</vt:lpstr>
      <vt:lpstr>Savings from OA via repositories</vt:lpstr>
      <vt:lpstr>Savings from OA via OA journals</vt:lpstr>
      <vt:lpstr>University UK:  Annual savings from OA</vt:lpstr>
      <vt:lpstr>University UK: Savings per annum: OA via repositories</vt:lpstr>
      <vt:lpstr>University UK: Savings per annum: OA journals</vt:lpstr>
      <vt:lpstr>Modelling workshops</vt:lpstr>
      <vt:lpstr>Thank you for listening</vt:lpstr>
      <vt:lpstr>Data required: research-related</vt:lpstr>
      <vt:lpstr>Data required: library-related</vt:lpstr>
      <vt:lpstr>Data required: Repository-related data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JISC’s economics-based studies on scholarly communication</dc:title>
  <dc:creator>ALMA SWAN</dc:creator>
  <cp:lastModifiedBy>Alma Swan</cp:lastModifiedBy>
  <cp:revision>6</cp:revision>
  <dcterms:created xsi:type="dcterms:W3CDTF">2010-06-18T04:31:25Z</dcterms:created>
  <dcterms:modified xsi:type="dcterms:W3CDTF">2010-06-18T04:37:44Z</dcterms:modified>
</cp:coreProperties>
</file>