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handoutMasterIdLst>
    <p:handoutMasterId r:id="rId21"/>
  </p:handoutMasterIdLst>
  <p:sldIdLst>
    <p:sldId id="256" r:id="rId2"/>
    <p:sldId id="263" r:id="rId3"/>
    <p:sldId id="264" r:id="rId4"/>
    <p:sldId id="258" r:id="rId5"/>
    <p:sldId id="260" r:id="rId6"/>
    <p:sldId id="259" r:id="rId7"/>
    <p:sldId id="261" r:id="rId8"/>
    <p:sldId id="265" r:id="rId9"/>
    <p:sldId id="276" r:id="rId10"/>
    <p:sldId id="267" r:id="rId11"/>
    <p:sldId id="268" r:id="rId12"/>
    <p:sldId id="274" r:id="rId13"/>
    <p:sldId id="269" r:id="rId14"/>
    <p:sldId id="270" r:id="rId15"/>
    <p:sldId id="271" r:id="rId16"/>
    <p:sldId id="272" r:id="rId17"/>
    <p:sldId id="275" r:id="rId18"/>
    <p:sldId id="273" r:id="rId19"/>
    <p:sldId id="266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4" clrMode="bw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784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14" Type="http://schemas.openxmlformats.org/officeDocument/2006/relationships/slide" Target="slides/slide13.xml"/><Relationship Id="rId23" Type="http://schemas.openxmlformats.org/officeDocument/2006/relationships/presProps" Target="presProps.xml"/><Relationship Id="rId4" Type="http://schemas.openxmlformats.org/officeDocument/2006/relationships/slide" Target="slides/slide3.xml"/><Relationship Id="rId26" Type="http://schemas.openxmlformats.org/officeDocument/2006/relationships/tableStyles" Target="tableStyles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printerSettings" Target="printerSettings/printerSettings1.bin"/><Relationship Id="rId21" Type="http://schemas.openxmlformats.org/officeDocument/2006/relationships/handoutMaster" Target="handoutMasters/handout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8C096-4C54-1F4F-8240-AC42088E51B8}" type="datetimeFigureOut">
              <a:rPr lang="en-US" smtClean="0"/>
              <a:pPr/>
              <a:t>6/28/10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8A401-CF97-EE41-8B59-BE64073C5C1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5A9F-DA9F-8948-B993-48BFD4851E48}" type="datetimeFigureOut">
              <a:rPr lang="en-US" smtClean="0"/>
              <a:pPr/>
              <a:t>6/28/10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4F09-C7B0-C345-BC70-D1F97F980CF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5A9F-DA9F-8948-B993-48BFD4851E48}" type="datetimeFigureOut">
              <a:rPr lang="en-US" smtClean="0"/>
              <a:pPr/>
              <a:t>6/28/10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4F09-C7B0-C345-BC70-D1F97F980C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5A9F-DA9F-8948-B993-48BFD4851E48}" type="datetimeFigureOut">
              <a:rPr lang="en-US" smtClean="0"/>
              <a:pPr/>
              <a:t>6/28/10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4F09-C7B0-C345-BC70-D1F97F980C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5A9F-DA9F-8948-B993-48BFD4851E48}" type="datetimeFigureOut">
              <a:rPr lang="en-US" smtClean="0"/>
              <a:pPr/>
              <a:t>6/28/10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4F09-C7B0-C345-BC70-D1F97F980C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5A9F-DA9F-8948-B993-48BFD4851E48}" type="datetimeFigureOut">
              <a:rPr lang="en-US" smtClean="0"/>
              <a:pPr/>
              <a:t>6/28/10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FBE4F09-C7B0-C345-BC70-D1F97F980C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5A9F-DA9F-8948-B993-48BFD4851E48}" type="datetimeFigureOut">
              <a:rPr lang="en-US" smtClean="0"/>
              <a:pPr/>
              <a:t>6/28/10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4F09-C7B0-C345-BC70-D1F97F980C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5A9F-DA9F-8948-B993-48BFD4851E48}" type="datetimeFigureOut">
              <a:rPr lang="en-US" smtClean="0"/>
              <a:pPr/>
              <a:t>6/28/10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4F09-C7B0-C345-BC70-D1F97F980C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5A9F-DA9F-8948-B993-48BFD4851E48}" type="datetimeFigureOut">
              <a:rPr lang="en-US" smtClean="0"/>
              <a:pPr/>
              <a:t>6/28/10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4F09-C7B0-C345-BC70-D1F97F980C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5A9F-DA9F-8948-B993-48BFD4851E48}" type="datetimeFigureOut">
              <a:rPr lang="en-US" smtClean="0"/>
              <a:pPr/>
              <a:t>6/28/10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4F09-C7B0-C345-BC70-D1F97F980C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5A9F-DA9F-8948-B993-48BFD4851E48}" type="datetimeFigureOut">
              <a:rPr lang="en-US" smtClean="0"/>
              <a:pPr/>
              <a:t>6/28/10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4F09-C7B0-C345-BC70-D1F97F980C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GB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15A9F-DA9F-8948-B993-48BFD4851E48}" type="datetimeFigureOut">
              <a:rPr lang="en-US" smtClean="0"/>
              <a:pPr/>
              <a:t>6/28/10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E4F09-C7B0-C345-BC70-D1F97F980CF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 bright="-44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2815A9F-DA9F-8948-B993-48BFD4851E48}" type="datetimeFigureOut">
              <a:rPr lang="en-US" smtClean="0"/>
              <a:pPr/>
              <a:t>6/28/10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FBE4F09-C7B0-C345-BC70-D1F97F980CF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hyperlink" Target="http://www.openscholarship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swan@keyperspectives.co.uk" TargetMode="External"/><Relationship Id="rId3" Type="http://schemas.openxmlformats.org/officeDocument/2006/relationships/hyperlink" Target="http://www.keyperspectives.co.uk" TargetMode="External"/><Relationship Id="rId5" Type="http://schemas.openxmlformats.org/officeDocument/2006/relationships/hyperlink" Target="http://www.openoasis.org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Information Infrastructure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Alma Swan</a:t>
            </a:r>
          </a:p>
          <a:p>
            <a:r>
              <a:rPr lang="en-GB" dirty="0" smtClean="0"/>
              <a:t>Key Perspectives Ltd</a:t>
            </a:r>
          </a:p>
          <a:p>
            <a:r>
              <a:rPr lang="en-GB" dirty="0" smtClean="0"/>
              <a:t>Truro, UK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6347" y="5988553"/>
            <a:ext cx="8395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University and Cyberspace: Reshaping Knowledge Institutions for the Networked Age: </a:t>
            </a:r>
          </a:p>
          <a:p>
            <a:r>
              <a:rPr lang="en-GB" dirty="0" smtClean="0"/>
              <a:t>COMMUNIA Conference, Torino, Italy, 28-30 June 2010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5592"/>
          </a:xfrm>
        </p:spPr>
        <p:txBody>
          <a:bodyPr/>
          <a:lstStyle/>
          <a:p>
            <a:r>
              <a:rPr lang="en-GB" dirty="0" smtClean="0"/>
              <a:t>Open Access and knowledge sharing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8295"/>
            <a:ext cx="8229600" cy="5051065"/>
          </a:xfrm>
        </p:spPr>
        <p:txBody>
          <a:bodyPr/>
          <a:lstStyle/>
          <a:p>
            <a:r>
              <a:rPr lang="en-GB" dirty="0" smtClean="0"/>
              <a:t>15 years of progress</a:t>
            </a:r>
          </a:p>
          <a:p>
            <a:r>
              <a:rPr lang="en-GB" dirty="0" smtClean="0"/>
              <a:t>Repositories: c1700</a:t>
            </a:r>
          </a:p>
          <a:p>
            <a:r>
              <a:rPr lang="en-GB" dirty="0" smtClean="0"/>
              <a:t>OA journals: c5000, with:</a:t>
            </a:r>
          </a:p>
          <a:p>
            <a:pPr lvl="1"/>
            <a:r>
              <a:rPr lang="en-GB" dirty="0" smtClean="0"/>
              <a:t>ambitious programmes (</a:t>
            </a:r>
            <a:r>
              <a:rPr lang="en-GB" dirty="0" err="1" smtClean="0"/>
              <a:t>PLoS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programmes to demonstrate that the ‘author pays’ model can become mainstream (BMC, </a:t>
            </a:r>
            <a:r>
              <a:rPr lang="en-GB" dirty="0" err="1" smtClean="0"/>
              <a:t>Hindawi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increasingly, from campus</a:t>
            </a:r>
          </a:p>
          <a:p>
            <a:r>
              <a:rPr lang="en-GB" dirty="0" smtClean="0"/>
              <a:t>Policies</a:t>
            </a:r>
          </a:p>
          <a:p>
            <a:r>
              <a:rPr lang="en-GB" dirty="0" smtClean="0"/>
              <a:t>Progressive thinking for the furtherance of research and learning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Drivers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325"/>
            <a:ext cx="8229600" cy="5319035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Research itself is changing:</a:t>
            </a:r>
          </a:p>
          <a:p>
            <a:pPr lvl="1"/>
            <a:r>
              <a:rPr lang="en-GB" dirty="0" smtClean="0"/>
              <a:t>Bigger</a:t>
            </a:r>
          </a:p>
          <a:p>
            <a:pPr lvl="1"/>
            <a:r>
              <a:rPr lang="en-GB" dirty="0" smtClean="0"/>
              <a:t>Collaborative</a:t>
            </a:r>
          </a:p>
          <a:p>
            <a:pPr lvl="1"/>
            <a:r>
              <a:rPr lang="en-GB" dirty="0" smtClean="0"/>
              <a:t>Boundary-less</a:t>
            </a:r>
          </a:p>
          <a:p>
            <a:pPr lvl="1"/>
            <a:r>
              <a:rPr lang="en-GB" dirty="0" smtClean="0"/>
              <a:t>Interdisciplinary</a:t>
            </a:r>
          </a:p>
          <a:p>
            <a:pPr lvl="1"/>
            <a:r>
              <a:rPr lang="en-GB" dirty="0" err="1" smtClean="0"/>
              <a:t>e</a:t>
            </a:r>
            <a:r>
              <a:rPr lang="en-GB" dirty="0" smtClean="0"/>
              <a:t>-mediated</a:t>
            </a:r>
          </a:p>
          <a:p>
            <a:r>
              <a:rPr lang="en-GB" dirty="0" smtClean="0"/>
              <a:t>Requires new behaviours</a:t>
            </a:r>
          </a:p>
          <a:p>
            <a:pPr lvl="1"/>
            <a:r>
              <a:rPr lang="en-GB" dirty="0" smtClean="0"/>
              <a:t>Research methods</a:t>
            </a:r>
          </a:p>
          <a:p>
            <a:pPr lvl="1"/>
            <a:r>
              <a:rPr lang="en-GB" dirty="0" smtClean="0"/>
              <a:t>Dissemination</a:t>
            </a:r>
          </a:p>
          <a:p>
            <a:r>
              <a:rPr lang="en-GB" dirty="0" smtClean="0"/>
              <a:t>Requires new tools to optimise these new things (including Web 2.0 tools)</a:t>
            </a:r>
          </a:p>
          <a:p>
            <a:r>
              <a:rPr lang="en-GB" dirty="0" err="1" smtClean="0"/>
              <a:t>Netgen</a:t>
            </a:r>
            <a:r>
              <a:rPr lang="en-GB" dirty="0" smtClean="0"/>
              <a:t> (Digital Natives): think and behave differently</a:t>
            </a:r>
          </a:p>
          <a:p>
            <a:r>
              <a:rPr lang="en-GB" dirty="0" smtClean="0"/>
              <a:t>Universities need new methods and metrics for assessment</a:t>
            </a:r>
          </a:p>
          <a:p>
            <a:r>
              <a:rPr lang="en-GB" dirty="0" smtClean="0"/>
              <a:t>Universities under pressure to (</a:t>
            </a:r>
            <a:r>
              <a:rPr lang="en-GB" dirty="0" err="1" smtClean="0"/>
              <a:t>re)appear</a:t>
            </a:r>
            <a:r>
              <a:rPr lang="en-GB" dirty="0" smtClean="0"/>
              <a:t> in the public space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Governmental demands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European Commission: “…ensure that knowledge transfer forms part of the strategic mission of the institution”</a:t>
            </a:r>
          </a:p>
          <a:p>
            <a:r>
              <a:rPr lang="en-US" dirty="0" err="1" smtClean="0"/>
              <a:t>Wellings</a:t>
            </a:r>
            <a:r>
              <a:rPr lang="en-US" dirty="0" smtClean="0"/>
              <a:t> Report (UK): “Universities should be able to demonstrate how they go about </a:t>
            </a:r>
            <a:r>
              <a:rPr lang="en-US" dirty="0" err="1" smtClean="0"/>
              <a:t>maximising</a:t>
            </a:r>
            <a:r>
              <a:rPr lang="en-US" dirty="0" smtClean="0"/>
              <a:t> the overall impact of their research”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1062"/>
          </a:xfrm>
        </p:spPr>
        <p:txBody>
          <a:bodyPr>
            <a:normAutofit/>
          </a:bodyPr>
          <a:lstStyle/>
          <a:p>
            <a:r>
              <a:rPr lang="en-GB" sz="4800" dirty="0" smtClean="0"/>
              <a:t>Institutional responses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1312"/>
            <a:ext cx="8229600" cy="4818047"/>
          </a:xfrm>
        </p:spPr>
        <p:txBody>
          <a:bodyPr>
            <a:normAutofit/>
          </a:bodyPr>
          <a:lstStyle/>
          <a:p>
            <a:r>
              <a:rPr lang="en-GB" sz="3200" dirty="0" smtClean="0"/>
              <a:t>From-campus dissemination (‘publishing’):</a:t>
            </a:r>
          </a:p>
          <a:p>
            <a:pPr lvl="1"/>
            <a:r>
              <a:rPr lang="en-GB" sz="2800" dirty="0" smtClean="0"/>
              <a:t>Libraries (</a:t>
            </a:r>
            <a:r>
              <a:rPr lang="en-GB" sz="2800" dirty="0" err="1" smtClean="0"/>
              <a:t>librishers</a:t>
            </a:r>
            <a:r>
              <a:rPr lang="en-GB" sz="2800" dirty="0" smtClean="0"/>
              <a:t>, </a:t>
            </a:r>
            <a:r>
              <a:rPr lang="en-GB" sz="2800" dirty="0" err="1" smtClean="0"/>
              <a:t>pubraries</a:t>
            </a:r>
            <a:r>
              <a:rPr lang="en-GB" sz="2800" dirty="0" smtClean="0"/>
              <a:t>)</a:t>
            </a:r>
          </a:p>
          <a:p>
            <a:pPr lvl="1"/>
            <a:r>
              <a:rPr lang="en-GB" sz="2800" dirty="0" smtClean="0"/>
              <a:t>Institutional repository (</a:t>
            </a:r>
            <a:r>
              <a:rPr lang="en-GB" sz="2800" dirty="0" err="1" smtClean="0"/>
              <a:t>ies</a:t>
            </a:r>
            <a:r>
              <a:rPr lang="en-GB" sz="2800" dirty="0" smtClean="0"/>
              <a:t>)</a:t>
            </a:r>
          </a:p>
          <a:p>
            <a:pPr lvl="1"/>
            <a:r>
              <a:rPr lang="en-GB" sz="2800" dirty="0" smtClean="0"/>
              <a:t>University presses</a:t>
            </a:r>
          </a:p>
          <a:p>
            <a:pPr lvl="1"/>
            <a:r>
              <a:rPr lang="en-GB" sz="2800" dirty="0" smtClean="0"/>
              <a:t>Academic unit publishing (often, now, </a:t>
            </a:r>
            <a:r>
              <a:rPr lang="en-GB" sz="2800" dirty="0" err="1" smtClean="0"/>
              <a:t>OAJs</a:t>
            </a:r>
            <a:r>
              <a:rPr lang="en-GB" sz="2800" dirty="0" smtClean="0"/>
              <a:t>)</a:t>
            </a:r>
          </a:p>
          <a:p>
            <a:pPr lvl="1"/>
            <a:r>
              <a:rPr lang="en-GB" sz="2800" dirty="0" smtClean="0"/>
              <a:t>Offices of Scholarly </a:t>
            </a:r>
            <a:r>
              <a:rPr lang="en-GB" sz="2800" dirty="0" smtClean="0"/>
              <a:t>Communication</a:t>
            </a:r>
          </a:p>
          <a:p>
            <a:r>
              <a:rPr lang="en-GB" sz="3200" dirty="0" smtClean="0"/>
              <a:t>There is more to do</a:t>
            </a:r>
            <a:endParaRPr lang="en-GB" sz="3200" dirty="0" smtClean="0"/>
          </a:p>
          <a:p>
            <a:pPr lvl="1">
              <a:buNone/>
            </a:pPr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4800" dirty="0" smtClean="0"/>
              <a:t>Digital repositories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698" y="1143000"/>
            <a:ext cx="8685702" cy="487469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Repositories, increasingly interoperable, deliver:</a:t>
            </a:r>
          </a:p>
          <a:p>
            <a:pPr lvl="1"/>
            <a:r>
              <a:rPr lang="en-GB" sz="2800" dirty="0" smtClean="0"/>
              <a:t>Open Education programmes (‘The Edgeless University’)</a:t>
            </a:r>
          </a:p>
          <a:p>
            <a:pPr lvl="1"/>
            <a:r>
              <a:rPr lang="en-GB" sz="2800" dirty="0" smtClean="0"/>
              <a:t>Outreach to traditional and new communities:</a:t>
            </a:r>
          </a:p>
          <a:p>
            <a:pPr lvl="1"/>
            <a:r>
              <a:rPr lang="en-GB" sz="2800" dirty="0" smtClean="0"/>
              <a:t>Local, regional, national, international:</a:t>
            </a:r>
          </a:p>
          <a:p>
            <a:pPr lvl="2"/>
            <a:r>
              <a:rPr lang="en-GB" sz="2400" dirty="0" smtClean="0"/>
              <a:t>industrial</a:t>
            </a:r>
          </a:p>
          <a:p>
            <a:pPr lvl="2"/>
            <a:r>
              <a:rPr lang="en-GB" sz="2400" dirty="0" smtClean="0"/>
              <a:t>commercial</a:t>
            </a:r>
          </a:p>
          <a:p>
            <a:pPr lvl="2"/>
            <a:r>
              <a:rPr lang="en-GB" sz="2400" dirty="0" smtClean="0"/>
              <a:t>professional</a:t>
            </a:r>
          </a:p>
          <a:p>
            <a:pPr lvl="2"/>
            <a:r>
              <a:rPr lang="en-GB" sz="2400" dirty="0" smtClean="0"/>
              <a:t>practitioner sectors</a:t>
            </a:r>
          </a:p>
          <a:p>
            <a:pPr lvl="2"/>
            <a:r>
              <a:rPr lang="en-GB" sz="2400" dirty="0" smtClean="0"/>
              <a:t>‘lay’ public (Galaxy Zoo, </a:t>
            </a:r>
            <a:r>
              <a:rPr lang="en-GB" sz="2400" dirty="0" err="1" smtClean="0"/>
              <a:t>Einstein@home</a:t>
            </a:r>
            <a:r>
              <a:rPr lang="en-GB" sz="2400" dirty="0" smtClean="0"/>
              <a:t>)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4800" dirty="0" smtClean="0"/>
              <a:t>Joining-up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2718"/>
            <a:ext cx="8229600" cy="531961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The Grid</a:t>
            </a:r>
          </a:p>
          <a:p>
            <a:r>
              <a:rPr lang="en-GB" dirty="0" smtClean="0"/>
              <a:t>The Web</a:t>
            </a:r>
          </a:p>
          <a:p>
            <a:r>
              <a:rPr lang="en-GB" dirty="0" smtClean="0"/>
              <a:t>Formal networking systems  </a:t>
            </a:r>
          </a:p>
          <a:p>
            <a:r>
              <a:rPr lang="en-GB" dirty="0" smtClean="0"/>
              <a:t>Campus profiling systems</a:t>
            </a:r>
          </a:p>
          <a:p>
            <a:pPr lvl="1"/>
            <a:r>
              <a:rPr lang="en-GB" dirty="0" smtClean="0"/>
              <a:t>VIVO</a:t>
            </a:r>
          </a:p>
          <a:p>
            <a:r>
              <a:rPr lang="en-GB" dirty="0" smtClean="0"/>
              <a:t>Larger domain networking systems</a:t>
            </a:r>
          </a:p>
          <a:p>
            <a:pPr lvl="1"/>
            <a:r>
              <a:rPr lang="en-GB" dirty="0" err="1" smtClean="0"/>
              <a:t>Academia.edu</a:t>
            </a:r>
            <a:endParaRPr lang="en-GB" dirty="0" smtClean="0"/>
          </a:p>
          <a:p>
            <a:pPr lvl="1"/>
            <a:r>
              <a:rPr lang="en-GB" dirty="0" smtClean="0"/>
              <a:t>Informal networks </a:t>
            </a:r>
          </a:p>
          <a:p>
            <a:r>
              <a:rPr lang="en-GB" dirty="0" smtClean="0"/>
              <a:t>The academy does not have control of much of this now, and may have even less in future, and does that matter?</a:t>
            </a:r>
          </a:p>
          <a:p>
            <a:r>
              <a:rPr lang="en-GB" dirty="0" smtClean="0"/>
              <a:t>Campuses have much work to do to join things up locally (web pages; IR/CRIS; IR/web pages/)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Knowledge ownership as a barrier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/>
          </a:bodyPr>
          <a:lstStyle/>
          <a:p>
            <a:r>
              <a:rPr lang="en-GB" dirty="0" smtClean="0"/>
              <a:t>Access and sharing versus toll barriers and a bias towards secrecy and withholding</a:t>
            </a:r>
          </a:p>
          <a:p>
            <a:r>
              <a:rPr lang="en-GB" dirty="0" smtClean="0"/>
              <a:t>The bulk of last century’s knowledge is locked behind proprietary system toll barriers</a:t>
            </a:r>
          </a:p>
          <a:p>
            <a:r>
              <a:rPr lang="en-GB" dirty="0" smtClean="0"/>
              <a:t>Attitudes, but these change (Digital Natives)</a:t>
            </a:r>
          </a:p>
          <a:p>
            <a:r>
              <a:rPr lang="en-GB" dirty="0" smtClean="0"/>
              <a:t>Copyright ( a worrying issue in US and Europe)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Copyright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636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Effect upon knowledge dissemination  (in obvious ways, and less obvious)</a:t>
            </a:r>
          </a:p>
          <a:p>
            <a:r>
              <a:rPr lang="en-GB" dirty="0" smtClean="0"/>
              <a:t>And knowledge creation</a:t>
            </a:r>
          </a:p>
          <a:p>
            <a:r>
              <a:rPr lang="en-GB" dirty="0" smtClean="0"/>
              <a:t>And teaching </a:t>
            </a:r>
          </a:p>
          <a:p>
            <a:r>
              <a:rPr lang="en-GB" dirty="0" smtClean="0"/>
              <a:t>Skewing research and teaching</a:t>
            </a:r>
          </a:p>
          <a:p>
            <a:r>
              <a:rPr lang="en-GB" dirty="0" smtClean="0"/>
              <a:t>“It is time to recalibrate IP rules for the digital age.” </a:t>
            </a:r>
          </a:p>
          <a:p>
            <a:r>
              <a:rPr lang="en-GB" dirty="0" smtClean="0"/>
              <a:t>US Committee for Economic Development: “When we find </a:t>
            </a:r>
            <a:r>
              <a:rPr lang="en-GB" dirty="0" err="1" smtClean="0"/>
              <a:t>UPs</a:t>
            </a:r>
            <a:r>
              <a:rPr lang="en-GB" dirty="0" smtClean="0"/>
              <a:t> using copyright protection to prevent dissemination … it is time to step back and revisit not only the specific applications of the rules, but the rules themselves”</a:t>
            </a:r>
          </a:p>
          <a:p>
            <a:r>
              <a:rPr lang="en-GB" dirty="0" smtClean="0"/>
              <a:t>Copyright and licensing policies and practices that hinder – or help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Thank you </a:t>
            </a:r>
            <a:r>
              <a:rPr lang="en-US" sz="48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for</a:t>
            </a:r>
            <a:r>
              <a:rPr lang="en-US" sz="4800" dirty="0" smtClean="0"/>
              <a:t> listening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28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>
                <a:hlinkClick r:id="rId2"/>
              </a:rPr>
              <a:t>a</a:t>
            </a:r>
            <a:r>
              <a:rPr lang="en-US" sz="3600" dirty="0" smtClean="0">
                <a:hlinkClick r:id="rId2"/>
              </a:rPr>
              <a:t>swan@keyperspectives.co.uk</a:t>
            </a: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>
                <a:hlinkClick r:id="rId3"/>
              </a:rPr>
              <a:t>www.keyperspectives.co.uk</a:t>
            </a:r>
            <a:r>
              <a:rPr lang="en-US" sz="3600" dirty="0" smtClean="0"/>
              <a:t> </a:t>
            </a:r>
          </a:p>
          <a:p>
            <a:pPr algn="ctr">
              <a:buNone/>
            </a:pPr>
            <a:r>
              <a:rPr lang="en-US" sz="3600" dirty="0" smtClean="0">
                <a:hlinkClick r:id="rId4"/>
              </a:rPr>
              <a:t>www.openscholarship.org</a:t>
            </a:r>
            <a:r>
              <a:rPr lang="en-US" sz="3600" dirty="0" smtClean="0"/>
              <a:t> </a:t>
            </a:r>
          </a:p>
          <a:p>
            <a:pPr algn="ctr">
              <a:buNone/>
            </a:pPr>
            <a:r>
              <a:rPr lang="en-US" sz="3600" dirty="0" smtClean="0">
                <a:hlinkClick r:id="rId5"/>
              </a:rPr>
              <a:t>www.openoasis.org</a:t>
            </a:r>
            <a:r>
              <a:rPr lang="en-US" sz="3600" dirty="0" smtClean="0"/>
              <a:t>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30593" y="209716"/>
            <a:ext cx="2085728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25000"/>
            </a:schemeClr>
          </a:solidFill>
          <a:ln w="25400">
            <a:solidFill>
              <a:schemeClr val="tx1"/>
            </a:solidFill>
          </a:ln>
          <a:effectLst>
            <a:outerShdw blurRad="50800" dist="50800" dir="2700000" algn="tl" rotWithShape="0">
              <a:schemeClr val="accent1">
                <a:lumMod val="40000"/>
                <a:lumOff val="60000"/>
                <a:alpha val="6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INFORMATION INFRASTRUCTURE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344161" y="1396359"/>
            <a:ext cx="2458597" cy="646331"/>
          </a:xfrm>
          <a:prstGeom prst="rect">
            <a:avLst/>
          </a:prstGeom>
          <a:solidFill>
            <a:schemeClr val="accent3">
              <a:lumMod val="60000"/>
              <a:lumOff val="40000"/>
              <a:alpha val="65000"/>
            </a:schemeClr>
          </a:solidFill>
          <a:ln w="25400">
            <a:solidFill>
              <a:schemeClr val="accent3">
                <a:lumMod val="75000"/>
              </a:schemeClr>
            </a:solidFill>
          </a:ln>
          <a:effectLst>
            <a:glow rad="101600">
              <a:schemeClr val="accent3">
                <a:lumMod val="60000"/>
                <a:lumOff val="40000"/>
                <a:alpha val="75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3">
                    <a:lumMod val="50000"/>
                  </a:schemeClr>
                </a:solidFill>
              </a:rPr>
              <a:t>Open Access and information sharing</a:t>
            </a:r>
            <a:endParaRPr lang="en-GB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4157" y="5642810"/>
            <a:ext cx="2458597" cy="369332"/>
          </a:xfrm>
          <a:prstGeom prst="rect">
            <a:avLst/>
          </a:prstGeom>
          <a:solidFill>
            <a:schemeClr val="accent2">
              <a:lumMod val="40000"/>
              <a:lumOff val="60000"/>
              <a:alpha val="66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glow rad="101600">
              <a:schemeClr val="accent2">
                <a:lumMod val="60000"/>
                <a:lumOff val="40000"/>
                <a:alpha val="75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  <a:t>Information ownership</a:t>
            </a:r>
            <a:endParaRPr lang="en-GB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4157" y="3626046"/>
            <a:ext cx="2458597" cy="369332"/>
          </a:xfrm>
          <a:prstGeom prst="rect">
            <a:avLst/>
          </a:prstGeom>
          <a:solidFill>
            <a:schemeClr val="accent5">
              <a:lumMod val="60000"/>
              <a:lumOff val="40000"/>
              <a:alpha val="65000"/>
            </a:schemeClr>
          </a:solidFill>
          <a:ln w="25400"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lumMod val="60000"/>
                <a:lumOff val="40000"/>
                <a:alpha val="75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Joining things up</a:t>
            </a:r>
            <a:endParaRPr lang="en-GB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6693" y="1534857"/>
            <a:ext cx="2085728" cy="369332"/>
          </a:xfrm>
          <a:prstGeom prst="rect">
            <a:avLst/>
          </a:prstGeom>
          <a:solidFill>
            <a:schemeClr val="accent1">
              <a:lumMod val="60000"/>
              <a:lumOff val="40000"/>
              <a:alpha val="25000"/>
            </a:schemeClr>
          </a:solidFill>
          <a:ln w="25400">
            <a:solidFill>
              <a:schemeClr val="tx1"/>
            </a:solidFill>
          </a:ln>
          <a:effectLst>
            <a:outerShdw blurRad="50800" dist="50800" dir="2700000" algn="tl" rotWithShape="0">
              <a:schemeClr val="accent1">
                <a:lumMod val="40000"/>
                <a:lumOff val="60000"/>
                <a:alpha val="6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DIGITAL NATIVES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266693" y="4396314"/>
            <a:ext cx="2085728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25000"/>
            </a:schemeClr>
          </a:solidFill>
          <a:ln w="25400">
            <a:solidFill>
              <a:schemeClr val="tx1"/>
            </a:solidFill>
          </a:ln>
          <a:effectLst>
            <a:outerShdw blurRad="50800" dist="50800" dir="2700000" algn="tl" rotWithShape="0">
              <a:schemeClr val="accent1">
                <a:lumMod val="40000"/>
                <a:lumOff val="60000"/>
                <a:alpha val="6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SPATIAL INFRASTRUCTURE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6832593" y="1396355"/>
            <a:ext cx="1868901" cy="646331"/>
          </a:xfrm>
          <a:prstGeom prst="rect">
            <a:avLst/>
          </a:prstGeom>
          <a:solidFill>
            <a:schemeClr val="accent1">
              <a:lumMod val="60000"/>
              <a:lumOff val="40000"/>
              <a:alpha val="25000"/>
            </a:schemeClr>
          </a:solidFill>
          <a:ln w="25400">
            <a:solidFill>
              <a:schemeClr val="tx1"/>
            </a:solidFill>
          </a:ln>
          <a:effectLst>
            <a:outerShdw blurRad="50800" dist="50800" dir="2700000" algn="tl" rotWithShape="0">
              <a:schemeClr val="accent1">
                <a:lumMod val="40000"/>
                <a:lumOff val="60000"/>
                <a:alpha val="6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UNIVERSITIES AS CIVIC ACTORS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832593" y="2887382"/>
            <a:ext cx="1868901" cy="923330"/>
          </a:xfrm>
          <a:prstGeom prst="rect">
            <a:avLst/>
          </a:prstGeom>
          <a:solidFill>
            <a:schemeClr val="accent1">
              <a:lumMod val="60000"/>
              <a:lumOff val="40000"/>
              <a:alpha val="25000"/>
            </a:schemeClr>
          </a:solidFill>
          <a:ln w="25400">
            <a:solidFill>
              <a:schemeClr val="tx1"/>
            </a:solidFill>
          </a:ln>
          <a:effectLst>
            <a:outerShdw blurRad="50800" dist="50800" dir="2700000" algn="tl" rotWithShape="0">
              <a:schemeClr val="accent1">
                <a:lumMod val="40000"/>
                <a:lumOff val="60000"/>
                <a:alpha val="6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UNIVERSITIES AS PLATFORMS FOR LEARNING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6832593" y="4719480"/>
            <a:ext cx="1868901" cy="923330"/>
          </a:xfrm>
          <a:prstGeom prst="rect">
            <a:avLst/>
          </a:prstGeom>
          <a:solidFill>
            <a:schemeClr val="accent1">
              <a:lumMod val="60000"/>
              <a:lumOff val="40000"/>
              <a:alpha val="25000"/>
            </a:schemeClr>
          </a:solidFill>
          <a:ln w="25400">
            <a:solidFill>
              <a:schemeClr val="tx1"/>
            </a:solidFill>
          </a:ln>
          <a:effectLst>
            <a:outerShdw blurRad="50800" dist="50800" dir="2700000" algn="tl" rotWithShape="0">
              <a:schemeClr val="accent1">
                <a:lumMod val="40000"/>
                <a:lumOff val="60000"/>
                <a:alpha val="65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UNIVERSITIES AS KNOWLEDGE CREATORS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  <p:cxnSp>
        <p:nvCxnSpPr>
          <p:cNvPr id="22" name="Curved Connector 21"/>
          <p:cNvCxnSpPr/>
          <p:nvPr/>
        </p:nvCxnSpPr>
        <p:spPr>
          <a:xfrm rot="16200000" flipH="1">
            <a:off x="4886067" y="2772945"/>
            <a:ext cx="2676783" cy="1216275"/>
          </a:xfrm>
          <a:prstGeom prst="curvedConnector3">
            <a:avLst>
              <a:gd name="adj1" fmla="val 50000"/>
            </a:avLst>
          </a:prstGeom>
          <a:ln w="6350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/>
          <p:nvPr/>
        </p:nvCxnSpPr>
        <p:spPr>
          <a:xfrm flipV="1">
            <a:off x="547650" y="1904188"/>
            <a:ext cx="2796507" cy="2492126"/>
          </a:xfrm>
          <a:prstGeom prst="curvedConnector3">
            <a:avLst>
              <a:gd name="adj1" fmla="val 50000"/>
            </a:avLst>
          </a:prstGeom>
          <a:ln w="6350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/>
          <p:cNvCxnSpPr/>
          <p:nvPr/>
        </p:nvCxnSpPr>
        <p:spPr>
          <a:xfrm>
            <a:off x="5802758" y="2042686"/>
            <a:ext cx="1141905" cy="844695"/>
          </a:xfrm>
          <a:prstGeom prst="curvedConnector3">
            <a:avLst>
              <a:gd name="adj1" fmla="val 50000"/>
            </a:avLst>
          </a:prstGeom>
          <a:ln w="6350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802754" y="1533269"/>
            <a:ext cx="1029839" cy="1588"/>
          </a:xfrm>
          <a:prstGeom prst="straightConnector1">
            <a:avLst/>
          </a:prstGeom>
          <a:ln w="6350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15" idx="3"/>
          </p:cNvCxnSpPr>
          <p:nvPr/>
        </p:nvCxnSpPr>
        <p:spPr>
          <a:xfrm flipV="1">
            <a:off x="2352421" y="1536444"/>
            <a:ext cx="991736" cy="183079"/>
          </a:xfrm>
          <a:prstGeom prst="straightConnector1">
            <a:avLst/>
          </a:prstGeom>
          <a:ln w="63500">
            <a:solidFill>
              <a:schemeClr val="accent3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7" idx="3"/>
          </p:cNvCxnSpPr>
          <p:nvPr/>
        </p:nvCxnSpPr>
        <p:spPr>
          <a:xfrm flipV="1">
            <a:off x="5802754" y="5359405"/>
            <a:ext cx="1029839" cy="468071"/>
          </a:xfrm>
          <a:prstGeom prst="line">
            <a:avLst/>
          </a:prstGeom>
          <a:ln w="63500">
            <a:solidFill>
              <a:schemeClr val="accent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 flipH="1" flipV="1">
            <a:off x="5017198" y="3827413"/>
            <a:ext cx="2016765" cy="1614031"/>
          </a:xfrm>
          <a:prstGeom prst="line">
            <a:avLst/>
          </a:prstGeom>
          <a:ln w="63500">
            <a:solidFill>
              <a:schemeClr val="accent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rot="16200000" flipH="1">
            <a:off x="3741590" y="2820528"/>
            <a:ext cx="1555686" cy="1"/>
          </a:xfrm>
          <a:prstGeom prst="line">
            <a:avLst/>
          </a:prstGeom>
          <a:ln w="63500">
            <a:solidFill>
              <a:schemeClr val="accent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16200000" flipH="1">
            <a:off x="3756664" y="4758147"/>
            <a:ext cx="1537190" cy="11652"/>
          </a:xfrm>
          <a:prstGeom prst="line">
            <a:avLst/>
          </a:prstGeom>
          <a:ln w="63500">
            <a:solidFill>
              <a:schemeClr val="accent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/>
          <p:nvPr/>
        </p:nvCxnSpPr>
        <p:spPr>
          <a:xfrm rot="5400000" flipH="1" flipV="1">
            <a:off x="2659534" y="2727314"/>
            <a:ext cx="1555684" cy="186437"/>
          </a:xfrm>
          <a:prstGeom prst="straightConnector1">
            <a:avLst/>
          </a:prstGeom>
          <a:ln w="635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rot="10800000" flipV="1">
            <a:off x="2143991" y="3598374"/>
            <a:ext cx="1200167" cy="797940"/>
          </a:xfrm>
          <a:prstGeom prst="line">
            <a:avLst/>
          </a:prstGeom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rot="5400000" flipH="1" flipV="1">
            <a:off x="4309963" y="2778097"/>
            <a:ext cx="3600123" cy="2129310"/>
          </a:xfrm>
          <a:prstGeom prst="line">
            <a:avLst/>
          </a:prstGeom>
          <a:ln w="63500">
            <a:solidFill>
              <a:schemeClr val="accent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/>
          <p:nvPr/>
        </p:nvCxnSpPr>
        <p:spPr>
          <a:xfrm rot="16200000" flipH="1">
            <a:off x="874765" y="3173414"/>
            <a:ext cx="3738621" cy="1200170"/>
          </a:xfrm>
          <a:prstGeom prst="straightConnector1">
            <a:avLst/>
          </a:prstGeom>
          <a:ln w="6350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 rot="10800000" flipV="1">
            <a:off x="2352421" y="3995378"/>
            <a:ext cx="2866146" cy="553336"/>
          </a:xfrm>
          <a:prstGeom prst="line">
            <a:avLst/>
          </a:prstGeom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5218565" y="3995378"/>
            <a:ext cx="1614030" cy="1047267"/>
          </a:xfrm>
          <a:prstGeom prst="straightConnector1">
            <a:avLst/>
          </a:prstGeom>
          <a:ln w="635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>
            <a:off x="5802758" y="1719525"/>
            <a:ext cx="1029839" cy="1588"/>
          </a:xfrm>
          <a:prstGeom prst="straightConnector1">
            <a:avLst/>
          </a:prstGeom>
          <a:ln w="6350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hape 45"/>
          <p:cNvCxnSpPr>
            <a:endCxn id="17" idx="3"/>
          </p:cNvCxnSpPr>
          <p:nvPr/>
        </p:nvCxnSpPr>
        <p:spPr>
          <a:xfrm rot="5400000" flipH="1" flipV="1">
            <a:off x="7039932" y="3381083"/>
            <a:ext cx="3323124" cy="1588"/>
          </a:xfrm>
          <a:prstGeom prst="curvedConnector4">
            <a:avLst>
              <a:gd name="adj1" fmla="val 2858"/>
              <a:gd name="adj2" fmla="val 15484572"/>
            </a:avLst>
          </a:prstGeom>
          <a:ln w="6350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Freeform 74"/>
          <p:cNvSpPr/>
          <p:nvPr/>
        </p:nvSpPr>
        <p:spPr>
          <a:xfrm>
            <a:off x="1162001" y="5052730"/>
            <a:ext cx="6255887" cy="1384772"/>
          </a:xfrm>
          <a:custGeom>
            <a:avLst/>
            <a:gdLst>
              <a:gd name="connsiteX0" fmla="*/ 0 w 6255887"/>
              <a:gd name="connsiteY0" fmla="*/ 0 h 1384772"/>
              <a:gd name="connsiteX1" fmla="*/ 405349 w 6255887"/>
              <a:gd name="connsiteY1" fmla="*/ 580929 h 1384772"/>
              <a:gd name="connsiteX2" fmla="*/ 1053907 w 6255887"/>
              <a:gd name="connsiteY2" fmla="*/ 1040268 h 1384772"/>
              <a:gd name="connsiteX3" fmla="*/ 1797047 w 6255887"/>
              <a:gd name="connsiteY3" fmla="*/ 1310467 h 1384772"/>
              <a:gd name="connsiteX4" fmla="*/ 3242792 w 6255887"/>
              <a:gd name="connsiteY4" fmla="*/ 1378017 h 1384772"/>
              <a:gd name="connsiteX5" fmla="*/ 4593956 w 6255887"/>
              <a:gd name="connsiteY5" fmla="*/ 1269937 h 1384772"/>
              <a:gd name="connsiteX6" fmla="*/ 5674887 w 6255887"/>
              <a:gd name="connsiteY6" fmla="*/ 918678 h 1384772"/>
              <a:gd name="connsiteX7" fmla="*/ 6255887 w 6255887"/>
              <a:gd name="connsiteY7" fmla="*/ 634969 h 1384772"/>
              <a:gd name="connsiteX8" fmla="*/ 6255887 w 6255887"/>
              <a:gd name="connsiteY8" fmla="*/ 634969 h 138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5887" h="1384772">
                <a:moveTo>
                  <a:pt x="0" y="0"/>
                </a:moveTo>
                <a:cubicBezTo>
                  <a:pt x="114849" y="203775"/>
                  <a:pt x="229698" y="407551"/>
                  <a:pt x="405349" y="580929"/>
                </a:cubicBezTo>
                <a:cubicBezTo>
                  <a:pt x="581000" y="754307"/>
                  <a:pt x="821957" y="918678"/>
                  <a:pt x="1053907" y="1040268"/>
                </a:cubicBezTo>
                <a:cubicBezTo>
                  <a:pt x="1285857" y="1161858"/>
                  <a:pt x="1432233" y="1254176"/>
                  <a:pt x="1797047" y="1310467"/>
                </a:cubicBezTo>
                <a:cubicBezTo>
                  <a:pt x="2161861" y="1366759"/>
                  <a:pt x="2776641" y="1384772"/>
                  <a:pt x="3242792" y="1378017"/>
                </a:cubicBezTo>
                <a:cubicBezTo>
                  <a:pt x="3708943" y="1371262"/>
                  <a:pt x="4188607" y="1346494"/>
                  <a:pt x="4593956" y="1269937"/>
                </a:cubicBezTo>
                <a:cubicBezTo>
                  <a:pt x="4999305" y="1193381"/>
                  <a:pt x="5397899" y="1024506"/>
                  <a:pt x="5674887" y="918678"/>
                </a:cubicBezTo>
                <a:cubicBezTo>
                  <a:pt x="5951876" y="812850"/>
                  <a:pt x="6255887" y="634969"/>
                  <a:pt x="6255887" y="634969"/>
                </a:cubicBezTo>
                <a:lnTo>
                  <a:pt x="6255887" y="634969"/>
                </a:lnTo>
              </a:path>
            </a:pathLst>
          </a:custGeom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7431400" y="4958160"/>
            <a:ext cx="1569602" cy="1074043"/>
          </a:xfrm>
          <a:custGeom>
            <a:avLst/>
            <a:gdLst>
              <a:gd name="connsiteX0" fmla="*/ 0 w 1569602"/>
              <a:gd name="connsiteY0" fmla="*/ 743049 h 1074043"/>
              <a:gd name="connsiteX1" fmla="*/ 418861 w 1569602"/>
              <a:gd name="connsiteY1" fmla="*/ 999738 h 1074043"/>
              <a:gd name="connsiteX2" fmla="*/ 797187 w 1569602"/>
              <a:gd name="connsiteY2" fmla="*/ 1067288 h 1074043"/>
              <a:gd name="connsiteX3" fmla="*/ 1324140 w 1569602"/>
              <a:gd name="connsiteY3" fmla="*/ 959208 h 1074043"/>
              <a:gd name="connsiteX4" fmla="*/ 1553838 w 1569602"/>
              <a:gd name="connsiteY4" fmla="*/ 459339 h 1074043"/>
              <a:gd name="connsiteX5" fmla="*/ 1418722 w 1569602"/>
              <a:gd name="connsiteY5" fmla="*/ 0 h 1074043"/>
              <a:gd name="connsiteX6" fmla="*/ 1418722 w 1569602"/>
              <a:gd name="connsiteY6" fmla="*/ 0 h 1074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9602" h="1074043">
                <a:moveTo>
                  <a:pt x="0" y="743049"/>
                </a:moveTo>
                <a:cubicBezTo>
                  <a:pt x="142998" y="844373"/>
                  <a:pt x="285997" y="945698"/>
                  <a:pt x="418861" y="999738"/>
                </a:cubicBezTo>
                <a:cubicBezTo>
                  <a:pt x="551725" y="1053778"/>
                  <a:pt x="646307" y="1074043"/>
                  <a:pt x="797187" y="1067288"/>
                </a:cubicBezTo>
                <a:cubicBezTo>
                  <a:pt x="948067" y="1060533"/>
                  <a:pt x="1198032" y="1060533"/>
                  <a:pt x="1324140" y="959208"/>
                </a:cubicBezTo>
                <a:cubicBezTo>
                  <a:pt x="1450248" y="857883"/>
                  <a:pt x="1538074" y="619207"/>
                  <a:pt x="1553838" y="459339"/>
                </a:cubicBezTo>
                <a:cubicBezTo>
                  <a:pt x="1569602" y="299471"/>
                  <a:pt x="1418722" y="0"/>
                  <a:pt x="1418722" y="0"/>
                </a:cubicBezTo>
                <a:lnTo>
                  <a:pt x="1418722" y="0"/>
                </a:lnTo>
              </a:path>
            </a:pathLst>
          </a:custGeom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75" grpId="0" animBg="1"/>
      <p:bldP spid="7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universities for?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Create knowledge</a:t>
            </a:r>
          </a:p>
          <a:p>
            <a:r>
              <a:rPr lang="en-GB" dirty="0" smtClean="0"/>
              <a:t>Care for knowledge</a:t>
            </a:r>
          </a:p>
          <a:p>
            <a:r>
              <a:rPr lang="en-GB" dirty="0" smtClean="0"/>
              <a:t>Pass that knowledge to society</a:t>
            </a:r>
          </a:p>
          <a:p>
            <a:pPr lvl="1"/>
            <a:r>
              <a:rPr lang="en-GB" dirty="0" smtClean="0"/>
              <a:t>Know-how: educated people</a:t>
            </a:r>
          </a:p>
          <a:p>
            <a:pPr lvl="1"/>
            <a:r>
              <a:rPr lang="en-GB" dirty="0" smtClean="0"/>
              <a:t>Knowledge itself: usable and re-usable by various constituencies in society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33" dirty="0" smtClean="0"/>
              <a:t>Daniel </a:t>
            </a:r>
            <a:r>
              <a:rPr lang="en-US" sz="5333" dirty="0" err="1" smtClean="0"/>
              <a:t>Coit</a:t>
            </a:r>
            <a:r>
              <a:rPr lang="en-US" sz="5333" dirty="0" smtClean="0"/>
              <a:t> Gilman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3111" dirty="0" smtClean="0"/>
              <a:t>First President, Johns Hopkins University</a:t>
            </a:r>
            <a:endParaRPr lang="en-GB" sz="311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9188"/>
            <a:ext cx="8229600" cy="3809839"/>
          </a:xfrm>
        </p:spPr>
        <p:txBody>
          <a:bodyPr>
            <a:normAutofit/>
          </a:bodyPr>
          <a:lstStyle/>
          <a:p>
            <a:pPr marL="174625" indent="-38100">
              <a:buNone/>
            </a:pPr>
            <a:r>
              <a:rPr lang="en-GB" sz="4400" dirty="0" smtClean="0"/>
              <a:t>It is one of the noblest duties of a university to advance knowledge and to diffuse it, not merely among those who can attend the daily lectures, but far and wide </a:t>
            </a:r>
            <a:endParaRPr lang="en-GB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Traditional values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916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Enabling and encouraging intellectual </a:t>
            </a:r>
            <a:r>
              <a:rPr lang="en-US" sz="3600" dirty="0" err="1" smtClean="0"/>
              <a:t>endeavour</a:t>
            </a:r>
            <a:endParaRPr lang="en-US" sz="3600" dirty="0" smtClean="0"/>
          </a:p>
          <a:p>
            <a:r>
              <a:rPr lang="en-US" sz="3600" dirty="0" smtClean="0"/>
              <a:t>Scholarship for its own worth</a:t>
            </a:r>
          </a:p>
          <a:p>
            <a:r>
              <a:rPr lang="en-US" sz="3600" dirty="0" smtClean="0"/>
              <a:t>Collaborative spirit in the furtherance of society’s interests and aims</a:t>
            </a:r>
          </a:p>
          <a:p>
            <a:r>
              <a:rPr lang="en-US" sz="3600" dirty="0" smtClean="0"/>
              <a:t>Collegiate view of the academic community worldwide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The knowledge commons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Knowledge created in the academy was disseminated as effectively as possible by scholarly societies and university presses</a:t>
            </a:r>
          </a:p>
          <a:p>
            <a:r>
              <a:rPr lang="en-US" sz="3200" dirty="0" smtClean="0"/>
              <a:t>Base values: </a:t>
            </a:r>
          </a:p>
          <a:p>
            <a:pPr lvl="1"/>
            <a:r>
              <a:rPr lang="en-US" sz="2800" dirty="0" smtClean="0"/>
              <a:t>Collaboration and cooperation</a:t>
            </a:r>
          </a:p>
          <a:p>
            <a:pPr lvl="1"/>
            <a:r>
              <a:rPr lang="en-US" sz="2800" dirty="0" smtClean="0"/>
              <a:t>Sharing</a:t>
            </a:r>
          </a:p>
          <a:p>
            <a:pPr lvl="1"/>
            <a:r>
              <a:rPr lang="en-US" sz="2800" dirty="0" smtClean="0"/>
              <a:t>Societal benefit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last few decades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Bayh</a:t>
            </a:r>
            <a:r>
              <a:rPr lang="en-US" dirty="0" smtClean="0"/>
              <a:t>-Dole, 1980</a:t>
            </a:r>
          </a:p>
          <a:p>
            <a:r>
              <a:rPr lang="en-US" dirty="0" smtClean="0"/>
              <a:t>Governments requiring universities to exploit IP</a:t>
            </a:r>
          </a:p>
          <a:p>
            <a:r>
              <a:rPr lang="en-US" dirty="0" smtClean="0"/>
              <a:t>Encouraged an attitude of risk-taking (which is not a core value of the academy)</a:t>
            </a:r>
          </a:p>
          <a:p>
            <a:r>
              <a:rPr lang="en-US" dirty="0" smtClean="0"/>
              <a:t>Fostered a spirit of competition between academic institutions (a serious one)</a:t>
            </a:r>
          </a:p>
          <a:p>
            <a:r>
              <a:rPr lang="en-US" dirty="0" smtClean="0"/>
              <a:t>Funding from society “linked to strategic priorities and specific outcomes rather than philanthropy” </a:t>
            </a:r>
            <a:r>
              <a:rPr lang="en-US" sz="2595" dirty="0" smtClean="0"/>
              <a:t>(</a:t>
            </a:r>
            <a:r>
              <a:rPr lang="en-US" sz="2595" dirty="0" err="1" smtClean="0"/>
              <a:t>Wellings</a:t>
            </a:r>
            <a:r>
              <a:rPr lang="en-US" sz="2595" dirty="0" smtClean="0"/>
              <a:t>)</a:t>
            </a:r>
          </a:p>
          <a:p>
            <a:r>
              <a:rPr lang="en-US" dirty="0" smtClean="0"/>
              <a:t>Loss of the public service model </a:t>
            </a:r>
          </a:p>
          <a:p>
            <a:r>
              <a:rPr lang="en-US" dirty="0" smtClean="0"/>
              <a:t>“Lofty ideal became lowly ambition” </a:t>
            </a:r>
            <a:r>
              <a:rPr lang="en-US" sz="2595" dirty="0" smtClean="0"/>
              <a:t>(Macdonald)</a:t>
            </a:r>
          </a:p>
          <a:p>
            <a:r>
              <a:rPr lang="en-US" dirty="0" smtClean="0"/>
              <a:t>Secrecy transcended sharing</a:t>
            </a:r>
          </a:p>
          <a:p>
            <a:r>
              <a:rPr lang="en-US" dirty="0" smtClean="0"/>
              <a:t>The prize: only 167 of 27,322 patents held by 192 public institutions in the US have made over $1 million</a:t>
            </a:r>
          </a:p>
          <a:p>
            <a:r>
              <a:rPr lang="en-US" dirty="0" smtClean="0"/>
              <a:t>The price: compromise of the commons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‘The tragedy of the anti-commons’*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91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Dissemination largely r</a:t>
            </a:r>
            <a:r>
              <a:rPr lang="en-US" dirty="0" smtClean="0"/>
              <a:t>elinquished </a:t>
            </a:r>
            <a:r>
              <a:rPr lang="en-US" dirty="0" smtClean="0"/>
              <a:t>to commercial publishers (N.B. are they entrepreneurial and risk-taking?)</a:t>
            </a:r>
          </a:p>
          <a:p>
            <a:r>
              <a:rPr lang="en-US" dirty="0" smtClean="0"/>
              <a:t>Even academy publishers are now largely ‘commercial’</a:t>
            </a:r>
          </a:p>
          <a:p>
            <a:r>
              <a:rPr lang="en-US" dirty="0" smtClean="0"/>
              <a:t>Values: Commons became ownership</a:t>
            </a:r>
          </a:p>
          <a:p>
            <a:r>
              <a:rPr lang="en-US" dirty="0" smtClean="0"/>
              <a:t>Ownership is outside the academy</a:t>
            </a:r>
          </a:p>
          <a:p>
            <a:r>
              <a:rPr lang="en-US" dirty="0" smtClean="0"/>
              <a:t>Permissions, rights, restrictions….</a:t>
            </a:r>
          </a:p>
          <a:p>
            <a:r>
              <a:rPr lang="en-US" dirty="0" smtClean="0"/>
              <a:t>Compromising research efficacy</a:t>
            </a:r>
          </a:p>
          <a:p>
            <a:r>
              <a:rPr lang="en-US" dirty="0" smtClean="0"/>
              <a:t>Diminishing of the public good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17220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5B3D7"/>
                </a:solidFill>
              </a:rPr>
              <a:t>*</a:t>
            </a:r>
            <a:r>
              <a:rPr lang="en-US" dirty="0" err="1" smtClean="0">
                <a:solidFill>
                  <a:srgbClr val="95B3D7"/>
                </a:solidFill>
              </a:rPr>
              <a:t>Armbruster</a:t>
            </a:r>
            <a:endParaRPr lang="en-US" dirty="0">
              <a:solidFill>
                <a:srgbClr val="95B3D7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long walk 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303" y="1600200"/>
            <a:ext cx="8587611" cy="4709160"/>
          </a:xfrm>
        </p:spPr>
        <p:txBody>
          <a:bodyPr/>
          <a:lstStyle/>
          <a:p>
            <a:r>
              <a:rPr lang="en-GB" dirty="0" smtClean="0"/>
              <a:t>Revival of traditional thinking</a:t>
            </a:r>
          </a:p>
          <a:p>
            <a:r>
              <a:rPr lang="en-GB" dirty="0" smtClean="0"/>
              <a:t>The Web: enabling openness in all its </a:t>
            </a:r>
            <a:r>
              <a:rPr lang="en-GB" dirty="0" smtClean="0"/>
              <a:t>manifestations</a:t>
            </a:r>
          </a:p>
          <a:p>
            <a:r>
              <a:rPr lang="en-GB" dirty="0" smtClean="0"/>
              <a:t>Vision of increased openness: </a:t>
            </a:r>
          </a:p>
          <a:p>
            <a:pPr marL="547688" indent="-11113">
              <a:buNone/>
            </a:pPr>
            <a:r>
              <a:rPr lang="en-GB" dirty="0" smtClean="0"/>
              <a:t>access, science, innovation, learning, licensing, data, source, notebooks, </a:t>
            </a:r>
            <a:r>
              <a:rPr lang="en-GB" dirty="0" smtClean="0"/>
              <a:t>knowledge</a:t>
            </a:r>
            <a:endParaRPr lang="en-GB" dirty="0" smtClean="0"/>
          </a:p>
          <a:p>
            <a:r>
              <a:rPr lang="en-GB" dirty="0" smtClean="0"/>
              <a:t>Global knowledge creation and transfer environment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Access and knowledge sharing</a:t>
            </a:r>
          </a:p>
          <a:p>
            <a:r>
              <a:rPr lang="en-US" dirty="0" smtClean="0"/>
              <a:t>Ownership of knowledge</a:t>
            </a:r>
          </a:p>
          <a:p>
            <a:r>
              <a:rPr lang="en-US" dirty="0" smtClean="0"/>
              <a:t>Joining things up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EFFF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2022</TotalTime>
  <Words>990</Words>
  <Application>Microsoft Macintosh PowerPoint</Application>
  <PresentationFormat>On-screen Show (4:3)</PresentationFormat>
  <Paragraphs>156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Apex</vt:lpstr>
      <vt:lpstr>The Information Infrastructure</vt:lpstr>
      <vt:lpstr>What are universities for?</vt:lpstr>
      <vt:lpstr>Daniel Coit Gilman  First President, Johns Hopkins University</vt:lpstr>
      <vt:lpstr>Traditional values</vt:lpstr>
      <vt:lpstr>The knowledge commons</vt:lpstr>
      <vt:lpstr>The last few decades</vt:lpstr>
      <vt:lpstr>‘The tragedy of the anti-commons’*</vt:lpstr>
      <vt:lpstr>The long walk back</vt:lpstr>
      <vt:lpstr>Three topics</vt:lpstr>
      <vt:lpstr>Open Access and knowledge sharing</vt:lpstr>
      <vt:lpstr>Drivers</vt:lpstr>
      <vt:lpstr>Governmental demands</vt:lpstr>
      <vt:lpstr>Institutional responses</vt:lpstr>
      <vt:lpstr>Digital repositories</vt:lpstr>
      <vt:lpstr>Joining-up</vt:lpstr>
      <vt:lpstr>Knowledge ownership as a barrier</vt:lpstr>
      <vt:lpstr>Copyright</vt:lpstr>
      <vt:lpstr>Thank you for listening</vt:lpstr>
      <vt:lpstr>Slide 19</vt:lpstr>
    </vt:vector>
  </TitlesOfParts>
  <Company>KEY PERSPECTIVES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Information Infrastructure</dc:title>
  <dc:creator>ALMA SWAN</dc:creator>
  <cp:lastModifiedBy>Alma Swan</cp:lastModifiedBy>
  <cp:revision>31</cp:revision>
  <cp:lastPrinted>2010-06-27T06:08:29Z</cp:lastPrinted>
  <dcterms:created xsi:type="dcterms:W3CDTF">2010-06-28T08:38:14Z</dcterms:created>
  <dcterms:modified xsi:type="dcterms:W3CDTF">2010-06-28T08:46:19Z</dcterms:modified>
</cp:coreProperties>
</file>