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xlsx" ContentType="application/vnd.openxmlformats-officedocument.spreadsheetml.shee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rawings/drawing2.xml" ContentType="application/vnd.openxmlformats-officedocument.drawingml.chartshapes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4.xml" ContentType="application/vnd.openxmlformats-officedocument.drawingml.chart+xml"/>
  <Override PartName="/ppt/presProps.xml" ContentType="application/vnd.openxmlformats-officedocument.presentationml.presProp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rawings/drawing3.xml" ContentType="application/vnd.openxmlformats-officedocument.drawingml.chartshape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92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7" r:id="rId10"/>
    <p:sldId id="278" r:id="rId11"/>
    <p:sldId id="279" r:id="rId12"/>
    <p:sldId id="267" r:id="rId13"/>
    <p:sldId id="268" r:id="rId14"/>
    <p:sldId id="269" r:id="rId15"/>
    <p:sldId id="270" r:id="rId16"/>
    <p:sldId id="271" r:id="rId17"/>
    <p:sldId id="294" r:id="rId18"/>
    <p:sldId id="295" r:id="rId19"/>
    <p:sldId id="293" r:id="rId20"/>
    <p:sldId id="289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6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6758289686736"/>
          <c:y val="0.0290409904121077"/>
          <c:w val="0.6382998618256"/>
          <c:h val="0.94191801917578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University of Topsham</c:v>
                </c:pt>
              </c:strCache>
            </c:strRef>
          </c:tx>
          <c:spPr>
            <a:solidFill>
              <a:srgbClr val="008000">
                <a:alpha val="90000"/>
              </a:srgbClr>
            </a:solidFill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University A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7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106783.0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University B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5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163765.0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University C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3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822039.0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University D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15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Sheet1!$F$2</c:f>
              <c:numCache>
                <c:formatCode>#,##0</c:formatCode>
                <c:ptCount val="1"/>
                <c:pt idx="0">
                  <c:v>1.317832E6</c:v>
                </c:pt>
              </c:numCache>
            </c:numRef>
          </c:val>
        </c:ser>
        <c:axId val="486292008"/>
        <c:axId val="534491352"/>
      </c:barChart>
      <c:catAx>
        <c:axId val="486292008"/>
        <c:scaling>
          <c:orientation val="minMax"/>
        </c:scaling>
        <c:delete val="1"/>
        <c:axPos val="b"/>
        <c:majorTickMark val="none"/>
        <c:tickLblPos val="nextTo"/>
        <c:crossAx val="534491352"/>
        <c:crosses val="autoZero"/>
        <c:auto val="1"/>
        <c:lblAlgn val="ctr"/>
        <c:lblOffset val="100"/>
      </c:catAx>
      <c:valAx>
        <c:axId val="534491352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600">
                <a:latin typeface="+mj-lt"/>
              </a:defRPr>
            </a:pPr>
            <a:endParaRPr lang="en-US"/>
          </a:p>
        </c:txPr>
        <c:crossAx val="4862920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>
              <a:latin typeface="+mj-lt"/>
            </a:defRPr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91307861727368"/>
          <c:y val="0.0290409904121077"/>
          <c:w val="0.625189288313751"/>
          <c:h val="0.94191801917578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University of Topsham</c:v>
                </c:pt>
              </c:strCache>
            </c:strRef>
          </c:tx>
          <c:spPr>
            <a:solidFill>
              <a:srgbClr val="008000">
                <a:alpha val="90000"/>
              </a:srgbClr>
            </a:solidFill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University A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7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263524.0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University B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5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1.046449E6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University C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3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-1.364582E6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University D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15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Sheet1!$F$2</c:f>
              <c:numCache>
                <c:formatCode>#,##0</c:formatCode>
                <c:ptCount val="1"/>
                <c:pt idx="0">
                  <c:v>-5.25425E6</c:v>
                </c:pt>
              </c:numCache>
            </c:numRef>
          </c:val>
        </c:ser>
        <c:axId val="571485848"/>
        <c:axId val="547582504"/>
      </c:barChart>
      <c:catAx>
        <c:axId val="571485848"/>
        <c:scaling>
          <c:orientation val="minMax"/>
        </c:scaling>
        <c:delete val="1"/>
        <c:axPos val="b"/>
        <c:majorTickMark val="none"/>
        <c:tickLblPos val="nextTo"/>
        <c:crossAx val="547582504"/>
        <c:crosses val="autoZero"/>
        <c:auto val="1"/>
        <c:lblAlgn val="ctr"/>
        <c:lblOffset val="100"/>
      </c:catAx>
      <c:valAx>
        <c:axId val="54758250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600">
                <a:latin typeface="+mj-lt"/>
              </a:defRPr>
            </a:pPr>
            <a:endParaRPr lang="en-US"/>
          </a:p>
        </c:txPr>
        <c:crossAx val="5714858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>
              <a:latin typeface="+mj-lt"/>
            </a:defRPr>
          </a:pPr>
          <a:endParaRPr lang="en-US"/>
        </a:p>
      </c:txPr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65971879396399"/>
          <c:y val="0.0290409904121077"/>
          <c:w val="0.547626869928937"/>
          <c:h val="0.94191801917578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University of Topsham</c:v>
                </c:pt>
              </c:strCache>
            </c:strRef>
          </c:tx>
          <c:spPr>
            <a:solidFill>
              <a:srgbClr val="008000">
                <a:alpha val="90000"/>
              </a:srgbClr>
            </a:solidFill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OA journals</c:v>
                </c:pt>
              </c:strCache>
            </c:strRef>
          </c:tx>
          <c:spPr>
            <a:solidFill>
              <a:srgbClr val="1F497D">
                <a:lumMod val="60000"/>
                <a:lumOff val="40000"/>
                <a:alpha val="50000"/>
              </a:srgbClr>
            </a:solidFill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1F497D">
                  <a:lumMod val="60000"/>
                  <a:lumOff val="40000"/>
                  <a:alpha val="80000"/>
                </a:srgbClr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163655.0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OA via repositories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5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582660.0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Repositories with overlay publishing services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775662.0</c:v>
                </c:pt>
              </c:numCache>
            </c:numRef>
          </c:val>
        </c:ser>
        <c:axId val="554719400"/>
        <c:axId val="480274296"/>
      </c:barChart>
      <c:catAx>
        <c:axId val="554719400"/>
        <c:scaling>
          <c:orientation val="minMax"/>
        </c:scaling>
        <c:delete val="1"/>
        <c:axPos val="b"/>
        <c:majorTickMark val="none"/>
        <c:tickLblPos val="nextTo"/>
        <c:crossAx val="480274296"/>
        <c:crosses val="autoZero"/>
        <c:auto val="1"/>
        <c:lblAlgn val="ctr"/>
        <c:lblOffset val="100"/>
      </c:catAx>
      <c:valAx>
        <c:axId val="480274296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600">
                <a:latin typeface="+mj-lt"/>
              </a:defRPr>
            </a:pPr>
            <a:endParaRPr lang="en-US"/>
          </a:p>
        </c:txPr>
        <c:crossAx val="554719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327579617255"/>
          <c:y val="0.189796072793311"/>
          <c:w val="0.252897614715326"/>
          <c:h val="0.741851996136738"/>
        </c:manualLayout>
      </c:layout>
      <c:txPr>
        <a:bodyPr/>
        <a:lstStyle/>
        <a:p>
          <a:pPr>
            <a:defRPr sz="2000">
              <a:latin typeface="+mj-lt"/>
            </a:defRPr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56134611022268"/>
          <c:y val="0.0260756568299921"/>
          <c:w val="0.533110027435477"/>
          <c:h val="0.86896805316663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OA journals (APC= 3000 GBP)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Sheet1!$A$2:$A$3</c:f>
              <c:strCache>
                <c:ptCount val="1"/>
                <c:pt idx="0">
                  <c:v>University A</c:v>
                </c:pt>
              </c:strCache>
            </c:strRef>
          </c:cat>
          <c:val>
            <c:numRef>
              <c:f>Sheet1!$B$2:$B$3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OA journals (APC=2000 GBP)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85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Sheet1!$A$2:$A$3</c:f>
              <c:strCache>
                <c:ptCount val="1"/>
                <c:pt idx="0">
                  <c:v>University A</c:v>
                </c:pt>
              </c:strCache>
            </c:strRef>
          </c:cat>
          <c:val>
            <c:numRef>
              <c:f>Sheet1!$C$2:$C$3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Gold OA APC=1500 GBP)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7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Sheet1!$A$2:$A$3</c:f>
              <c:strCache>
                <c:ptCount val="1"/>
                <c:pt idx="0">
                  <c:v>University A</c:v>
                </c:pt>
              </c:strCache>
            </c:strRef>
          </c:cat>
          <c:val>
            <c:numRef>
              <c:f>Sheet1!$D$2:$D$3</c:f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OA journals (APC=1000 GBP)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55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Sheet1!$A$2:$A$3</c:f>
              <c:strCache>
                <c:ptCount val="1"/>
                <c:pt idx="0">
                  <c:v>University A</c:v>
                </c:pt>
              </c:strCache>
            </c:strRef>
          </c:cat>
          <c:val>
            <c:numRef>
              <c:f>Sheet1!$E$2:$E$3</c:f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OA journals (APC=750 GBP)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4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Sheet1!$A$2:$A$3</c:f>
              <c:strCache>
                <c:ptCount val="1"/>
                <c:pt idx="0">
                  <c:v>University A</c:v>
                </c:pt>
              </c:strCache>
            </c:strRef>
          </c:cat>
          <c:val>
            <c:numRef>
              <c:f>Sheet1!$F$2:$F$3</c:f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OA journals (APC=500 GBP)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25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Sheet1!$A$2:$A$3</c:f>
              <c:strCache>
                <c:ptCount val="1"/>
                <c:pt idx="0">
                  <c:v>University A</c:v>
                </c:pt>
              </c:strCache>
            </c:strRef>
          </c:cat>
          <c:val>
            <c:numRef>
              <c:f>Sheet1!$G$2:$G$3</c:f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OA repositories with parallel subscription-based journals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cat>
            <c:strRef>
              <c:f>Sheet1!$A$2:$A$3</c:f>
              <c:strCache>
                <c:ptCount val="1"/>
                <c:pt idx="0">
                  <c:v>University A</c:v>
                </c:pt>
              </c:strCache>
            </c:strRef>
          </c:cat>
          <c:val>
            <c:numRef>
              <c:f>Sheet1!$H$2:$H$3</c:f>
              <c:numCache>
                <c:formatCode>#,##0</c:formatCode>
                <c:ptCount val="1"/>
                <c:pt idx="0">
                  <c:v>106783.0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OA repositories with overlay publishing services at 1127 GBP per article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9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Sheet1!$A$2:$A$3</c:f>
              <c:strCache>
                <c:ptCount val="1"/>
                <c:pt idx="0">
                  <c:v>University A</c:v>
                </c:pt>
              </c:strCache>
            </c:strRef>
          </c:cat>
          <c:val>
            <c:numRef>
              <c:f>Sheet1!$I$2:$I$3</c:f>
              <c:numCache>
                <c:formatCode>#,##0</c:formatCode>
                <c:ptCount val="1"/>
                <c:pt idx="0">
                  <c:v>378150.0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OA repositories with overlay publishing services at 1000 GBP per article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7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Sheet1!$A$2:$A$3</c:f>
              <c:strCache>
                <c:ptCount val="1"/>
                <c:pt idx="0">
                  <c:v>University A</c:v>
                </c:pt>
              </c:strCache>
            </c:strRef>
          </c:cat>
          <c:val>
            <c:numRef>
              <c:f>Sheet1!$J$2:$J$3</c:f>
              <c:numCache>
                <c:formatCode>#,##0</c:formatCode>
                <c:ptCount val="1"/>
                <c:pt idx="0">
                  <c:v>423108.0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OA repositories with overlay publishing services at 750 GBP per article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5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Sheet1!$A$2:$A$3</c:f>
              <c:strCache>
                <c:ptCount val="1"/>
                <c:pt idx="0">
                  <c:v>University A</c:v>
                </c:pt>
              </c:strCache>
            </c:strRef>
          </c:cat>
          <c:val>
            <c:numRef>
              <c:f>Sheet1!$K$2:$K$3</c:f>
              <c:numCache>
                <c:formatCode>#,##0</c:formatCode>
                <c:ptCount val="1"/>
                <c:pt idx="0">
                  <c:v>511608.0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OA repositories with overlay publishing services at 500 GBP per article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Sheet1!$A$2:$A$3</c:f>
              <c:strCache>
                <c:ptCount val="1"/>
                <c:pt idx="0">
                  <c:v>University A</c:v>
                </c:pt>
              </c:strCache>
            </c:strRef>
          </c:cat>
          <c:val>
            <c:numRef>
              <c:f>Sheet1!$L$2:$L$3</c:f>
              <c:numCache>
                <c:formatCode>#,##0</c:formatCode>
                <c:ptCount val="1"/>
                <c:pt idx="0">
                  <c:v>600108.0</c:v>
                </c:pt>
              </c:numCache>
            </c:numRef>
          </c:val>
        </c:ser>
        <c:axId val="68756344"/>
        <c:axId val="534657368"/>
      </c:barChart>
      <c:catAx>
        <c:axId val="68756344"/>
        <c:scaling>
          <c:orientation val="minMax"/>
        </c:scaling>
        <c:axPos val="b"/>
        <c:tickLblPos val="none"/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534657368"/>
        <c:crosses val="autoZero"/>
        <c:auto val="1"/>
        <c:lblAlgn val="ctr"/>
        <c:lblOffset val="100"/>
      </c:catAx>
      <c:valAx>
        <c:axId val="53465736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68756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366998879332"/>
          <c:y val="0.000341485874549491"/>
          <c:w val="0.308171844722649"/>
          <c:h val="0.937126026249208"/>
        </c:manualLayout>
      </c:layout>
      <c:txPr>
        <a:bodyPr/>
        <a:lstStyle/>
        <a:p>
          <a:pPr>
            <a:defRPr sz="1400">
              <a:latin typeface="+mj-lt"/>
            </a:defRPr>
          </a:pPr>
          <a:endParaRPr lang="en-US"/>
        </a:p>
      </c:txPr>
    </c:legend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56207290772042"/>
          <c:y val="0.0260756192959583"/>
          <c:w val="0.587574697064257"/>
          <c:h val="0.86896805316663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OA journals (APC= 3000 GBP)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Sheet1!$A$2:$A$3</c:f>
              <c:strCache>
                <c:ptCount val="1"/>
                <c:pt idx="0">
                  <c:v>University A</c:v>
                </c:pt>
              </c:strCache>
            </c:strRef>
          </c:cat>
          <c:val>
            <c:numRef>
              <c:f>Sheet1!$B$2:$B$3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OA journals (APC=2000 GBP)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85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Sheet1!$A$2:$A$3</c:f>
              <c:strCache>
                <c:ptCount val="1"/>
                <c:pt idx="0">
                  <c:v>University A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1"/>
                <c:pt idx="0">
                  <c:v>-763346.0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OA journals (APC=1500 GBP)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7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Sheet1!$A$2:$A$3</c:f>
              <c:strCache>
                <c:ptCount val="1"/>
                <c:pt idx="0">
                  <c:v>University A</c:v>
                </c:pt>
              </c:strCache>
            </c:strRef>
          </c:cat>
          <c:val>
            <c:numRef>
              <c:f>Sheet1!$D$2:$D$3</c:f>
              <c:numCache>
                <c:formatCode>#,##0</c:formatCode>
                <c:ptCount val="1"/>
                <c:pt idx="0">
                  <c:v>163655.0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OA journals (APC=1000 GBP)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55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Sheet1!$A$2:$A$3</c:f>
              <c:strCache>
                <c:ptCount val="1"/>
                <c:pt idx="0">
                  <c:v>University A</c:v>
                </c:pt>
              </c:strCache>
            </c:strRef>
          </c:cat>
          <c:val>
            <c:numRef>
              <c:f>Sheet1!$E$2:$E$3</c:f>
              <c:numCache>
                <c:formatCode>#,##0</c:formatCode>
                <c:ptCount val="1"/>
                <c:pt idx="0">
                  <c:v>1.090655E6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OA journals (APC=750 GBP)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4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Sheet1!$A$2:$A$3</c:f>
              <c:strCache>
                <c:ptCount val="1"/>
                <c:pt idx="0">
                  <c:v>University A</c:v>
                </c:pt>
              </c:strCache>
            </c:strRef>
          </c:cat>
          <c:val>
            <c:numRef>
              <c:f>Sheet1!$F$2:$F$3</c:f>
              <c:numCache>
                <c:formatCode>#,##0</c:formatCode>
                <c:ptCount val="1"/>
                <c:pt idx="0">
                  <c:v>1.554155E6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OA journals (APC=500 GBP)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25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Sheet1!$A$2:$A$3</c:f>
              <c:strCache>
                <c:ptCount val="1"/>
                <c:pt idx="0">
                  <c:v>University A</c:v>
                </c:pt>
              </c:strCache>
            </c:strRef>
          </c:cat>
          <c:val>
            <c:numRef>
              <c:f>Sheet1!$G$2:$G$3</c:f>
              <c:numCache>
                <c:formatCode>#,##0</c:formatCode>
                <c:ptCount val="1"/>
                <c:pt idx="0">
                  <c:v>2.017655E6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OA repositories with parallel subscription-based journals</c:v>
                </c:pt>
              </c:strCache>
            </c:strRef>
          </c:tx>
          <c:spPr>
            <a:solidFill>
              <a:srgbClr val="008000">
                <a:alpha val="50000"/>
              </a:srgbClr>
            </a:solidFill>
          </c:spPr>
          <c:cat>
            <c:strRef>
              <c:f>Sheet1!$A$2:$A$3</c:f>
              <c:strCache>
                <c:ptCount val="1"/>
                <c:pt idx="0">
                  <c:v>University A</c:v>
                </c:pt>
              </c:strCache>
            </c:strRef>
          </c:cat>
          <c:val>
            <c:numRef>
              <c:f>Sheet1!$H$2:$H$3</c:f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OA repositories with overlay publishing services at 500 GBP per article</c:v>
                </c:pt>
              </c:strCache>
            </c:strRef>
          </c:tx>
          <c:spPr>
            <a:solidFill>
              <a:srgbClr val="3366FF">
                <a:alpha val="90000"/>
              </a:srgbClr>
            </a:solidFill>
          </c:spPr>
          <c:cat>
            <c:strRef>
              <c:f>Sheet1!$A$2:$A$3</c:f>
              <c:strCache>
                <c:ptCount val="1"/>
                <c:pt idx="0">
                  <c:v>University A</c:v>
                </c:pt>
              </c:strCache>
            </c:strRef>
          </c:cat>
          <c:val>
            <c:numRef>
              <c:f>Sheet1!$I$2:$I$3</c:f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OA repositories with overlay publishing services at 750 GBP per article</c:v>
                </c:pt>
              </c:strCache>
            </c:strRef>
          </c:tx>
          <c:spPr>
            <a:solidFill>
              <a:srgbClr val="3366FF">
                <a:alpha val="70000"/>
              </a:srgbClr>
            </a:solidFill>
          </c:spPr>
          <c:cat>
            <c:strRef>
              <c:f>Sheet1!$A$2:$A$3</c:f>
              <c:strCache>
                <c:ptCount val="1"/>
                <c:pt idx="0">
                  <c:v>University A</c:v>
                </c:pt>
              </c:strCache>
            </c:strRef>
          </c:cat>
          <c:val>
            <c:numRef>
              <c:f>Sheet1!$J$2:$J$3</c:f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OA repositories with overlay publishing services at 1000 GBP per article</c:v>
                </c:pt>
              </c:strCache>
            </c:strRef>
          </c:tx>
          <c:spPr>
            <a:solidFill>
              <a:srgbClr val="3366FF">
                <a:alpha val="50000"/>
              </a:srgbClr>
            </a:solidFill>
          </c:spPr>
          <c:cat>
            <c:strRef>
              <c:f>Sheet1!$A$2:$A$3</c:f>
              <c:strCache>
                <c:ptCount val="1"/>
                <c:pt idx="0">
                  <c:v>University A</c:v>
                </c:pt>
              </c:strCache>
            </c:strRef>
          </c:cat>
          <c:val>
            <c:numRef>
              <c:f>Sheet1!$K$2:$K$3</c:f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OA repositories with overlay publishing services at 1127 GBP per article</c:v>
                </c:pt>
              </c:strCache>
            </c:strRef>
          </c:tx>
          <c:spPr>
            <a:solidFill>
              <a:srgbClr val="3366FF">
                <a:alpha val="30000"/>
              </a:srgbClr>
            </a:solidFill>
          </c:spPr>
          <c:cat>
            <c:strRef>
              <c:f>Sheet1!$A$2:$A$3</c:f>
              <c:strCache>
                <c:ptCount val="1"/>
                <c:pt idx="0">
                  <c:v>University A</c:v>
                </c:pt>
              </c:strCache>
            </c:strRef>
          </c:cat>
          <c:val>
            <c:numRef>
              <c:f>Sheet1!$L$2:$L$3</c:f>
            </c:numRef>
          </c:val>
        </c:ser>
        <c:axId val="539866136"/>
        <c:axId val="539693224"/>
      </c:barChart>
      <c:catAx>
        <c:axId val="539866136"/>
        <c:scaling>
          <c:orientation val="minMax"/>
        </c:scaling>
        <c:axPos val="b"/>
        <c:tickLblPos val="none"/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539693224"/>
        <c:crosses val="autoZero"/>
        <c:auto val="1"/>
        <c:lblAlgn val="ctr"/>
        <c:lblOffset val="100"/>
      </c:catAx>
      <c:valAx>
        <c:axId val="53969322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539866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798728813559"/>
          <c:y val="0.0195843393227618"/>
          <c:w val="0.256573739657013"/>
          <c:h val="0.937126026249208"/>
        </c:manualLayout>
      </c:layout>
      <c:txPr>
        <a:bodyPr/>
        <a:lstStyle/>
        <a:p>
          <a:pPr>
            <a:defRPr sz="1800">
              <a:latin typeface="+mj-lt"/>
            </a:defRPr>
          </a:pPr>
          <a:endParaRPr lang="en-US"/>
        </a:p>
      </c:txPr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0.32575</cdr:y>
    </cdr:from>
    <cdr:to>
      <cdr:x>0.05455</cdr:x>
      <cdr:y>0.67425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67021"/>
          <a:ext cx="461665" cy="1676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en-GB" dirty="0" smtClean="0"/>
            <a:t>£ per annum</a:t>
          </a:r>
          <a:endParaRPr lang="en-GB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0.30049</cdr:x>
      <cdr:y>0.35903</cdr:y>
    </cdr:from>
    <cdr:to>
      <cdr:x>0.38304</cdr:x>
      <cdr:y>0.41484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2555" y="1895642"/>
          <a:ext cx="731520" cy="294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GB" sz="1600" dirty="0" smtClean="0">
              <a:solidFill>
                <a:schemeClr val="tx1"/>
              </a:solidFill>
            </a:rPr>
            <a:t>£1127</a:t>
          </a:r>
          <a:endParaRPr lang="en-GB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0.37953</cdr:x>
      <cdr:y>0.30789</cdr:y>
    </cdr:from>
    <cdr:to>
      <cdr:x>0.45987</cdr:x>
      <cdr:y>0.36369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62960" y="1625600"/>
          <a:ext cx="711835" cy="294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600" dirty="0" smtClean="0">
              <a:solidFill>
                <a:sysClr val="window" lastClr="FFFFFF"/>
              </a:solidFill>
            </a:rPr>
            <a:t>£1000</a:t>
          </a:r>
          <a:endParaRPr lang="en-GB" sz="1600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0.47019</cdr:x>
      <cdr:y>0.19563</cdr:y>
    </cdr:from>
    <cdr:to>
      <cdr:x>0.54128</cdr:x>
      <cdr:y>0.25239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66235" y="1032889"/>
          <a:ext cx="629920" cy="299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600" dirty="0" smtClean="0">
              <a:solidFill>
                <a:sysClr val="window" lastClr="FFFFFF"/>
              </a:solidFill>
            </a:rPr>
            <a:t>£750</a:t>
          </a:r>
          <a:endParaRPr lang="en-GB" sz="1600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0.55038</cdr:x>
      <cdr:y>0.08659</cdr:y>
    </cdr:from>
    <cdr:to>
      <cdr:x>0.6181</cdr:x>
      <cdr:y>0.1424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76800" y="457200"/>
          <a:ext cx="600075" cy="294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600" dirty="0" smtClean="0">
              <a:solidFill>
                <a:sysClr val="window" lastClr="FFFFFF"/>
              </a:solidFill>
            </a:rPr>
            <a:t>£500</a:t>
          </a:r>
          <a:endParaRPr lang="en-GB" sz="1600" dirty="0">
            <a:solidFill>
              <a:sysClr val="window" lastClr="FFFFFF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0.22545</cdr:x>
      <cdr:y>0.58123</cdr:y>
    </cdr:from>
    <cdr:to>
      <cdr:x>0.30801</cdr:x>
      <cdr:y>0.63704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7690" y="3068840"/>
          <a:ext cx="731520" cy="294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600" dirty="0" smtClean="0">
              <a:solidFill>
                <a:sysClr val="window" lastClr="FFFFFF"/>
              </a:solidFill>
            </a:rPr>
            <a:t>£2000</a:t>
          </a:r>
          <a:endParaRPr lang="en-GB" sz="1600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0.31747</cdr:x>
      <cdr:y>0.5377</cdr:y>
    </cdr:from>
    <cdr:to>
      <cdr:x>0.40003</cdr:x>
      <cdr:y>0.5935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13030" y="2838970"/>
          <a:ext cx="731520" cy="294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600" dirty="0" smtClean="0">
              <a:solidFill>
                <a:sysClr val="window" lastClr="FFFFFF"/>
              </a:solidFill>
            </a:rPr>
            <a:t>£1500</a:t>
          </a:r>
          <a:endParaRPr lang="en-GB" sz="1600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0.4082</cdr:x>
      <cdr:y>0.30741</cdr:y>
    </cdr:from>
    <cdr:to>
      <cdr:x>0.48997</cdr:x>
      <cdr:y>0.36321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16940" y="1623060"/>
          <a:ext cx="724555" cy="294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600" dirty="0" smtClean="0">
              <a:solidFill>
                <a:sysClr val="window" lastClr="FFFFFF"/>
              </a:solidFill>
            </a:rPr>
            <a:t>£1000</a:t>
          </a:r>
          <a:endParaRPr lang="en-GB" sz="1600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0.5086</cdr:x>
      <cdr:y>0.19147</cdr:y>
    </cdr:from>
    <cdr:to>
      <cdr:x>0.57811</cdr:x>
      <cdr:y>0.24727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06595" y="1010920"/>
          <a:ext cx="615950" cy="294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600" dirty="0" smtClean="0">
              <a:solidFill>
                <a:sysClr val="window" lastClr="FFFFFF"/>
              </a:solidFill>
            </a:rPr>
            <a:t>£750</a:t>
          </a:r>
          <a:endParaRPr lang="en-GB" sz="1600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0.59753</cdr:x>
      <cdr:y>0.08106</cdr:y>
    </cdr:from>
    <cdr:to>
      <cdr:x>0.66459</cdr:x>
      <cdr:y>0.13687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294610" y="427990"/>
          <a:ext cx="594218" cy="294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600" dirty="0" smtClean="0">
              <a:solidFill>
                <a:sysClr val="window" lastClr="FFFFFF"/>
              </a:solidFill>
            </a:rPr>
            <a:t>£500</a:t>
          </a:r>
          <a:endParaRPr lang="en-GB" sz="1600" dirty="0">
            <a:solidFill>
              <a:sysClr val="window" lastClr="FFFFFF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AC3C-9A08-134D-B98B-32D3ECB84757}" type="datetimeFigureOut">
              <a:rPr lang="en-US" smtClean="0"/>
              <a:pPr/>
              <a:t>7/23/10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3203-FC7A-FE4E-9735-FEA254E849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AC3C-9A08-134D-B98B-32D3ECB84757}" type="datetimeFigureOut">
              <a:rPr lang="en-US" smtClean="0"/>
              <a:pPr/>
              <a:t>7/23/10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3203-FC7A-FE4E-9735-FEA254E849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AC3C-9A08-134D-B98B-32D3ECB84757}" type="datetimeFigureOut">
              <a:rPr lang="en-US" smtClean="0"/>
              <a:pPr/>
              <a:t>7/23/10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3203-FC7A-FE4E-9735-FEA254E849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AC3C-9A08-134D-B98B-32D3ECB84757}" type="datetimeFigureOut">
              <a:rPr lang="en-US" smtClean="0"/>
              <a:pPr/>
              <a:t>7/23/10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3203-FC7A-FE4E-9735-FEA254E849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AC3C-9A08-134D-B98B-32D3ECB84757}" type="datetimeFigureOut">
              <a:rPr lang="en-US" smtClean="0"/>
              <a:pPr/>
              <a:t>7/23/10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5B73203-FC7A-FE4E-9735-FEA254E849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AC3C-9A08-134D-B98B-32D3ECB84757}" type="datetimeFigureOut">
              <a:rPr lang="en-US" smtClean="0"/>
              <a:pPr/>
              <a:t>7/23/10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3203-FC7A-FE4E-9735-FEA254E849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AC3C-9A08-134D-B98B-32D3ECB84757}" type="datetimeFigureOut">
              <a:rPr lang="en-US" smtClean="0"/>
              <a:pPr/>
              <a:t>7/23/10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3203-FC7A-FE4E-9735-FEA254E849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AC3C-9A08-134D-B98B-32D3ECB84757}" type="datetimeFigureOut">
              <a:rPr lang="en-US" smtClean="0"/>
              <a:pPr/>
              <a:t>7/23/10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3203-FC7A-FE4E-9735-FEA254E849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AC3C-9A08-134D-B98B-32D3ECB84757}" type="datetimeFigureOut">
              <a:rPr lang="en-US" smtClean="0"/>
              <a:pPr/>
              <a:t>7/23/10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3203-FC7A-FE4E-9735-FEA254E849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AC3C-9A08-134D-B98B-32D3ECB84757}" type="datetimeFigureOut">
              <a:rPr lang="en-US" smtClean="0"/>
              <a:pPr/>
              <a:t>7/23/10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3203-FC7A-FE4E-9735-FEA254E849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GB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AC3C-9A08-134D-B98B-32D3ECB84757}" type="datetimeFigureOut">
              <a:rPr lang="en-US" smtClean="0"/>
              <a:pPr/>
              <a:t>7/23/10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3203-FC7A-FE4E-9735-FEA254E849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6EAC3C-9A08-134D-B98B-32D3ECB84757}" type="datetimeFigureOut">
              <a:rPr lang="en-US" smtClean="0"/>
              <a:pPr/>
              <a:t>7/23/10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B73203-FC7A-FE4E-9735-FEA254E849D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hyperlink" Target="http://www.openscholarship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keyperspectives.co.uk" TargetMode="External"/><Relationship Id="rId3" Type="http://schemas.openxmlformats.org/officeDocument/2006/relationships/hyperlink" Target="http://www.keyperspectives.co.uk" TargetMode="External"/><Relationship Id="rId5" Type="http://schemas.openxmlformats.org/officeDocument/2006/relationships/hyperlink" Target="http://www.openoasis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Economic modelling of Open access for individual institutions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Alma Swan</a:t>
            </a:r>
          </a:p>
          <a:p>
            <a:r>
              <a:rPr lang="en-GB" dirty="0" smtClean="0"/>
              <a:t>Key Perspectives Ltd</a:t>
            </a:r>
          </a:p>
          <a:p>
            <a:r>
              <a:rPr lang="en-GB" dirty="0" smtClean="0"/>
              <a:t>Truro, UK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required: library-related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subscriptions:</a:t>
            </a:r>
          </a:p>
          <a:p>
            <a:pPr lvl="1"/>
            <a:r>
              <a:rPr lang="en-US" dirty="0" smtClean="0"/>
              <a:t>Print-only</a:t>
            </a:r>
          </a:p>
          <a:p>
            <a:pPr lvl="1"/>
            <a:r>
              <a:rPr lang="en-US" dirty="0" smtClean="0"/>
              <a:t>Electronic-only</a:t>
            </a:r>
          </a:p>
          <a:p>
            <a:pPr lvl="1"/>
            <a:r>
              <a:rPr lang="en-US" dirty="0" smtClean="0"/>
              <a:t>Dual mode</a:t>
            </a:r>
          </a:p>
          <a:p>
            <a:r>
              <a:rPr lang="en-US" dirty="0" smtClean="0"/>
              <a:t>Cost of subscriptions</a:t>
            </a:r>
          </a:p>
          <a:p>
            <a:r>
              <a:rPr lang="en-US" dirty="0" smtClean="0"/>
              <a:t>Handling time for journals/books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required: Repository-related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Operational cost of repository per annum</a:t>
            </a:r>
          </a:p>
          <a:p>
            <a:r>
              <a:rPr lang="en-US" dirty="0" smtClean="0"/>
              <a:t>Time taken to deposit</a:t>
            </a:r>
          </a:p>
          <a:p>
            <a:r>
              <a:rPr lang="en-US" dirty="0" smtClean="0"/>
              <a:t>Average salary of depositor</a:t>
            </a:r>
          </a:p>
          <a:p>
            <a:r>
              <a:rPr lang="en-US" dirty="0" smtClean="0"/>
              <a:t>Number of items produced by the institution per annum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Savings from OA via repositories</a:t>
            </a:r>
            <a:endParaRPr lang="en-GB" dirty="0"/>
          </a:p>
        </p:txBody>
      </p:sp>
      <p:graphicFrame>
        <p:nvGraphicFramePr>
          <p:cNvPr id="4" name="C 5"/>
          <p:cNvGraphicFramePr/>
          <p:nvPr/>
        </p:nvGraphicFramePr>
        <p:xfrm>
          <a:off x="226367" y="1417638"/>
          <a:ext cx="8683953" cy="4810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367" y="2743201"/>
            <a:ext cx="461665" cy="1676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 smtClean="0"/>
              <a:t>£ per annum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Savings from OA via OA journals</a:t>
            </a:r>
            <a:endParaRPr lang="en-GB" dirty="0"/>
          </a:p>
        </p:txBody>
      </p:sp>
      <p:graphicFrame>
        <p:nvGraphicFramePr>
          <p:cNvPr id="4" name="C 5"/>
          <p:cNvGraphicFramePr/>
          <p:nvPr/>
        </p:nvGraphicFramePr>
        <p:xfrm>
          <a:off x="223520" y="1417638"/>
          <a:ext cx="8463280" cy="4810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7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University UK: </a:t>
            </a:r>
            <a:br>
              <a:rPr lang="en-GB" dirty="0" smtClean="0"/>
            </a:br>
            <a:r>
              <a:rPr lang="en-GB" dirty="0" smtClean="0"/>
              <a:t>Annual savings from OA</a:t>
            </a:r>
            <a:endParaRPr lang="en-GB" dirty="0"/>
          </a:p>
        </p:txBody>
      </p:sp>
      <p:graphicFrame>
        <p:nvGraphicFramePr>
          <p:cNvPr id="4" name="C 5"/>
          <p:cNvGraphicFramePr/>
          <p:nvPr/>
        </p:nvGraphicFramePr>
        <p:xfrm>
          <a:off x="226367" y="1417638"/>
          <a:ext cx="8683953" cy="4810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367" y="2743201"/>
            <a:ext cx="461665" cy="1676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 smtClean="0"/>
              <a:t>£ per annum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3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University UK:</a:t>
            </a:r>
            <a:br>
              <a:rPr lang="en-GB" dirty="0" smtClean="0"/>
            </a:br>
            <a:r>
              <a:rPr lang="en-GB" dirty="0" smtClean="0"/>
              <a:t>Savings per annum: OA via repositories</a:t>
            </a:r>
            <a:endParaRPr lang="en-GB" dirty="0"/>
          </a:p>
        </p:txBody>
      </p:sp>
      <p:graphicFrame>
        <p:nvGraphicFramePr>
          <p:cNvPr id="4" name="C 14"/>
          <p:cNvGraphicFramePr/>
          <p:nvPr/>
        </p:nvGraphicFramePr>
        <p:xfrm>
          <a:off x="141605" y="1396088"/>
          <a:ext cx="8860790" cy="5279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605" y="2235201"/>
            <a:ext cx="461665" cy="1676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 smtClean="0"/>
              <a:t>£ per annum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3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University UK:</a:t>
            </a:r>
            <a:br>
              <a:rPr lang="en-GB" dirty="0" smtClean="0"/>
            </a:br>
            <a:r>
              <a:rPr lang="en-GB" dirty="0" smtClean="0"/>
              <a:t>Savings per annum: OA journals</a:t>
            </a:r>
            <a:endParaRPr lang="en-GB" dirty="0"/>
          </a:p>
        </p:txBody>
      </p:sp>
      <p:graphicFrame>
        <p:nvGraphicFramePr>
          <p:cNvPr id="4" name="C 14"/>
          <p:cNvGraphicFramePr/>
          <p:nvPr/>
        </p:nvGraphicFramePr>
        <p:xfrm>
          <a:off x="141605" y="1396088"/>
          <a:ext cx="8860790" cy="5279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605" y="2743201"/>
            <a:ext cx="461665" cy="1676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 smtClean="0"/>
              <a:t>£ per annum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iversity UK Library handling model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2092" b="-12092"/>
          <a:stretch>
            <a:fillRect/>
          </a:stretch>
        </p:blipFill>
        <p:spPr>
          <a:xfrm>
            <a:off x="457200" y="938211"/>
            <a:ext cx="8229600" cy="4709160"/>
          </a:xfrm>
        </p:spPr>
      </p:pic>
      <p:sp>
        <p:nvSpPr>
          <p:cNvPr id="5" name="TextBox 4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 1: </a:t>
            </a:r>
            <a:r>
              <a:rPr lang="en-US" dirty="0" err="1" smtClean="0"/>
              <a:t>modelling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4" name="Content Placeholder 3" descr="Worksheet screen grab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2945" b="-2945"/>
          <a:stretch>
            <a:fillRect/>
          </a:stretch>
        </p:blipFill>
        <p:spPr>
          <a:xfrm>
            <a:off x="457200" y="1417638"/>
            <a:ext cx="8229600" cy="4709160"/>
          </a:xfrm>
        </p:spPr>
      </p:pic>
      <p:sp>
        <p:nvSpPr>
          <p:cNvPr id="5" name="TextBox 4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 valu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89" y="1834173"/>
            <a:ext cx="7619192" cy="3971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372" y="540399"/>
            <a:ext cx="8254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Worksheet 2: Data for chart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Economic implications of OA for the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John Houghton and colleagues (2009)</a:t>
            </a:r>
          </a:p>
          <a:p>
            <a:r>
              <a:rPr lang="en-GB" dirty="0" smtClean="0"/>
              <a:t>Identified the activities in the scholarly communication system</a:t>
            </a:r>
          </a:p>
          <a:p>
            <a:r>
              <a:rPr lang="en-GB" dirty="0" smtClean="0"/>
              <a:t>Attached costs to each, and thus to the system</a:t>
            </a:r>
          </a:p>
          <a:p>
            <a:r>
              <a:rPr lang="en-GB" dirty="0" smtClean="0"/>
              <a:t>Modelled the economic benefits of 3 new, alternative </a:t>
            </a:r>
            <a:r>
              <a:rPr lang="en-GB" dirty="0" err="1" smtClean="0"/>
              <a:t>scholcomm</a:t>
            </a:r>
            <a:r>
              <a:rPr lang="en-GB" dirty="0" smtClean="0"/>
              <a:t> scenarios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 examp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956" y="332857"/>
            <a:ext cx="6409486" cy="582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28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>
                <a:hlinkClick r:id="rId2"/>
              </a:rPr>
              <a:t>a</a:t>
            </a:r>
            <a:r>
              <a:rPr lang="en-US" sz="3600" dirty="0" smtClean="0">
                <a:hlinkClick r:id="rId2"/>
              </a:rPr>
              <a:t>swan@keyperspectives.co.uk</a:t>
            </a:r>
            <a:endParaRPr lang="en-US" sz="3600" dirty="0" smtClean="0"/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>
                <a:hlinkClick r:id="rId3"/>
              </a:rPr>
              <a:t>www.keyperspectives.co.uk</a:t>
            </a:r>
            <a:r>
              <a:rPr lang="en-US" sz="3600" dirty="0" smtClean="0"/>
              <a:t> </a:t>
            </a:r>
          </a:p>
          <a:p>
            <a:pPr algn="ctr">
              <a:buNone/>
            </a:pPr>
            <a:r>
              <a:rPr lang="en-US" sz="3600" dirty="0" smtClean="0">
                <a:hlinkClick r:id="rId4"/>
              </a:rPr>
              <a:t>www.openscholarship.org</a:t>
            </a:r>
            <a:r>
              <a:rPr lang="en-US" sz="3600" dirty="0" smtClean="0"/>
              <a:t> </a:t>
            </a:r>
          </a:p>
          <a:p>
            <a:pPr algn="ctr">
              <a:buNone/>
            </a:pPr>
            <a:r>
              <a:rPr lang="en-US" sz="3600" dirty="0" smtClean="0">
                <a:hlinkClick r:id="rId5"/>
              </a:rPr>
              <a:t>www.openoasis.org</a:t>
            </a:r>
            <a:r>
              <a:rPr lang="en-US" sz="3600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82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Scholarly communication process</a:t>
            </a:r>
            <a:endParaRPr lang="en-GB" dirty="0"/>
          </a:p>
        </p:txBody>
      </p:sp>
      <p:pic>
        <p:nvPicPr>
          <p:cNvPr id="4" name="Picture 3" descr="Model diagram.tiff"/>
          <p:cNvPicPr/>
          <p:nvPr/>
        </p:nvPicPr>
        <p:blipFill>
          <a:blip r:embed="rId2"/>
          <a:stretch>
            <a:fillRect/>
          </a:stretch>
        </p:blipFill>
        <p:spPr>
          <a:xfrm>
            <a:off x="152523" y="995967"/>
            <a:ext cx="8842911" cy="5207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‘Houghton Model’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4330"/>
            <a:ext cx="8229600" cy="4097350"/>
          </a:xfrm>
        </p:spPr>
        <p:txBody>
          <a:bodyPr/>
          <a:lstStyle/>
          <a:p>
            <a:pPr marL="628650" indent="-492125"/>
            <a:r>
              <a:rPr lang="en-GB" dirty="0" smtClean="0"/>
              <a:t>Available to download online</a:t>
            </a:r>
          </a:p>
          <a:p>
            <a:pPr marL="628650" indent="-492125"/>
            <a:r>
              <a:rPr lang="en-GB" dirty="0" smtClean="0"/>
              <a:t>Anyone can use their own data to populate it</a:t>
            </a:r>
          </a:p>
          <a:p>
            <a:pPr marL="628650" indent="-492125"/>
            <a:r>
              <a:rPr lang="en-GB" dirty="0" smtClean="0"/>
              <a:t>Models three alternative Open Access communication scenarios (plus other scholarly communication-related issues)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Three scholarly communication scenarios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720" y="1600200"/>
            <a:ext cx="7843520" cy="4318448"/>
          </a:xfrm>
        </p:spPr>
        <p:txBody>
          <a:bodyPr>
            <a:normAutofit/>
          </a:bodyPr>
          <a:lstStyle/>
          <a:p>
            <a:pPr marL="628650" indent="-492125">
              <a:spcAft>
                <a:spcPts val="1200"/>
              </a:spcAft>
            </a:pPr>
            <a:r>
              <a:rPr lang="en-GB" sz="3200" dirty="0" smtClean="0"/>
              <a:t>Self-archiving in repositories (‘Green’ Open Access)</a:t>
            </a:r>
          </a:p>
          <a:p>
            <a:pPr marL="948690" lvl="1" indent="-492125"/>
            <a:r>
              <a:rPr lang="en-GB" sz="3200" dirty="0" smtClean="0"/>
              <a:t>In parallel with subscription journals</a:t>
            </a:r>
          </a:p>
          <a:p>
            <a:pPr marL="948690" lvl="1" indent="-492125"/>
            <a:r>
              <a:rPr lang="en-GB" sz="3200" dirty="0" smtClean="0"/>
              <a:t>Instead of subscription journals, via repositories with overlay services </a:t>
            </a:r>
          </a:p>
          <a:p>
            <a:pPr marL="628650" indent="-492125"/>
            <a:r>
              <a:rPr lang="en-GB" sz="3200" dirty="0" smtClean="0"/>
              <a:t>Open Access journals (‘Gold’ Open Access publishing)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Rationales and assumptions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>
            <a:normAutofit/>
          </a:bodyPr>
          <a:lstStyle/>
          <a:p>
            <a:r>
              <a:rPr lang="en-GB" dirty="0" smtClean="0"/>
              <a:t>Obvious direct cost savings (subscriptions, ILL, PPV)</a:t>
            </a:r>
          </a:p>
          <a:p>
            <a:r>
              <a:rPr lang="en-GB" dirty="0" smtClean="0"/>
              <a:t>Open Access makes it easier to find and retrieve the material a researcher needs to:</a:t>
            </a:r>
          </a:p>
          <a:p>
            <a:pPr lvl="1"/>
            <a:r>
              <a:rPr lang="en-GB" sz="2800" dirty="0" smtClean="0">
                <a:solidFill>
                  <a:srgbClr val="4F81BD"/>
                </a:solidFill>
              </a:rPr>
              <a:t>READ</a:t>
            </a:r>
          </a:p>
          <a:p>
            <a:pPr lvl="1"/>
            <a:r>
              <a:rPr lang="en-GB" sz="2800" dirty="0" smtClean="0">
                <a:solidFill>
                  <a:schemeClr val="accent1"/>
                </a:solidFill>
              </a:rPr>
              <a:t>WRITE</a:t>
            </a:r>
            <a:r>
              <a:rPr lang="en-GB" sz="2800" dirty="0" smtClean="0"/>
              <a:t> papers</a:t>
            </a:r>
          </a:p>
          <a:p>
            <a:pPr lvl="1"/>
            <a:r>
              <a:rPr lang="en-GB" sz="2800" dirty="0" smtClean="0"/>
              <a:t>Carry out </a:t>
            </a:r>
            <a:r>
              <a:rPr lang="en-GB" sz="2800" dirty="0" smtClean="0">
                <a:solidFill>
                  <a:srgbClr val="4F81BD"/>
                </a:solidFill>
              </a:rPr>
              <a:t>PEER REVIEW</a:t>
            </a:r>
            <a:r>
              <a:rPr lang="en-GB" sz="2800" dirty="0" smtClean="0"/>
              <a:t> work</a:t>
            </a:r>
            <a:r>
              <a:rPr lang="en-GB" dirty="0" smtClean="0"/>
              <a:t> </a:t>
            </a:r>
          </a:p>
          <a:p>
            <a:r>
              <a:rPr lang="en-GB" dirty="0" smtClean="0"/>
              <a:t>Open Access obviates the need to spend time seeking permissions or dealing with copyright and licensing issues</a:t>
            </a:r>
          </a:p>
          <a:p>
            <a:r>
              <a:rPr lang="en-GB" dirty="0" smtClean="0"/>
              <a:t>etc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national picture</a:t>
            </a:r>
            <a:br>
              <a:rPr lang="en-GB" dirty="0" smtClean="0"/>
            </a:br>
            <a:r>
              <a:rPr lang="en-GB" dirty="0" smtClean="0"/>
              <a:t>(Houghton et al, 2009)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709160"/>
          </a:xfrm>
        </p:spPr>
        <p:txBody>
          <a:bodyPr/>
          <a:lstStyle/>
          <a:p>
            <a:r>
              <a:rPr lang="en-GB" dirty="0" smtClean="0"/>
              <a:t>Overall cost of scholarly communication in the UK is £5 billion </a:t>
            </a:r>
            <a:r>
              <a:rPr lang="en-GB" i="1" dirty="0" smtClean="0"/>
              <a:t>per annum</a:t>
            </a:r>
          </a:p>
          <a:p>
            <a:r>
              <a:rPr lang="en-GB" dirty="0" smtClean="0"/>
              <a:t>Savings from moving from subscription journal publishing to Open Access journal publishing: £80m </a:t>
            </a:r>
            <a:r>
              <a:rPr lang="en-GB" i="1" dirty="0" smtClean="0"/>
              <a:t>per annum</a:t>
            </a:r>
          </a:p>
          <a:p>
            <a:r>
              <a:rPr lang="en-GB" dirty="0" smtClean="0"/>
              <a:t>Savings from moving from subscription journal publishing to Open Access provided through university repositories: £115m </a:t>
            </a:r>
            <a:r>
              <a:rPr lang="en-GB" i="1" dirty="0" smtClean="0"/>
              <a:t>per annum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Universities differ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things differently in libraries</a:t>
            </a:r>
          </a:p>
          <a:p>
            <a:r>
              <a:rPr lang="en-GB" dirty="0" smtClean="0"/>
              <a:t>Buy journals in different ways</a:t>
            </a:r>
          </a:p>
          <a:p>
            <a:r>
              <a:rPr lang="en-GB" dirty="0" smtClean="0"/>
              <a:t>Run more or less elaborate repositories</a:t>
            </a:r>
          </a:p>
          <a:p>
            <a:r>
              <a:rPr lang="en-GB" dirty="0" smtClean="0"/>
              <a:t>Employ different numbers of people</a:t>
            </a:r>
          </a:p>
          <a:p>
            <a:r>
              <a:rPr lang="en-GB" dirty="0" smtClean="0"/>
              <a:t>Pay people different salaries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required: research-related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income per annum (institution)</a:t>
            </a:r>
          </a:p>
          <a:p>
            <a:r>
              <a:rPr lang="en-US" dirty="0" smtClean="0"/>
              <a:t>Number of researchers</a:t>
            </a:r>
          </a:p>
          <a:p>
            <a:r>
              <a:rPr lang="en-US" dirty="0" smtClean="0"/>
              <a:t>Average researcher salary</a:t>
            </a:r>
          </a:p>
          <a:p>
            <a:r>
              <a:rPr lang="en-US" dirty="0" smtClean="0"/>
              <a:t>Publications per annum (institution)</a:t>
            </a:r>
          </a:p>
          <a:p>
            <a:r>
              <a:rPr lang="en-US" dirty="0" smtClean="0"/>
              <a:t>Time spent reading and writing articles</a:t>
            </a:r>
          </a:p>
          <a:p>
            <a:r>
              <a:rPr lang="en-US" dirty="0" smtClean="0"/>
              <a:t>Time spent serving as editors and on editorial boards</a:t>
            </a:r>
          </a:p>
          <a:p>
            <a:r>
              <a:rPr lang="en-US" dirty="0" smtClean="0"/>
              <a:t>Time spent peer reviewing articles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BFFF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88</TotalTime>
  <Words>551</Words>
  <Application>Microsoft Macintosh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Economic modelling of Open access for individual institutions</vt:lpstr>
      <vt:lpstr>Economic implications of OA for the UK</vt:lpstr>
      <vt:lpstr>Scholarly communication process</vt:lpstr>
      <vt:lpstr>‘Houghton Model’</vt:lpstr>
      <vt:lpstr>Three scholarly communication scenarios</vt:lpstr>
      <vt:lpstr>Rationales and assumptions</vt:lpstr>
      <vt:lpstr>The national picture (Houghton et al, 2009)</vt:lpstr>
      <vt:lpstr>Universities differ</vt:lpstr>
      <vt:lpstr>Data required: research-related</vt:lpstr>
      <vt:lpstr>Data required: library-related</vt:lpstr>
      <vt:lpstr>Data required: Repository-related data</vt:lpstr>
      <vt:lpstr>Savings from OA via repositories</vt:lpstr>
      <vt:lpstr>Savings from OA via OA journals</vt:lpstr>
      <vt:lpstr>University UK:  Annual savings from OA</vt:lpstr>
      <vt:lpstr>University UK: Savings per annum: OA via repositories</vt:lpstr>
      <vt:lpstr>University UK: Savings per annum: OA journals</vt:lpstr>
      <vt:lpstr>Slide 17</vt:lpstr>
      <vt:lpstr>Worksheet 1: modelling data</vt:lpstr>
      <vt:lpstr>Slide 19</vt:lpstr>
      <vt:lpstr>Slide 20</vt:lpstr>
      <vt:lpstr>Slide 21</vt:lpstr>
    </vt:vector>
  </TitlesOfParts>
  <Company>KEY PERSPECTIVES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ALMA SWAN</dc:creator>
  <cp:lastModifiedBy>Alma Swan</cp:lastModifiedBy>
  <cp:revision>8</cp:revision>
  <dcterms:created xsi:type="dcterms:W3CDTF">2010-07-23T07:57:32Z</dcterms:created>
  <dcterms:modified xsi:type="dcterms:W3CDTF">2010-07-23T08:02:01Z</dcterms:modified>
</cp:coreProperties>
</file>