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xlsx" ContentType="application/vnd.openxmlformats-officedocument.spreadsheetml.sheet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drawings/drawing2.xml" ContentType="application/vnd.openxmlformats-officedocument.drawingml.chartshapes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4.xml" ContentType="application/vnd.openxmlformats-officedocument.drawingml.chart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tiff" ContentType="image/tiff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5.xml" ContentType="application/vnd.openxmlformats-officedocument.drawingml.char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drawings/drawing3.xml" ContentType="application/vnd.openxmlformats-officedocument.drawingml.chartshapes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31"/>
  </p:notesMasterIdLst>
  <p:sldIdLst>
    <p:sldId id="257" r:id="rId2"/>
    <p:sldId id="279" r:id="rId3"/>
    <p:sldId id="258" r:id="rId4"/>
    <p:sldId id="259" r:id="rId5"/>
    <p:sldId id="278" r:id="rId6"/>
    <p:sldId id="260" r:id="rId7"/>
    <p:sldId id="261" r:id="rId8"/>
    <p:sldId id="262" r:id="rId9"/>
    <p:sldId id="263" r:id="rId10"/>
    <p:sldId id="280" r:id="rId11"/>
    <p:sldId id="264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65" r:id="rId20"/>
    <p:sldId id="266" r:id="rId21"/>
    <p:sldId id="267" r:id="rId22"/>
    <p:sldId id="282" r:id="rId23"/>
    <p:sldId id="281" r:id="rId24"/>
    <p:sldId id="283" r:id="rId25"/>
    <p:sldId id="287" r:id="rId26"/>
    <p:sldId id="284" r:id="rId27"/>
    <p:sldId id="285" r:id="rId28"/>
    <p:sldId id="286" r:id="rId29"/>
    <p:sldId id="277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-11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444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theme" Target="theme/theme1.xml"/><Relationship Id="rId31" Type="http://schemas.openxmlformats.org/officeDocument/2006/relationships/notesMaster" Target="notesMasters/notesMaster1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3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758289686736"/>
          <c:y val="0.0290409904121077"/>
          <c:w val="0.6382998618256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106783.0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163765.0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822039.0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1.317832E6</c:v>
                </c:pt>
              </c:numCache>
            </c:numRef>
          </c:val>
        </c:ser>
        <c:axId val="365862040"/>
        <c:axId val="331296536"/>
      </c:barChart>
      <c:catAx>
        <c:axId val="365862040"/>
        <c:scaling>
          <c:orientation val="minMax"/>
        </c:scaling>
        <c:delete val="1"/>
        <c:axPos val="b"/>
        <c:majorTickMark val="none"/>
        <c:tickLblPos val="nextTo"/>
        <c:crossAx val="331296536"/>
        <c:crosses val="autoZero"/>
        <c:auto val="1"/>
        <c:lblAlgn val="ctr"/>
        <c:lblOffset val="100"/>
      </c:catAx>
      <c:valAx>
        <c:axId val="33129653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365862040"/>
        <c:crosses val="autoZero"/>
        <c:crossBetween val="between"/>
      </c:valAx>
    </c:plotArea>
    <c:legend>
      <c:legendPos val="r"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91307861727368"/>
          <c:y val="0.0290409904121077"/>
          <c:w val="0.625189288313751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263524.0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1.046449E6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-1.364582E6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-5.25425E6</c:v>
                </c:pt>
              </c:numCache>
            </c:numRef>
          </c:val>
        </c:ser>
        <c:axId val="455776136"/>
        <c:axId val="455779272"/>
      </c:barChart>
      <c:catAx>
        <c:axId val="455776136"/>
        <c:scaling>
          <c:orientation val="minMax"/>
        </c:scaling>
        <c:delete val="1"/>
        <c:axPos val="b"/>
        <c:majorTickMark val="none"/>
        <c:tickLblPos val="nextTo"/>
        <c:crossAx val="455779272"/>
        <c:crosses val="autoZero"/>
        <c:auto val="1"/>
        <c:lblAlgn val="ctr"/>
        <c:lblOffset val="100"/>
      </c:catAx>
      <c:valAx>
        <c:axId val="455779272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455776136"/>
        <c:crosses val="autoZero"/>
        <c:crossBetween val="between"/>
      </c:valAx>
    </c:plotArea>
    <c:legend>
      <c:legendPos val="r"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5971879396399"/>
          <c:y val="0.0290409904121077"/>
          <c:w val="0.547626869928937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</c:v>
                </c:pt>
              </c:strCache>
            </c:strRef>
          </c:tx>
          <c:spPr>
            <a:solidFill>
              <a:srgbClr val="1F497D">
                <a:lumMod val="60000"/>
                <a:lumOff val="40000"/>
                <a:alpha val="50000"/>
              </a:srgb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rgbClr val="1F497D">
                  <a:lumMod val="60000"/>
                  <a:lumOff val="40000"/>
                  <a:alpha val="80000"/>
                </a:srgbClr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163655.0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OA via repositories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582660.0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Repositories with overlay publishing services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775662.0</c:v>
                </c:pt>
              </c:numCache>
            </c:numRef>
          </c:val>
        </c:ser>
        <c:axId val="418143432"/>
        <c:axId val="418146872"/>
      </c:barChart>
      <c:catAx>
        <c:axId val="418143432"/>
        <c:scaling>
          <c:orientation val="minMax"/>
        </c:scaling>
        <c:delete val="1"/>
        <c:axPos val="b"/>
        <c:majorTickMark val="none"/>
        <c:tickLblPos val="nextTo"/>
        <c:crossAx val="418146872"/>
        <c:crosses val="autoZero"/>
        <c:auto val="1"/>
        <c:lblAlgn val="ctr"/>
        <c:lblOffset val="100"/>
      </c:catAx>
      <c:valAx>
        <c:axId val="418146872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4181434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8327579617255"/>
          <c:y val="0.189796072793311"/>
          <c:w val="0.252897614715326"/>
          <c:h val="0.741851996136738"/>
        </c:manualLayout>
      </c:layout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56134611022268"/>
          <c:y val="0.0260756568299921"/>
          <c:w val="0.533110027435477"/>
          <c:h val="0.8689680531666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OA journals (APC= 3000 GBP)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Sheet1!$B$2:$B$3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 (APC=2000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8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Sheet1!$C$2:$C$3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Gold OA APC=1500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Sheet1!$D$2:$D$3</c:f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OA journals (APC=1000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Sheet1!$E$2:$E$3</c:f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OA journals (APC=750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4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Sheet1!$F$2:$F$3</c:f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OA journals (APC=500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2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Sheet1!$G$2:$G$3</c:f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OA repositories with parallel subscription-based journals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Sheet1!$H$2:$H$3</c:f>
              <c:numCache>
                <c:formatCode>#,##0</c:formatCode>
                <c:ptCount val="1"/>
                <c:pt idx="0">
                  <c:v>106783.0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OA repositories with overlay publishing services at 1127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9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Sheet1!$I$2:$I$3</c:f>
              <c:numCache>
                <c:formatCode>#,##0</c:formatCode>
                <c:ptCount val="1"/>
                <c:pt idx="0">
                  <c:v>378150.0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OA repositories with overlay publishing services at 1000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Sheet1!$J$2:$J$3</c:f>
              <c:numCache>
                <c:formatCode>#,##0</c:formatCode>
                <c:ptCount val="1"/>
                <c:pt idx="0">
                  <c:v>423108.0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OA repositories with overlay publishing services at 750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Sheet1!$K$2:$K$3</c:f>
              <c:numCache>
                <c:formatCode>#,##0</c:formatCode>
                <c:ptCount val="1"/>
                <c:pt idx="0">
                  <c:v>511608.0</c:v>
                </c:pt>
              </c:numCache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OA repositories with overlay publishing services at 500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Sheet1!$L$2:$L$3</c:f>
              <c:numCache>
                <c:formatCode>#,##0</c:formatCode>
                <c:ptCount val="1"/>
                <c:pt idx="0">
                  <c:v>600108.0</c:v>
                </c:pt>
              </c:numCache>
            </c:numRef>
          </c:val>
        </c:ser>
        <c:axId val="323794456"/>
        <c:axId val="322678120"/>
      </c:barChart>
      <c:catAx>
        <c:axId val="323794456"/>
        <c:scaling>
          <c:orientation val="minMax"/>
        </c:scaling>
        <c:axPos val="b"/>
        <c:tickLblPos val="none"/>
        <c:txPr>
          <a:bodyPr/>
          <a:lstStyle/>
          <a:p>
            <a:pPr>
              <a:defRPr>
                <a:latin typeface="+mj-lt"/>
              </a:defRPr>
            </a:pPr>
            <a:endParaRPr lang="en-US"/>
          </a:p>
        </c:txPr>
        <c:crossAx val="322678120"/>
        <c:crosses val="autoZero"/>
        <c:auto val="1"/>
        <c:lblAlgn val="ctr"/>
        <c:lblOffset val="100"/>
      </c:catAx>
      <c:valAx>
        <c:axId val="322678120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3237944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0366998879332"/>
          <c:y val="0.000341485874549491"/>
          <c:w val="0.308171844722649"/>
          <c:h val="0.937126026249208"/>
        </c:manualLayout>
      </c:layout>
      <c:txPr>
        <a:bodyPr/>
        <a:lstStyle/>
        <a:p>
          <a:pPr>
            <a:defRPr sz="14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56207290772042"/>
          <c:y val="0.0260756192959583"/>
          <c:w val="0.587574697064257"/>
          <c:h val="0.8689680531666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OA journals (APC= 3000 GBP)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Sheet1!$B$2:$B$3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 (APC=2000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8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1"/>
                <c:pt idx="0">
                  <c:v>-763346.0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OA journals (APC=1500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Sheet1!$D$2:$D$3</c:f>
              <c:numCache>
                <c:formatCode>#,##0</c:formatCode>
                <c:ptCount val="1"/>
                <c:pt idx="0">
                  <c:v>163655.0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OA journals (APC=1000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Sheet1!$E$2:$E$3</c:f>
              <c:numCache>
                <c:formatCode>#,##0</c:formatCode>
                <c:ptCount val="1"/>
                <c:pt idx="0">
                  <c:v>1.090655E6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OA journals (APC=750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4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Sheet1!$F$2:$F$3</c:f>
              <c:numCache>
                <c:formatCode>#,##0</c:formatCode>
                <c:ptCount val="1"/>
                <c:pt idx="0">
                  <c:v>1.554155E6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OA journals (APC=500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2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Sheet1!$G$2:$G$3</c:f>
              <c:numCache>
                <c:formatCode>#,##0</c:formatCode>
                <c:ptCount val="1"/>
                <c:pt idx="0">
                  <c:v>2.017655E6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OA repositories with parallel subscription-based journals</c:v>
                </c:pt>
              </c:strCache>
            </c:strRef>
          </c:tx>
          <c:spPr>
            <a:solidFill>
              <a:srgbClr val="008000">
                <a:alpha val="5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Sheet1!$H$2:$H$3</c:f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OA repositories with overlay publishing services at 500 GBP per article</c:v>
                </c:pt>
              </c:strCache>
            </c:strRef>
          </c:tx>
          <c:spPr>
            <a:solidFill>
              <a:srgbClr val="3366FF">
                <a:alpha val="9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Sheet1!$I$2:$I$3</c:f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OA repositories with overlay publishing services at 750 GBP per article</c:v>
                </c:pt>
              </c:strCache>
            </c:strRef>
          </c:tx>
          <c:spPr>
            <a:solidFill>
              <a:srgbClr val="3366FF">
                <a:alpha val="7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Sheet1!$J$2:$J$3</c:f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OA repositories with overlay publishing services at 1000 GBP per article</c:v>
                </c:pt>
              </c:strCache>
            </c:strRef>
          </c:tx>
          <c:spPr>
            <a:solidFill>
              <a:srgbClr val="3366FF">
                <a:alpha val="5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Sheet1!$K$2:$K$3</c:f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OA repositories with overlay publishing services at 1127 GBP per article</c:v>
                </c:pt>
              </c:strCache>
            </c:strRef>
          </c:tx>
          <c:spPr>
            <a:solidFill>
              <a:srgbClr val="3366FF">
                <a:alpha val="3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Sheet1!$L$2:$L$3</c:f>
            </c:numRef>
          </c:val>
        </c:ser>
        <c:axId val="456246616"/>
        <c:axId val="331257896"/>
      </c:barChart>
      <c:catAx>
        <c:axId val="456246616"/>
        <c:scaling>
          <c:orientation val="minMax"/>
        </c:scaling>
        <c:axPos val="b"/>
        <c:tickLblPos val="none"/>
        <c:txPr>
          <a:bodyPr/>
          <a:lstStyle/>
          <a:p>
            <a:pPr>
              <a:defRPr>
                <a:latin typeface="+mj-lt"/>
              </a:defRPr>
            </a:pPr>
            <a:endParaRPr lang="en-US"/>
          </a:p>
        </c:txPr>
        <c:crossAx val="331257896"/>
        <c:crosses val="autoZero"/>
        <c:auto val="1"/>
        <c:lblAlgn val="ctr"/>
        <c:lblOffset val="100"/>
      </c:catAx>
      <c:valAx>
        <c:axId val="33125789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4562466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4798728813559"/>
          <c:y val="0.0195843393227618"/>
          <c:w val="0.256573739657013"/>
          <c:h val="0.937126026249208"/>
        </c:manualLayout>
      </c:layout>
      <c:txPr>
        <a:bodyPr/>
        <a:lstStyle/>
        <a:p>
          <a:pPr>
            <a:defRPr sz="18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0.32575</cdr:y>
    </cdr:from>
    <cdr:to>
      <cdr:x>0.05455</cdr:x>
      <cdr:y>0.67425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567001"/>
          <a:ext cx="461665" cy="167644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vert270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r>
            <a:rPr lang="en-GB" dirty="0" smtClean="0"/>
            <a:t>GBP per annum</a:t>
          </a:r>
          <a:endParaRPr lang="en-GB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0.30049</cdr:x>
      <cdr:y>0.35903</cdr:y>
    </cdr:from>
    <cdr:to>
      <cdr:x>0.38304</cdr:x>
      <cdr:y>0.41484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62555" y="1895642"/>
          <a:ext cx="73152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GB" sz="1600" dirty="0" smtClean="0">
              <a:solidFill>
                <a:schemeClr val="tx1"/>
              </a:solidFill>
            </a:rPr>
            <a:t>£1127</a:t>
          </a:r>
          <a:endParaRPr lang="en-GB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0.37953</cdr:x>
      <cdr:y>0.30789</cdr:y>
    </cdr:from>
    <cdr:to>
      <cdr:x>0.45987</cdr:x>
      <cdr:y>0.36369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362960" y="1625600"/>
          <a:ext cx="711835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£1000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0.47019</cdr:x>
      <cdr:y>0.19563</cdr:y>
    </cdr:from>
    <cdr:to>
      <cdr:x>0.54128</cdr:x>
      <cdr:y>0.25239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166235" y="1032889"/>
          <a:ext cx="629920" cy="299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£750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0.55038</cdr:x>
      <cdr:y>0.08659</cdr:y>
    </cdr:from>
    <cdr:to>
      <cdr:x>0.6181</cdr:x>
      <cdr:y>0.1424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876800" y="457200"/>
          <a:ext cx="600075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£500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0.22545</cdr:x>
      <cdr:y>0.58123</cdr:y>
    </cdr:from>
    <cdr:to>
      <cdr:x>0.30801</cdr:x>
      <cdr:y>0.63704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97690" y="3068840"/>
          <a:ext cx="73152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£2000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0.31747</cdr:x>
      <cdr:y>0.5377</cdr:y>
    </cdr:from>
    <cdr:to>
      <cdr:x>0.40003</cdr:x>
      <cdr:y>0.5935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813030" y="2838970"/>
          <a:ext cx="73152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£1500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0.4082</cdr:x>
      <cdr:y>0.30741</cdr:y>
    </cdr:from>
    <cdr:to>
      <cdr:x>0.48997</cdr:x>
      <cdr:y>0.36321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616940" y="1623060"/>
          <a:ext cx="724555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£1000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0.5086</cdr:x>
      <cdr:y>0.19147</cdr:y>
    </cdr:from>
    <cdr:to>
      <cdr:x>0.57811</cdr:x>
      <cdr:y>0.24727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506595" y="1010920"/>
          <a:ext cx="615950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£750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0.59753</cdr:x>
      <cdr:y>0.08106</cdr:y>
    </cdr:from>
    <cdr:to>
      <cdr:x>0.66459</cdr:x>
      <cdr:y>0.13687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294610" y="427990"/>
          <a:ext cx="594218" cy="294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GB" sz="1600" dirty="0" smtClean="0">
              <a:solidFill>
                <a:sysClr val="window" lastClr="FFFFFF"/>
              </a:solidFill>
            </a:rPr>
            <a:t>£500</a:t>
          </a:r>
          <a:endParaRPr lang="en-GB" sz="1600" dirty="0">
            <a:solidFill>
              <a:sysClr val="window" lastClr="FFFFFF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88AA6-5992-6442-A290-CD5A42A1C528}" type="datetimeFigureOut">
              <a:rPr lang="en-US" smtClean="0"/>
              <a:pPr/>
              <a:t>8/18/10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D4828-3D0D-DD44-BDAF-84E1C7AFB3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9D4828-3D0D-DD44-BDAF-84E1C7AFB32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C22-7952-324C-ADC8-D3F420920C31}" type="datetimeFigureOut">
              <a:rPr lang="en-US" smtClean="0"/>
              <a:pPr/>
              <a:t>8/18/10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A85D-0D3A-D141-BDBE-5761546148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C22-7952-324C-ADC8-D3F420920C31}" type="datetimeFigureOut">
              <a:rPr lang="en-US" smtClean="0"/>
              <a:pPr/>
              <a:t>8/18/10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A85D-0D3A-D141-BDBE-5761546148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C22-7952-324C-ADC8-D3F420920C31}" type="datetimeFigureOut">
              <a:rPr lang="en-US" smtClean="0"/>
              <a:pPr/>
              <a:t>8/18/10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A85D-0D3A-D141-BDBE-5761546148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C22-7952-324C-ADC8-D3F420920C31}" type="datetimeFigureOut">
              <a:rPr lang="en-US" smtClean="0"/>
              <a:pPr/>
              <a:t>8/18/10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A85D-0D3A-D141-BDBE-5761546148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C22-7952-324C-ADC8-D3F420920C31}" type="datetimeFigureOut">
              <a:rPr lang="en-US" smtClean="0"/>
              <a:pPr/>
              <a:t>8/18/10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751A85D-0D3A-D141-BDBE-5761546148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C22-7952-324C-ADC8-D3F420920C31}" type="datetimeFigureOut">
              <a:rPr lang="en-US" smtClean="0"/>
              <a:pPr/>
              <a:t>8/18/10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A85D-0D3A-D141-BDBE-5761546148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C22-7952-324C-ADC8-D3F420920C31}" type="datetimeFigureOut">
              <a:rPr lang="en-US" smtClean="0"/>
              <a:pPr/>
              <a:t>8/18/10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A85D-0D3A-D141-BDBE-5761546148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C22-7952-324C-ADC8-D3F420920C31}" type="datetimeFigureOut">
              <a:rPr lang="en-US" smtClean="0"/>
              <a:pPr/>
              <a:t>8/18/10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A85D-0D3A-D141-BDBE-5761546148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C22-7952-324C-ADC8-D3F420920C31}" type="datetimeFigureOut">
              <a:rPr lang="en-US" smtClean="0"/>
              <a:pPr/>
              <a:t>8/18/10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A85D-0D3A-D141-BDBE-5761546148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C22-7952-324C-ADC8-D3F420920C31}" type="datetimeFigureOut">
              <a:rPr lang="en-US" smtClean="0"/>
              <a:pPr/>
              <a:t>8/18/10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A85D-0D3A-D141-BDBE-5761546148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GB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C22-7952-324C-ADC8-D3F420920C31}" type="datetimeFigureOut">
              <a:rPr lang="en-US" smtClean="0"/>
              <a:pPr/>
              <a:t>8/18/10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A85D-0D3A-D141-BDBE-5761546148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 bright="-44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EAD0C22-7952-324C-ADC8-D3F420920C31}" type="datetimeFigureOut">
              <a:rPr lang="en-US" smtClean="0"/>
              <a:pPr/>
              <a:t>8/18/10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751A85D-0D3A-D141-BDBE-5761546148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4" Type="http://schemas.openxmlformats.org/officeDocument/2006/relationships/hyperlink" Target="http://www.openscholarship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openoasis.org" TargetMode="External"/><Relationship Id="rId5" Type="http://schemas.openxmlformats.org/officeDocument/2006/relationships/hyperlink" Target="http://www.keyperspectives.co.uk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2027382"/>
            <a:ext cx="8229600" cy="1828800"/>
          </a:xfrm>
        </p:spPr>
        <p:txBody>
          <a:bodyPr>
            <a:noAutofit/>
          </a:bodyPr>
          <a:lstStyle/>
          <a:p>
            <a:r>
              <a:rPr lang="en-US" sz="3600" dirty="0" smtClean="0"/>
              <a:t>Costs and benefits of Open Access to universities and nations: </a:t>
            </a:r>
            <a:br>
              <a:rPr lang="en-US" sz="3600" dirty="0" smtClean="0"/>
            </a:br>
            <a:r>
              <a:rPr lang="en-US" sz="3600" dirty="0" smtClean="0"/>
              <a:t>some economic considerations and building the business case 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07998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Alma Swan</a:t>
            </a:r>
          </a:p>
          <a:p>
            <a:r>
              <a:rPr lang="en-GB" dirty="0" smtClean="0"/>
              <a:t>OASIS </a:t>
            </a:r>
          </a:p>
          <a:p>
            <a:r>
              <a:rPr lang="en-GB" dirty="0" smtClean="0"/>
              <a:t>(Open Access Scholarly Information Sourcebook)</a:t>
            </a:r>
          </a:p>
          <a:p>
            <a:r>
              <a:rPr lang="en-GB" dirty="0" err="1" smtClean="0"/>
              <a:t>www.openoasis.org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universities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 reported for 4 institutions with research income varying from 2 million GBP to 200 million GBP p.a. (Swan, 2010)</a:t>
            </a:r>
          </a:p>
          <a:p>
            <a:r>
              <a:rPr lang="en-US" dirty="0" smtClean="0"/>
              <a:t>2 further institutions </a:t>
            </a:r>
            <a:r>
              <a:rPr lang="en-US" dirty="0" err="1" smtClean="0"/>
              <a:t>modelled</a:t>
            </a:r>
            <a:r>
              <a:rPr lang="en-US" dirty="0" smtClean="0"/>
              <a:t> by request</a:t>
            </a:r>
          </a:p>
          <a:p>
            <a:r>
              <a:rPr lang="en-US" dirty="0" smtClean="0"/>
              <a:t>Series of workshops around UK: further c20-25 universities </a:t>
            </a:r>
            <a:r>
              <a:rPr lang="en-US" dirty="0" err="1" smtClean="0"/>
              <a:t>modelled</a:t>
            </a:r>
            <a:endParaRPr lang="en-US" dirty="0" smtClean="0"/>
          </a:p>
          <a:p>
            <a:r>
              <a:rPr lang="en-US" dirty="0" smtClean="0"/>
              <a:t>Why do each university separately?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Universities differ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things differently in libraries</a:t>
            </a:r>
          </a:p>
          <a:p>
            <a:r>
              <a:rPr lang="en-GB" dirty="0" smtClean="0"/>
              <a:t>Buy journals in different ways</a:t>
            </a:r>
          </a:p>
          <a:p>
            <a:r>
              <a:rPr lang="en-GB" dirty="0" smtClean="0"/>
              <a:t>Run more or less elaborate repositories</a:t>
            </a:r>
          </a:p>
          <a:p>
            <a:r>
              <a:rPr lang="en-GB" dirty="0" smtClean="0"/>
              <a:t>Employ different numbers of people</a:t>
            </a:r>
          </a:p>
          <a:p>
            <a:r>
              <a:rPr lang="en-GB" dirty="0" smtClean="0"/>
              <a:t>Pay people different salaries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Savings from OA via repositories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1417638"/>
          <a:ext cx="8683953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367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GBP per annum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Savings from OA via OA journals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3520" y="1417638"/>
          <a:ext cx="8463280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472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University UK: </a:t>
            </a:r>
            <a:br>
              <a:rPr lang="en-GB" dirty="0" smtClean="0"/>
            </a:br>
            <a:r>
              <a:rPr lang="en-GB" dirty="0" smtClean="0"/>
              <a:t>Annual savings from OA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1417638"/>
          <a:ext cx="8683953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367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£ per annum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3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University UK:</a:t>
            </a:r>
            <a:br>
              <a:rPr lang="en-GB" dirty="0" smtClean="0"/>
            </a:br>
            <a:r>
              <a:rPr lang="en-GB" dirty="0" smtClean="0"/>
              <a:t>Savings per annum: OA via repositories</a:t>
            </a:r>
            <a:endParaRPr lang="en-GB" dirty="0"/>
          </a:p>
        </p:txBody>
      </p:sp>
      <p:graphicFrame>
        <p:nvGraphicFramePr>
          <p:cNvPr id="4" name="C 14"/>
          <p:cNvGraphicFramePr/>
          <p:nvPr/>
        </p:nvGraphicFramePr>
        <p:xfrm>
          <a:off x="141605" y="1396088"/>
          <a:ext cx="8860790" cy="5279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1605" y="2235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£ per annum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3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University UK:</a:t>
            </a:r>
            <a:br>
              <a:rPr lang="en-GB" dirty="0" smtClean="0"/>
            </a:br>
            <a:r>
              <a:rPr lang="en-GB" dirty="0" smtClean="0"/>
              <a:t>Savings per annum: OA journals</a:t>
            </a:r>
            <a:endParaRPr lang="en-GB" dirty="0"/>
          </a:p>
        </p:txBody>
      </p:sp>
      <p:graphicFrame>
        <p:nvGraphicFramePr>
          <p:cNvPr id="4" name="C 14"/>
          <p:cNvGraphicFramePr/>
          <p:nvPr/>
        </p:nvGraphicFramePr>
        <p:xfrm>
          <a:off x="141605" y="1396088"/>
          <a:ext cx="8860790" cy="5279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1605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£ per annum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online model</a:t>
            </a:r>
            <a:endParaRPr lang="en-US" dirty="0"/>
          </a:p>
        </p:txBody>
      </p:sp>
      <p:pic>
        <p:nvPicPr>
          <p:cNvPr id="4" name="Content Placeholder 3" descr="University UK Library handling model.jpg"/>
          <p:cNvPicPr>
            <a:picLocks noGrp="1" noChangeAspect="1"/>
          </p:cNvPicPr>
          <p:nvPr>
            <p:ph idx="1"/>
          </p:nvPr>
        </p:nvPicPr>
        <p:blipFill>
          <a:blip r:embed="rId2"/>
          <a:srcRect t="-12092" b="-12092"/>
          <a:stretch>
            <a:fillRect/>
          </a:stretch>
        </p:blipFill>
        <p:spPr>
          <a:xfrm>
            <a:off x="457200" y="938211"/>
            <a:ext cx="8229600" cy="4709160"/>
          </a:xfrm>
        </p:spPr>
      </p:pic>
      <p:sp>
        <p:nvSpPr>
          <p:cNvPr id="6" name="TextBox 5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art example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956" y="332857"/>
            <a:ext cx="6409486" cy="58211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required: research-related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income per annum (institution)</a:t>
            </a:r>
          </a:p>
          <a:p>
            <a:r>
              <a:rPr lang="en-US" dirty="0" smtClean="0"/>
              <a:t>Number of researchers</a:t>
            </a:r>
          </a:p>
          <a:p>
            <a:r>
              <a:rPr lang="en-US" dirty="0" smtClean="0"/>
              <a:t>Average researcher salary</a:t>
            </a:r>
          </a:p>
          <a:p>
            <a:r>
              <a:rPr lang="en-US" dirty="0" smtClean="0"/>
              <a:t>Publications per annum (institution)</a:t>
            </a:r>
          </a:p>
          <a:p>
            <a:r>
              <a:rPr lang="en-US" dirty="0" smtClean="0"/>
              <a:t>Time spent reading and writing articles</a:t>
            </a:r>
          </a:p>
          <a:p>
            <a:r>
              <a:rPr lang="en-US" dirty="0" smtClean="0"/>
              <a:t>Percentage of researchers serving as editors and on editorial boards</a:t>
            </a:r>
          </a:p>
          <a:p>
            <a:r>
              <a:rPr lang="en-US" dirty="0" smtClean="0"/>
              <a:t>Time spent peer reviewing articles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1260"/>
          </a:xfrm>
        </p:spPr>
        <p:txBody>
          <a:bodyPr/>
          <a:lstStyle/>
          <a:p>
            <a:r>
              <a:rPr lang="en-US" dirty="0" smtClean="0"/>
              <a:t> Building a business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5898"/>
            <a:ext cx="8229600" cy="50934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Senior management objectives for research:</a:t>
            </a:r>
          </a:p>
          <a:p>
            <a:pPr lvl="1"/>
            <a:r>
              <a:rPr lang="en-US" dirty="0" smtClean="0"/>
              <a:t>Visibility</a:t>
            </a:r>
          </a:p>
          <a:p>
            <a:pPr lvl="1"/>
            <a:r>
              <a:rPr lang="en-US" dirty="0" smtClean="0"/>
              <a:t>Foundation for others’ use</a:t>
            </a:r>
          </a:p>
          <a:p>
            <a:pPr lvl="1"/>
            <a:r>
              <a:rPr lang="en-US" dirty="0" smtClean="0"/>
              <a:t>Impact should be as great as possible</a:t>
            </a:r>
          </a:p>
          <a:p>
            <a:r>
              <a:rPr lang="en-US" dirty="0" smtClean="0"/>
              <a:t>Not at ANY cost</a:t>
            </a:r>
          </a:p>
          <a:p>
            <a:r>
              <a:rPr lang="en-US" dirty="0" smtClean="0"/>
              <a:t>But managers do cost/benefit analyses in decision-making </a:t>
            </a:r>
          </a:p>
          <a:p>
            <a:r>
              <a:rPr lang="en-US" dirty="0" smtClean="0"/>
              <a:t>Your business case must speak to this</a:t>
            </a:r>
          </a:p>
          <a:p>
            <a:r>
              <a:rPr lang="en-US" dirty="0" smtClean="0"/>
              <a:t>This talk is about the economic argument</a:t>
            </a:r>
          </a:p>
          <a:p>
            <a:r>
              <a:rPr lang="en-US" dirty="0" smtClean="0"/>
              <a:t>You should complement this with the evidence about usage and impact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required: library-related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 of subscriptions:</a:t>
            </a:r>
          </a:p>
          <a:p>
            <a:pPr lvl="1"/>
            <a:r>
              <a:rPr lang="en-US" dirty="0" smtClean="0"/>
              <a:t>Print-only</a:t>
            </a:r>
          </a:p>
          <a:p>
            <a:pPr lvl="1"/>
            <a:r>
              <a:rPr lang="en-US" dirty="0" smtClean="0"/>
              <a:t>Electronic-only</a:t>
            </a:r>
          </a:p>
          <a:p>
            <a:pPr lvl="1"/>
            <a:r>
              <a:rPr lang="en-US" dirty="0" smtClean="0"/>
              <a:t>Dual mode</a:t>
            </a:r>
          </a:p>
          <a:p>
            <a:r>
              <a:rPr lang="en-US" dirty="0" smtClean="0"/>
              <a:t>Cost of subscriptions</a:t>
            </a:r>
          </a:p>
          <a:p>
            <a:r>
              <a:rPr lang="en-US" dirty="0" smtClean="0"/>
              <a:t>Handling time for journals/books</a:t>
            </a:r>
          </a:p>
          <a:p>
            <a:r>
              <a:rPr lang="en-US" dirty="0" smtClean="0"/>
              <a:t>Average librarian salary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required: Repository-related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Operational cost of repository per annum</a:t>
            </a:r>
          </a:p>
          <a:p>
            <a:r>
              <a:rPr lang="en-US" dirty="0" smtClean="0"/>
              <a:t>Time taken to deposit</a:t>
            </a:r>
          </a:p>
          <a:p>
            <a:r>
              <a:rPr lang="en-US" dirty="0" smtClean="0"/>
              <a:t>Average salary of depositor</a:t>
            </a:r>
          </a:p>
          <a:p>
            <a:r>
              <a:rPr lang="en-US" dirty="0" smtClean="0"/>
              <a:t>Number of items produced by the institution per annum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OA Week 2010 offer from </a:t>
            </a:r>
            <a:r>
              <a:rPr lang="en-US" dirty="0" smtClean="0">
                <a:solidFill>
                  <a:srgbClr val="3366FF"/>
                </a:solidFill>
              </a:rPr>
              <a:t>O</a:t>
            </a:r>
            <a:r>
              <a:rPr lang="en-US" dirty="0" smtClean="0">
                <a:solidFill>
                  <a:srgbClr val="008000"/>
                </a:solidFill>
              </a:rPr>
              <a:t>A</a:t>
            </a:r>
            <a:r>
              <a:rPr lang="en-US" dirty="0" smtClean="0">
                <a:solidFill>
                  <a:srgbClr val="FFFF00"/>
                </a:solidFill>
              </a:rPr>
              <a:t>S</a:t>
            </a:r>
            <a:r>
              <a:rPr lang="en-US" dirty="0" smtClean="0">
                <a:solidFill>
                  <a:srgbClr val="FF66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model the benefits for your university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art example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956" y="332857"/>
            <a:ext cx="6409486" cy="58211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OA Week 2010 offer from OASIS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/>
          </a:bodyPr>
          <a:lstStyle/>
          <a:p>
            <a:r>
              <a:rPr lang="en-US" dirty="0" smtClean="0"/>
              <a:t>We will model the benefits for your university</a:t>
            </a:r>
          </a:p>
          <a:p>
            <a:r>
              <a:rPr lang="en-US" dirty="0" smtClean="0"/>
              <a:t>But you must provide me with the data needed</a:t>
            </a:r>
          </a:p>
          <a:p>
            <a:r>
              <a:rPr lang="en-US" dirty="0" smtClean="0"/>
              <a:t>We can use default data for certain items</a:t>
            </a:r>
          </a:p>
          <a:p>
            <a:r>
              <a:rPr lang="en-US" dirty="0" smtClean="0"/>
              <a:t>Caveat: default data may not give an absolutely true picture for your institution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side of the bargain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91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Quid pro quo: I can use your data (</a:t>
            </a:r>
            <a:r>
              <a:rPr lang="en-US" dirty="0" err="1" smtClean="0"/>
              <a:t>anonymised</a:t>
            </a:r>
            <a:r>
              <a:rPr lang="en-US" dirty="0" smtClean="0"/>
              <a:t>) to provide examples and to illustrate the principles of the </a:t>
            </a:r>
            <a:r>
              <a:rPr lang="en-US" dirty="0" err="1" smtClean="0"/>
              <a:t>modelling</a:t>
            </a:r>
            <a:endParaRPr lang="en-US" dirty="0" smtClean="0"/>
          </a:p>
          <a:p>
            <a:r>
              <a:rPr lang="en-US" dirty="0" smtClean="0"/>
              <a:t>Conditions:</a:t>
            </a:r>
          </a:p>
          <a:p>
            <a:pPr lvl="1"/>
            <a:r>
              <a:rPr lang="en-US" dirty="0" smtClean="0"/>
              <a:t>You provide monetary values all in EUROS</a:t>
            </a:r>
          </a:p>
          <a:p>
            <a:pPr lvl="1"/>
            <a:r>
              <a:rPr lang="en-US" dirty="0" smtClean="0"/>
              <a:t>You use this as part of your business case to your institution’s senior management</a:t>
            </a:r>
          </a:p>
          <a:p>
            <a:r>
              <a:rPr lang="en-US" dirty="0" smtClean="0"/>
              <a:t>OASIS shortly to release a paper on economic and other benefits of OA specifically aimed at institutional managers (from EOS: </a:t>
            </a:r>
            <a:r>
              <a:rPr lang="en-US" dirty="0" err="1" smtClean="0"/>
              <a:t>www.openscholarship.org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required: research-related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income per annum (institution)</a:t>
            </a:r>
          </a:p>
          <a:p>
            <a:r>
              <a:rPr lang="en-US" dirty="0" smtClean="0"/>
              <a:t>Number of researchers</a:t>
            </a:r>
          </a:p>
          <a:p>
            <a:r>
              <a:rPr lang="en-US" dirty="0" smtClean="0"/>
              <a:t>Average researcher salary</a:t>
            </a:r>
          </a:p>
          <a:p>
            <a:r>
              <a:rPr lang="en-US" dirty="0" smtClean="0"/>
              <a:t>Publications per annum (institution)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Time spent reading and writing articles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Time spent peer reviewing articles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Percentage of researchers serving as editors and on editorial boards</a:t>
            </a:r>
          </a:p>
          <a:p>
            <a:pPr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required: library-related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 of subscriptions:</a:t>
            </a:r>
          </a:p>
          <a:p>
            <a:pPr lvl="1"/>
            <a:r>
              <a:rPr lang="en-US" dirty="0" smtClean="0"/>
              <a:t>Print-only</a:t>
            </a:r>
          </a:p>
          <a:p>
            <a:pPr lvl="1"/>
            <a:r>
              <a:rPr lang="en-US" dirty="0" smtClean="0"/>
              <a:t>Electronic-only</a:t>
            </a:r>
          </a:p>
          <a:p>
            <a:pPr lvl="1"/>
            <a:r>
              <a:rPr lang="en-US" dirty="0" smtClean="0"/>
              <a:t>Dual mode</a:t>
            </a:r>
          </a:p>
          <a:p>
            <a:r>
              <a:rPr lang="en-US" dirty="0" smtClean="0"/>
              <a:t>Cost of subscriptions</a:t>
            </a:r>
          </a:p>
          <a:p>
            <a:r>
              <a:rPr lang="en-US" dirty="0" smtClean="0">
                <a:solidFill>
                  <a:srgbClr val="376092"/>
                </a:solidFill>
              </a:rPr>
              <a:t>Handling time for journals/books</a:t>
            </a:r>
          </a:p>
          <a:p>
            <a:r>
              <a:rPr lang="en-US" dirty="0" smtClean="0"/>
              <a:t>Average librarian’s salary</a:t>
            </a:r>
          </a:p>
          <a:p>
            <a:pPr>
              <a:buNone/>
            </a:pPr>
            <a:endParaRPr lang="en-US" dirty="0" smtClean="0">
              <a:solidFill>
                <a:srgbClr val="37609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required: Repository-related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Operational cost of repository per annum</a:t>
            </a:r>
          </a:p>
          <a:p>
            <a:r>
              <a:rPr lang="en-US" dirty="0" smtClean="0">
                <a:solidFill>
                  <a:srgbClr val="376092"/>
                </a:solidFill>
              </a:rPr>
              <a:t>Time taken to deposit</a:t>
            </a:r>
          </a:p>
          <a:p>
            <a:r>
              <a:rPr lang="en-US" dirty="0" smtClean="0"/>
              <a:t>Average salary of depositor</a:t>
            </a:r>
          </a:p>
          <a:p>
            <a:r>
              <a:rPr lang="en-US" dirty="0" smtClean="0"/>
              <a:t>Number of items produced by the institution per annum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N.B. If you have no IR, then we can use default values throughout here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328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a.swan@talk21.com</a:t>
            </a:r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>
                <a:hlinkClick r:id="rId3"/>
              </a:rPr>
              <a:t>www.openoasis.org</a:t>
            </a:r>
            <a:endParaRPr lang="en-US" sz="3600" dirty="0" smtClean="0"/>
          </a:p>
          <a:p>
            <a:pPr algn="ctr">
              <a:buNone/>
            </a:pPr>
            <a:r>
              <a:rPr lang="en-US" sz="3600" dirty="0" smtClean="0">
                <a:hlinkClick r:id="rId4"/>
              </a:rPr>
              <a:t>www.openscholarship.org</a:t>
            </a:r>
            <a:r>
              <a:rPr lang="en-US" sz="3600" dirty="0" smtClean="0"/>
              <a:t>  </a:t>
            </a:r>
          </a:p>
          <a:p>
            <a:pPr algn="ctr">
              <a:buNone/>
            </a:pPr>
            <a:r>
              <a:rPr lang="en-US" sz="3600" dirty="0" smtClean="0">
                <a:hlinkClick r:id="rId5"/>
              </a:rPr>
              <a:t>www.keyperspectives.co.uk</a:t>
            </a:r>
            <a:r>
              <a:rPr lang="en-US" sz="3600" dirty="0" smtClean="0"/>
              <a:t>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Economic implications of OA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John Houghton and colleagues (2009)</a:t>
            </a:r>
          </a:p>
          <a:p>
            <a:r>
              <a:rPr lang="en-GB" dirty="0" smtClean="0"/>
              <a:t>Identified the activities in the scholarly communication system</a:t>
            </a:r>
          </a:p>
          <a:p>
            <a:r>
              <a:rPr lang="en-GB" dirty="0" smtClean="0"/>
              <a:t>Attached costs to each, and thus to the system</a:t>
            </a:r>
          </a:p>
          <a:p>
            <a:r>
              <a:rPr lang="en-GB" dirty="0" smtClean="0"/>
              <a:t>Modelled the economic benefits of new, alternative </a:t>
            </a:r>
            <a:r>
              <a:rPr lang="en-GB" dirty="0" err="1" smtClean="0"/>
              <a:t>scholcomm</a:t>
            </a:r>
            <a:r>
              <a:rPr lang="en-GB" dirty="0" smtClean="0"/>
              <a:t> scenarios</a:t>
            </a:r>
          </a:p>
          <a:p>
            <a:r>
              <a:rPr lang="en-GB" dirty="0" smtClean="0"/>
              <a:t>Australia, UK, Netherlands, Denmark and US federal agencies</a:t>
            </a:r>
          </a:p>
          <a:p>
            <a:r>
              <a:rPr lang="en-GB" dirty="0" smtClean="0"/>
              <a:t>Individual universities (Swan, 2010)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82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Scholarly communication process</a:t>
            </a:r>
            <a:endParaRPr lang="en-GB" dirty="0"/>
          </a:p>
        </p:txBody>
      </p:sp>
      <p:pic>
        <p:nvPicPr>
          <p:cNvPr id="4" name="Picture 3" descr="Model diagram.tiff"/>
          <p:cNvPicPr/>
          <p:nvPr/>
        </p:nvPicPr>
        <p:blipFill>
          <a:blip r:embed="rId2"/>
          <a:stretch>
            <a:fillRect/>
          </a:stretch>
        </p:blipFill>
        <p:spPr>
          <a:xfrm>
            <a:off x="152523" y="995967"/>
            <a:ext cx="8842911" cy="52075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scholarly communication process</a:t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 err="1" smtClean="0"/>
              <a:t>Björk</a:t>
            </a:r>
            <a:r>
              <a:rPr lang="en-GB" dirty="0" smtClean="0"/>
              <a:t>, 2007)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4908"/>
            <a:ext cx="8229600" cy="4554451"/>
          </a:xfrm>
        </p:spPr>
        <p:txBody>
          <a:bodyPr/>
          <a:lstStyle/>
          <a:p>
            <a:pPr algn="ctr">
              <a:buNone/>
            </a:pPr>
            <a:r>
              <a:rPr lang="en-GB" dirty="0" smtClean="0"/>
              <a:t>Fund R&amp;D and communication </a:t>
            </a:r>
          </a:p>
          <a:p>
            <a:pPr algn="ctr">
              <a:buNone/>
            </a:pPr>
            <a:endParaRPr lang="en-GB" sz="1600" dirty="0" smtClean="0"/>
          </a:p>
          <a:p>
            <a:pPr algn="ctr">
              <a:buNone/>
            </a:pPr>
            <a:r>
              <a:rPr lang="en-GB" dirty="0" smtClean="0"/>
              <a:t>Perform research and communicate results</a:t>
            </a:r>
          </a:p>
          <a:p>
            <a:pPr algn="ctr">
              <a:buNone/>
            </a:pPr>
            <a:endParaRPr lang="en-GB" sz="1600" dirty="0" smtClean="0"/>
          </a:p>
          <a:p>
            <a:pPr algn="ctr">
              <a:buNone/>
            </a:pPr>
            <a:r>
              <a:rPr lang="en-GB" dirty="0" smtClean="0"/>
              <a:t>Publish scientific/scholarly works</a:t>
            </a:r>
          </a:p>
          <a:p>
            <a:pPr algn="ctr">
              <a:buNone/>
            </a:pPr>
            <a:endParaRPr lang="en-GB" sz="1600" dirty="0" smtClean="0"/>
          </a:p>
          <a:p>
            <a:pPr algn="ctr">
              <a:buNone/>
            </a:pPr>
            <a:r>
              <a:rPr lang="en-GB" dirty="0" smtClean="0"/>
              <a:t>Facilitate dissemination, retrieval and preservation</a:t>
            </a:r>
          </a:p>
          <a:p>
            <a:pPr algn="ctr">
              <a:buNone/>
            </a:pPr>
            <a:endParaRPr lang="en-GB" sz="1600" dirty="0" smtClean="0"/>
          </a:p>
          <a:p>
            <a:pPr algn="ctr">
              <a:buNone/>
            </a:pPr>
            <a:r>
              <a:rPr lang="en-GB" dirty="0" smtClean="0"/>
              <a:t>Study publications and apply knowledge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8" name="Down Arrow 7"/>
          <p:cNvSpPr/>
          <p:nvPr/>
        </p:nvSpPr>
        <p:spPr>
          <a:xfrm>
            <a:off x="4271957" y="2297546"/>
            <a:ext cx="484632" cy="31172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Down Arrow 8"/>
          <p:cNvSpPr/>
          <p:nvPr/>
        </p:nvSpPr>
        <p:spPr>
          <a:xfrm>
            <a:off x="4271957" y="3175000"/>
            <a:ext cx="484632" cy="26554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own Arrow 9"/>
          <p:cNvSpPr/>
          <p:nvPr/>
        </p:nvSpPr>
        <p:spPr>
          <a:xfrm>
            <a:off x="4271957" y="3971636"/>
            <a:ext cx="484632" cy="32327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Down Arrow 10"/>
          <p:cNvSpPr/>
          <p:nvPr/>
        </p:nvSpPr>
        <p:spPr>
          <a:xfrm>
            <a:off x="4271957" y="4756727"/>
            <a:ext cx="484632" cy="31172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‘Houghton Model’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4330"/>
            <a:ext cx="8229600" cy="4097350"/>
          </a:xfrm>
        </p:spPr>
        <p:txBody>
          <a:bodyPr/>
          <a:lstStyle/>
          <a:p>
            <a:pPr marL="628650" indent="-492125"/>
            <a:r>
              <a:rPr lang="en-GB" dirty="0" smtClean="0"/>
              <a:t>Available to download online</a:t>
            </a:r>
          </a:p>
          <a:p>
            <a:pPr marL="628650" indent="-492125"/>
            <a:r>
              <a:rPr lang="en-GB" dirty="0" smtClean="0"/>
              <a:t>Anyone can use their own data to populate it</a:t>
            </a:r>
          </a:p>
          <a:p>
            <a:pPr marL="628650" indent="-492125"/>
            <a:r>
              <a:rPr lang="en-GB" dirty="0" smtClean="0"/>
              <a:t>Models three alternative Open Access communication scenarios (plus other scholarly communication-related issues)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Three scholarly communication scenarios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720" y="1600200"/>
            <a:ext cx="7843520" cy="4318448"/>
          </a:xfrm>
        </p:spPr>
        <p:txBody>
          <a:bodyPr>
            <a:normAutofit/>
          </a:bodyPr>
          <a:lstStyle/>
          <a:p>
            <a:pPr marL="628650" indent="-492125">
              <a:spcAft>
                <a:spcPts val="1200"/>
              </a:spcAft>
            </a:pPr>
            <a:r>
              <a:rPr lang="en-GB" sz="3200" dirty="0" smtClean="0"/>
              <a:t>Self-archiving in repositories (‘Green’ Open Access)</a:t>
            </a:r>
          </a:p>
          <a:p>
            <a:pPr marL="948690" lvl="1" indent="-492125"/>
            <a:r>
              <a:rPr lang="en-GB" sz="3200" dirty="0" smtClean="0"/>
              <a:t>In parallel with subscription journals</a:t>
            </a:r>
          </a:p>
          <a:p>
            <a:pPr marL="948690" lvl="1" indent="-492125"/>
            <a:r>
              <a:rPr lang="en-GB" sz="3200" dirty="0" smtClean="0"/>
              <a:t>Instead of subscription journals, via repositories with overlay services </a:t>
            </a:r>
          </a:p>
          <a:p>
            <a:pPr marL="628650" indent="-492125"/>
            <a:r>
              <a:rPr lang="en-GB" sz="3200" dirty="0" smtClean="0"/>
              <a:t>Open Access journals (‘Gold’ Open Access publishing)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Rationales and assumptions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/>
          </a:bodyPr>
          <a:lstStyle/>
          <a:p>
            <a:r>
              <a:rPr lang="en-GB" dirty="0" smtClean="0"/>
              <a:t>Obvious direct cost savings (subscriptions, ILL, PPV)</a:t>
            </a:r>
          </a:p>
          <a:p>
            <a:r>
              <a:rPr lang="en-GB" dirty="0" smtClean="0"/>
              <a:t>Open Access makes it easier to find and retrieve the material a researcher needs to:</a:t>
            </a:r>
          </a:p>
          <a:p>
            <a:pPr lvl="1"/>
            <a:r>
              <a:rPr lang="en-GB" sz="2800" dirty="0" smtClean="0">
                <a:solidFill>
                  <a:srgbClr val="4F81BD"/>
                </a:solidFill>
              </a:rPr>
              <a:t>READ</a:t>
            </a:r>
          </a:p>
          <a:p>
            <a:pPr lvl="1"/>
            <a:r>
              <a:rPr lang="en-GB" sz="2800" dirty="0" smtClean="0">
                <a:solidFill>
                  <a:schemeClr val="accent1"/>
                </a:solidFill>
              </a:rPr>
              <a:t>WRITE</a:t>
            </a:r>
            <a:r>
              <a:rPr lang="en-GB" sz="2800" dirty="0" smtClean="0"/>
              <a:t> papers</a:t>
            </a:r>
          </a:p>
          <a:p>
            <a:pPr lvl="1"/>
            <a:r>
              <a:rPr lang="en-GB" sz="2800" dirty="0" smtClean="0"/>
              <a:t>Carry out </a:t>
            </a:r>
            <a:r>
              <a:rPr lang="en-GB" sz="2800" dirty="0" smtClean="0">
                <a:solidFill>
                  <a:srgbClr val="4F81BD"/>
                </a:solidFill>
              </a:rPr>
              <a:t>PEER REVIEW</a:t>
            </a:r>
            <a:r>
              <a:rPr lang="en-GB" sz="2800" dirty="0" smtClean="0"/>
              <a:t> work</a:t>
            </a:r>
            <a:r>
              <a:rPr lang="en-GB" dirty="0" smtClean="0"/>
              <a:t> </a:t>
            </a:r>
          </a:p>
          <a:p>
            <a:r>
              <a:rPr lang="en-GB" dirty="0" smtClean="0"/>
              <a:t>Open Access obviates the need to spend time seeking permissions or dealing with copyright and licensing issues</a:t>
            </a:r>
          </a:p>
          <a:p>
            <a:r>
              <a:rPr lang="en-GB" dirty="0" smtClean="0"/>
              <a:t>etc (no duplication, blind alleys …)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National pictures</a:t>
            </a:r>
            <a:br>
              <a:rPr lang="en-GB" dirty="0" smtClean="0"/>
            </a:br>
            <a:r>
              <a:rPr lang="en-GB" dirty="0" smtClean="0"/>
              <a:t>(Houghton et al, 2009, 2010)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199" y="1732026"/>
          <a:ext cx="8229601" cy="4239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969"/>
                <a:gridCol w="1365037"/>
                <a:gridCol w="1805279"/>
                <a:gridCol w="1378112"/>
                <a:gridCol w="1792204"/>
              </a:tblGrid>
              <a:tr h="10385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Annual</a:t>
                      </a:r>
                      <a:r>
                        <a:rPr lang="en-US" sz="2000" baseline="0" dirty="0" smtClean="0"/>
                        <a:t>  € s</a:t>
                      </a:r>
                      <a:r>
                        <a:rPr lang="en-US" sz="2000" dirty="0" smtClean="0"/>
                        <a:t>avings from moving to: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Netherlands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Denmark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US federal agencies</a:t>
                      </a:r>
                      <a:endParaRPr lang="en-US" sz="2000" dirty="0"/>
                    </a:p>
                  </a:txBody>
                  <a:tcPr/>
                </a:tc>
              </a:tr>
              <a:tr h="80898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OA</a:t>
                      </a:r>
                      <a:r>
                        <a:rPr lang="en-US" sz="2000" baseline="0" dirty="0" smtClean="0"/>
                        <a:t> journals (‘Gold’ OA)</a:t>
                      </a:r>
                      <a:endParaRPr lang="en-US" sz="2000" dirty="0"/>
                    </a:p>
                  </a:txBody>
                  <a:tcP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480 million</a:t>
                      </a:r>
                      <a:endParaRPr lang="en-US" sz="2000" dirty="0"/>
                    </a:p>
                  </a:txBody>
                  <a:tcP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133 million</a:t>
                      </a:r>
                      <a:endParaRPr lang="en-US" sz="2000" dirty="0"/>
                    </a:p>
                  </a:txBody>
                  <a:tcP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70 million</a:t>
                      </a:r>
                      <a:endParaRPr lang="en-US" sz="2000" dirty="0"/>
                    </a:p>
                  </a:txBody>
                  <a:tcPr>
                    <a:solidFill>
                      <a:srgbClr val="95B3D7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Value of benefit amounts to some 4x to 25x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the cost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35326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OA repositories with subscriptions (‘Green’ OA)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125 million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50 million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 million</a:t>
                      </a:r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3854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OA repositories with overlay</a:t>
                      </a:r>
                      <a:r>
                        <a:rPr lang="en-US" sz="2000" baseline="0" dirty="0" smtClean="0"/>
                        <a:t> services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Circa</a:t>
                      </a:r>
                      <a:r>
                        <a:rPr lang="en-US" sz="2000" baseline="0" dirty="0" smtClean="0"/>
                        <a:t> 480 million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Circa 133 million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Circa 70 million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CF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795</TotalTime>
  <Words>1109</Words>
  <Application>Microsoft Macintosh PowerPoint</Application>
  <PresentationFormat>On-screen Show (4:3)</PresentationFormat>
  <Paragraphs>193</Paragraphs>
  <Slides>29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Apex</vt:lpstr>
      <vt:lpstr>Costs and benefits of Open Access to universities and nations:  some economic considerations and building the business case </vt:lpstr>
      <vt:lpstr> Building a business case</vt:lpstr>
      <vt:lpstr>Economic implications of OA</vt:lpstr>
      <vt:lpstr>Scholarly communication process</vt:lpstr>
      <vt:lpstr>The scholarly communication process (Björk, 2007)</vt:lpstr>
      <vt:lpstr>‘Houghton Model’</vt:lpstr>
      <vt:lpstr>Three scholarly communication scenarios</vt:lpstr>
      <vt:lpstr>Rationales and assumptions</vt:lpstr>
      <vt:lpstr>National pictures (Houghton et al, 2009, 2010)</vt:lpstr>
      <vt:lpstr>Individual universities</vt:lpstr>
      <vt:lpstr>Universities differ</vt:lpstr>
      <vt:lpstr>Savings from OA via repositories</vt:lpstr>
      <vt:lpstr>Savings from OA via OA journals</vt:lpstr>
      <vt:lpstr>University UK:  Annual savings from OA</vt:lpstr>
      <vt:lpstr>University UK: Savings per annum: OA via repositories</vt:lpstr>
      <vt:lpstr>University UK: Savings per annum: OA journals</vt:lpstr>
      <vt:lpstr>The online model</vt:lpstr>
      <vt:lpstr>Slide 18</vt:lpstr>
      <vt:lpstr>Data required: research-related</vt:lpstr>
      <vt:lpstr>Data required: library-related</vt:lpstr>
      <vt:lpstr>Data required: Repository-related data</vt:lpstr>
      <vt:lpstr>OA Week 2010 offer from OASIS</vt:lpstr>
      <vt:lpstr>Slide 23</vt:lpstr>
      <vt:lpstr>OA Week 2010 offer from OASIS</vt:lpstr>
      <vt:lpstr>Your side of the bargain …</vt:lpstr>
      <vt:lpstr>Data required: research-related</vt:lpstr>
      <vt:lpstr>Data required: library-related</vt:lpstr>
      <vt:lpstr>Data required: Repository-related data</vt:lpstr>
      <vt:lpstr>Slide 29</vt:lpstr>
    </vt:vector>
  </TitlesOfParts>
  <Company>KEY PERSPECTIVES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modelling of Open access for individual institutions</dc:title>
  <dc:creator>ALMA SWAN</dc:creator>
  <cp:lastModifiedBy>ALMA SWAN</cp:lastModifiedBy>
  <cp:revision>21</cp:revision>
  <dcterms:created xsi:type="dcterms:W3CDTF">2010-08-18T10:48:00Z</dcterms:created>
  <dcterms:modified xsi:type="dcterms:W3CDTF">2010-08-18T10:48:31Z</dcterms:modified>
</cp:coreProperties>
</file>