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333" r:id="rId3"/>
    <p:sldId id="349" r:id="rId4"/>
    <p:sldId id="417" r:id="rId5"/>
    <p:sldId id="338" r:id="rId6"/>
    <p:sldId id="339" r:id="rId7"/>
    <p:sldId id="344" r:id="rId8"/>
    <p:sldId id="266" r:id="rId9"/>
    <p:sldId id="269" r:id="rId10"/>
    <p:sldId id="300" r:id="rId11"/>
    <p:sldId id="418" r:id="rId12"/>
    <p:sldId id="419" r:id="rId13"/>
    <p:sldId id="420" r:id="rId14"/>
    <p:sldId id="421" r:id="rId15"/>
    <p:sldId id="422" r:id="rId16"/>
    <p:sldId id="346" r:id="rId17"/>
    <p:sldId id="348" r:id="rId18"/>
    <p:sldId id="423" r:id="rId19"/>
    <p:sldId id="278" r:id="rId20"/>
    <p:sldId id="279" r:id="rId21"/>
    <p:sldId id="401" r:id="rId22"/>
    <p:sldId id="276" r:id="rId23"/>
    <p:sldId id="295" r:id="rId24"/>
    <p:sldId id="293" r:id="rId25"/>
    <p:sldId id="294" r:id="rId26"/>
    <p:sldId id="299" r:id="rId27"/>
    <p:sldId id="287" r:id="rId28"/>
    <p:sldId id="340" r:id="rId29"/>
    <p:sldId id="351" r:id="rId30"/>
    <p:sldId id="352" r:id="rId31"/>
    <p:sldId id="353" r:id="rId32"/>
    <p:sldId id="374" r:id="rId33"/>
    <p:sldId id="332" r:id="rId34"/>
    <p:sldId id="290" r:id="rId35"/>
    <p:sldId id="291" r:id="rId36"/>
    <p:sldId id="378" r:id="rId37"/>
    <p:sldId id="379" r:id="rId38"/>
    <p:sldId id="380" r:id="rId39"/>
    <p:sldId id="381" r:id="rId40"/>
    <p:sldId id="345" r:id="rId41"/>
    <p:sldId id="408" r:id="rId42"/>
    <p:sldId id="425" r:id="rId43"/>
    <p:sldId id="409" r:id="rId44"/>
    <p:sldId id="424" r:id="rId45"/>
    <p:sldId id="275" r:id="rId46"/>
    <p:sldId id="343" r:id="rId47"/>
    <p:sldId id="406" r:id="rId48"/>
    <p:sldId id="30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1A35"/>
    <a:srgbClr val="CCCE4B"/>
    <a:srgbClr val="000003"/>
    <a:srgbClr val="0000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 varScale="1">
        <p:scale>
          <a:sx n="126" d="100"/>
          <a:sy n="126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interSettings" Target="printerSettings/printerSettings1.bin"/><Relationship Id="rId55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esProps" Target="presProps.xml"/><Relationship Id="rId54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maswan:Documents:My%20docs%20-%20Open%20Access:Policies:Mandates%20data:Mandates%20v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221"/>
      <c:rotY val="4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86886941122915"/>
          <c:y val="0.028"/>
          <c:w val="0.594009924992949"/>
          <c:h val="0.878701427773708"/>
        </c:manualLayout>
      </c:layout>
      <c:bar3D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0678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106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106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106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  <a:ln w="10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Communicate results to peers</c:v>
                </c:pt>
                <c:pt idx="1">
                  <c:v>Advance career</c:v>
                </c:pt>
                <c:pt idx="2">
                  <c:v>Personal prestige</c:v>
                </c:pt>
                <c:pt idx="3">
                  <c:v>Gain funding</c:v>
                </c:pt>
                <c:pt idx="4">
                  <c:v>Financial reward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92.0</c:v>
                </c:pt>
                <c:pt idx="1">
                  <c:v>80.0</c:v>
                </c:pt>
                <c:pt idx="2">
                  <c:v>76.0</c:v>
                </c:pt>
                <c:pt idx="3">
                  <c:v>64.0</c:v>
                </c:pt>
                <c:pt idx="4">
                  <c:v>9.0</c:v>
                </c:pt>
              </c:numCache>
            </c:numRef>
          </c:val>
        </c:ser>
        <c:gapWidth val="30"/>
        <c:gapDepth val="0"/>
        <c:shape val="cylinder"/>
        <c:axId val="426623352"/>
        <c:axId val="419857208"/>
        <c:axId val="0"/>
      </c:bar3DChart>
      <c:catAx>
        <c:axId val="426623352"/>
        <c:scaling>
          <c:orientation val="maxMin"/>
        </c:scaling>
        <c:axPos val="l"/>
        <c:numFmt formatCode="General" sourceLinked="1"/>
        <c:tickLblPos val="low"/>
        <c:spPr>
          <a:ln w="1067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857208"/>
        <c:crosses val="autoZero"/>
        <c:auto val="1"/>
        <c:lblAlgn val="ctr"/>
        <c:lblOffset val="100"/>
        <c:tickLblSkip val="1"/>
        <c:tickMarkSkip val="1"/>
      </c:catAx>
      <c:valAx>
        <c:axId val="419857208"/>
        <c:scaling>
          <c:orientation val="minMax"/>
        </c:scaling>
        <c:axPos val="t"/>
        <c:majorGridlines>
          <c:spPr>
            <a:ln w="10678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respondents</a:t>
                </a:r>
              </a:p>
            </c:rich>
          </c:tx>
          <c:layout>
            <c:manualLayout>
              <c:xMode val="edge"/>
              <c:yMode val="edge"/>
              <c:x val="0.578651685393258"/>
              <c:y val="0.8"/>
            </c:manualLayout>
          </c:layout>
          <c:spPr>
            <a:noFill/>
            <a:ln w="21357">
              <a:noFill/>
            </a:ln>
          </c:spPr>
        </c:title>
        <c:numFmt formatCode="General" sourceLinked="1"/>
        <c:tickLblPos val="nextTo"/>
        <c:spPr>
          <a:ln w="1067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6623352"/>
        <c:crossBetween val="between"/>
      </c:valAx>
      <c:spPr>
        <a:noFill/>
        <a:ln w="2135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149700598802395"/>
          <c:y val="0.0149253731343284"/>
          <c:w val="0.742756259135273"/>
          <c:h val="0.824653700003917"/>
        </c:manualLayout>
      </c:layout>
      <c:barChart>
        <c:barDir val="col"/>
        <c:grouping val="stacked"/>
        <c:ser>
          <c:idx val="0"/>
          <c:order val="0"/>
          <c:tx>
            <c:strRef>
              <c:f>'Quart data funder at bottom'!$B$38</c:f>
              <c:strCache>
                <c:ptCount val="1"/>
                <c:pt idx="0">
                  <c:v>Funder </c:v>
                </c:pt>
              </c:strCache>
            </c:strRef>
          </c:tx>
          <c:cat>
            <c:strRef>
              <c:f>'Quart data funder at bottom'!$A$39:$A$71</c:f>
              <c:strCache>
                <c:ptCount val="33"/>
                <c:pt idx="0">
                  <c:v>Yr10/Q1</c:v>
                </c:pt>
                <c:pt idx="1">
                  <c:v>Yr09/Q4</c:v>
                </c:pt>
                <c:pt idx="2">
                  <c:v>Yr09/Q3</c:v>
                </c:pt>
                <c:pt idx="3">
                  <c:v>Yr09/Q2</c:v>
                </c:pt>
                <c:pt idx="4">
                  <c:v>Yr09/Q1</c:v>
                </c:pt>
                <c:pt idx="5">
                  <c:v>Yr08/Q4</c:v>
                </c:pt>
                <c:pt idx="6">
                  <c:v>Yr08/Q3</c:v>
                </c:pt>
                <c:pt idx="7">
                  <c:v>Yr08/Q2</c:v>
                </c:pt>
                <c:pt idx="8">
                  <c:v>Yr08/Q1</c:v>
                </c:pt>
                <c:pt idx="9">
                  <c:v>Yr07/Q4</c:v>
                </c:pt>
                <c:pt idx="10">
                  <c:v>Yr07/Q3</c:v>
                </c:pt>
                <c:pt idx="11">
                  <c:v>Yr07/Q2</c:v>
                </c:pt>
                <c:pt idx="12">
                  <c:v>Yr07/Q1</c:v>
                </c:pt>
                <c:pt idx="13">
                  <c:v>Yr06/Q4</c:v>
                </c:pt>
                <c:pt idx="14">
                  <c:v>Yr06/Q3</c:v>
                </c:pt>
                <c:pt idx="15">
                  <c:v>Yr06/Q2</c:v>
                </c:pt>
                <c:pt idx="16">
                  <c:v>Yr06/Q1</c:v>
                </c:pt>
                <c:pt idx="17">
                  <c:v>Yr05/Q4</c:v>
                </c:pt>
                <c:pt idx="18">
                  <c:v>Yr05/Q3</c:v>
                </c:pt>
                <c:pt idx="19">
                  <c:v>Yr05/Q2</c:v>
                </c:pt>
                <c:pt idx="20">
                  <c:v>Yr05/Q1</c:v>
                </c:pt>
                <c:pt idx="21">
                  <c:v>Yr04/Q4</c:v>
                </c:pt>
                <c:pt idx="22">
                  <c:v>Yr04/Q3</c:v>
                </c:pt>
                <c:pt idx="23">
                  <c:v>Yr04/Q2</c:v>
                </c:pt>
                <c:pt idx="24">
                  <c:v>Yr04/Q1</c:v>
                </c:pt>
                <c:pt idx="25">
                  <c:v>Yr03/Q4</c:v>
                </c:pt>
                <c:pt idx="26">
                  <c:v>Yr03/Q3</c:v>
                </c:pt>
                <c:pt idx="27">
                  <c:v>Yr03/Q2</c:v>
                </c:pt>
                <c:pt idx="28">
                  <c:v>Yr03/Q1</c:v>
                </c:pt>
                <c:pt idx="29">
                  <c:v>Yr02/Q4</c:v>
                </c:pt>
                <c:pt idx="30">
                  <c:v>Yr02/Q3</c:v>
                </c:pt>
                <c:pt idx="31">
                  <c:v>Yr02/Q2</c:v>
                </c:pt>
                <c:pt idx="32">
                  <c:v>Y202/Q1</c:v>
                </c:pt>
              </c:strCache>
            </c:strRef>
          </c:cat>
          <c:val>
            <c:numRef>
              <c:f>'Quart data funder at bottom'!$B$39:$B$71</c:f>
              <c:numCache>
                <c:formatCode>General</c:formatCode>
                <c:ptCount val="33"/>
                <c:pt idx="0">
                  <c:v>44.0</c:v>
                </c:pt>
                <c:pt idx="1">
                  <c:v>42.0</c:v>
                </c:pt>
                <c:pt idx="2">
                  <c:v>41.0</c:v>
                </c:pt>
                <c:pt idx="3">
                  <c:v>39.0</c:v>
                </c:pt>
                <c:pt idx="4">
                  <c:v>37.0</c:v>
                </c:pt>
                <c:pt idx="5">
                  <c:v>30.0</c:v>
                </c:pt>
                <c:pt idx="6">
                  <c:v>29.0</c:v>
                </c:pt>
                <c:pt idx="7">
                  <c:v>25.0</c:v>
                </c:pt>
                <c:pt idx="8">
                  <c:v>24.0</c:v>
                </c:pt>
                <c:pt idx="9">
                  <c:v>23.0</c:v>
                </c:pt>
                <c:pt idx="10">
                  <c:v>20.0</c:v>
                </c:pt>
                <c:pt idx="11">
                  <c:v>17.0</c:v>
                </c:pt>
                <c:pt idx="12">
                  <c:v>16.0</c:v>
                </c:pt>
                <c:pt idx="13">
                  <c:v>9.0</c:v>
                </c:pt>
                <c:pt idx="14">
                  <c:v>5.0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'Quart data funder at bottom'!$C$38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rgbClr val="FF1A35"/>
            </a:solidFill>
          </c:spPr>
          <c:cat>
            <c:strRef>
              <c:f>'Quart data funder at bottom'!$A$39:$A$71</c:f>
              <c:strCache>
                <c:ptCount val="33"/>
                <c:pt idx="0">
                  <c:v>Yr10/Q1</c:v>
                </c:pt>
                <c:pt idx="1">
                  <c:v>Yr09/Q4</c:v>
                </c:pt>
                <c:pt idx="2">
                  <c:v>Yr09/Q3</c:v>
                </c:pt>
                <c:pt idx="3">
                  <c:v>Yr09/Q2</c:v>
                </c:pt>
                <c:pt idx="4">
                  <c:v>Yr09/Q1</c:v>
                </c:pt>
                <c:pt idx="5">
                  <c:v>Yr08/Q4</c:v>
                </c:pt>
                <c:pt idx="6">
                  <c:v>Yr08/Q3</c:v>
                </c:pt>
                <c:pt idx="7">
                  <c:v>Yr08/Q2</c:v>
                </c:pt>
                <c:pt idx="8">
                  <c:v>Yr08/Q1</c:v>
                </c:pt>
                <c:pt idx="9">
                  <c:v>Yr07/Q4</c:v>
                </c:pt>
                <c:pt idx="10">
                  <c:v>Yr07/Q3</c:v>
                </c:pt>
                <c:pt idx="11">
                  <c:v>Yr07/Q2</c:v>
                </c:pt>
                <c:pt idx="12">
                  <c:v>Yr07/Q1</c:v>
                </c:pt>
                <c:pt idx="13">
                  <c:v>Yr06/Q4</c:v>
                </c:pt>
                <c:pt idx="14">
                  <c:v>Yr06/Q3</c:v>
                </c:pt>
                <c:pt idx="15">
                  <c:v>Yr06/Q2</c:v>
                </c:pt>
                <c:pt idx="16">
                  <c:v>Yr06/Q1</c:v>
                </c:pt>
                <c:pt idx="17">
                  <c:v>Yr05/Q4</c:v>
                </c:pt>
                <c:pt idx="18">
                  <c:v>Yr05/Q3</c:v>
                </c:pt>
                <c:pt idx="19">
                  <c:v>Yr05/Q2</c:v>
                </c:pt>
                <c:pt idx="20">
                  <c:v>Yr05/Q1</c:v>
                </c:pt>
                <c:pt idx="21">
                  <c:v>Yr04/Q4</c:v>
                </c:pt>
                <c:pt idx="22">
                  <c:v>Yr04/Q3</c:v>
                </c:pt>
                <c:pt idx="23">
                  <c:v>Yr04/Q2</c:v>
                </c:pt>
                <c:pt idx="24">
                  <c:v>Yr04/Q1</c:v>
                </c:pt>
                <c:pt idx="25">
                  <c:v>Yr03/Q4</c:v>
                </c:pt>
                <c:pt idx="26">
                  <c:v>Yr03/Q3</c:v>
                </c:pt>
                <c:pt idx="27">
                  <c:v>Yr03/Q2</c:v>
                </c:pt>
                <c:pt idx="28">
                  <c:v>Yr03/Q1</c:v>
                </c:pt>
                <c:pt idx="29">
                  <c:v>Yr02/Q4</c:v>
                </c:pt>
                <c:pt idx="30">
                  <c:v>Yr02/Q3</c:v>
                </c:pt>
                <c:pt idx="31">
                  <c:v>Yr02/Q2</c:v>
                </c:pt>
                <c:pt idx="32">
                  <c:v>Y202/Q1</c:v>
                </c:pt>
              </c:strCache>
            </c:strRef>
          </c:cat>
          <c:val>
            <c:numRef>
              <c:f>'Quart data funder at bottom'!$C$39:$C$71</c:f>
              <c:numCache>
                <c:formatCode>General</c:formatCode>
                <c:ptCount val="33"/>
                <c:pt idx="0">
                  <c:v>86.0</c:v>
                </c:pt>
                <c:pt idx="1">
                  <c:v>79.0</c:v>
                </c:pt>
                <c:pt idx="2">
                  <c:v>44.0</c:v>
                </c:pt>
                <c:pt idx="3">
                  <c:v>39.0</c:v>
                </c:pt>
                <c:pt idx="4">
                  <c:v>30.0</c:v>
                </c:pt>
                <c:pt idx="5">
                  <c:v>27.0</c:v>
                </c:pt>
                <c:pt idx="6">
                  <c:v>23.0</c:v>
                </c:pt>
                <c:pt idx="7">
                  <c:v>18.0</c:v>
                </c:pt>
                <c:pt idx="8">
                  <c:v>15.0</c:v>
                </c:pt>
                <c:pt idx="9">
                  <c:v>11.0</c:v>
                </c:pt>
                <c:pt idx="10">
                  <c:v>11.0</c:v>
                </c:pt>
                <c:pt idx="11">
                  <c:v>11.0</c:v>
                </c:pt>
                <c:pt idx="12">
                  <c:v>9.0</c:v>
                </c:pt>
                <c:pt idx="13">
                  <c:v>7.0</c:v>
                </c:pt>
                <c:pt idx="14">
                  <c:v>5.0</c:v>
                </c:pt>
                <c:pt idx="15">
                  <c:v>5.0</c:v>
                </c:pt>
                <c:pt idx="16">
                  <c:v>5.0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1.0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'Quart data funder at bottom'!$D$38</c:f>
              <c:strCache>
                <c:ptCount val="1"/>
                <c:pt idx="0">
                  <c:v>Dept / School</c:v>
                </c:pt>
              </c:strCache>
            </c:strRef>
          </c:tx>
          <c:spPr>
            <a:solidFill>
              <a:srgbClr val="CCCE4B"/>
            </a:solidFill>
          </c:spPr>
          <c:cat>
            <c:strRef>
              <c:f>'Quart data funder at bottom'!$A$39:$A$71</c:f>
              <c:strCache>
                <c:ptCount val="33"/>
                <c:pt idx="0">
                  <c:v>Yr10/Q1</c:v>
                </c:pt>
                <c:pt idx="1">
                  <c:v>Yr09/Q4</c:v>
                </c:pt>
                <c:pt idx="2">
                  <c:v>Yr09/Q3</c:v>
                </c:pt>
                <c:pt idx="3">
                  <c:v>Yr09/Q2</c:v>
                </c:pt>
                <c:pt idx="4">
                  <c:v>Yr09/Q1</c:v>
                </c:pt>
                <c:pt idx="5">
                  <c:v>Yr08/Q4</c:v>
                </c:pt>
                <c:pt idx="6">
                  <c:v>Yr08/Q3</c:v>
                </c:pt>
                <c:pt idx="7">
                  <c:v>Yr08/Q2</c:v>
                </c:pt>
                <c:pt idx="8">
                  <c:v>Yr08/Q1</c:v>
                </c:pt>
                <c:pt idx="9">
                  <c:v>Yr07/Q4</c:v>
                </c:pt>
                <c:pt idx="10">
                  <c:v>Yr07/Q3</c:v>
                </c:pt>
                <c:pt idx="11">
                  <c:v>Yr07/Q2</c:v>
                </c:pt>
                <c:pt idx="12">
                  <c:v>Yr07/Q1</c:v>
                </c:pt>
                <c:pt idx="13">
                  <c:v>Yr06/Q4</c:v>
                </c:pt>
                <c:pt idx="14">
                  <c:v>Yr06/Q3</c:v>
                </c:pt>
                <c:pt idx="15">
                  <c:v>Yr06/Q2</c:v>
                </c:pt>
                <c:pt idx="16">
                  <c:v>Yr06/Q1</c:v>
                </c:pt>
                <c:pt idx="17">
                  <c:v>Yr05/Q4</c:v>
                </c:pt>
                <c:pt idx="18">
                  <c:v>Yr05/Q3</c:v>
                </c:pt>
                <c:pt idx="19">
                  <c:v>Yr05/Q2</c:v>
                </c:pt>
                <c:pt idx="20">
                  <c:v>Yr05/Q1</c:v>
                </c:pt>
                <c:pt idx="21">
                  <c:v>Yr04/Q4</c:v>
                </c:pt>
                <c:pt idx="22">
                  <c:v>Yr04/Q3</c:v>
                </c:pt>
                <c:pt idx="23">
                  <c:v>Yr04/Q2</c:v>
                </c:pt>
                <c:pt idx="24">
                  <c:v>Yr04/Q1</c:v>
                </c:pt>
                <c:pt idx="25">
                  <c:v>Yr03/Q4</c:v>
                </c:pt>
                <c:pt idx="26">
                  <c:v>Yr03/Q3</c:v>
                </c:pt>
                <c:pt idx="27">
                  <c:v>Yr03/Q2</c:v>
                </c:pt>
                <c:pt idx="28">
                  <c:v>Yr03/Q1</c:v>
                </c:pt>
                <c:pt idx="29">
                  <c:v>Yr02/Q4</c:v>
                </c:pt>
                <c:pt idx="30">
                  <c:v>Yr02/Q3</c:v>
                </c:pt>
                <c:pt idx="31">
                  <c:v>Yr02/Q2</c:v>
                </c:pt>
                <c:pt idx="32">
                  <c:v>Y202/Q1</c:v>
                </c:pt>
              </c:strCache>
            </c:strRef>
          </c:cat>
          <c:val>
            <c:numRef>
              <c:f>'Quart data funder at bottom'!$D$39:$D$71</c:f>
              <c:numCache>
                <c:formatCode>General</c:formatCode>
                <c:ptCount val="33"/>
                <c:pt idx="0">
                  <c:v>21.0</c:v>
                </c:pt>
                <c:pt idx="1">
                  <c:v>18.0</c:v>
                </c:pt>
                <c:pt idx="2">
                  <c:v>14.0</c:v>
                </c:pt>
                <c:pt idx="3">
                  <c:v>13.0</c:v>
                </c:pt>
                <c:pt idx="4">
                  <c:v>9.0</c:v>
                </c:pt>
                <c:pt idx="5">
                  <c:v>7.0</c:v>
                </c:pt>
                <c:pt idx="6">
                  <c:v>7.0</c:v>
                </c:pt>
                <c:pt idx="7">
                  <c:v>7.0</c:v>
                </c:pt>
                <c:pt idx="8">
                  <c:v>5.0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3.0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</c:numCache>
            </c:numRef>
          </c:val>
        </c:ser>
        <c:overlap val="100"/>
        <c:axId val="418971592"/>
        <c:axId val="354493384"/>
      </c:barChart>
      <c:catAx>
        <c:axId val="418971592"/>
        <c:scaling>
          <c:orientation val="maxMin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4493384"/>
        <c:crosses val="autoZero"/>
        <c:auto val="1"/>
        <c:lblAlgn val="ctr"/>
        <c:lblOffset val="100"/>
        <c:tickLblSkip val="1"/>
        <c:tickMarkSkip val="1"/>
      </c:catAx>
      <c:valAx>
        <c:axId val="354493384"/>
        <c:scaling>
          <c:orientation val="minMax"/>
        </c:scaling>
        <c:axPos val="r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1897159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28.0</c:v>
                </c:pt>
                <c:pt idx="2">
                  <c:v>8.0</c:v>
                </c:pt>
                <c:pt idx="3">
                  <c:v>12.0</c:v>
                </c:pt>
                <c:pt idx="4">
                  <c:v>5.0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repositories 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Journal articles</c:v>
                </c:pt>
                <c:pt idx="1">
                  <c:v>Theses &amp; dissertations</c:v>
                </c:pt>
                <c:pt idx="2">
                  <c:v>Unpublished reports and working papers</c:v>
                </c:pt>
                <c:pt idx="3">
                  <c:v>Conference and workshop papers</c:v>
                </c:pt>
                <c:pt idx="4">
                  <c:v>Books, chapters and sections</c:v>
                </c:pt>
                <c:pt idx="5">
                  <c:v>Multimedia and audiovisual material</c:v>
                </c:pt>
                <c:pt idx="6">
                  <c:v>Other special items</c:v>
                </c:pt>
                <c:pt idx="7">
                  <c:v>Learning objects</c:v>
                </c:pt>
                <c:pt idx="8">
                  <c:v>Bibliographic references</c:v>
                </c:pt>
                <c:pt idx="9">
                  <c:v>Datasets</c:v>
                </c:pt>
                <c:pt idx="10">
                  <c:v>Software</c:v>
                </c:pt>
                <c:pt idx="11">
                  <c:v>Patents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61.0</c:v>
                </c:pt>
                <c:pt idx="1">
                  <c:v>50.0</c:v>
                </c:pt>
                <c:pt idx="2">
                  <c:v>45.0</c:v>
                </c:pt>
                <c:pt idx="3">
                  <c:v>36.0</c:v>
                </c:pt>
                <c:pt idx="4">
                  <c:v>30.0</c:v>
                </c:pt>
                <c:pt idx="5">
                  <c:v>23.0</c:v>
                </c:pt>
                <c:pt idx="6">
                  <c:v>16.0</c:v>
                </c:pt>
                <c:pt idx="7">
                  <c:v>14.0</c:v>
                </c:pt>
                <c:pt idx="8">
                  <c:v>14.0</c:v>
                </c:pt>
                <c:pt idx="9">
                  <c:v>5.0</c:v>
                </c:pt>
                <c:pt idx="10">
                  <c:v>5.0</c:v>
                </c:pt>
                <c:pt idx="11">
                  <c:v>2.0</c:v>
                </c:pt>
              </c:numCache>
            </c:numRef>
          </c:val>
        </c:ser>
        <c:axId val="426287880"/>
        <c:axId val="354528024"/>
      </c:barChart>
      <c:catAx>
        <c:axId val="426287880"/>
        <c:scaling>
          <c:orientation val="maxMin"/>
        </c:scaling>
        <c:axPos val="l"/>
        <c:tickLblPos val="nextTo"/>
        <c:crossAx val="354528024"/>
        <c:crosses val="autoZero"/>
        <c:auto val="1"/>
        <c:lblAlgn val="ctr"/>
        <c:lblOffset val="100"/>
        <c:tickLblSkip val="1"/>
        <c:tickMarkSkip val="1"/>
      </c:catAx>
      <c:valAx>
        <c:axId val="354528024"/>
        <c:scaling>
          <c:orientation val="minMax"/>
        </c:scaling>
        <c:axPos val="t"/>
        <c:majorGridlines/>
        <c:numFmt formatCode="General" sourceLinked="1"/>
        <c:tickLblPos val="nextTo"/>
        <c:crossAx val="426287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298944136"/>
        <c:axId val="282771336"/>
        <c:axId val="0"/>
      </c:bar3DChart>
      <c:catAx>
        <c:axId val="29894413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82771336"/>
        <c:crosses val="autoZero"/>
        <c:lblAlgn val="ctr"/>
        <c:lblOffset val="100"/>
        <c:tickLblSkip val="1"/>
        <c:tickMarkSkip val="1"/>
      </c:catAx>
      <c:valAx>
        <c:axId val="282771336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29894413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chemeClr val="accent2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354447272"/>
        <c:axId val="370434568"/>
      </c:lineChart>
      <c:catAx>
        <c:axId val="354447272"/>
        <c:scaling>
          <c:orientation val="minMax"/>
        </c:scaling>
        <c:axPos val="b"/>
        <c:numFmt formatCode="General" sourceLinked="1"/>
        <c:tickLblPos val="nextTo"/>
        <c:crossAx val="370434568"/>
        <c:crosses val="autoZero"/>
        <c:auto val="1"/>
        <c:lblAlgn val="ctr"/>
        <c:lblOffset val="100"/>
      </c:catAx>
      <c:valAx>
        <c:axId val="370434568"/>
        <c:scaling>
          <c:orientation val="minMax"/>
        </c:scaling>
        <c:axPos val="l"/>
        <c:majorGridlines/>
        <c:numFmt formatCode="General" sourceLinked="1"/>
        <c:tickLblPos val="nextTo"/>
        <c:crossAx val="354447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344266248"/>
        <c:axId val="344151384"/>
      </c:lineChart>
      <c:catAx>
        <c:axId val="344266248"/>
        <c:scaling>
          <c:orientation val="minMax"/>
        </c:scaling>
        <c:axPos val="b"/>
        <c:numFmt formatCode="General" sourceLinked="1"/>
        <c:tickLblPos val="nextTo"/>
        <c:crossAx val="344151384"/>
        <c:crosses val="autoZero"/>
        <c:auto val="1"/>
        <c:lblAlgn val="ctr"/>
        <c:lblOffset val="100"/>
      </c:catAx>
      <c:valAx>
        <c:axId val="344151384"/>
        <c:scaling>
          <c:orientation val="minMax"/>
        </c:scaling>
        <c:axPos val="l"/>
        <c:majorGridlines/>
        <c:numFmt formatCode="General" sourceLinked="1"/>
        <c:tickLblPos val="nextTo"/>
        <c:crossAx val="344266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327915192"/>
        <c:axId val="422445064"/>
      </c:lineChart>
      <c:catAx>
        <c:axId val="327915192"/>
        <c:scaling>
          <c:orientation val="minMax"/>
        </c:scaling>
        <c:axPos val="b"/>
        <c:numFmt formatCode="General" sourceLinked="1"/>
        <c:tickLblPos val="nextTo"/>
        <c:crossAx val="422445064"/>
        <c:crosses val="autoZero"/>
        <c:auto val="1"/>
        <c:lblAlgn val="ctr"/>
        <c:lblOffset val="100"/>
      </c:catAx>
      <c:valAx>
        <c:axId val="422445064"/>
        <c:scaling>
          <c:orientation val="minMax"/>
        </c:scaling>
        <c:axPos val="l"/>
        <c:majorGridlines/>
        <c:numFmt formatCode="General" sourceLinked="1"/>
        <c:tickLblPos val="nextTo"/>
        <c:crossAx val="327915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41459337100135"/>
          <c:y val="0.0232484061950998"/>
          <c:w val="0.714015503082054"/>
          <c:h val="0.78446015049251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67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chemeClr val="accent1">
                  <a:lumMod val="20000"/>
                  <a:lumOff val="80000"/>
                </a:schemeClr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0C0C0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smtClean="0"/>
                      <a:t>53%</a:t>
                    </a:r>
                    <a:endParaRPr lang="en-US" sz="2800"/>
                  </a:p>
                </c:rich>
              </c:tx>
              <c:showPercent val="1"/>
            </c:dLbl>
            <c:dLbl>
              <c:idx val="1"/>
              <c:layout>
                <c:manualLayout>
                  <c:x val="0.0588134573409206"/>
                  <c:y val="-0.118407020125651"/>
                </c:manualLayout>
              </c:layout>
              <c:tx>
                <c:rich>
                  <a:bodyPr/>
                  <a:lstStyle/>
                  <a:p>
                    <a:r>
                      <a:rPr lang="en-US" sz="2800" smtClean="0"/>
                      <a:t>10%</a:t>
                    </a:r>
                    <a:endParaRPr lang="en-US" sz="280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smtClean="0"/>
                      <a:t>37%</a:t>
                    </a:r>
                    <a:endParaRPr lang="en-US" sz="2800"/>
                  </a:p>
                </c:rich>
              </c:tx>
              <c:showPercent val="1"/>
            </c:dLbl>
            <c:numFmt formatCode="0%" sourceLinked="0"/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3"/>
                <c:pt idx="0">
                  <c:v>Postprints</c:v>
                </c:pt>
                <c:pt idx="1">
                  <c:v>Preprints</c:v>
                </c:pt>
                <c:pt idx="2">
                  <c:v>Neither (yet)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53.0</c:v>
                </c:pt>
                <c:pt idx="1">
                  <c:v>10.0</c:v>
                </c:pt>
                <c:pt idx="2">
                  <c:v>37.0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DD2D32"/>
            </a:solidFill>
            <a:ln w="1267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58C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11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Postprints</c:v>
                </c:pt>
                <c:pt idx="1">
                  <c:v>Preprints</c:v>
                </c:pt>
                <c:pt idx="2">
                  <c:v>Neither (yet)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FFF58C"/>
            </a:solidFill>
            <a:ln w="1267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DD2D32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11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Postprints</c:v>
                </c:pt>
                <c:pt idx="1">
                  <c:v>Preprints</c:v>
                </c:pt>
                <c:pt idx="2">
                  <c:v>Neither (yet)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45.9</c:v>
                </c:pt>
                <c:pt idx="1">
                  <c:v>46.9</c:v>
                </c:pt>
                <c:pt idx="2">
                  <c:v>45.0</c:v>
                </c:pt>
              </c:numCache>
            </c:numRef>
          </c:val>
        </c:ser>
        <c:dLbls>
          <c:showCatName val="1"/>
        </c:dLbls>
      </c:pie3DChart>
      <c:spPr>
        <a:noFill/>
        <a:ln w="25359">
          <a:noFill/>
        </a:ln>
      </c:spPr>
    </c:plotArea>
    <c:legend>
      <c:legendPos val="b"/>
      <c:layout/>
      <c:spPr>
        <a:noFill/>
        <a:ln w="25359">
          <a:noFill/>
        </a:ln>
      </c:spPr>
      <c:txPr>
        <a:bodyPr/>
        <a:lstStyle/>
        <a:p>
          <a:pPr>
            <a:defRPr sz="2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14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41459337100135"/>
          <c:y val="0.0232484061950998"/>
          <c:w val="0.714015503082054"/>
          <c:h val="0.78446015049251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67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chemeClr val="accent1">
                  <a:lumMod val="20000"/>
                  <a:lumOff val="80000"/>
                </a:schemeClr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0C0C0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63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64783227519662"/>
                  <c:y val="0.0273473339429719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32%</a:t>
                    </a:r>
                    <a:endParaRPr lang="en-US" sz="2800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0589092428691217"/>
                  <c:y val="0.110380016444216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5%</a:t>
                    </a:r>
                    <a:endParaRPr lang="en-US" sz="2800" dirty="0"/>
                  </a:p>
                </c:rich>
              </c:tx>
              <c:showPercent val="1"/>
            </c:dLbl>
            <c:numFmt formatCode="0%" sourceLinked="0"/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3"/>
                <c:pt idx="0">
                  <c:v>Postprints</c:v>
                </c:pt>
                <c:pt idx="1">
                  <c:v>Preprints</c:v>
                </c:pt>
                <c:pt idx="2">
                  <c:v>Neither (yet)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63.0</c:v>
                </c:pt>
                <c:pt idx="1">
                  <c:v>32.0</c:v>
                </c:pt>
                <c:pt idx="2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DD2D32"/>
            </a:solidFill>
            <a:ln w="1267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58C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11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Postprints</c:v>
                </c:pt>
                <c:pt idx="1">
                  <c:v>Preprints</c:v>
                </c:pt>
                <c:pt idx="2">
                  <c:v>Neither (yet)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FFF58C"/>
            </a:solidFill>
            <a:ln w="1267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63AAFE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DD2D32"/>
              </a:solidFill>
              <a:ln w="12679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sz="11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Sheet1!$B$1:$E$1</c:f>
              <c:strCache>
                <c:ptCount val="3"/>
                <c:pt idx="0">
                  <c:v>Postprints</c:v>
                </c:pt>
                <c:pt idx="1">
                  <c:v>Preprints</c:v>
                </c:pt>
                <c:pt idx="2">
                  <c:v>Neither (yet)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45.9</c:v>
                </c:pt>
                <c:pt idx="1">
                  <c:v>46.9</c:v>
                </c:pt>
                <c:pt idx="2">
                  <c:v>45.0</c:v>
                </c:pt>
              </c:numCache>
            </c:numRef>
          </c:val>
        </c:ser>
        <c:dLbls>
          <c:showCatName val="1"/>
        </c:dLbls>
      </c:pie3DChart>
      <c:spPr>
        <a:noFill/>
        <a:ln w="25359">
          <a:noFill/>
        </a:ln>
      </c:spPr>
    </c:plotArea>
    <c:legend>
      <c:legendPos val="b"/>
      <c:layout/>
      <c:spPr>
        <a:noFill/>
        <a:ln w="25359">
          <a:noFill/>
        </a:ln>
      </c:spPr>
      <c:txPr>
        <a:bodyPr/>
        <a:lstStyle/>
        <a:p>
          <a:pPr>
            <a:defRPr sz="2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14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E958A-7EFF-0E48-979B-397D026D1AE9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7BC08-C822-774E-9C76-38FE56909A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23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AA883-6DBD-674C-8401-CD9D1942B483}" type="slidenum">
              <a:rPr lang="en-GB"/>
              <a:pPr/>
              <a:t>24</a:t>
            </a:fld>
            <a:endParaRPr lang="en-GB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6EFF10-052E-6D4A-8CED-5B861114BDF5}" type="slidenum">
              <a:rPr lang="en-GB" sz="1200">
                <a:latin typeface="Arial" pitchFamily="-110" charset="0"/>
              </a:rPr>
              <a:pPr algn="r"/>
              <a:t>24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25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25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2FBA-0AF6-E643-835A-6809A67E965B}" type="slidenum">
              <a:rPr lang="en-GB"/>
              <a:pPr/>
              <a:t>26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27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223720-3FD0-5F45-A484-6854A3588920}" type="datetimeFigureOut">
              <a:rPr lang="en-US" smtClean="0"/>
              <a:pPr/>
              <a:t>4/6/10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5F24D7-7AFB-0C45-9410-74EBF4D91B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pot.edina.ac.uk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30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Open Access to 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GB" dirty="0" smtClean="0"/>
              <a:t>Truro, 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014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 Society Institute Global Supplementary </a:t>
            </a:r>
            <a:r>
              <a:rPr lang="en-GB" dirty="0" smtClean="0"/>
              <a:t>G</a:t>
            </a:r>
            <a:r>
              <a:rPr lang="en-GB" dirty="0" smtClean="0"/>
              <a:t>rant Program Conference, </a:t>
            </a:r>
            <a:r>
              <a:rPr lang="en-GB" dirty="0" smtClean="0"/>
              <a:t>C</a:t>
            </a:r>
            <a:r>
              <a:rPr lang="en-GB" dirty="0" smtClean="0"/>
              <a:t>ambridge UK, 7-9 April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>
            <a:noAutofit/>
          </a:bodyPr>
          <a:lstStyle/>
          <a:p>
            <a:r>
              <a:rPr lang="en-GB" sz="4800" dirty="0"/>
              <a:t>Why Open Access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552450" indent="-552450"/>
            <a:r>
              <a:rPr lang="en-GB" sz="3200" dirty="0"/>
              <a:t>Greater impact from scientific endeavour</a:t>
            </a:r>
          </a:p>
          <a:p>
            <a:pPr marL="552450" indent="-552450"/>
            <a:r>
              <a:rPr lang="en-GB" sz="3200" dirty="0"/>
              <a:t>More rapid and more efficient progress of </a:t>
            </a:r>
            <a:r>
              <a:rPr lang="en-GB" sz="3200" dirty="0" smtClean="0"/>
              <a:t>science</a:t>
            </a:r>
          </a:p>
          <a:p>
            <a:pPr marL="552450" indent="-552450"/>
            <a:r>
              <a:rPr lang="en-GB" sz="3200" dirty="0" smtClean="0"/>
              <a:t>Novel information-creation using new and  advanced technologies</a:t>
            </a:r>
          </a:p>
          <a:p>
            <a:pPr marL="552450" indent="-552450"/>
            <a:r>
              <a:rPr lang="en-GB" sz="3200" dirty="0"/>
              <a:t>Better assessment, better monitoring, better management of science</a:t>
            </a:r>
            <a:endParaRPr lang="en-GB" sz="3200" dirty="0" smtClean="0"/>
          </a:p>
          <a:p>
            <a:pPr marL="552450" indent="-552450"/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solidFill>
                  <a:srgbClr val="8EB4E3"/>
                </a:solidFill>
                <a:hlinkClick r:id="rId2"/>
              </a:rPr>
              <a:t>www.doaj.org</a:t>
            </a:r>
            <a:r>
              <a:rPr lang="en-US" sz="4400" dirty="0" smtClean="0"/>
              <a:t>) </a:t>
            </a:r>
          </a:p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monographs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journals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709160"/>
          </a:xfrm>
        </p:spPr>
        <p:txBody>
          <a:bodyPr>
            <a:normAutofit/>
          </a:bodyPr>
          <a:lstStyle/>
          <a:p>
            <a:pPr marL="725488" indent="-588963"/>
            <a:r>
              <a:rPr lang="en-US" sz="3200" dirty="0" smtClean="0"/>
              <a:t>Content available free of charge online</a:t>
            </a:r>
          </a:p>
          <a:p>
            <a:pPr marL="725488" indent="-588963"/>
            <a:r>
              <a:rPr lang="en-US" sz="3200" dirty="0" smtClean="0"/>
              <a:t>In many cases, free of restrictions on use too</a:t>
            </a:r>
          </a:p>
          <a:p>
            <a:pPr marL="725488" indent="-588963"/>
            <a:r>
              <a:rPr lang="en-US" sz="3200" dirty="0" smtClean="0"/>
              <a:t>Some charge at the ‘front end’</a:t>
            </a:r>
          </a:p>
          <a:p>
            <a:pPr marL="725488" indent="-588963"/>
            <a:r>
              <a:rPr lang="en-US" sz="3200" dirty="0" smtClean="0"/>
              <a:t>More than half do not levy a charge at all</a:t>
            </a:r>
          </a:p>
          <a:p>
            <a:pPr marL="725488" indent="-588963"/>
            <a:r>
              <a:rPr lang="en-US" sz="3200" dirty="0" smtClean="0"/>
              <a:t>Around 4700 of them</a:t>
            </a:r>
          </a:p>
          <a:p>
            <a:pPr marL="725488" indent="-588963"/>
            <a:r>
              <a:rPr lang="en-US" sz="3200" dirty="0" smtClean="0"/>
              <a:t>Listed in the Directory of Open Access Journals (DOAJ)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0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DOAJ categories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6" y="1186703"/>
            <a:ext cx="8699709" cy="489172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&gt;1400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September 2009: 1422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37588" cy="762000"/>
          </a:xfrm>
        </p:spPr>
        <p:txBody>
          <a:bodyPr/>
          <a:lstStyle/>
          <a:p>
            <a:r>
              <a:rPr lang="en-GB" dirty="0" smtClean="0"/>
              <a:t>CERN</a:t>
            </a:r>
            <a:endParaRPr lang="en-GB" dirty="0"/>
          </a:p>
        </p:txBody>
      </p:sp>
      <p:pic>
        <p:nvPicPr>
          <p:cNvPr id="80899" name="Picture 3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8563"/>
            <a:ext cx="6769100" cy="5076825"/>
          </a:xfrm>
          <a:prstGeom prst="rect">
            <a:avLst/>
          </a:prstGeom>
          <a:noFill/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69" charset="0"/>
                <a:ea typeface="Times New Roman" pitchFamily="69" charset="0"/>
                <a:cs typeface="Times New Roman" pitchFamily="69" charset="0"/>
              </a:rPr>
              <a:t>Key Perspectives Ltd</a:t>
            </a:r>
            <a:endParaRPr lang="en-US" sz="1800">
              <a:solidFill>
                <a:schemeClr val="tx2"/>
              </a:solidFill>
              <a:latin typeface="Lucida Handwriting" pitchFamily="69" charset="0"/>
              <a:ea typeface="Times New Roman" pitchFamily="69" charset="0"/>
              <a:cs typeface="Times New Roman" pitchFamily="6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84888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FF66"/>
                </a:solidFill>
                <a:latin typeface="Lucida Handwriting" pitchFamily="69" charset="0"/>
                <a:ea typeface="Times New Roman" pitchFamily="69" charset="0"/>
                <a:cs typeface="Times New Roman" pitchFamily="69" charset="0"/>
              </a:rPr>
              <a:t>Key Perspectives Ltd</a:t>
            </a:r>
            <a:endParaRPr lang="en-US" sz="1800">
              <a:solidFill>
                <a:srgbClr val="FFFF66"/>
              </a:solidFill>
              <a:latin typeface="Lucida Handwriting" pitchFamily="69" charset="0"/>
              <a:ea typeface="Times New Roman" pitchFamily="69" charset="0"/>
              <a:cs typeface="Times New Roman" pitchFamily="69" charset="0"/>
            </a:endParaRPr>
          </a:p>
        </p:txBody>
      </p:sp>
      <p:pic>
        <p:nvPicPr>
          <p:cNvPr id="81925" name="Picture 5" descr="CERN repository front p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Some context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V</a:t>
            </a:r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isibility: an </a:t>
            </a:r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author’s</a:t>
            </a:r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 testimony 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37588" cy="1431925"/>
          </a:xfrm>
        </p:spPr>
        <p:txBody>
          <a:bodyPr/>
          <a:lstStyle/>
          <a:p>
            <a:r>
              <a:rPr lang="en-GB" dirty="0"/>
              <a:t>An institutional repository provides researchers with: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92275"/>
            <a:ext cx="8208963" cy="4616450"/>
          </a:xfrm>
        </p:spPr>
        <p:txBody>
          <a:bodyPr>
            <a:normAutofit fontScale="92500"/>
          </a:bodyPr>
          <a:lstStyle/>
          <a:p>
            <a:pPr marL="539750" indent="-539750"/>
            <a:r>
              <a:rPr lang="en-GB" sz="2800" dirty="0"/>
              <a:t>The means to disseminate their work, </a:t>
            </a:r>
            <a:r>
              <a:rPr lang="en-GB" sz="2800" dirty="0">
                <a:solidFill>
                  <a:schemeClr val="tx2"/>
                </a:solidFill>
              </a:rPr>
              <a:t>free, to the world</a:t>
            </a:r>
          </a:p>
          <a:p>
            <a:pPr marL="539750" indent="-539750"/>
            <a:r>
              <a:rPr lang="en-GB" sz="2800" dirty="0"/>
              <a:t>Secure storage (for completed work and for work-in-progress)</a:t>
            </a:r>
          </a:p>
          <a:p>
            <a:pPr marL="539750" indent="-539750"/>
            <a:r>
              <a:rPr lang="en-GB" sz="2800" dirty="0"/>
              <a:t>A location for supporting data that are unpublished</a:t>
            </a:r>
          </a:p>
          <a:p>
            <a:pPr marL="539750" indent="-539750"/>
            <a:r>
              <a:rPr lang="en-GB" sz="2800" dirty="0"/>
              <a:t>One-input-many outputs (CVs, publications)</a:t>
            </a:r>
          </a:p>
          <a:p>
            <a:pPr marL="539750" indent="-539750"/>
            <a:r>
              <a:rPr lang="en-GB" sz="2800" dirty="0"/>
              <a:t>Tool for research </a:t>
            </a:r>
            <a:r>
              <a:rPr lang="en-GB" sz="2800" dirty="0" smtClean="0"/>
              <a:t>assessment</a:t>
            </a:r>
          </a:p>
          <a:p>
            <a:pPr marL="539750" indent="-539750"/>
            <a:r>
              <a:rPr lang="en-GB" dirty="0" smtClean="0"/>
              <a:t>Personal marketing tool</a:t>
            </a:r>
          </a:p>
          <a:p>
            <a:pPr marL="539750" indent="-539750"/>
            <a:r>
              <a:rPr lang="en-GB" sz="2800" dirty="0" smtClean="0"/>
              <a:t>The route to maximal visibility and impact for their work</a:t>
            </a:r>
          </a:p>
          <a:p>
            <a:pPr marL="539750" indent="-539750">
              <a:buFont typeface="Wingdings" pitchFamily="-109" charset="2"/>
              <a:buNone/>
            </a:pP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142876"/>
            <a:ext cx="8606971" cy="564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Every e-print tells a story…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3708400" y="4652963"/>
            <a:ext cx="0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5867400" y="4652963"/>
            <a:ext cx="0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39750" y="4797425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NIPS Workshop linked to this eprint from its web page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084888" y="4581525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Link placed on “Canonical correlation” page in Wikipedia</a:t>
            </a:r>
          </a:p>
        </p:txBody>
      </p:sp>
      <p:pic>
        <p:nvPicPr>
          <p:cNvPr id="116747" name="Picture 11" descr="Download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41475"/>
            <a:ext cx="7489825" cy="2989263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The early bird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219200"/>
            <a:ext cx="8651876" cy="496093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3484" y="1143000"/>
          <a:ext cx="8229600" cy="47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>
            <a:normAutofit fontScale="90000"/>
          </a:bodyPr>
          <a:lstStyle/>
          <a:p>
            <a:r>
              <a:rPr lang="en-GB" sz="4000"/>
              <a:t>Why researchers publish their work</a:t>
            </a:r>
            <a:endParaRPr lang="en-US" sz="400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5750" y="1560513"/>
          <a:ext cx="8637588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01186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  <a:latin typeface="Lucida Handwriting" pitchFamily="69" charset="0"/>
                <a:ea typeface="Times New Roman" pitchFamily="69" charset="0"/>
                <a:cs typeface="Times New Roman" pitchFamily="69" charset="0"/>
              </a:rPr>
              <a:t>Key Perspectives Ltd</a:t>
            </a:r>
            <a:endParaRPr lang="en-US" sz="1800">
              <a:solidFill>
                <a:schemeClr val="tx2"/>
              </a:solidFill>
              <a:latin typeface="Lucida Handwriting" pitchFamily="69" charset="0"/>
              <a:ea typeface="Times New Roman" pitchFamily="69" charset="0"/>
              <a:cs typeface="Times New Roman" pitchFamily="6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370"/>
            <a:ext cx="9144000" cy="415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  <p:pic>
        <p:nvPicPr>
          <p:cNvPr id="4" name="Picture 3" descr="Martin Skitmore 15 articl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333399"/>
            <a:ext cx="9017000" cy="31369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Luis Ferreira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(Civil Engineering)</a:t>
            </a:r>
            <a:endParaRPr lang="en-US" sz="4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5" name="Picture 4" descr="Luis Ferreira QUT 49 articl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096569"/>
            <a:ext cx="9042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Andrew Worthington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(Economics &amp; Finance)</a:t>
            </a:r>
            <a:endParaRPr lang="en-US" sz="4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5" name="Picture 4" descr="Andrew Worthington 27 articl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136290"/>
            <a:ext cx="90297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1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err="1" smtClean="0"/>
              <a:t>Binh</a:t>
            </a:r>
            <a:r>
              <a:rPr lang="en-US" sz="5333" dirty="0" smtClean="0"/>
              <a:t> Pham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(Information technology)</a:t>
            </a:r>
            <a:endParaRPr lang="en-US" sz="4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5" name="Picture 4" descr="Binh Pham 43 articl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218159"/>
            <a:ext cx="9042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‘traditional’ system of scholarly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Based on print-on-paper</a:t>
            </a:r>
          </a:p>
          <a:p>
            <a:r>
              <a:rPr lang="en-GB" dirty="0" smtClean="0"/>
              <a:t>Old business models had to account for dissemination costs of a physical (often heavy) thing (journal issue, book)</a:t>
            </a:r>
          </a:p>
          <a:p>
            <a:r>
              <a:rPr lang="en-GB" dirty="0" smtClean="0"/>
              <a:t>... and account for unsold copies</a:t>
            </a:r>
          </a:p>
          <a:p>
            <a:r>
              <a:rPr lang="en-GB" dirty="0" smtClean="0"/>
              <a:t>... and for printing those things, etc</a:t>
            </a:r>
          </a:p>
          <a:p>
            <a:r>
              <a:rPr lang="en-GB" dirty="0" smtClean="0"/>
              <a:t>The basic model is to charge for access</a:t>
            </a:r>
          </a:p>
          <a:p>
            <a:r>
              <a:rPr lang="en-GB" dirty="0" smtClean="0"/>
              <a:t>In the Web Age, access should be free, and new business models should develop to enable that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5B3D7"/>
                </a:solidFill>
              </a:rPr>
              <a:t>Publisher </a:t>
            </a:r>
            <a:r>
              <a:rPr lang="en-GB" dirty="0" smtClean="0">
                <a:solidFill>
                  <a:srgbClr val="95B3D7"/>
                </a:solidFill>
              </a:rPr>
              <a:t>permissions</a:t>
            </a:r>
            <a:endParaRPr lang="en-GB" sz="3800" dirty="0">
              <a:solidFill>
                <a:srgbClr val="95B3D7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4788" y="1417637"/>
          <a:ext cx="8748712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69" charset="0"/>
                <a:ea typeface="Times New Roman" pitchFamily="69" charset="0"/>
                <a:cs typeface="Times New Roman" pitchFamily="69" charset="0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 pitchFamily="69" charset="0"/>
              <a:ea typeface="Times New Roman" pitchFamily="69" charset="0"/>
              <a:cs typeface="Times New Roman" pitchFamily="6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5B3D7"/>
                </a:solidFill>
              </a:rPr>
              <a:t>Publisher </a:t>
            </a:r>
            <a:r>
              <a:rPr lang="en-GB" dirty="0" smtClean="0">
                <a:solidFill>
                  <a:srgbClr val="95B3D7"/>
                </a:solidFill>
              </a:rPr>
              <a:t>permissions</a:t>
            </a:r>
            <a:endParaRPr lang="en-GB" sz="3800" dirty="0">
              <a:solidFill>
                <a:srgbClr val="95B3D7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4788" y="1417637"/>
          <a:ext cx="8748712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69" charset="0"/>
                <a:ea typeface="Times New Roman" pitchFamily="69" charset="0"/>
                <a:cs typeface="Times New Roman" pitchFamily="69" charset="0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 pitchFamily="69" charset="0"/>
              <a:ea typeface="Times New Roman" pitchFamily="69" charset="0"/>
              <a:cs typeface="Times New Roman" pitchFamily="6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9204" name="Picture 4" descr="RoMEO front page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933450"/>
            <a:ext cx="9124950" cy="4991100"/>
          </a:xfrm>
          <a:prstGeom prst="rect">
            <a:avLst/>
          </a:prstGeom>
          <a:noFill/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B0F0"/>
                </a:solidFill>
                <a:latin typeface="Lucida Handwriting" pitchFamily="69" charset="0"/>
                <a:ea typeface="Times New Roman" pitchFamily="69" charset="0"/>
                <a:cs typeface="Times New Roman" pitchFamily="69" charset="0"/>
              </a:rPr>
              <a:t>Key Perspectives Ltd</a:t>
            </a:r>
            <a:endParaRPr lang="en-US">
              <a:solidFill>
                <a:srgbClr val="00B0F0"/>
              </a:solidFill>
              <a:latin typeface="Lucida Handwriting" pitchFamily="69" charset="0"/>
              <a:ea typeface="Times New Roman" pitchFamily="69" charset="0"/>
              <a:cs typeface="Times New Roman" pitchFamily="6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university’s repository</a:t>
            </a:r>
          </a:p>
          <a:p>
            <a:r>
              <a:rPr lang="en-GB" dirty="0" smtClean="0"/>
              <a:t>In The Depot if your university does not have a repository</a:t>
            </a:r>
          </a:p>
          <a:p>
            <a:r>
              <a:rPr lang="en-US" dirty="0" smtClean="0">
                <a:hlinkClick r:id="rId2"/>
              </a:rPr>
              <a:t>http://www.depot.edina.ac.uk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Repository space for those without an institutional repository</a:t>
            </a:r>
          </a:p>
          <a:p>
            <a:r>
              <a:rPr lang="en-US" dirty="0" smtClean="0"/>
              <a:t>A re-direct service to a more appropriate resource if available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 dirty="0" smtClean="0"/>
              <a:t>An </a:t>
            </a:r>
            <a:r>
              <a:rPr lang="en-GB" b="1" dirty="0"/>
              <a:t>institutional</a:t>
            </a:r>
            <a:r>
              <a:rPr lang="en-GB" dirty="0"/>
              <a:t> </a:t>
            </a:r>
            <a:r>
              <a:rPr lang="en-GB" dirty="0" smtClean="0"/>
              <a:t>repository …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Marketing </a:t>
            </a:r>
            <a:r>
              <a:rPr lang="en-GB" sz="3200" dirty="0"/>
              <a:t>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 Access policies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30200" y="1186934"/>
          <a:ext cx="8483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547688" indent="-3175">
              <a:buNone/>
            </a:pPr>
            <a:r>
              <a:rPr lang="en-US" sz="4000" dirty="0" smtClean="0"/>
              <a:t>It is one of the noblest duties of a university to advance knowledge and to diffuse it, not merely among those who can attend the daily lectures, but far and wide.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</a:t>
            </a:r>
            <a:r>
              <a:rPr lang="en-US" sz="3892" dirty="0" smtClean="0">
                <a:hlinkClick r:id="rId3"/>
              </a:rPr>
              <a:t>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www.openoasis.org</a:t>
            </a: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L serials expenditure graph.tiff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130" y="0"/>
            <a:ext cx="5539740" cy="6292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62923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system is broken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survey (2000):</a:t>
            </a:r>
          </a:p>
          <a:p>
            <a:r>
              <a:rPr lang="en-GB" dirty="0" smtClean="0"/>
              <a:t>56% of research-based institutions in lower-income countries had NO current subscriptions to research journals</a:t>
            </a:r>
          </a:p>
          <a:p>
            <a:r>
              <a:rPr lang="en-GB" dirty="0" smtClean="0"/>
              <a:t>Nor had they for the previous 5 years</a:t>
            </a:r>
          </a:p>
          <a:p>
            <a:r>
              <a:rPr lang="en-GB" dirty="0" smtClean="0"/>
              <a:t>We will never close the “10/90 gap” unless we change the system</a:t>
            </a:r>
          </a:p>
          <a:p>
            <a:r>
              <a:rPr lang="en-GB" dirty="0" smtClean="0"/>
              <a:t>Publicly-funded research should be freely available to the ‘public’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solution:</a:t>
            </a:r>
            <a:br>
              <a:rPr lang="en-US" sz="5400" dirty="0" smtClean="0"/>
            </a:br>
            <a:r>
              <a:rPr lang="en-US" sz="5400" dirty="0" smtClean="0"/>
              <a:t>Open Access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23913"/>
          </a:xfrm>
        </p:spPr>
        <p:txBody>
          <a:bodyPr/>
          <a:lstStyle/>
          <a:p>
            <a:r>
              <a:rPr lang="en-GB" sz="4800" dirty="0"/>
              <a:t>Open Access: Who benefits?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142287" cy="3095625"/>
          </a:xfrm>
        </p:spPr>
        <p:txBody>
          <a:bodyPr/>
          <a:lstStyle/>
          <a:p>
            <a:pPr marL="534988" indent="-534988"/>
            <a:r>
              <a:rPr lang="en-GB" sz="3600" dirty="0" smtClean="0"/>
              <a:t>Researchers</a:t>
            </a:r>
          </a:p>
          <a:p>
            <a:pPr marL="534988" indent="-534988"/>
            <a:r>
              <a:rPr lang="en-GB" sz="3600" dirty="0" smtClean="0"/>
              <a:t>Institutions</a:t>
            </a:r>
          </a:p>
          <a:p>
            <a:pPr marL="534988" indent="-534988"/>
            <a:r>
              <a:rPr lang="en-GB" sz="3600" dirty="0" smtClean="0"/>
              <a:t>National </a:t>
            </a:r>
            <a:r>
              <a:rPr lang="en-GB" sz="3600" dirty="0"/>
              <a:t>economies</a:t>
            </a:r>
            <a:endParaRPr lang="en-GB" sz="3600" dirty="0" smtClean="0"/>
          </a:p>
          <a:p>
            <a:pPr marL="534988" indent="-534988"/>
            <a:r>
              <a:rPr lang="en-GB" sz="3600" dirty="0" smtClean="0"/>
              <a:t>Science </a:t>
            </a:r>
            <a:r>
              <a:rPr lang="en-GB" sz="3600" dirty="0"/>
              <a:t>and society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70303</TotalTime>
  <Words>1117</Words>
  <Application>Microsoft Macintosh PowerPoint</Application>
  <PresentationFormat>On-screen Show (4:3)</PresentationFormat>
  <Paragraphs>195</Paragraphs>
  <Slides>48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Open Access to research</vt:lpstr>
      <vt:lpstr>Some context</vt:lpstr>
      <vt:lpstr>Why researchers publish their work</vt:lpstr>
      <vt:lpstr>The ‘traditional’ system of scholarly communication</vt:lpstr>
      <vt:lpstr>Slide 5</vt:lpstr>
      <vt:lpstr>The system is broken</vt:lpstr>
      <vt:lpstr>The solution: Open Access</vt:lpstr>
      <vt:lpstr>Open Access</vt:lpstr>
      <vt:lpstr>Open Access: Who benefits?</vt:lpstr>
      <vt:lpstr>Why Open Access</vt:lpstr>
      <vt:lpstr>Open Access: how</vt:lpstr>
      <vt:lpstr>Open Access journals</vt:lpstr>
      <vt:lpstr>DOAJ categories</vt:lpstr>
      <vt:lpstr>Open Access repositories</vt:lpstr>
      <vt:lpstr>Where repositories are</vt:lpstr>
      <vt:lpstr>CERN</vt:lpstr>
      <vt:lpstr>Slide 17</vt:lpstr>
      <vt:lpstr>What they contain</vt:lpstr>
      <vt:lpstr>A well-filled repository</vt:lpstr>
      <vt:lpstr>And it gets used</vt:lpstr>
      <vt:lpstr>Visibility: an author’s testimony  </vt:lpstr>
      <vt:lpstr>An institutional repository provides researchers with:</vt:lpstr>
      <vt:lpstr>Slide 23</vt:lpstr>
      <vt:lpstr>Slide 24</vt:lpstr>
      <vt:lpstr>Slide 25</vt:lpstr>
      <vt:lpstr>Every e-print tells a story…</vt:lpstr>
      <vt:lpstr>Impact</vt:lpstr>
      <vt:lpstr>The early bird …</vt:lpstr>
      <vt:lpstr>Engineering</vt:lpstr>
      <vt:lpstr>Clinical medicine</vt:lpstr>
      <vt:lpstr>Social science</vt:lpstr>
      <vt:lpstr>What OA means to a researcher</vt:lpstr>
      <vt:lpstr>Slide 33</vt:lpstr>
      <vt:lpstr>Slide 34</vt:lpstr>
      <vt:lpstr>Ray Frost’s impact</vt:lpstr>
      <vt:lpstr>Martin Skitmore (Urban Design)</vt:lpstr>
      <vt:lpstr>Luis Ferreira (Civil Engineering)</vt:lpstr>
      <vt:lpstr>Andrew Worthington (Economics &amp; Finance)</vt:lpstr>
      <vt:lpstr>Binh Pham (Information technology)</vt:lpstr>
      <vt:lpstr>How to make your work  Open Access through a repository</vt:lpstr>
      <vt:lpstr>Publisher permissions</vt:lpstr>
      <vt:lpstr>Publisher permissions</vt:lpstr>
      <vt:lpstr>Slide 43</vt:lpstr>
      <vt:lpstr>Where?</vt:lpstr>
      <vt:lpstr>An institutional repository …</vt:lpstr>
      <vt:lpstr>Open Access policies</vt:lpstr>
      <vt:lpstr>Daniel Coit Gilman  First President, Johns Hopkins University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and competitive advantage for researchers and universities: how to make the most of what you have</dc:title>
  <dc:creator>ALMA SWAN</dc:creator>
  <cp:lastModifiedBy>ALMA SWAN</cp:lastModifiedBy>
  <cp:revision>38</cp:revision>
  <dcterms:created xsi:type="dcterms:W3CDTF">2010-04-06T05:59:08Z</dcterms:created>
  <dcterms:modified xsi:type="dcterms:W3CDTF">2010-04-06T09:30:48Z</dcterms:modified>
</cp:coreProperties>
</file>