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3"/>
  </p:notesMasterIdLst>
  <p:handoutMasterIdLst>
    <p:handoutMasterId r:id="rId4"/>
  </p:handoutMasterIdLst>
  <p:sldIdLst>
    <p:sldId id="259" r:id="rId2"/>
  </p:sldIdLst>
  <p:sldSz cx="30279975" cy="30279975"/>
  <p:notesSz cx="6834188" cy="9979025"/>
  <p:defaultTextStyle>
    <a:defPPr>
      <a:defRPr lang="en-GB"/>
    </a:defPPr>
    <a:lvl1pPr algn="l" rtl="0" fontAlgn="base">
      <a:spcBef>
        <a:spcPct val="0"/>
      </a:spcBef>
      <a:spcAft>
        <a:spcPct val="0"/>
      </a:spcAft>
      <a:defRPr sz="1800" kern="1200">
        <a:solidFill>
          <a:schemeClr val="tx1"/>
        </a:solidFill>
        <a:latin typeface="Arial" pitchFamily="34" charset="0"/>
        <a:ea typeface="+mn-ea"/>
        <a:cs typeface="+mn-cs"/>
      </a:defRPr>
    </a:lvl1pPr>
    <a:lvl2pPr marL="457046" algn="l" rtl="0" fontAlgn="base">
      <a:spcBef>
        <a:spcPct val="0"/>
      </a:spcBef>
      <a:spcAft>
        <a:spcPct val="0"/>
      </a:spcAft>
      <a:defRPr sz="1800" kern="1200">
        <a:solidFill>
          <a:schemeClr val="tx1"/>
        </a:solidFill>
        <a:latin typeface="Arial" pitchFamily="34" charset="0"/>
        <a:ea typeface="+mn-ea"/>
        <a:cs typeface="+mn-cs"/>
      </a:defRPr>
    </a:lvl2pPr>
    <a:lvl3pPr marL="914097" algn="l" rtl="0" fontAlgn="base">
      <a:spcBef>
        <a:spcPct val="0"/>
      </a:spcBef>
      <a:spcAft>
        <a:spcPct val="0"/>
      </a:spcAft>
      <a:defRPr sz="1800" kern="1200">
        <a:solidFill>
          <a:schemeClr val="tx1"/>
        </a:solidFill>
        <a:latin typeface="Arial" pitchFamily="34" charset="0"/>
        <a:ea typeface="+mn-ea"/>
        <a:cs typeface="+mn-cs"/>
      </a:defRPr>
    </a:lvl3pPr>
    <a:lvl4pPr marL="1371143" algn="l" rtl="0" fontAlgn="base">
      <a:spcBef>
        <a:spcPct val="0"/>
      </a:spcBef>
      <a:spcAft>
        <a:spcPct val="0"/>
      </a:spcAft>
      <a:defRPr sz="1800" kern="1200">
        <a:solidFill>
          <a:schemeClr val="tx1"/>
        </a:solidFill>
        <a:latin typeface="Arial" pitchFamily="34" charset="0"/>
        <a:ea typeface="+mn-ea"/>
        <a:cs typeface="+mn-cs"/>
      </a:defRPr>
    </a:lvl4pPr>
    <a:lvl5pPr marL="1828193" algn="l" rtl="0" fontAlgn="base">
      <a:spcBef>
        <a:spcPct val="0"/>
      </a:spcBef>
      <a:spcAft>
        <a:spcPct val="0"/>
      </a:spcAft>
      <a:defRPr sz="1800" kern="1200">
        <a:solidFill>
          <a:schemeClr val="tx1"/>
        </a:solidFill>
        <a:latin typeface="Arial" pitchFamily="34" charset="0"/>
        <a:ea typeface="+mn-ea"/>
        <a:cs typeface="+mn-cs"/>
      </a:defRPr>
    </a:lvl5pPr>
    <a:lvl6pPr marL="2285239" algn="l" defTabSz="914097" rtl="0" eaLnBrk="1" latinLnBrk="0" hangingPunct="1">
      <a:defRPr sz="1800" kern="1200">
        <a:solidFill>
          <a:schemeClr val="tx1"/>
        </a:solidFill>
        <a:latin typeface="Arial" pitchFamily="34" charset="0"/>
        <a:ea typeface="+mn-ea"/>
        <a:cs typeface="+mn-cs"/>
      </a:defRPr>
    </a:lvl6pPr>
    <a:lvl7pPr marL="2742285" algn="l" defTabSz="914097" rtl="0" eaLnBrk="1" latinLnBrk="0" hangingPunct="1">
      <a:defRPr sz="1800" kern="1200">
        <a:solidFill>
          <a:schemeClr val="tx1"/>
        </a:solidFill>
        <a:latin typeface="Arial" pitchFamily="34" charset="0"/>
        <a:ea typeface="+mn-ea"/>
        <a:cs typeface="+mn-cs"/>
      </a:defRPr>
    </a:lvl7pPr>
    <a:lvl8pPr marL="3199336" algn="l" defTabSz="914097" rtl="0" eaLnBrk="1" latinLnBrk="0" hangingPunct="1">
      <a:defRPr sz="1800" kern="1200">
        <a:solidFill>
          <a:schemeClr val="tx1"/>
        </a:solidFill>
        <a:latin typeface="Arial" pitchFamily="34" charset="0"/>
        <a:ea typeface="+mn-ea"/>
        <a:cs typeface="+mn-cs"/>
      </a:defRPr>
    </a:lvl8pPr>
    <a:lvl9pPr marL="3656382" algn="l" defTabSz="914097" rtl="0" eaLnBrk="1" latinLnBrk="0" hangingPunct="1">
      <a:defRPr sz="18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DFE"/>
    <a:srgbClr val="00FFFF"/>
    <a:srgbClr val="DEF6E1"/>
    <a:srgbClr val="FFFFFF"/>
    <a:srgbClr val="E46C3C"/>
    <a:srgbClr val="DFD2FC"/>
    <a:srgbClr val="E1FBE9"/>
    <a:srgbClr val="89C000"/>
    <a:srgbClr val="EAE2FE"/>
    <a:srgbClr val="F1ECF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98910" autoAdjust="0"/>
  </p:normalViewPr>
  <p:slideViewPr>
    <p:cSldViewPr snapToGrid="0">
      <p:cViewPr>
        <p:scale>
          <a:sx n="20" d="100"/>
          <a:sy n="20" d="100"/>
        </p:scale>
        <p:origin x="-2034" y="-192"/>
      </p:cViewPr>
      <p:guideLst>
        <p:guide orient="horz" pos="3638"/>
        <p:guide pos="6616"/>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10326"/>
    </p:cViewPr>
  </p:sorterViewPr>
  <p:notesViewPr>
    <p:cSldViewPr snapToGrid="0">
      <p:cViewPr varScale="1">
        <p:scale>
          <a:sx n="116" d="100"/>
          <a:sy n="116" d="100"/>
        </p:scale>
        <p:origin x="-228" y="-102"/>
      </p:cViewPr>
      <p:guideLst>
        <p:guide orient="horz" pos="3144"/>
        <p:guide pos="215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61882" cy="498719"/>
          </a:xfrm>
          <a:prstGeom prst="rect">
            <a:avLst/>
          </a:prstGeom>
          <a:noFill/>
          <a:ln w="9525">
            <a:noFill/>
            <a:miter lim="800000"/>
            <a:headEnd/>
            <a:tailEnd/>
          </a:ln>
          <a:effectLst/>
        </p:spPr>
        <p:txBody>
          <a:bodyPr vert="horz" wrap="square" lIns="96064" tIns="48032" rIns="96064" bIns="48032" numCol="1" anchor="t" anchorCtr="0" compatLnSpc="1">
            <a:prstTxWarp prst="textNoShape">
              <a:avLst/>
            </a:prstTxWarp>
          </a:bodyPr>
          <a:lstStyle>
            <a:lvl1pPr defTabSz="960740">
              <a:defRPr sz="1200"/>
            </a:lvl1pPr>
          </a:lstStyle>
          <a:p>
            <a:endParaRPr lang="en-GB"/>
          </a:p>
        </p:txBody>
      </p:sp>
      <p:sp>
        <p:nvSpPr>
          <p:cNvPr id="5123" name="Rectangle 3"/>
          <p:cNvSpPr>
            <a:spLocks noGrp="1" noChangeArrowheads="1"/>
          </p:cNvSpPr>
          <p:nvPr>
            <p:ph type="dt" sz="quarter" idx="1"/>
          </p:nvPr>
        </p:nvSpPr>
        <p:spPr bwMode="auto">
          <a:xfrm>
            <a:off x="3871213" y="0"/>
            <a:ext cx="2961882" cy="498719"/>
          </a:xfrm>
          <a:prstGeom prst="rect">
            <a:avLst/>
          </a:prstGeom>
          <a:noFill/>
          <a:ln w="9525">
            <a:noFill/>
            <a:miter lim="800000"/>
            <a:headEnd/>
            <a:tailEnd/>
          </a:ln>
          <a:effectLst/>
        </p:spPr>
        <p:txBody>
          <a:bodyPr vert="horz" wrap="square" lIns="96064" tIns="48032" rIns="96064" bIns="48032" numCol="1" anchor="t" anchorCtr="0" compatLnSpc="1">
            <a:prstTxWarp prst="textNoShape">
              <a:avLst/>
            </a:prstTxWarp>
          </a:bodyPr>
          <a:lstStyle>
            <a:lvl1pPr algn="r" defTabSz="960740">
              <a:defRPr sz="1200"/>
            </a:lvl1pPr>
          </a:lstStyle>
          <a:p>
            <a:endParaRPr lang="en-GB"/>
          </a:p>
        </p:txBody>
      </p:sp>
      <p:sp>
        <p:nvSpPr>
          <p:cNvPr id="5124" name="Rectangle 4"/>
          <p:cNvSpPr>
            <a:spLocks noGrp="1" noChangeArrowheads="1"/>
          </p:cNvSpPr>
          <p:nvPr>
            <p:ph type="ftr" sz="quarter" idx="2"/>
          </p:nvPr>
        </p:nvSpPr>
        <p:spPr bwMode="auto">
          <a:xfrm>
            <a:off x="1" y="9477977"/>
            <a:ext cx="2961882" cy="498719"/>
          </a:xfrm>
          <a:prstGeom prst="rect">
            <a:avLst/>
          </a:prstGeom>
          <a:noFill/>
          <a:ln w="9525">
            <a:noFill/>
            <a:miter lim="800000"/>
            <a:headEnd/>
            <a:tailEnd/>
          </a:ln>
          <a:effectLst/>
        </p:spPr>
        <p:txBody>
          <a:bodyPr vert="horz" wrap="square" lIns="96064" tIns="48032" rIns="96064" bIns="48032" numCol="1" anchor="b" anchorCtr="0" compatLnSpc="1">
            <a:prstTxWarp prst="textNoShape">
              <a:avLst/>
            </a:prstTxWarp>
          </a:bodyPr>
          <a:lstStyle>
            <a:lvl1pPr defTabSz="960740">
              <a:defRPr sz="1200"/>
            </a:lvl1pPr>
          </a:lstStyle>
          <a:p>
            <a:endParaRPr lang="en-GB"/>
          </a:p>
        </p:txBody>
      </p:sp>
      <p:sp>
        <p:nvSpPr>
          <p:cNvPr id="5125" name="Rectangle 5"/>
          <p:cNvSpPr>
            <a:spLocks noGrp="1" noChangeArrowheads="1"/>
          </p:cNvSpPr>
          <p:nvPr>
            <p:ph type="sldNum" sz="quarter" idx="3"/>
          </p:nvPr>
        </p:nvSpPr>
        <p:spPr bwMode="auto">
          <a:xfrm>
            <a:off x="3871213" y="9477977"/>
            <a:ext cx="2961882" cy="498719"/>
          </a:xfrm>
          <a:prstGeom prst="rect">
            <a:avLst/>
          </a:prstGeom>
          <a:noFill/>
          <a:ln w="9525">
            <a:noFill/>
            <a:miter lim="800000"/>
            <a:headEnd/>
            <a:tailEnd/>
          </a:ln>
          <a:effectLst/>
        </p:spPr>
        <p:txBody>
          <a:bodyPr vert="horz" wrap="square" lIns="96064" tIns="48032" rIns="96064" bIns="48032" numCol="1" anchor="b" anchorCtr="0" compatLnSpc="1">
            <a:prstTxWarp prst="textNoShape">
              <a:avLst/>
            </a:prstTxWarp>
          </a:bodyPr>
          <a:lstStyle>
            <a:lvl1pPr algn="r" defTabSz="960740">
              <a:defRPr sz="1200"/>
            </a:lvl1pPr>
          </a:lstStyle>
          <a:p>
            <a:fld id="{7E7239BD-5372-456D-BAD3-FDCA94F6E29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22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71913" y="0"/>
            <a:ext cx="2960687" cy="498475"/>
          </a:xfrm>
          <a:prstGeom prst="rect">
            <a:avLst/>
          </a:prstGeom>
        </p:spPr>
        <p:txBody>
          <a:bodyPr vert="horz" lIns="91440" tIns="45720" rIns="91440" bIns="45720" rtlCol="0"/>
          <a:lstStyle>
            <a:lvl1pPr algn="r">
              <a:defRPr sz="1200"/>
            </a:lvl1pPr>
          </a:lstStyle>
          <a:p>
            <a:fld id="{931D9C50-0DD3-4263-A842-7BBEA0398A02}" type="datetimeFigureOut">
              <a:rPr lang="en-GB" smtClean="0"/>
              <a:pPr/>
              <a:t>14/09/2010</a:t>
            </a:fld>
            <a:endParaRPr lang="en-GB"/>
          </a:p>
        </p:txBody>
      </p:sp>
      <p:sp>
        <p:nvSpPr>
          <p:cNvPr id="4" name="Slide Image Placeholder 3"/>
          <p:cNvSpPr>
            <a:spLocks noGrp="1" noRot="1" noChangeAspect="1"/>
          </p:cNvSpPr>
          <p:nvPr>
            <p:ph type="sldImg" idx="2"/>
          </p:nvPr>
        </p:nvSpPr>
        <p:spPr>
          <a:xfrm>
            <a:off x="1546225" y="747713"/>
            <a:ext cx="3743325"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78963"/>
            <a:ext cx="29622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a:defRPr sz="1200"/>
            </a:lvl1pPr>
          </a:lstStyle>
          <a:p>
            <a:fld id="{E7003A2E-E1CD-4DD5-9506-0C2660719B6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747713"/>
            <a:ext cx="3743325" cy="37433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7003A2E-E1CD-4DD5-9506-0C2660719B6F}"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766333" y="6055995"/>
            <a:ext cx="26000405" cy="8074660"/>
          </a:xfrm>
          <a:ln>
            <a:noFill/>
          </a:ln>
        </p:spPr>
        <p:txBody>
          <a:bodyPr vert="horz" tIns="0" rIns="8352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1766333" y="14254884"/>
            <a:ext cx="26010499" cy="7738216"/>
          </a:xfrm>
        </p:spPr>
        <p:txBody>
          <a:bodyPr lIns="0" rIns="83529"/>
          <a:lstStyle>
            <a:lvl1pPr marL="0" marR="208822" indent="0" algn="r">
              <a:buNone/>
              <a:defRPr>
                <a:solidFill>
                  <a:schemeClr val="tx1"/>
                </a:solidFill>
              </a:defRPr>
            </a:lvl1pPr>
            <a:lvl2pPr marL="2088215" indent="0" algn="ctr">
              <a:buNone/>
            </a:lvl2pPr>
            <a:lvl3pPr marL="4176431" indent="0" algn="ctr">
              <a:buNone/>
            </a:lvl3pPr>
            <a:lvl4pPr marL="6264646" indent="0" algn="ctr">
              <a:buNone/>
            </a:lvl4pPr>
            <a:lvl5pPr marL="8352861" indent="0" algn="ctr">
              <a:buNone/>
            </a:lvl5pPr>
            <a:lvl6pPr marL="10441076" indent="0" algn="ctr">
              <a:buNone/>
            </a:lvl6pPr>
            <a:lvl7pPr marL="12529292" indent="0" algn="ctr">
              <a:buNone/>
            </a:lvl7pPr>
            <a:lvl8pPr marL="14617507" indent="0" algn="ctr">
              <a:buNone/>
            </a:lvl8pPr>
            <a:lvl9pPr marL="16705722"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D293D80A-7F27-47E7-86C1-B98CA4B8A43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7913DA-9166-4FD0-A91D-0EA4138084F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4037338"/>
            <a:ext cx="6812994" cy="2301138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14000" y="4037338"/>
            <a:ext cx="19934317" cy="2301138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9BEC7-AC90-4F28-A119-49472F97D73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F8E236-BFCB-4462-9D67-15287BEE9F0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6240" y="5813756"/>
            <a:ext cx="25737979" cy="601562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56240" y="11941843"/>
            <a:ext cx="25737979" cy="6665798"/>
          </a:xfrm>
        </p:spPr>
        <p:txBody>
          <a:bodyPr lIns="208822" rIns="208822" anchor="t"/>
          <a:lstStyle>
            <a:lvl1pPr marL="0" indent="0">
              <a:buNone/>
              <a:defRPr sz="10000">
                <a:solidFill>
                  <a:schemeClr val="tx1"/>
                </a:solidFill>
              </a:defRPr>
            </a:lvl1pPr>
            <a:lvl2pPr>
              <a:buNone/>
              <a:defRPr sz="8200">
                <a:solidFill>
                  <a:schemeClr val="tx1">
                    <a:tint val="75000"/>
                  </a:schemeClr>
                </a:solidFill>
              </a:defRPr>
            </a:lvl2pPr>
            <a:lvl3pPr>
              <a:buNone/>
              <a:defRPr sz="7300">
                <a:solidFill>
                  <a:schemeClr val="tx1">
                    <a:tint val="75000"/>
                  </a:schemeClr>
                </a:solidFill>
              </a:defRPr>
            </a:lvl3pPr>
            <a:lvl4pPr>
              <a:buNone/>
              <a:defRPr sz="6400">
                <a:solidFill>
                  <a:schemeClr val="tx1">
                    <a:tint val="75000"/>
                  </a:schemeClr>
                </a:solidFill>
              </a:defRPr>
            </a:lvl4pPr>
            <a:lvl5pPr>
              <a:buNone/>
              <a:defRPr sz="6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CE3B23-71F5-4973-8235-C67E883191D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999" y="3108745"/>
            <a:ext cx="27251978" cy="5046663"/>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513999" y="8477709"/>
            <a:ext cx="13373656" cy="19581051"/>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5392321" y="8477709"/>
            <a:ext cx="13373656" cy="19581051"/>
          </a:xfrm>
        </p:spPr>
        <p:txBody>
          <a:bodyPr/>
          <a:lstStyle>
            <a:lvl1pPr>
              <a:defRPr sz="11900"/>
            </a:lvl1pPr>
            <a:lvl2pPr>
              <a:defRPr sz="11000"/>
            </a:lvl2pPr>
            <a:lvl3pPr>
              <a:defRPr sz="9100"/>
            </a:lvl3pPr>
            <a:lvl4pPr>
              <a:defRPr sz="82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D80F-5082-4771-9722-3140126DE6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3108745"/>
            <a:ext cx="27251978" cy="5046663"/>
          </a:xfrm>
        </p:spPr>
        <p:txBody>
          <a:bodyPr tIns="208822"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13999" y="8191435"/>
            <a:ext cx="13378914" cy="2911222"/>
          </a:xfrm>
        </p:spPr>
        <p:txBody>
          <a:bodyPr lIns="208822" tIns="0" rIns="208822" bIns="0" anchor="ctr">
            <a:noAutofit/>
          </a:bodyP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5381808" y="8211347"/>
            <a:ext cx="13384170" cy="2891314"/>
          </a:xfrm>
        </p:spPr>
        <p:txBody>
          <a:bodyPr lIns="208822" tIns="0" rIns="208822" bIns="0" anchor="ctr"/>
          <a:lstStyle>
            <a:lvl1pPr marL="0" indent="0">
              <a:buNone/>
              <a:defRPr sz="11000" b="1" cap="none" baseline="0">
                <a:solidFill>
                  <a:schemeClr val="tx2"/>
                </a:solidFill>
                <a:effectLst/>
              </a:defRPr>
            </a:lvl1pPr>
            <a:lvl2pPr>
              <a:buNone/>
              <a:defRPr sz="9100" b="1"/>
            </a:lvl2pPr>
            <a:lvl3pPr>
              <a:buNone/>
              <a:defRPr sz="8200" b="1"/>
            </a:lvl3pPr>
            <a:lvl4pPr>
              <a:buNone/>
              <a:defRPr sz="7300" b="1"/>
            </a:lvl4pPr>
            <a:lvl5pPr>
              <a:buNone/>
              <a:defRPr sz="7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513999" y="11102659"/>
            <a:ext cx="13378914" cy="16979922"/>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5381808" y="11102659"/>
            <a:ext cx="13384170" cy="16979922"/>
          </a:xfrm>
        </p:spPr>
        <p:txBody>
          <a:bodyPr tIns="0"/>
          <a:lstStyle>
            <a:lvl1pPr>
              <a:defRPr sz="10000"/>
            </a:lvl1pPr>
            <a:lvl2pPr>
              <a:defRPr sz="9100"/>
            </a:lvl2pPr>
            <a:lvl3pPr>
              <a:defRPr sz="8200"/>
            </a:lvl3pPr>
            <a:lvl4pPr>
              <a:defRPr sz="7300"/>
            </a:lvl4pPr>
            <a:lvl5pPr>
              <a:defRPr sz="7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26B73-0C4B-44FE-B211-439443B338D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999" y="3108745"/>
            <a:ext cx="27504310" cy="5046663"/>
          </a:xfrm>
        </p:spPr>
        <p:txBody>
          <a:bodyPr vert="horz" tIns="208822"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28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97050F-412D-47F5-ABA0-449C1A0850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430159-EF07-4064-8B57-C6B713BC3C6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0999" y="2271007"/>
            <a:ext cx="9083993" cy="5130774"/>
          </a:xfrm>
        </p:spPr>
        <p:txBody>
          <a:bodyPr lIns="0" anchor="b">
            <a:noAutofit/>
          </a:bodyPr>
          <a:lstStyle>
            <a:lvl1pPr algn="l" rtl="0">
              <a:spcBef>
                <a:spcPct val="0"/>
              </a:spcBef>
              <a:buNone/>
              <a:defRPr sz="11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270999" y="7401772"/>
            <a:ext cx="9083993" cy="20186650"/>
          </a:xfrm>
        </p:spPr>
        <p:txBody>
          <a:bodyPr lIns="83529" rIns="83529"/>
          <a:lstStyle>
            <a:lvl1pPr marL="0" indent="0" algn="l">
              <a:buNone/>
              <a:defRPr sz="6400"/>
            </a:lvl1pPr>
            <a:lvl2pPr indent="0" algn="l">
              <a:buNone/>
              <a:defRPr sz="5500"/>
            </a:lvl2pPr>
            <a:lvl3pPr indent="0" algn="l">
              <a:buNone/>
              <a:defRPr sz="4600"/>
            </a:lvl3pPr>
            <a:lvl4pPr indent="0" algn="l">
              <a:buNone/>
              <a:defRPr sz="4100"/>
            </a:lvl4pPr>
            <a:lvl5pPr indent="0" algn="l">
              <a:buNone/>
              <a:defRPr sz="41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1838631" y="7401772"/>
            <a:ext cx="16927347" cy="20186650"/>
          </a:xfrm>
        </p:spPr>
        <p:txBody>
          <a:bodyPr tIns="0"/>
          <a:lstStyle>
            <a:lvl1pPr>
              <a:defRPr sz="12800"/>
            </a:lvl1pPr>
            <a:lvl2pPr>
              <a:defRPr sz="11900"/>
            </a:lvl2pPr>
            <a:lvl3pPr>
              <a:defRPr sz="11000"/>
            </a:lvl3pPr>
            <a:lvl4pPr>
              <a:defRPr sz="9100"/>
            </a:lvl4pPr>
            <a:lvl5pPr>
              <a:defRPr sz="8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DD7491-563F-41AB-BA9F-CC10431A6AE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0483259" y="4892469"/>
            <a:ext cx="17410986" cy="1816798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17643" tIns="208822" rIns="417643" bIns="208822" rtlCol="0" anchor="ctr"/>
          <a:lstStyle/>
          <a:p>
            <a:pPr algn="ctr" eaLnBrk="1" latinLnBrk="0" hangingPunct="1"/>
            <a:endParaRPr kumimoji="0" lang="en-US"/>
          </a:p>
        </p:txBody>
      </p:sp>
      <p:sp>
        <p:nvSpPr>
          <p:cNvPr id="12" name="Right Triangle 11"/>
          <p:cNvSpPr/>
          <p:nvPr/>
        </p:nvSpPr>
        <p:spPr>
          <a:xfrm rot="420000" flipV="1">
            <a:off x="26505356" y="23664869"/>
            <a:ext cx="514760" cy="68634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17643" tIns="208822" rIns="417643" bIns="208822" rtlCol="0" anchor="ctr"/>
          <a:lstStyle/>
          <a:p>
            <a:pPr algn="ctr" eaLnBrk="1" latinLnBrk="0" hangingPunct="1"/>
            <a:endParaRPr kumimoji="0" lang="en-US"/>
          </a:p>
        </p:txBody>
      </p:sp>
      <p:sp>
        <p:nvSpPr>
          <p:cNvPr id="2" name="Title 1"/>
          <p:cNvSpPr>
            <a:spLocks noGrp="1"/>
          </p:cNvSpPr>
          <p:nvPr>
            <p:ph type="title"/>
          </p:nvPr>
        </p:nvSpPr>
        <p:spPr>
          <a:xfrm>
            <a:off x="2018666" y="5196768"/>
            <a:ext cx="7327754" cy="6987711"/>
          </a:xfrm>
        </p:spPr>
        <p:txBody>
          <a:bodyPr vert="horz" lIns="208822" tIns="208822" rIns="208822" bIns="208822" anchor="b"/>
          <a:lstStyle>
            <a:lvl1pPr algn="l">
              <a:buNone/>
              <a:defRPr sz="91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2018666" y="12489873"/>
            <a:ext cx="7317661" cy="9622303"/>
          </a:xfrm>
        </p:spPr>
        <p:txBody>
          <a:bodyPr lIns="292350" rIns="208822" bIns="208822" anchor="t"/>
          <a:lstStyle>
            <a:lvl1pPr marL="0" indent="0" algn="l">
              <a:spcBef>
                <a:spcPts val="1142"/>
              </a:spcBef>
              <a:buFontTx/>
              <a:buNone/>
              <a:defRPr sz="5900"/>
            </a:lvl1pPr>
            <a:lvl2pPr>
              <a:defRPr sz="5500"/>
            </a:lvl2pPr>
            <a:lvl3pPr>
              <a:defRPr sz="4600"/>
            </a:lvl3pPr>
            <a:lvl4pPr>
              <a:defRPr sz="4100"/>
            </a:lvl4pPr>
            <a:lvl5pPr>
              <a:defRPr sz="41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26747312" y="28065054"/>
            <a:ext cx="2018665" cy="1612128"/>
          </a:xfrm>
        </p:spPr>
        <p:txBody>
          <a:bodyPr/>
          <a:lstStyle/>
          <a:p>
            <a:fld id="{95031DB9-539B-4284-9185-07874FFAA494}" type="slidenum">
              <a:rPr lang="en-GB" smtClean="0"/>
              <a:pPr/>
              <a:t>‹#›</a:t>
            </a:fld>
            <a:endParaRPr lang="en-GB"/>
          </a:p>
        </p:txBody>
      </p:sp>
      <p:sp>
        <p:nvSpPr>
          <p:cNvPr id="3" name="Picture Placeholder 2"/>
          <p:cNvSpPr>
            <a:spLocks noGrp="1"/>
          </p:cNvSpPr>
          <p:nvPr>
            <p:ph type="pic" idx="1"/>
          </p:nvPr>
        </p:nvSpPr>
        <p:spPr>
          <a:xfrm rot="420000">
            <a:off x="11543060" y="5296202"/>
            <a:ext cx="15291387" cy="17360519"/>
          </a:xfrm>
          <a:prstGeom prst="rect">
            <a:avLst/>
          </a:prstGeom>
          <a:solidFill>
            <a:schemeClr val="bg2"/>
          </a:solidFill>
          <a:ln w="3000" cap="rnd">
            <a:solidFill>
              <a:srgbClr val="C0C0C0"/>
            </a:solidFill>
            <a:round/>
          </a:ln>
          <a:effectLst/>
        </p:spPr>
        <p:txBody>
          <a:bodyPr/>
          <a:lstStyle>
            <a:lvl1pPr marL="0" indent="0">
              <a:buNone/>
              <a:defRPr sz="14600"/>
            </a:lvl1pPr>
          </a:lstStyle>
          <a:p>
            <a:r>
              <a:rPr kumimoji="0" lang="en-US" smtClean="0"/>
              <a:t>Click icon to add picture</a:t>
            </a:r>
            <a:endParaRPr kumimoji="0" lang="en-US" dirty="0"/>
          </a:p>
        </p:txBody>
      </p:sp>
      <p:sp>
        <p:nvSpPr>
          <p:cNvPr id="10" name="Freeform 9"/>
          <p:cNvSpPr>
            <a:spLocks/>
          </p:cNvSpPr>
          <p:nvPr/>
        </p:nvSpPr>
        <p:spPr bwMode="auto">
          <a:xfrm flipV="1">
            <a:off x="-31541" y="25681905"/>
            <a:ext cx="30343058"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14509155" y="27462258"/>
            <a:ext cx="15770820"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0"/>
            <a:duotone>
              <a:schemeClr val="bg1">
                <a:shade val="90000"/>
                <a:satMod val="150000"/>
              </a:schemeClr>
              <a:schemeClr val="bg1">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31541" y="-31543"/>
            <a:ext cx="30343058" cy="459807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14509155" y="-31541"/>
            <a:ext cx="15770820" cy="281772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17643" tIns="208822" rIns="417643" bIns="208822"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1513999" y="3108745"/>
            <a:ext cx="27251978" cy="5046663"/>
          </a:xfrm>
          <a:prstGeom prst="rect">
            <a:avLst/>
          </a:prstGeom>
        </p:spPr>
        <p:txBody>
          <a:bodyPr vert="horz" lIns="0" tIns="208822"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1513999" y="8545682"/>
            <a:ext cx="27251978" cy="19379184"/>
          </a:xfrm>
          <a:prstGeom prst="rect">
            <a:avLst/>
          </a:prstGeom>
        </p:spPr>
        <p:txBody>
          <a:bodyPr vert="horz" lIns="417643" tIns="208822" rIns="417643" bIns="20882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513998" y="28065054"/>
            <a:ext cx="7065328" cy="161212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lang="en-GB"/>
          </a:p>
        </p:txBody>
      </p:sp>
      <p:sp>
        <p:nvSpPr>
          <p:cNvPr id="22" name="Footer Placeholder 21"/>
          <p:cNvSpPr>
            <a:spLocks noGrp="1"/>
          </p:cNvSpPr>
          <p:nvPr>
            <p:ph type="ftr" sz="quarter" idx="3"/>
          </p:nvPr>
        </p:nvSpPr>
        <p:spPr>
          <a:xfrm>
            <a:off x="8831661" y="28065054"/>
            <a:ext cx="11102657" cy="1612128"/>
          </a:xfrm>
          <a:prstGeom prst="rect">
            <a:avLst/>
          </a:prstGeom>
        </p:spPr>
        <p:txBody>
          <a:bodyPr vert="horz" lIns="0" tIns="0" rIns="0" bIns="0" anchor="b"/>
          <a:lstStyle>
            <a:lvl1pPr algn="l" eaLnBrk="1" latinLnBrk="0" hangingPunct="1">
              <a:defRPr kumimoji="0" sz="55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26242647" y="28065054"/>
            <a:ext cx="2523331" cy="1612128"/>
          </a:xfrm>
          <a:prstGeom prst="rect">
            <a:avLst/>
          </a:prstGeom>
        </p:spPr>
        <p:txBody>
          <a:bodyPr vert="horz" lIns="0" tIns="0" rIns="0" bIns="0" anchor="b"/>
          <a:lstStyle>
            <a:lvl1pPr algn="r" eaLnBrk="1" latinLnBrk="0" hangingPunct="1">
              <a:defRPr kumimoji="0" sz="5500">
                <a:solidFill>
                  <a:schemeClr val="tx2">
                    <a:shade val="90000"/>
                  </a:schemeClr>
                </a:solidFill>
              </a:defRPr>
            </a:lvl1pPr>
          </a:lstStyle>
          <a:p>
            <a:fld id="{1DDE3547-BE26-4018-8163-669FF449FB98}" type="slidenum">
              <a:rPr lang="en-GB" smtClean="0"/>
              <a:pPr/>
              <a:t>‹#›</a:t>
            </a:fld>
            <a:endParaRPr lang="en-GB"/>
          </a:p>
        </p:txBody>
      </p:sp>
      <p:grpSp>
        <p:nvGrpSpPr>
          <p:cNvPr id="2" name="Group 1"/>
          <p:cNvGrpSpPr/>
          <p:nvPr/>
        </p:nvGrpSpPr>
        <p:grpSpPr>
          <a:xfrm>
            <a:off x="-62974" y="893688"/>
            <a:ext cx="30401002" cy="286650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1" latinLnBrk="0" hangingPunct="1">
        <a:spcBef>
          <a:spcPct val="0"/>
        </a:spcBef>
        <a:buNone/>
        <a:defRPr kumimoji="0" sz="22800" b="0" kern="1200">
          <a:ln>
            <a:noFill/>
          </a:ln>
          <a:solidFill>
            <a:schemeClr val="tx2"/>
          </a:solidFill>
          <a:effectLst/>
          <a:latin typeface="+mj-lt"/>
          <a:ea typeface="+mj-ea"/>
          <a:cs typeface="+mj-cs"/>
        </a:defRPr>
      </a:lvl1pPr>
    </p:titleStyle>
    <p:bodyStyle>
      <a:lvl1pPr marL="1252929" indent="-1252929" algn="l" rtl="0" eaLnBrk="1" latinLnBrk="0" hangingPunct="1">
        <a:spcBef>
          <a:spcPct val="20000"/>
        </a:spcBef>
        <a:buClr>
          <a:schemeClr val="accent3"/>
        </a:buClr>
        <a:buSzPct val="95000"/>
        <a:buFont typeface="Wingdings 2"/>
        <a:buChar char=""/>
        <a:defRPr kumimoji="0" sz="11900" kern="1200">
          <a:solidFill>
            <a:schemeClr val="tx1"/>
          </a:solidFill>
          <a:latin typeface="+mn-lt"/>
          <a:ea typeface="+mn-ea"/>
          <a:cs typeface="+mn-cs"/>
        </a:defRPr>
      </a:lvl1pPr>
      <a:lvl2pPr marL="2923501" indent="-1127636" algn="l" rtl="0" eaLnBrk="1" latinLnBrk="0" hangingPunct="1">
        <a:spcBef>
          <a:spcPct val="20000"/>
        </a:spcBef>
        <a:buClr>
          <a:schemeClr val="accent1"/>
        </a:buClr>
        <a:buSzPct val="85000"/>
        <a:buFont typeface="Wingdings 2"/>
        <a:buChar char=""/>
        <a:defRPr kumimoji="0" sz="11000" kern="1200">
          <a:solidFill>
            <a:schemeClr val="tx1"/>
          </a:solidFill>
          <a:latin typeface="+mn-lt"/>
          <a:ea typeface="+mn-ea"/>
          <a:cs typeface="+mn-cs"/>
        </a:defRPr>
      </a:lvl2pPr>
      <a:lvl3pPr marL="4176431" indent="-1127636" algn="l" rtl="0" eaLnBrk="1" latinLnBrk="0" hangingPunct="1">
        <a:spcBef>
          <a:spcPct val="20000"/>
        </a:spcBef>
        <a:buClr>
          <a:schemeClr val="accent2"/>
        </a:buClr>
        <a:buSzPct val="70000"/>
        <a:buFont typeface="Wingdings 2"/>
        <a:buChar char=""/>
        <a:defRPr kumimoji="0" sz="9600" kern="1200">
          <a:solidFill>
            <a:schemeClr val="tx1"/>
          </a:solidFill>
          <a:latin typeface="+mn-lt"/>
          <a:ea typeface="+mn-ea"/>
          <a:cs typeface="+mn-cs"/>
        </a:defRPr>
      </a:lvl3pPr>
      <a:lvl4pPr marL="5429360" indent="-960579" algn="l" rtl="0" eaLnBrk="1" latinLnBrk="0" hangingPunct="1">
        <a:spcBef>
          <a:spcPct val="20000"/>
        </a:spcBef>
        <a:buClr>
          <a:schemeClr val="accent3"/>
        </a:buClr>
        <a:buSzPct val="65000"/>
        <a:buFont typeface="Wingdings 2"/>
        <a:buChar char=""/>
        <a:defRPr kumimoji="0" sz="9100" kern="1200">
          <a:solidFill>
            <a:schemeClr val="tx1"/>
          </a:solidFill>
          <a:latin typeface="+mn-lt"/>
          <a:ea typeface="+mn-ea"/>
          <a:cs typeface="+mn-cs"/>
        </a:defRPr>
      </a:lvl4pPr>
      <a:lvl5pPr marL="6682289" indent="-960579" algn="l" rtl="0" eaLnBrk="1" latinLnBrk="0" hangingPunct="1">
        <a:spcBef>
          <a:spcPct val="20000"/>
        </a:spcBef>
        <a:buClr>
          <a:schemeClr val="accent4"/>
        </a:buClr>
        <a:buSzPct val="65000"/>
        <a:buFont typeface="Wingdings 2"/>
        <a:buChar char=""/>
        <a:defRPr kumimoji="0" sz="9100" kern="1200">
          <a:solidFill>
            <a:schemeClr val="tx1"/>
          </a:solidFill>
          <a:latin typeface="+mn-lt"/>
          <a:ea typeface="+mn-ea"/>
          <a:cs typeface="+mn-cs"/>
        </a:defRPr>
      </a:lvl5pPr>
      <a:lvl6pPr marL="7935218" indent="-960579" algn="l" rtl="0" eaLnBrk="1" latinLnBrk="0" hangingPunct="1">
        <a:spcBef>
          <a:spcPct val="20000"/>
        </a:spcBef>
        <a:buClr>
          <a:schemeClr val="accent5"/>
        </a:buClr>
        <a:buSzPct val="80000"/>
        <a:buFont typeface="Wingdings 2"/>
        <a:buChar char=""/>
        <a:defRPr kumimoji="0" sz="8200" kern="1200">
          <a:solidFill>
            <a:schemeClr val="tx1"/>
          </a:solidFill>
          <a:latin typeface="+mn-lt"/>
          <a:ea typeface="+mn-ea"/>
          <a:cs typeface="+mn-cs"/>
        </a:defRPr>
      </a:lvl6pPr>
      <a:lvl7pPr marL="8770504" indent="-835286" algn="l" rtl="0" eaLnBrk="1" latinLnBrk="0" hangingPunct="1">
        <a:spcBef>
          <a:spcPct val="20000"/>
        </a:spcBef>
        <a:buClr>
          <a:schemeClr val="accent6"/>
        </a:buClr>
        <a:buSzPct val="80000"/>
        <a:buFont typeface="Wingdings 2"/>
        <a:buChar char=""/>
        <a:defRPr kumimoji="0" sz="7300" kern="1200" baseline="0">
          <a:solidFill>
            <a:schemeClr val="tx1"/>
          </a:solidFill>
          <a:latin typeface="+mn-lt"/>
          <a:ea typeface="+mn-ea"/>
          <a:cs typeface="+mn-cs"/>
        </a:defRPr>
      </a:lvl7pPr>
      <a:lvl8pPr marL="10023433" indent="-835286" algn="l" rtl="0" eaLnBrk="1" latinLnBrk="0" hangingPunct="1">
        <a:spcBef>
          <a:spcPct val="20000"/>
        </a:spcBef>
        <a:buClr>
          <a:schemeClr val="tx2"/>
        </a:buClr>
        <a:buChar char="•"/>
        <a:defRPr kumimoji="0" sz="7300" kern="1200">
          <a:solidFill>
            <a:schemeClr val="tx1"/>
          </a:solidFill>
          <a:latin typeface="+mn-lt"/>
          <a:ea typeface="+mn-ea"/>
          <a:cs typeface="+mn-cs"/>
        </a:defRPr>
      </a:lvl8pPr>
      <a:lvl9pPr marL="11276363" indent="-835286" algn="l" rtl="0" eaLnBrk="1" latinLnBrk="0" hangingPunct="1">
        <a:spcBef>
          <a:spcPct val="20000"/>
        </a:spcBef>
        <a:buClr>
          <a:schemeClr val="tx2"/>
        </a:buClr>
        <a:buFontTx/>
        <a:buChar char="•"/>
        <a:defRPr kumimoji="0" sz="6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88215" algn="l" rtl="0" eaLnBrk="1" latinLnBrk="0" hangingPunct="1">
        <a:defRPr kumimoji="0" kern="1200">
          <a:solidFill>
            <a:schemeClr val="tx1"/>
          </a:solidFill>
          <a:latin typeface="+mn-lt"/>
          <a:ea typeface="+mn-ea"/>
          <a:cs typeface="+mn-cs"/>
        </a:defRPr>
      </a:lvl2pPr>
      <a:lvl3pPr marL="4176431" algn="l" rtl="0" eaLnBrk="1" latinLnBrk="0" hangingPunct="1">
        <a:defRPr kumimoji="0" kern="1200">
          <a:solidFill>
            <a:schemeClr val="tx1"/>
          </a:solidFill>
          <a:latin typeface="+mn-lt"/>
          <a:ea typeface="+mn-ea"/>
          <a:cs typeface="+mn-cs"/>
        </a:defRPr>
      </a:lvl3pPr>
      <a:lvl4pPr marL="6264646" algn="l" rtl="0" eaLnBrk="1" latinLnBrk="0" hangingPunct="1">
        <a:defRPr kumimoji="0" kern="1200">
          <a:solidFill>
            <a:schemeClr val="tx1"/>
          </a:solidFill>
          <a:latin typeface="+mn-lt"/>
          <a:ea typeface="+mn-ea"/>
          <a:cs typeface="+mn-cs"/>
        </a:defRPr>
      </a:lvl4pPr>
      <a:lvl5pPr marL="8352861" algn="l" rtl="0" eaLnBrk="1" latinLnBrk="0" hangingPunct="1">
        <a:defRPr kumimoji="0" kern="1200">
          <a:solidFill>
            <a:schemeClr val="tx1"/>
          </a:solidFill>
          <a:latin typeface="+mn-lt"/>
          <a:ea typeface="+mn-ea"/>
          <a:cs typeface="+mn-cs"/>
        </a:defRPr>
      </a:lvl5pPr>
      <a:lvl6pPr marL="10441076" algn="l" rtl="0" eaLnBrk="1" latinLnBrk="0" hangingPunct="1">
        <a:defRPr kumimoji="0" kern="1200">
          <a:solidFill>
            <a:schemeClr val="tx1"/>
          </a:solidFill>
          <a:latin typeface="+mn-lt"/>
          <a:ea typeface="+mn-ea"/>
          <a:cs typeface="+mn-cs"/>
        </a:defRPr>
      </a:lvl6pPr>
      <a:lvl7pPr marL="12529292" algn="l" rtl="0" eaLnBrk="1" latinLnBrk="0" hangingPunct="1">
        <a:defRPr kumimoji="0" kern="1200">
          <a:solidFill>
            <a:schemeClr val="tx1"/>
          </a:solidFill>
          <a:latin typeface="+mn-lt"/>
          <a:ea typeface="+mn-ea"/>
          <a:cs typeface="+mn-cs"/>
        </a:defRPr>
      </a:lvl7pPr>
      <a:lvl8pPr marL="14617507" algn="l" rtl="0" eaLnBrk="1" latinLnBrk="0" hangingPunct="1">
        <a:defRPr kumimoji="0" kern="1200">
          <a:solidFill>
            <a:schemeClr val="tx1"/>
          </a:solidFill>
          <a:latin typeface="+mn-lt"/>
          <a:ea typeface="+mn-ea"/>
          <a:cs typeface="+mn-cs"/>
        </a:defRPr>
      </a:lvl8pPr>
      <a:lvl9pPr marL="1670572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699519" y="28577213"/>
            <a:ext cx="23692156" cy="2223455"/>
          </a:xfrm>
          <a:prstGeom prst="rect">
            <a:avLst/>
          </a:prstGeom>
          <a:noFill/>
          <a:ln w="9525">
            <a:noFill/>
            <a:miter lim="800000"/>
            <a:headEnd/>
            <a:tailEnd/>
          </a:ln>
          <a:effectLst/>
        </p:spPr>
        <p:txBody>
          <a:bodyPr wrap="square" lIns="129308" tIns="64656" rIns="129308" bIns="64656">
            <a:spAutoFit/>
          </a:bodyPr>
          <a:lstStyle/>
          <a:p>
            <a:pPr defTabSz="4175321">
              <a:spcBef>
                <a:spcPct val="50000"/>
              </a:spcBef>
            </a:pPr>
            <a:r>
              <a:rPr lang="en-GB" sz="1600" b="1" dirty="0" smtClean="0"/>
              <a:t>References:</a:t>
            </a:r>
          </a:p>
          <a:p>
            <a:r>
              <a:rPr lang="en-GB" sz="1600" dirty="0" smtClean="0"/>
              <a:t>1. J. R. De </a:t>
            </a:r>
            <a:r>
              <a:rPr lang="en-GB" sz="1600" dirty="0" err="1" smtClean="0"/>
              <a:t>Kroon</a:t>
            </a:r>
            <a:r>
              <a:rPr lang="en-GB" sz="1600" dirty="0" smtClean="0"/>
              <a:t>, J. H. van der Lee, M. J. </a:t>
            </a:r>
            <a:r>
              <a:rPr lang="en-GB" sz="1600" dirty="0" err="1" smtClean="0"/>
              <a:t>Izerman</a:t>
            </a:r>
            <a:r>
              <a:rPr lang="en-GB" sz="1600" dirty="0" smtClean="0"/>
              <a:t>, and G. J. </a:t>
            </a:r>
            <a:r>
              <a:rPr lang="en-GB" sz="1600" dirty="0" err="1" smtClean="0"/>
              <a:t>Lankhorst</a:t>
            </a:r>
            <a:r>
              <a:rPr lang="en-GB" sz="1600" dirty="0" smtClean="0"/>
              <a:t>. Therapeutic electrical stimulation to improve motor control and functional abilities of the upper extremity after stroke: a systematic review. </a:t>
            </a:r>
            <a:r>
              <a:rPr lang="en-GB" sz="1600" dirty="0" err="1" smtClean="0"/>
              <a:t>Clin</a:t>
            </a:r>
            <a:r>
              <a:rPr lang="en-GB" sz="1600" dirty="0" smtClean="0"/>
              <a:t> </a:t>
            </a:r>
            <a:r>
              <a:rPr lang="en-GB" sz="1600" dirty="0" err="1" smtClean="0"/>
              <a:t>Rehabil</a:t>
            </a:r>
            <a:r>
              <a:rPr lang="en-GB" sz="1600" dirty="0" smtClean="0"/>
              <a:t>, 16:350–360, 2002.</a:t>
            </a:r>
          </a:p>
          <a:p>
            <a:r>
              <a:rPr lang="en-GB" sz="1600" dirty="0" smtClean="0"/>
              <a:t>2. J. H. </a:t>
            </a:r>
            <a:r>
              <a:rPr lang="en-GB" sz="1600" dirty="0" err="1" smtClean="0"/>
              <a:t>Burridge</a:t>
            </a:r>
            <a:r>
              <a:rPr lang="en-GB" sz="1600" dirty="0" smtClean="0"/>
              <a:t> and M. </a:t>
            </a:r>
            <a:r>
              <a:rPr lang="en-GB" sz="1600" dirty="0" err="1" smtClean="0"/>
              <a:t>Ladouceur</a:t>
            </a:r>
            <a:r>
              <a:rPr lang="en-GB" sz="1600" dirty="0" smtClean="0"/>
              <a:t>. Clinical and therapeutic applications of neuromuscular stimulation: A review of current use and speculation into future developments. </a:t>
            </a:r>
            <a:r>
              <a:rPr lang="en-GB" sz="1600" dirty="0" err="1" smtClean="0"/>
              <a:t>Neuromodulation</a:t>
            </a:r>
            <a:r>
              <a:rPr lang="en-GB" sz="1600" dirty="0" smtClean="0"/>
              <a:t>, 4(4):147–154, 2001.</a:t>
            </a:r>
          </a:p>
          <a:p>
            <a:r>
              <a:rPr lang="en-GB" sz="1600" dirty="0" smtClean="0"/>
              <a:t>3. R. A. Schmidt and T. D. Lee. Motor control and learning: a </a:t>
            </a:r>
            <a:r>
              <a:rPr lang="en-GB" sz="1600" dirty="0" err="1" smtClean="0"/>
              <a:t>behavioral</a:t>
            </a:r>
            <a:r>
              <a:rPr lang="en-GB" sz="1600" dirty="0" smtClean="0"/>
              <a:t> emphasis. Human Kinetics Publishers, 3rd edition, 1998. Part 3: Motor Learning, pp. 261-285.</a:t>
            </a:r>
          </a:p>
          <a:p>
            <a:r>
              <a:rPr lang="en-GB" sz="1600" dirty="0" smtClean="0"/>
              <a:t>4. </a:t>
            </a:r>
            <a:r>
              <a:rPr lang="en-US" sz="1600" dirty="0" smtClean="0"/>
              <a:t>Freeman, C. T., Hughes, A. -M., Burridge, J. H., Chappell, P. H., Lewin, P. L. &amp; Rogers</a:t>
            </a:r>
            <a:r>
              <a:rPr lang="en-GB" sz="1600" dirty="0" smtClean="0"/>
              <a:t>, </a:t>
            </a:r>
            <a:r>
              <a:rPr lang="en-US" sz="1600" dirty="0" smtClean="0"/>
              <a:t>E.</a:t>
            </a:r>
            <a:r>
              <a:rPr lang="en-GB" sz="1600" dirty="0" smtClean="0"/>
              <a:t> 2009b, “</a:t>
            </a:r>
            <a:r>
              <a:rPr lang="en-US" sz="1600" dirty="0" smtClean="0"/>
              <a:t>Iterative Learning Control of FES Applied to the Upper Extremity for Stroke Rehabilitation</a:t>
            </a:r>
            <a:r>
              <a:rPr lang="en-GB" sz="1600" dirty="0" smtClean="0"/>
              <a:t>”, </a:t>
            </a:r>
            <a:r>
              <a:rPr lang="en-GB" sz="1600" i="1" dirty="0" smtClean="0"/>
              <a:t>Control Engineering Practic</a:t>
            </a:r>
            <a:r>
              <a:rPr lang="en-GB" sz="1600" dirty="0" smtClean="0"/>
              <a:t>e,  vol. 17, no. 3, pp. 368-381.</a:t>
            </a:r>
          </a:p>
          <a:p>
            <a:pPr defTabSz="4175321"/>
            <a:r>
              <a:rPr lang="en-US" sz="1600" dirty="0" smtClean="0"/>
              <a:t>5. </a:t>
            </a:r>
            <a:r>
              <a:rPr lang="en-GB" sz="1600" dirty="0" smtClean="0"/>
              <a:t>Hughes, A. M., Freeman, C. T., </a:t>
            </a:r>
            <a:r>
              <a:rPr lang="en-GB" sz="1600" dirty="0" err="1" smtClean="0"/>
              <a:t>Burridge</a:t>
            </a:r>
            <a:r>
              <a:rPr lang="en-GB" sz="1600" dirty="0" smtClean="0"/>
              <a:t>,</a:t>
            </a:r>
            <a:r>
              <a:rPr lang="en-US" sz="1600" dirty="0" smtClean="0"/>
              <a:t> J. H., Chappell, P. H., Lewin, P. L. &amp; Rogers</a:t>
            </a:r>
            <a:r>
              <a:rPr lang="en-GB" sz="1600" dirty="0" smtClean="0"/>
              <a:t>, </a:t>
            </a:r>
            <a:r>
              <a:rPr lang="en-US" sz="1600" dirty="0" smtClean="0"/>
              <a:t>E.</a:t>
            </a:r>
            <a:r>
              <a:rPr lang="en-GB" sz="1600" dirty="0" smtClean="0"/>
              <a:t> 2009 “</a:t>
            </a:r>
            <a:r>
              <a:rPr lang="en-GB" sz="1600" dirty="0" smtClean="0">
                <a:latin typeface="NimbusRomNo9L-Regu"/>
              </a:rPr>
              <a:t>Feasibility of iterative learning control mediated by functional electrical stimulation for reaching after stroke</a:t>
            </a:r>
            <a:r>
              <a:rPr lang="en-GB" sz="1600" dirty="0" smtClean="0"/>
              <a:t>”, </a:t>
            </a:r>
            <a:r>
              <a:rPr lang="en-GB" sz="1600" i="1" dirty="0" smtClean="0"/>
              <a:t>J. </a:t>
            </a:r>
            <a:r>
              <a:rPr lang="en-GB" sz="1600" i="1" dirty="0" err="1" smtClean="0"/>
              <a:t>Neurorehab</a:t>
            </a:r>
            <a:r>
              <a:rPr lang="en-GB" sz="1600" i="1" dirty="0" smtClean="0"/>
              <a:t>. Neural Repair</a:t>
            </a:r>
            <a:r>
              <a:rPr lang="en-GB" sz="1600" dirty="0" smtClean="0"/>
              <a:t>, vol. 23 (6). </a:t>
            </a:r>
            <a:r>
              <a:rPr lang="en-GB" sz="1600" dirty="0" smtClean="0">
                <a:latin typeface="NimbusRomNo9L-Regu"/>
              </a:rPr>
              <a:t>559–568</a:t>
            </a:r>
            <a:r>
              <a:rPr lang="en-GB" sz="1600" dirty="0" smtClean="0"/>
              <a:t>.</a:t>
            </a:r>
          </a:p>
          <a:p>
            <a:pPr defTabSz="4175321"/>
            <a:endParaRPr lang="en-GB" sz="1600" dirty="0" smtClean="0"/>
          </a:p>
          <a:p>
            <a:pPr defTabSz="4175321">
              <a:spcBef>
                <a:spcPct val="50000"/>
              </a:spcBef>
            </a:pPr>
            <a:endParaRPr lang="en-GB" sz="1600" b="1" dirty="0"/>
          </a:p>
        </p:txBody>
      </p:sp>
      <p:sp>
        <p:nvSpPr>
          <p:cNvPr id="2135" name="Text Box 87"/>
          <p:cNvSpPr txBox="1">
            <a:spLocks noChangeArrowheads="1"/>
          </p:cNvSpPr>
          <p:nvPr/>
        </p:nvSpPr>
        <p:spPr bwMode="auto">
          <a:xfrm>
            <a:off x="571500" y="3200400"/>
            <a:ext cx="14201775" cy="6193773"/>
          </a:xfrm>
          <a:prstGeom prst="rect">
            <a:avLst/>
          </a:prstGeom>
          <a:noFill/>
          <a:ln w="25400">
            <a:solidFill>
              <a:schemeClr val="accent1"/>
            </a:solidFill>
            <a:miter lim="800000"/>
            <a:headEnd/>
            <a:tailEnd/>
          </a:ln>
          <a:effectLst/>
        </p:spPr>
        <p:txBody>
          <a:bodyPr wrap="square" lIns="129308" tIns="64656" rIns="129308" bIns="64656">
            <a:spAutoFit/>
          </a:bodyPr>
          <a:lstStyle/>
          <a:p>
            <a:pPr algn="just" defTabSz="4175321"/>
            <a:r>
              <a:rPr lang="en-US" sz="2800" b="1" dirty="0"/>
              <a:t>Introduction</a:t>
            </a:r>
          </a:p>
          <a:p>
            <a:pPr algn="just"/>
            <a:r>
              <a:rPr lang="en-GB" sz="2800" dirty="0" smtClean="0"/>
              <a:t>Many people have problems with using their arm after a stroke, which can affect their ability to perform activities like reaching out to pick an object up. In recent years, use of robots and electrical stimulation (ES) of muscles have been used to help with these problems.</a:t>
            </a:r>
            <a:r>
              <a:rPr lang="en-GB" sz="2800" baseline="30000" dirty="0" smtClean="0"/>
              <a:t>1, 2, 3</a:t>
            </a:r>
            <a:r>
              <a:rPr lang="en-GB" sz="2800" dirty="0" smtClean="0"/>
              <a:t> Effectiveness improves when ES is associated with a voluntary attempt to move the limb</a:t>
            </a:r>
            <a:r>
              <a:rPr lang="en-GB" sz="2800" baseline="30000" dirty="0" smtClean="0"/>
              <a:t>2</a:t>
            </a:r>
            <a:r>
              <a:rPr lang="en-GB" sz="2800" dirty="0" smtClean="0"/>
              <a:t>. </a:t>
            </a:r>
          </a:p>
          <a:p>
            <a:pPr algn="just"/>
            <a:endParaRPr lang="en-GB" sz="1600" dirty="0" smtClean="0"/>
          </a:p>
          <a:p>
            <a:pPr algn="just"/>
            <a:r>
              <a:rPr lang="en-GB" sz="2800" dirty="0" smtClean="0"/>
              <a:t>We have developed a new system which uses ES and robot technologies in conjunction with a technique called “Iterative Learning Control” (ILC) to help people recover movement in their arm</a:t>
            </a:r>
            <a:r>
              <a:rPr lang="en-GB" sz="2800" baseline="30000" dirty="0" smtClean="0"/>
              <a:t>4, 5</a:t>
            </a:r>
            <a:r>
              <a:rPr lang="en-GB" sz="2800" dirty="0" smtClean="0"/>
              <a:t>. Our system </a:t>
            </a:r>
            <a:r>
              <a:rPr lang="en-GB" sz="2800" dirty="0" err="1" smtClean="0"/>
              <a:t>i</a:t>
            </a:r>
            <a:r>
              <a:rPr lang="en-GB" sz="2800" dirty="0" smtClean="0"/>
              <a:t>) controls the applied ES so that the performance of a task improves with repeated attempts, and ii) encourages and supports voluntary effort by the participant, supplying just enough ES to achieve the movement. </a:t>
            </a:r>
          </a:p>
          <a:p>
            <a:pPr algn="just"/>
            <a:endParaRPr lang="en-GB" sz="1400" dirty="0" smtClean="0"/>
          </a:p>
          <a:p>
            <a:pPr algn="just"/>
            <a:r>
              <a:rPr lang="en-GB" sz="2800" dirty="0" smtClean="0"/>
              <a:t>The aim of the study reported below was to investigate whether ILC mediated by ES can facilitate reaching movements in participants with stroke.</a:t>
            </a:r>
          </a:p>
        </p:txBody>
      </p:sp>
      <p:sp>
        <p:nvSpPr>
          <p:cNvPr id="2053" name="Text Box 5"/>
          <p:cNvSpPr txBox="1">
            <a:spLocks noChangeArrowheads="1"/>
          </p:cNvSpPr>
          <p:nvPr/>
        </p:nvSpPr>
        <p:spPr bwMode="auto">
          <a:xfrm>
            <a:off x="577517" y="159882"/>
            <a:ext cx="29179483" cy="2606787"/>
          </a:xfrm>
          <a:prstGeom prst="rect">
            <a:avLst/>
          </a:prstGeom>
          <a:solidFill>
            <a:srgbClr val="ECFDFE">
              <a:alpha val="84706"/>
            </a:srgbClr>
          </a:solidFill>
          <a:ln w="19050">
            <a:solidFill>
              <a:schemeClr val="accent6">
                <a:lumMod val="60000"/>
                <a:lumOff val="40000"/>
              </a:schemeClr>
            </a:solidFill>
            <a:miter lim="800000"/>
            <a:headEnd/>
            <a:tailEnd/>
          </a:ln>
          <a:effectLst/>
        </p:spPr>
        <p:txBody>
          <a:bodyPr wrap="square" lIns="417497" tIns="208748" rIns="417497" bIns="208748">
            <a:spAutoFit/>
          </a:bodyPr>
          <a:lstStyle/>
          <a:p>
            <a:pPr algn="ctr" defTabSz="4175321">
              <a:spcBef>
                <a:spcPts val="0"/>
              </a:spcBef>
            </a:pPr>
            <a:r>
              <a:rPr lang="en-US" sz="5400" b="1" dirty="0" smtClean="0"/>
              <a:t>Stroke </a:t>
            </a:r>
            <a:r>
              <a:rPr lang="en-US" sz="5400" b="1" dirty="0" smtClean="0"/>
              <a:t>Rehabilitation using Learning Control Mediated by Electrical Stimulation</a:t>
            </a:r>
            <a:r>
              <a:rPr lang="en-US" sz="7200" b="1" dirty="0">
                <a:solidFill>
                  <a:schemeClr val="tx2"/>
                </a:solidFill>
              </a:rPr>
              <a:t/>
            </a:r>
            <a:br>
              <a:rPr lang="en-US" sz="7200" b="1" dirty="0">
                <a:solidFill>
                  <a:schemeClr val="tx2"/>
                </a:solidFill>
              </a:rPr>
            </a:br>
            <a:endParaRPr lang="en-US" b="1" dirty="0" smtClean="0">
              <a:solidFill>
                <a:schemeClr val="tx2"/>
              </a:solidFill>
            </a:endParaRPr>
          </a:p>
          <a:p>
            <a:pPr algn="ctr" defTabSz="4175321">
              <a:spcBef>
                <a:spcPts val="0"/>
              </a:spcBef>
            </a:pPr>
            <a:r>
              <a:rPr lang="en-US" sz="3600" dirty="0" smtClean="0"/>
              <a:t>Meadmore K L</a:t>
            </a:r>
            <a:r>
              <a:rPr lang="en-GB" sz="3600" baseline="30000" dirty="0" smtClean="0"/>
              <a:t>1</a:t>
            </a:r>
            <a:r>
              <a:rPr lang="en-US" sz="3600" dirty="0" smtClean="0"/>
              <a:t>, Hughes </a:t>
            </a:r>
            <a:r>
              <a:rPr lang="en-US" sz="3600" dirty="0"/>
              <a:t>A-M</a:t>
            </a:r>
            <a:r>
              <a:rPr lang="en-US" sz="3600" baseline="30000" dirty="0"/>
              <a:t>2</a:t>
            </a:r>
            <a:r>
              <a:rPr lang="en-US" sz="3600" dirty="0"/>
              <a:t>, </a:t>
            </a:r>
            <a:r>
              <a:rPr lang="en-US" sz="3600" dirty="0" smtClean="0"/>
              <a:t>Cai Z</a:t>
            </a:r>
            <a:r>
              <a:rPr lang="en-GB" sz="3600" baseline="30000" dirty="0" smtClean="0"/>
              <a:t>1</a:t>
            </a:r>
            <a:r>
              <a:rPr lang="en-US" sz="3600" dirty="0" smtClean="0"/>
              <a:t>, Tong D</a:t>
            </a:r>
            <a:r>
              <a:rPr lang="en-GB" sz="3600" baseline="30000" dirty="0" smtClean="0"/>
              <a:t>1</a:t>
            </a:r>
            <a:r>
              <a:rPr lang="en-US" sz="3600" dirty="0" smtClean="0"/>
              <a:t>, </a:t>
            </a:r>
            <a:r>
              <a:rPr lang="en-GB" sz="3600" dirty="0" smtClean="0"/>
              <a:t>Freeman C T</a:t>
            </a:r>
            <a:r>
              <a:rPr lang="en-GB" sz="3600" baseline="30000" dirty="0" smtClean="0"/>
              <a:t>1</a:t>
            </a:r>
            <a:r>
              <a:rPr lang="en-GB" sz="3600" dirty="0" smtClean="0"/>
              <a:t>, Burridge </a:t>
            </a:r>
            <a:r>
              <a:rPr lang="en-GB" sz="3600" dirty="0"/>
              <a:t>J </a:t>
            </a:r>
            <a:r>
              <a:rPr lang="en-GB" sz="3600" dirty="0" smtClean="0"/>
              <a:t>H</a:t>
            </a:r>
            <a:r>
              <a:rPr lang="en-GB" sz="3600" baseline="30000" dirty="0" smtClean="0"/>
              <a:t>2</a:t>
            </a:r>
            <a:r>
              <a:rPr lang="en-GB" sz="3600" dirty="0" smtClean="0"/>
              <a:t>, Rogers </a:t>
            </a:r>
            <a:r>
              <a:rPr lang="en-GB" sz="3600" dirty="0"/>
              <a:t>E</a:t>
            </a:r>
            <a:r>
              <a:rPr lang="en-GB" sz="3600" baseline="30000" dirty="0"/>
              <a:t>1</a:t>
            </a:r>
            <a:endParaRPr lang="en-GB" sz="4400" dirty="0"/>
          </a:p>
          <a:p>
            <a:pPr algn="ctr" defTabSz="4175321">
              <a:spcBef>
                <a:spcPts val="0"/>
              </a:spcBef>
            </a:pPr>
            <a:r>
              <a:rPr lang="en-GB" sz="2800" baseline="30000" dirty="0"/>
              <a:t>1</a:t>
            </a:r>
            <a:r>
              <a:rPr lang="en-GB" sz="2800" dirty="0"/>
              <a:t>School of Electronics and Computer Science, </a:t>
            </a:r>
            <a:r>
              <a:rPr lang="en-GB" sz="2800" baseline="30000" dirty="0"/>
              <a:t>2 </a:t>
            </a:r>
            <a:r>
              <a:rPr lang="en-GB" sz="2800" dirty="0"/>
              <a:t>School of Health </a:t>
            </a:r>
            <a:r>
              <a:rPr lang="en-GB" sz="2800" dirty="0" smtClean="0"/>
              <a:t>Sciences, </a:t>
            </a:r>
            <a:r>
              <a:rPr lang="en-GB" sz="2800" dirty="0"/>
              <a:t>University of </a:t>
            </a:r>
            <a:r>
              <a:rPr lang="en-GB" sz="2800" dirty="0" smtClean="0"/>
              <a:t>Southampton, UK, SO17 1BJ </a:t>
            </a:r>
            <a:endParaRPr lang="en-GB" sz="2800" dirty="0"/>
          </a:p>
        </p:txBody>
      </p:sp>
      <p:pic>
        <p:nvPicPr>
          <p:cNvPr id="30" name="Picture 29" descr="trans.png"/>
          <p:cNvPicPr>
            <a:picLocks noChangeAspect="1"/>
          </p:cNvPicPr>
          <p:nvPr/>
        </p:nvPicPr>
        <p:blipFill>
          <a:blip r:embed="rId3" cstate="print">
            <a:lum contrast="57000"/>
          </a:blip>
          <a:stretch>
            <a:fillRect/>
          </a:stretch>
        </p:blipFill>
        <p:spPr>
          <a:xfrm>
            <a:off x="26816806" y="29127731"/>
            <a:ext cx="2633181" cy="797754"/>
          </a:xfrm>
          <a:prstGeom prst="rect">
            <a:avLst/>
          </a:prstGeom>
        </p:spPr>
      </p:pic>
      <p:sp>
        <p:nvSpPr>
          <p:cNvPr id="32" name="Text Box 87"/>
          <p:cNvSpPr txBox="1">
            <a:spLocks noChangeArrowheads="1"/>
          </p:cNvSpPr>
          <p:nvPr/>
        </p:nvSpPr>
        <p:spPr bwMode="auto">
          <a:xfrm>
            <a:off x="15459076" y="3090744"/>
            <a:ext cx="14230350" cy="16425981"/>
          </a:xfrm>
          <a:prstGeom prst="rect">
            <a:avLst/>
          </a:prstGeom>
          <a:noFill/>
          <a:ln w="25400">
            <a:solidFill>
              <a:schemeClr val="accent1"/>
            </a:solidFill>
            <a:miter lim="800000"/>
            <a:headEnd/>
            <a:tailEnd/>
          </a:ln>
          <a:effectLst/>
        </p:spPr>
        <p:txBody>
          <a:bodyPr wrap="square" lIns="129308" tIns="64656" rIns="129308" bIns="64656">
            <a:spAutoFit/>
          </a:bodyPr>
          <a:lstStyle/>
          <a:p>
            <a:pPr algn="just"/>
            <a:r>
              <a:rPr lang="en-GB" sz="2800" b="1" dirty="0" smtClean="0"/>
              <a:t>Results</a:t>
            </a:r>
          </a:p>
          <a:p>
            <a:pPr algn="just"/>
            <a:r>
              <a:rPr lang="en-GB" sz="2800" i="1" dirty="0" smtClean="0"/>
              <a:t>Changes in Unassisted Tracking Performance: </a:t>
            </a:r>
            <a:r>
              <a:rPr lang="en-GB" sz="2800" dirty="0" smtClean="0"/>
              <a:t>As shown in Figure 1, for each participant the change in tracking error decreased over time.  </a:t>
            </a:r>
          </a:p>
          <a:p>
            <a:pPr algn="just"/>
            <a:endParaRPr lang="en-GB" sz="1600" dirty="0" smtClean="0"/>
          </a:p>
          <a:p>
            <a:pPr algn="ctr"/>
            <a:r>
              <a:rPr lang="en-GB" sz="2000" dirty="0" smtClean="0"/>
              <a:t>Figure 1. Mean changes in error in unassisted tracking task</a:t>
            </a:r>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2800" dirty="0" smtClean="0"/>
          </a:p>
          <a:p>
            <a:pPr algn="just"/>
            <a:endParaRPr lang="en-GB" sz="1600" dirty="0" smtClean="0"/>
          </a:p>
          <a:p>
            <a:pPr algn="just"/>
            <a:r>
              <a:rPr lang="en-GB" sz="2800" dirty="0" smtClean="0"/>
              <a:t>                                                            </a:t>
            </a:r>
          </a:p>
          <a:p>
            <a:pPr algn="ctr"/>
            <a:r>
              <a:rPr lang="en-GB" sz="2000" dirty="0" smtClean="0"/>
              <a:t>					         	Table 3. Slopes for changes in mean error scores</a:t>
            </a:r>
          </a:p>
          <a:p>
            <a:pPr algn="just"/>
            <a:endParaRPr lang="en-GB" sz="2000" dirty="0" smtClean="0"/>
          </a:p>
          <a:p>
            <a:pPr algn="just"/>
            <a:endParaRPr lang="en-GB" sz="2800" dirty="0" smtClean="0"/>
          </a:p>
          <a:p>
            <a:pPr algn="just"/>
            <a:endParaRPr lang="en-GB" sz="2800" dirty="0" smtClean="0"/>
          </a:p>
          <a:p>
            <a:pPr algn="just"/>
            <a:endParaRPr lang="en-GB" sz="2800" dirty="0" smtClean="0"/>
          </a:p>
          <a:p>
            <a:pPr algn="just"/>
            <a:endParaRPr lang="en-GB" sz="2800" b="1" dirty="0" smtClean="0"/>
          </a:p>
          <a:p>
            <a:pPr algn="just"/>
            <a:endParaRPr lang="en-GB" sz="1400" b="1" dirty="0" smtClean="0"/>
          </a:p>
          <a:p>
            <a:pPr algn="just"/>
            <a:endParaRPr lang="en-GB" sz="2800" i="1" dirty="0" smtClean="0"/>
          </a:p>
          <a:p>
            <a:pPr algn="just"/>
            <a:endParaRPr lang="en-GB" sz="2800" i="1" dirty="0" smtClean="0"/>
          </a:p>
          <a:p>
            <a:pPr algn="just"/>
            <a:r>
              <a:rPr lang="en-GB" sz="2800" i="1" dirty="0" smtClean="0"/>
              <a:t>Clinical Outcomes:  </a:t>
            </a:r>
            <a:r>
              <a:rPr lang="en-GB" sz="2800" dirty="0" smtClean="0"/>
              <a:t>A significant improvement was found for the FMA (see Table 4); however, as the difference did not reach a change of 10%, the improvement  was not clinically relevant.  There was no difference in baseline and post-treatment scores for the ARAT (see Table 4).</a:t>
            </a:r>
          </a:p>
          <a:p>
            <a:pPr algn="ctr"/>
            <a:r>
              <a:rPr lang="en-GB" sz="2000" dirty="0" smtClean="0"/>
              <a:t>Table 4 Clinical scores at pre- and post-treatment sessions </a:t>
            </a:r>
          </a:p>
          <a:p>
            <a:pPr algn="just"/>
            <a:endParaRPr lang="en-US" sz="2400" dirty="0" smtClean="0"/>
          </a:p>
          <a:p>
            <a:pPr algn="just" defTabSz="4175321"/>
            <a:endParaRPr lang="en-US" sz="2800" dirty="0" smtClean="0"/>
          </a:p>
          <a:p>
            <a:pPr algn="just" defTabSz="4175321"/>
            <a:endParaRPr lang="en-US" sz="2800" dirty="0" smtClean="0"/>
          </a:p>
          <a:p>
            <a:pPr algn="just" defTabSz="4175321"/>
            <a:endParaRPr lang="en-US" sz="2800" dirty="0" smtClean="0"/>
          </a:p>
        </p:txBody>
      </p:sp>
      <p:pic>
        <p:nvPicPr>
          <p:cNvPr id="51" name="Picture 50" descr="EPSRC.png"/>
          <p:cNvPicPr>
            <a:picLocks noChangeAspect="1"/>
          </p:cNvPicPr>
          <p:nvPr/>
        </p:nvPicPr>
        <p:blipFill>
          <a:blip r:embed="rId4" cstate="print"/>
          <a:stretch>
            <a:fillRect/>
          </a:stretch>
        </p:blipFill>
        <p:spPr>
          <a:xfrm>
            <a:off x="24431359" y="29216943"/>
            <a:ext cx="1831503" cy="673662"/>
          </a:xfrm>
          <a:prstGeom prst="rect">
            <a:avLst/>
          </a:prstGeom>
        </p:spPr>
      </p:pic>
      <p:sp>
        <p:nvSpPr>
          <p:cNvPr id="28" name="Text Box 87"/>
          <p:cNvSpPr txBox="1">
            <a:spLocks noChangeArrowheads="1"/>
          </p:cNvSpPr>
          <p:nvPr/>
        </p:nvSpPr>
        <p:spPr bwMode="auto">
          <a:xfrm>
            <a:off x="571500" y="9944102"/>
            <a:ext cx="14201775" cy="18488024"/>
          </a:xfrm>
          <a:prstGeom prst="rect">
            <a:avLst/>
          </a:prstGeom>
          <a:noFill/>
          <a:ln w="25400">
            <a:solidFill>
              <a:schemeClr val="accent1"/>
            </a:solidFill>
            <a:miter lim="800000"/>
            <a:headEnd/>
            <a:tailEnd/>
          </a:ln>
          <a:effectLst/>
        </p:spPr>
        <p:txBody>
          <a:bodyPr wrap="square" lIns="129308" tIns="64656" rIns="129308" bIns="64656">
            <a:spAutoFit/>
          </a:bodyPr>
          <a:lstStyle/>
          <a:p>
            <a:pPr algn="just" defTabSz="4175321"/>
            <a:r>
              <a:rPr lang="en-GB" sz="2800" b="1" dirty="0" smtClean="0"/>
              <a:t>Method</a:t>
            </a:r>
          </a:p>
          <a:p>
            <a:pPr algn="just" defTabSz="4175321"/>
            <a:r>
              <a:rPr lang="en-GB" sz="2800" b="1" dirty="0" smtClean="0"/>
              <a:t>Participants: </a:t>
            </a:r>
            <a:r>
              <a:rPr lang="en-GB" sz="2800" dirty="0" smtClean="0"/>
              <a:t>5 </a:t>
            </a:r>
            <a:r>
              <a:rPr lang="en-GB" sz="2800" dirty="0" err="1" smtClean="0"/>
              <a:t>hemiparetic</a:t>
            </a:r>
            <a:r>
              <a:rPr lang="en-GB" sz="2800" dirty="0" smtClean="0"/>
              <a:t> participants, at least 6 months after stroke, with reduced upper limb function. </a:t>
            </a:r>
          </a:p>
          <a:p>
            <a:pPr algn="ctr" defTabSz="4175321"/>
            <a:r>
              <a:rPr lang="en-GB" sz="2000" dirty="0" smtClean="0"/>
              <a:t>Table 1. Participant characteristics.</a:t>
            </a:r>
          </a:p>
          <a:p>
            <a:pPr algn="just" defTabSz="4175321"/>
            <a:endParaRPr lang="en-GB" sz="2800" dirty="0" smtClean="0"/>
          </a:p>
          <a:p>
            <a:pPr algn="just" defTabSz="4175321"/>
            <a:endParaRPr lang="en-GB" sz="2800" dirty="0" smtClean="0"/>
          </a:p>
          <a:p>
            <a:pPr algn="just" defTabSz="4175321"/>
            <a:endParaRPr lang="en-GB" sz="2800" dirty="0" smtClean="0"/>
          </a:p>
          <a:p>
            <a:pPr algn="just" defTabSz="4175321"/>
            <a:endParaRPr lang="en-GB" sz="1200" dirty="0" smtClean="0"/>
          </a:p>
          <a:p>
            <a:pPr algn="just" defTabSz="4175321"/>
            <a:r>
              <a:rPr lang="en-GB" sz="2800" b="1" dirty="0" smtClean="0"/>
              <a:t>Design and Procedure: </a:t>
            </a:r>
            <a:r>
              <a:rPr lang="en-GB" sz="2800" dirty="0" smtClean="0"/>
              <a:t>Participants attended two pre-treatment assessment sessions, 18 (or 25) treatment sessions and one post-treatment assessment session.  This was conducted over a 6 week period. </a:t>
            </a:r>
          </a:p>
          <a:p>
            <a:pPr algn="just" defTabSz="4175321"/>
            <a:endParaRPr lang="en-GB" dirty="0" smtClean="0"/>
          </a:p>
          <a:p>
            <a:pPr algn="just" defTabSz="4175321"/>
            <a:r>
              <a:rPr lang="en-GB" sz="2800" i="1" dirty="0" smtClean="0"/>
              <a:t>Tracking Tasks</a:t>
            </a:r>
            <a:r>
              <a:rPr lang="en-GB" sz="2800" dirty="0" smtClean="0"/>
              <a:t>:  Participants held a pillar attached to an elliptical disk located directly above the hand. A target area defined by a circle of LEDS with a central crosshair was marked on the disk. A red dot was projected onto the disk and participants were asked to move their arm to track the slowing moving dot of light by keeping the dot within the circle of LEDs, and as close to the cross hair as possible. To reinforce good performance and indicate error the LEDs changed colour.  </a:t>
            </a:r>
          </a:p>
          <a:p>
            <a:pPr algn="just" defTabSz="4175321"/>
            <a:endParaRPr lang="en-GB" sz="1400" dirty="0" smtClean="0"/>
          </a:p>
          <a:p>
            <a:pPr defTabSz="4175321"/>
            <a:endParaRPr lang="en-GB" sz="500" dirty="0" smtClean="0">
              <a:solidFill>
                <a:schemeClr val="accent5">
                  <a:lumMod val="75000"/>
                </a:schemeClr>
              </a:solidFill>
            </a:endParaRPr>
          </a:p>
          <a:p>
            <a:pPr algn="ctr" defTabSz="4175321"/>
            <a:r>
              <a:rPr lang="en-GB" sz="2800" dirty="0" smtClean="0">
                <a:solidFill>
                  <a:schemeClr val="accent5">
                    <a:lumMod val="75000"/>
                  </a:schemeClr>
                </a:solidFill>
              </a:rPr>
              <a:t>Green</a:t>
            </a:r>
            <a:r>
              <a:rPr lang="en-GB" sz="2800" dirty="0" smtClean="0"/>
              <a:t> = error &lt; 25 mm;   </a:t>
            </a:r>
            <a:r>
              <a:rPr lang="en-GB" sz="2800" dirty="0" smtClean="0">
                <a:solidFill>
                  <a:srgbClr val="FFC000"/>
                </a:solidFill>
              </a:rPr>
              <a:t>Amber</a:t>
            </a:r>
            <a:r>
              <a:rPr lang="en-GB" sz="2800" dirty="0" smtClean="0"/>
              <a:t> = error 25-50 mm;   </a:t>
            </a:r>
            <a:r>
              <a:rPr lang="en-GB" sz="2800" dirty="0" smtClean="0">
                <a:solidFill>
                  <a:srgbClr val="FF0000"/>
                </a:solidFill>
              </a:rPr>
              <a:t>Red</a:t>
            </a:r>
            <a:r>
              <a:rPr lang="en-GB" sz="2800" dirty="0" smtClean="0"/>
              <a:t> = error &gt; 50 mm</a:t>
            </a:r>
          </a:p>
          <a:p>
            <a:pPr algn="just" defTabSz="4175321"/>
            <a:endParaRPr lang="en-GB" dirty="0" smtClean="0"/>
          </a:p>
          <a:p>
            <a:pPr algn="just" defTabSz="4175321"/>
            <a:r>
              <a:rPr lang="en-GB" sz="2800" dirty="0" smtClean="0"/>
              <a:t>There were 27 different trajectories that could be tracked. These were made up made up of 1 of 3 angles, 1 of 3 lengths and 1 of 3 durations that differed in difficulty:</a:t>
            </a:r>
          </a:p>
          <a:p>
            <a:pPr algn="ctr" defTabSz="4175321"/>
            <a:endParaRPr lang="en-GB" sz="2000" dirty="0" smtClean="0"/>
          </a:p>
          <a:p>
            <a:pPr algn="ctr" defTabSz="4175321"/>
            <a:r>
              <a:rPr lang="en-GB" sz="2000" dirty="0" smtClean="0"/>
              <a:t>Table 2. Variables making the 27 tracking trajectories</a:t>
            </a:r>
          </a:p>
          <a:p>
            <a:pPr algn="just" defTabSz="4175321"/>
            <a:endParaRPr lang="en-GB" sz="2800" dirty="0" smtClean="0"/>
          </a:p>
          <a:p>
            <a:pPr algn="just" defTabSz="4175321"/>
            <a:endParaRPr lang="en-GB" sz="2800" dirty="0" smtClean="0"/>
          </a:p>
          <a:p>
            <a:pPr algn="just" defTabSz="4175321"/>
            <a:endParaRPr lang="en-GB" sz="2800" dirty="0" smtClean="0"/>
          </a:p>
          <a:p>
            <a:pPr algn="just" defTabSz="4175321"/>
            <a:endParaRPr lang="en-GB" sz="2800" dirty="0" smtClean="0"/>
          </a:p>
          <a:p>
            <a:pPr algn="just" defTabSz="4175321"/>
            <a:endParaRPr lang="en-GB" dirty="0" smtClean="0"/>
          </a:p>
          <a:p>
            <a:pPr algn="just" defTabSz="4175321"/>
            <a:endParaRPr lang="en-GB" sz="1400" i="1" dirty="0" smtClean="0"/>
          </a:p>
          <a:p>
            <a:pPr algn="just" defTabSz="4175321"/>
            <a:r>
              <a:rPr lang="en-GB" sz="2800" i="1" dirty="0" smtClean="0"/>
              <a:t>Assessments:</a:t>
            </a:r>
            <a:r>
              <a:rPr lang="en-GB" sz="2800" dirty="0" smtClean="0"/>
              <a:t> For the 2 pre- and 1 post-treatment assessments, participants completed two clinical tests:</a:t>
            </a:r>
          </a:p>
          <a:p>
            <a:pPr algn="ctr" defTabSz="4175321"/>
            <a:r>
              <a:rPr lang="en-GB" sz="2800" b="1" dirty="0" smtClean="0"/>
              <a:t>1.  Action Research Arm Test (ARAT)    2. </a:t>
            </a:r>
            <a:r>
              <a:rPr lang="en-GB" sz="2800" b="1" dirty="0" err="1" smtClean="0"/>
              <a:t>Fugl</a:t>
            </a:r>
            <a:r>
              <a:rPr lang="en-GB" sz="2800" b="1" dirty="0" smtClean="0"/>
              <a:t>-Meyer Assessment (FMA)</a:t>
            </a:r>
          </a:p>
          <a:p>
            <a:pPr algn="just" defTabSz="4175321"/>
            <a:endParaRPr lang="en-GB" sz="2800" dirty="0" smtClean="0"/>
          </a:p>
          <a:p>
            <a:pPr algn="just" defTabSz="4175321"/>
            <a:r>
              <a:rPr lang="en-GB" sz="2800" dirty="0" smtClean="0"/>
              <a:t>At the beginning and end of each treatment session, participants were required to complete four unassisted (i.e., without any ES) tracking tasks: </a:t>
            </a:r>
            <a:endParaRPr lang="en-GB" sz="100" dirty="0" smtClean="0"/>
          </a:p>
          <a:p>
            <a:pPr marL="514350" indent="-514350" algn="ctr" defTabSz="4175321">
              <a:buAutoNum type="arabicPeriod"/>
            </a:pPr>
            <a:r>
              <a:rPr lang="en-GB" sz="2800" b="1" dirty="0" smtClean="0"/>
              <a:t>T1SS              2. T1MS                3. T2SS               4. T2MS</a:t>
            </a:r>
          </a:p>
          <a:p>
            <a:pPr marL="514350" indent="-514350" algn="ctr" defTabSz="4175321"/>
            <a:endParaRPr lang="en-GB" sz="1600" b="1" dirty="0" smtClean="0"/>
          </a:p>
          <a:p>
            <a:pPr algn="just" defTabSz="4175321"/>
            <a:endParaRPr lang="en-GB" sz="1400" i="1" dirty="0" smtClean="0"/>
          </a:p>
          <a:p>
            <a:pPr algn="just" defTabSz="4175321"/>
            <a:r>
              <a:rPr lang="en-GB" sz="2800" i="1" dirty="0" smtClean="0"/>
              <a:t>Treatment Sessions: </a:t>
            </a:r>
            <a:r>
              <a:rPr lang="en-GB" sz="2800" dirty="0" smtClean="0"/>
              <a:t>The participants’ arm was supported by the robot and ES was applied to the triceps </a:t>
            </a:r>
            <a:r>
              <a:rPr lang="en-GB" sz="2800" dirty="0" err="1" smtClean="0"/>
              <a:t>brachii</a:t>
            </a:r>
            <a:r>
              <a:rPr lang="en-GB" sz="2800" dirty="0" smtClean="0"/>
              <a:t> muscle. The same tracking task was attempted 6 times, with a rest period of 15 seconds. During each rest period, the arm was returned to the starting position, and ILC was used to compute the amount of ES (amplitude and timing) to be applied to the muscle by incorporating data from previous trials of the task. The treatment sessions lasted about 1 hour and the number of tracking tasks was limited only by fatigue.</a:t>
            </a:r>
          </a:p>
        </p:txBody>
      </p:sp>
      <p:sp>
        <p:nvSpPr>
          <p:cNvPr id="29" name="TextBox 28"/>
          <p:cNvSpPr txBox="1"/>
          <p:nvPr/>
        </p:nvSpPr>
        <p:spPr>
          <a:xfrm>
            <a:off x="15430500" y="23218946"/>
            <a:ext cx="14230350" cy="5232202"/>
          </a:xfrm>
          <a:prstGeom prst="rect">
            <a:avLst/>
          </a:prstGeom>
          <a:noFill/>
          <a:ln w="25400">
            <a:solidFill>
              <a:schemeClr val="accent1"/>
            </a:solidFill>
          </a:ln>
        </p:spPr>
        <p:txBody>
          <a:bodyPr wrap="square" rtlCol="0">
            <a:spAutoFit/>
          </a:bodyPr>
          <a:lstStyle/>
          <a:p>
            <a:pPr algn="just" defTabSz="4175321"/>
            <a:r>
              <a:rPr lang="en-GB" sz="2800" b="1" dirty="0" smtClean="0"/>
              <a:t>Future Directions: Extension to 3D</a:t>
            </a:r>
            <a:endParaRPr lang="en-US" sz="2800" b="1" dirty="0" smtClean="0"/>
          </a:p>
          <a:p>
            <a:pPr algn="just"/>
            <a:r>
              <a:rPr lang="en-GB" sz="2800" dirty="0" smtClean="0"/>
              <a:t>To maximise its potential for rehabilitation, the technology has been extended to assist 3D arm movements. This involved substantial extension to the underlying dynamic model of the system and to the ILC schemes used to provide the precise tracking control. </a:t>
            </a:r>
          </a:p>
          <a:p>
            <a:pPr algn="just"/>
            <a:endParaRPr lang="en-GB" sz="1400" dirty="0" smtClean="0"/>
          </a:p>
          <a:p>
            <a:pPr algn="just"/>
            <a:r>
              <a:rPr lang="en-GB" sz="2800" dirty="0" smtClean="0"/>
              <a:t>Using the                 (Stimulation Assisted by Iterative Learning) system, participants track a moving ball along a 3D trajectory. The task is displayed using custom-made virtual reality software, and is participant-specific. A mechanical robotic unweighing system is used to support the participant’s arm and ES is applied to their anterior deltoid and triceps muscles. Again, as in the current study, the ES control scheme simultaneously provides assistive stimulation to enable accurate completion of the movement task.</a:t>
            </a:r>
          </a:p>
          <a:p>
            <a:pPr algn="just"/>
            <a:endParaRPr lang="en-GB" sz="1200" dirty="0" smtClean="0"/>
          </a:p>
          <a:p>
            <a:pPr algn="just"/>
            <a:r>
              <a:rPr lang="en-GB" sz="2800" dirty="0" smtClean="0"/>
              <a:t>Trials using this system are about to commence.</a:t>
            </a:r>
          </a:p>
        </p:txBody>
      </p:sp>
      <p:sp>
        <p:nvSpPr>
          <p:cNvPr id="10" name="TextBox 9"/>
          <p:cNvSpPr txBox="1"/>
          <p:nvPr/>
        </p:nvSpPr>
        <p:spPr>
          <a:xfrm>
            <a:off x="15459076" y="20097118"/>
            <a:ext cx="14258924" cy="2677656"/>
          </a:xfrm>
          <a:prstGeom prst="rect">
            <a:avLst/>
          </a:prstGeom>
          <a:noFill/>
          <a:ln w="25400">
            <a:solidFill>
              <a:schemeClr val="accent1"/>
            </a:solidFill>
          </a:ln>
        </p:spPr>
        <p:txBody>
          <a:bodyPr wrap="square" rtlCol="0">
            <a:spAutoFit/>
          </a:bodyPr>
          <a:lstStyle/>
          <a:p>
            <a:r>
              <a:rPr lang="en-GB" sz="2800" b="1" dirty="0" smtClean="0"/>
              <a:t>Conclusions</a:t>
            </a:r>
          </a:p>
          <a:p>
            <a:pPr algn="just"/>
            <a:r>
              <a:rPr lang="en-GB" sz="2800" dirty="0" smtClean="0"/>
              <a:t>Using ILC in conjunction with ES, we found significant changes in unassisted tracking performance and FMA. Furthermore, in the current study, we found the greatest improvements were made by participants with the lowest baseline FMA scores. Thus, these results suggest that ILC mediated by ES can facilitate reaching movements in participants with stroke.</a:t>
            </a:r>
            <a:endParaRPr lang="en-GB" sz="2800" dirty="0"/>
          </a:p>
        </p:txBody>
      </p:sp>
      <p:graphicFrame>
        <p:nvGraphicFramePr>
          <p:cNvPr id="11" name="Table 10"/>
          <p:cNvGraphicFramePr>
            <a:graphicFrameLocks noGrp="1"/>
          </p:cNvGraphicFramePr>
          <p:nvPr/>
        </p:nvGraphicFramePr>
        <p:xfrm>
          <a:off x="760412" y="19659444"/>
          <a:ext cx="13698539" cy="1832040"/>
        </p:xfrm>
        <a:graphic>
          <a:graphicData uri="http://schemas.openxmlformats.org/drawingml/2006/table">
            <a:tbl>
              <a:tblPr firstRow="1" bandRow="1">
                <a:tableStyleId>{5C22544A-7EE6-4342-B048-85BDC9FD1C3A}</a:tableStyleId>
              </a:tblPr>
              <a:tblGrid>
                <a:gridCol w="4640264"/>
                <a:gridCol w="5772150"/>
                <a:gridCol w="3286125"/>
              </a:tblGrid>
              <a:tr h="458010">
                <a:tc>
                  <a:txBody>
                    <a:bodyPr/>
                    <a:lstStyle/>
                    <a:p>
                      <a:r>
                        <a:rPr lang="en-GB" sz="2400" dirty="0" smtClean="0"/>
                        <a:t>Angle</a:t>
                      </a:r>
                      <a:endParaRPr lang="en-GB" sz="2400" dirty="0"/>
                    </a:p>
                  </a:txBody>
                  <a:tcPr marT="32339" marB="32339"/>
                </a:tc>
                <a:tc>
                  <a:txBody>
                    <a:bodyPr/>
                    <a:lstStyle/>
                    <a:p>
                      <a:r>
                        <a:rPr lang="en-GB" sz="2400" dirty="0" smtClean="0"/>
                        <a:t>Length</a:t>
                      </a:r>
                      <a:endParaRPr lang="en-GB" sz="2400" dirty="0"/>
                    </a:p>
                  </a:txBody>
                  <a:tcPr marT="32339" marB="32339"/>
                </a:tc>
                <a:tc>
                  <a:txBody>
                    <a:bodyPr/>
                    <a:lstStyle/>
                    <a:p>
                      <a:r>
                        <a:rPr lang="en-GB" sz="2400" dirty="0" smtClean="0"/>
                        <a:t>Duration</a:t>
                      </a:r>
                      <a:endParaRPr lang="en-GB" sz="2400" dirty="0"/>
                    </a:p>
                  </a:txBody>
                  <a:tcPr marT="32339" marB="32339"/>
                </a:tc>
              </a:tr>
              <a:tr h="458010">
                <a:tc>
                  <a:txBody>
                    <a:bodyPr/>
                    <a:lstStyle/>
                    <a:p>
                      <a:r>
                        <a:rPr lang="en-GB" sz="2400" dirty="0" smtClean="0"/>
                        <a:t>T1 (20</a:t>
                      </a:r>
                      <a:r>
                        <a:rPr lang="en-GB" sz="2400" baseline="30000" dirty="0" smtClean="0">
                          <a:effectLst/>
                        </a:rPr>
                        <a:t>o </a:t>
                      </a:r>
                      <a:r>
                        <a:rPr lang="en-GB" sz="2400" baseline="0" dirty="0" smtClean="0">
                          <a:effectLst/>
                        </a:rPr>
                        <a:t>internal rotation)</a:t>
                      </a:r>
                      <a:endParaRPr lang="en-GB" sz="2400" baseline="30000" dirty="0">
                        <a:effectLst/>
                      </a:endParaRPr>
                    </a:p>
                  </a:txBody>
                  <a:tcPr marT="32339" marB="32339"/>
                </a:tc>
                <a:tc>
                  <a:txBody>
                    <a:bodyPr/>
                    <a:lstStyle/>
                    <a:p>
                      <a:r>
                        <a:rPr lang="en-GB" sz="2400" dirty="0" smtClean="0"/>
                        <a:t>Short </a:t>
                      </a:r>
                      <a:r>
                        <a:rPr lang="en-GB" sz="2400" baseline="0" dirty="0" smtClean="0"/>
                        <a:t>(S: 80% of max reach)</a:t>
                      </a:r>
                      <a:endParaRPr lang="en-GB" sz="2400" dirty="0"/>
                    </a:p>
                  </a:txBody>
                  <a:tcPr marT="32339" marB="32339"/>
                </a:tc>
                <a:tc>
                  <a:txBody>
                    <a:bodyPr/>
                    <a:lstStyle/>
                    <a:p>
                      <a:r>
                        <a:rPr lang="en-GB" sz="2400" dirty="0" smtClean="0"/>
                        <a:t> Slow (S:</a:t>
                      </a:r>
                      <a:r>
                        <a:rPr lang="en-GB" sz="2400" baseline="0" dirty="0" smtClean="0"/>
                        <a:t> 15 s)</a:t>
                      </a:r>
                      <a:endParaRPr lang="en-GB" sz="2400" dirty="0"/>
                    </a:p>
                  </a:txBody>
                  <a:tcPr marT="32339" marB="32339"/>
                </a:tc>
              </a:tr>
              <a:tr h="458010">
                <a:tc>
                  <a:txBody>
                    <a:bodyPr/>
                    <a:lstStyle/>
                    <a:p>
                      <a:r>
                        <a:rPr lang="en-GB" sz="2400" dirty="0" smtClean="0"/>
                        <a:t>T2 (midline)</a:t>
                      </a:r>
                      <a:endParaRPr lang="en-GB" sz="2400" dirty="0"/>
                    </a:p>
                  </a:txBody>
                  <a:tcPr marT="32339" marB="32339"/>
                </a:tc>
                <a:tc>
                  <a:txBody>
                    <a:bodyPr/>
                    <a:lstStyle/>
                    <a:p>
                      <a:r>
                        <a:rPr lang="en-GB" sz="2400" dirty="0" smtClean="0"/>
                        <a:t>Medium </a:t>
                      </a:r>
                      <a:r>
                        <a:rPr lang="en-GB" sz="2400" baseline="0" dirty="0" smtClean="0"/>
                        <a:t>(M: 90% of max reach)</a:t>
                      </a:r>
                      <a:endParaRPr lang="en-GB" sz="2400" dirty="0"/>
                    </a:p>
                  </a:txBody>
                  <a:tcPr marT="32339" marB="32339"/>
                </a:tc>
                <a:tc>
                  <a:txBody>
                    <a:bodyPr/>
                    <a:lstStyle/>
                    <a:p>
                      <a:r>
                        <a:rPr lang="en-GB" sz="2400" dirty="0" smtClean="0"/>
                        <a:t>Medium (M: 10 s)</a:t>
                      </a:r>
                      <a:endParaRPr lang="en-GB" sz="2400" dirty="0"/>
                    </a:p>
                  </a:txBody>
                  <a:tcPr marT="32339" marB="32339"/>
                </a:tc>
              </a:tr>
              <a:tr h="458010">
                <a:tc>
                  <a:txBody>
                    <a:bodyPr/>
                    <a:lstStyle/>
                    <a:p>
                      <a:r>
                        <a:rPr lang="en-GB" sz="2400" dirty="0" smtClean="0"/>
                        <a:t>T3 (20</a:t>
                      </a:r>
                      <a:r>
                        <a:rPr lang="en-GB" sz="2400" baseline="30000" dirty="0" smtClean="0">
                          <a:effectLst/>
                        </a:rPr>
                        <a:t>o </a:t>
                      </a:r>
                      <a:r>
                        <a:rPr lang="en-GB" sz="2400" baseline="0" dirty="0" smtClean="0">
                          <a:effectLst/>
                        </a:rPr>
                        <a:t>external rotation)</a:t>
                      </a:r>
                      <a:endParaRPr lang="en-GB" sz="2400" dirty="0"/>
                    </a:p>
                  </a:txBody>
                  <a:tcPr marT="32339" marB="32339"/>
                </a:tc>
                <a:tc>
                  <a:txBody>
                    <a:bodyPr/>
                    <a:lstStyle/>
                    <a:p>
                      <a:r>
                        <a:rPr lang="en-GB" sz="2400" dirty="0" smtClean="0"/>
                        <a:t>Long</a:t>
                      </a:r>
                      <a:r>
                        <a:rPr lang="en-GB" sz="2400" baseline="0" dirty="0" smtClean="0"/>
                        <a:t> (L: 99% of max reach)</a:t>
                      </a:r>
                      <a:endParaRPr lang="en-GB" sz="2400" dirty="0"/>
                    </a:p>
                  </a:txBody>
                  <a:tcPr marT="32339" marB="32339"/>
                </a:tc>
                <a:tc>
                  <a:txBody>
                    <a:bodyPr/>
                    <a:lstStyle/>
                    <a:p>
                      <a:r>
                        <a:rPr lang="en-GB" sz="2400" dirty="0" smtClean="0"/>
                        <a:t>Fast (F: 5 s)</a:t>
                      </a:r>
                      <a:endParaRPr lang="en-GB" sz="2400" dirty="0"/>
                    </a:p>
                  </a:txBody>
                  <a:tcPr marT="32339" marB="32339"/>
                </a:tc>
              </a:tr>
            </a:tbl>
          </a:graphicData>
        </a:graphic>
      </p:graphicFrame>
      <p:graphicFrame>
        <p:nvGraphicFramePr>
          <p:cNvPr id="12" name="Table 11"/>
          <p:cNvGraphicFramePr>
            <a:graphicFrameLocks noGrp="1"/>
          </p:cNvGraphicFramePr>
          <p:nvPr/>
        </p:nvGraphicFramePr>
        <p:xfrm>
          <a:off x="742948" y="11637829"/>
          <a:ext cx="13801726" cy="1269076"/>
        </p:xfrm>
        <a:graphic>
          <a:graphicData uri="http://schemas.openxmlformats.org/drawingml/2006/table">
            <a:tbl>
              <a:tblPr firstRow="1" bandRow="1">
                <a:tableStyleId>{5C22544A-7EE6-4342-B048-85BDC9FD1C3A}</a:tableStyleId>
              </a:tblPr>
              <a:tblGrid>
                <a:gridCol w="2286002"/>
                <a:gridCol w="1428750"/>
                <a:gridCol w="2771775"/>
                <a:gridCol w="3971925"/>
                <a:gridCol w="3343274"/>
              </a:tblGrid>
              <a:tr h="705976">
                <a:tc>
                  <a:txBody>
                    <a:bodyPr/>
                    <a:lstStyle/>
                    <a:p>
                      <a:r>
                        <a:rPr lang="en-GB" sz="2400" dirty="0" smtClean="0"/>
                        <a:t>Mean</a:t>
                      </a:r>
                      <a:r>
                        <a:rPr lang="en-GB" sz="2400" baseline="0" dirty="0" smtClean="0"/>
                        <a:t> Age (range)</a:t>
                      </a:r>
                      <a:endParaRPr lang="en-GB" sz="2400" dirty="0"/>
                    </a:p>
                  </a:txBody>
                  <a:tcPr marT="32339" marB="32339"/>
                </a:tc>
                <a:tc>
                  <a:txBody>
                    <a:bodyPr/>
                    <a:lstStyle/>
                    <a:p>
                      <a:r>
                        <a:rPr lang="en-GB" sz="2400" dirty="0" smtClean="0"/>
                        <a:t>Gender</a:t>
                      </a:r>
                    </a:p>
                    <a:p>
                      <a:r>
                        <a:rPr lang="en-GB" sz="2400" dirty="0" smtClean="0"/>
                        <a:t>M:F</a:t>
                      </a:r>
                      <a:endParaRPr lang="en-GB" sz="2400" dirty="0"/>
                    </a:p>
                  </a:txBody>
                  <a:tcPr marT="32339" marB="32339"/>
                </a:tc>
                <a:tc>
                  <a:txBody>
                    <a:bodyPr/>
                    <a:lstStyle/>
                    <a:p>
                      <a:r>
                        <a:rPr lang="en-GB" sz="2400" dirty="0" smtClean="0"/>
                        <a:t>Time from Stroke (range)</a:t>
                      </a:r>
                      <a:endParaRPr lang="en-GB" sz="2400" dirty="0"/>
                    </a:p>
                  </a:txBody>
                  <a:tcPr marT="32339" marB="32339"/>
                </a:tc>
                <a:tc>
                  <a:txBody>
                    <a:bodyPr/>
                    <a:lstStyle/>
                    <a:p>
                      <a:r>
                        <a:rPr lang="en-GB" sz="2400" dirty="0" smtClean="0"/>
                        <a:t>Stroke type</a:t>
                      </a:r>
                    </a:p>
                    <a:p>
                      <a:r>
                        <a:rPr lang="en-GB" sz="2400" dirty="0" smtClean="0"/>
                        <a:t>(infraction:</a:t>
                      </a:r>
                      <a:r>
                        <a:rPr lang="en-GB" sz="2400" baseline="0" dirty="0" smtClean="0"/>
                        <a:t> </a:t>
                      </a:r>
                      <a:r>
                        <a:rPr lang="en-GB" sz="2400" baseline="0" dirty="0" err="1" smtClean="0"/>
                        <a:t>Hemorrhage</a:t>
                      </a:r>
                      <a:r>
                        <a:rPr lang="en-GB" sz="2400" baseline="0" dirty="0" smtClean="0"/>
                        <a:t>)</a:t>
                      </a:r>
                      <a:endParaRPr lang="en-GB" sz="2400" dirty="0"/>
                    </a:p>
                  </a:txBody>
                  <a:tcPr marT="32339" marB="32339"/>
                </a:tc>
                <a:tc>
                  <a:txBody>
                    <a:bodyPr/>
                    <a:lstStyle/>
                    <a:p>
                      <a:r>
                        <a:rPr lang="en-GB" sz="2400" dirty="0" smtClean="0"/>
                        <a:t>Side</a:t>
                      </a:r>
                      <a:r>
                        <a:rPr lang="en-GB" sz="2400" baseline="0" dirty="0" smtClean="0"/>
                        <a:t> of </a:t>
                      </a:r>
                      <a:r>
                        <a:rPr lang="en-GB" sz="2400" baseline="0" dirty="0" err="1" smtClean="0"/>
                        <a:t>Hemiparesis</a:t>
                      </a:r>
                      <a:r>
                        <a:rPr lang="en-GB" sz="2400" baseline="0" dirty="0" smtClean="0"/>
                        <a:t> (L:R)</a:t>
                      </a:r>
                      <a:endParaRPr lang="en-GB" sz="2400" dirty="0"/>
                    </a:p>
                  </a:txBody>
                  <a:tcPr marT="32339" marB="32339"/>
                </a:tc>
              </a:tr>
              <a:tr h="472878">
                <a:tc>
                  <a:txBody>
                    <a:bodyPr/>
                    <a:lstStyle/>
                    <a:p>
                      <a:r>
                        <a:rPr lang="en-GB" sz="2400" dirty="0" smtClean="0"/>
                        <a:t>52 years (38-77)</a:t>
                      </a:r>
                      <a:endParaRPr lang="en-GB" sz="2400" dirty="0"/>
                    </a:p>
                  </a:txBody>
                  <a:tcPr marT="32339" marB="32339"/>
                </a:tc>
                <a:tc>
                  <a:txBody>
                    <a:bodyPr/>
                    <a:lstStyle/>
                    <a:p>
                      <a:r>
                        <a:rPr lang="en-GB" sz="2400" dirty="0" smtClean="0"/>
                        <a:t>3:2</a:t>
                      </a:r>
                      <a:endParaRPr lang="en-GB" sz="2400" dirty="0"/>
                    </a:p>
                  </a:txBody>
                  <a:tcPr marT="32339" marB="32339"/>
                </a:tc>
                <a:tc>
                  <a:txBody>
                    <a:bodyPr/>
                    <a:lstStyle/>
                    <a:p>
                      <a:r>
                        <a:rPr lang="en-GB" sz="2400" dirty="0" smtClean="0"/>
                        <a:t>4 years (.7-8.4)</a:t>
                      </a:r>
                      <a:endParaRPr lang="en-GB" sz="2400" dirty="0"/>
                    </a:p>
                  </a:txBody>
                  <a:tcPr marT="32339" marB="323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2:2*    *1 = unknown</a:t>
                      </a:r>
                      <a:endParaRPr lang="en-GB" sz="2400" dirty="0"/>
                    </a:p>
                  </a:txBody>
                  <a:tcPr marT="32339" marB="32339"/>
                </a:tc>
                <a:tc>
                  <a:txBody>
                    <a:bodyPr/>
                    <a:lstStyle/>
                    <a:p>
                      <a:r>
                        <a:rPr lang="en-GB" sz="2400" dirty="0" smtClean="0"/>
                        <a:t>2:3</a:t>
                      </a:r>
                      <a:endParaRPr lang="en-GB" sz="2400" dirty="0"/>
                    </a:p>
                  </a:txBody>
                  <a:tcPr marT="32339" marB="32339"/>
                </a:tc>
              </a:tr>
            </a:tbl>
          </a:graphicData>
        </a:graphic>
      </p:graphicFrame>
      <p:pic>
        <p:nvPicPr>
          <p:cNvPr id="1026" name="Picture 2" descr="C:\Users\Katie Meadmore\AppData\Local\Microsoft\Windows\Temporary Internet Files\Low\Content.IE5\9L1V1XIW\Figure_6[1].jpg"/>
          <p:cNvPicPr>
            <a:picLocks noChangeAspect="1" noChangeArrowheads="1"/>
          </p:cNvPicPr>
          <p:nvPr/>
        </p:nvPicPr>
        <p:blipFill>
          <a:blip r:embed="rId5" cstate="print"/>
          <a:srcRect/>
          <a:stretch>
            <a:fillRect/>
          </a:stretch>
        </p:blipFill>
        <p:spPr bwMode="auto">
          <a:xfrm>
            <a:off x="15544799" y="5168293"/>
            <a:ext cx="14001751" cy="6576032"/>
          </a:xfrm>
          <a:prstGeom prst="rect">
            <a:avLst/>
          </a:prstGeom>
          <a:noFill/>
        </p:spPr>
      </p:pic>
      <p:graphicFrame>
        <p:nvGraphicFramePr>
          <p:cNvPr id="14" name="Table 13"/>
          <p:cNvGraphicFramePr>
            <a:graphicFrameLocks noGrp="1"/>
          </p:cNvGraphicFramePr>
          <p:nvPr/>
        </p:nvGraphicFramePr>
        <p:xfrm>
          <a:off x="17402176" y="17479736"/>
          <a:ext cx="11029949" cy="1860300"/>
        </p:xfrm>
        <a:graphic>
          <a:graphicData uri="http://schemas.openxmlformats.org/drawingml/2006/table">
            <a:tbl>
              <a:tblPr firstRow="1" bandRow="1">
                <a:tableStyleId>{5C22544A-7EE6-4342-B048-85BDC9FD1C3A}</a:tableStyleId>
              </a:tblPr>
              <a:tblGrid>
                <a:gridCol w="1463073"/>
                <a:gridCol w="2966051"/>
                <a:gridCol w="2286000"/>
                <a:gridCol w="2085975"/>
                <a:gridCol w="2228850"/>
              </a:tblGrid>
              <a:tr h="685232">
                <a:tc>
                  <a:txBody>
                    <a:bodyPr/>
                    <a:lstStyle/>
                    <a:p>
                      <a:r>
                        <a:rPr lang="en-GB" sz="2300" dirty="0" smtClean="0"/>
                        <a:t>Test</a:t>
                      </a:r>
                      <a:endParaRPr lang="en-GB" sz="2300" dirty="0"/>
                    </a:p>
                  </a:txBody>
                  <a:tcPr marT="32339" marB="32339"/>
                </a:tc>
                <a:tc>
                  <a:txBody>
                    <a:bodyPr/>
                    <a:lstStyle/>
                    <a:p>
                      <a:r>
                        <a:rPr lang="en-GB" sz="2300" dirty="0" smtClean="0"/>
                        <a:t>Pre-treatment Mean (SD)</a:t>
                      </a:r>
                      <a:endParaRPr lang="en-GB" sz="2300" dirty="0"/>
                    </a:p>
                  </a:txBody>
                  <a:tcPr marT="32339" marB="32339"/>
                </a:tc>
                <a:tc>
                  <a:txBody>
                    <a:bodyPr/>
                    <a:lstStyle/>
                    <a:p>
                      <a:r>
                        <a:rPr lang="en-GB" sz="2300" dirty="0" smtClean="0"/>
                        <a:t>Post-treatment</a:t>
                      </a:r>
                    </a:p>
                    <a:p>
                      <a:r>
                        <a:rPr lang="en-GB" sz="2300" dirty="0" smtClean="0"/>
                        <a:t>Mean (SD)</a:t>
                      </a:r>
                      <a:endParaRPr lang="en-GB" sz="2300" dirty="0"/>
                    </a:p>
                  </a:txBody>
                  <a:tcPr marT="32339" marB="32339"/>
                </a:tc>
                <a:tc>
                  <a:txBody>
                    <a:bodyPr/>
                    <a:lstStyle/>
                    <a:p>
                      <a:r>
                        <a:rPr lang="en-GB" sz="2300" dirty="0" smtClean="0"/>
                        <a:t>Change (SD)</a:t>
                      </a:r>
                      <a:endParaRPr lang="en-GB" sz="2300" dirty="0"/>
                    </a:p>
                  </a:txBody>
                  <a:tcPr marT="32339" marB="32339"/>
                </a:tc>
                <a:tc>
                  <a:txBody>
                    <a:bodyPr/>
                    <a:lstStyle/>
                    <a:p>
                      <a:r>
                        <a:rPr lang="en-GB" sz="2300" i="1" baseline="0" dirty="0" smtClean="0"/>
                        <a:t>p</a:t>
                      </a:r>
                      <a:r>
                        <a:rPr lang="en-GB" sz="2300" baseline="0" dirty="0" smtClean="0"/>
                        <a:t> - value </a:t>
                      </a:r>
                    </a:p>
                    <a:p>
                      <a:r>
                        <a:rPr lang="en-GB" sz="2300" baseline="0" dirty="0" smtClean="0"/>
                        <a:t>(95% CI)</a:t>
                      </a:r>
                      <a:endParaRPr lang="en-GB" sz="2300" dirty="0"/>
                    </a:p>
                  </a:txBody>
                  <a:tcPr marT="32339" marB="32339"/>
                </a:tc>
              </a:tr>
              <a:tr h="547291">
                <a:tc>
                  <a:txBody>
                    <a:bodyPr/>
                    <a:lstStyle/>
                    <a:p>
                      <a:r>
                        <a:rPr lang="en-GB" sz="2300" dirty="0" smtClean="0"/>
                        <a:t>ARAT</a:t>
                      </a:r>
                      <a:endParaRPr lang="en-GB" sz="2300" dirty="0"/>
                    </a:p>
                  </a:txBody>
                  <a:tcPr marT="32339" marB="32339"/>
                </a:tc>
                <a:tc>
                  <a:txBody>
                    <a:bodyPr/>
                    <a:lstStyle/>
                    <a:p>
                      <a:r>
                        <a:rPr lang="en-GB" sz="2300" dirty="0" smtClean="0"/>
                        <a:t>4.00 (1.46)</a:t>
                      </a:r>
                      <a:endParaRPr lang="en-GB" sz="2300" dirty="0"/>
                    </a:p>
                  </a:txBody>
                  <a:tcPr marT="32339" marB="32339"/>
                </a:tc>
                <a:tc>
                  <a:txBody>
                    <a:bodyPr/>
                    <a:lstStyle/>
                    <a:p>
                      <a:r>
                        <a:rPr lang="en-GB" sz="2300" dirty="0" smtClean="0"/>
                        <a:t>3.40</a:t>
                      </a:r>
                      <a:r>
                        <a:rPr lang="en-GB" sz="2300" baseline="0" dirty="0" smtClean="0"/>
                        <a:t> (0.55)</a:t>
                      </a:r>
                      <a:endParaRPr lang="en-GB" sz="2300" dirty="0"/>
                    </a:p>
                  </a:txBody>
                  <a:tcPr marT="32339" marB="32339"/>
                </a:tc>
                <a:tc>
                  <a:txBody>
                    <a:bodyPr/>
                    <a:lstStyle/>
                    <a:p>
                      <a:r>
                        <a:rPr lang="en-GB" sz="2300" dirty="0" smtClean="0"/>
                        <a:t>-0.60</a:t>
                      </a:r>
                      <a:r>
                        <a:rPr lang="en-GB" sz="2300" baseline="0" dirty="0" smtClean="0"/>
                        <a:t> (1.19)</a:t>
                      </a:r>
                      <a:endParaRPr lang="en-GB" sz="2300" dirty="0"/>
                    </a:p>
                  </a:txBody>
                  <a:tcPr marT="32339" marB="32339"/>
                </a:tc>
                <a:tc>
                  <a:txBody>
                    <a:bodyPr/>
                    <a:lstStyle/>
                    <a:p>
                      <a:r>
                        <a:rPr lang="en-GB" sz="2300" dirty="0" smtClean="0"/>
                        <a:t>.32 (.88,</a:t>
                      </a:r>
                      <a:r>
                        <a:rPr lang="en-GB" sz="2300" baseline="0" dirty="0" smtClean="0"/>
                        <a:t> -2.08)</a:t>
                      </a:r>
                      <a:endParaRPr lang="en-GB" sz="2300" dirty="0"/>
                    </a:p>
                  </a:txBody>
                  <a:tcPr marT="32339" marB="32339"/>
                </a:tc>
              </a:tr>
              <a:tr h="547291">
                <a:tc>
                  <a:txBody>
                    <a:bodyPr/>
                    <a:lstStyle/>
                    <a:p>
                      <a:r>
                        <a:rPr lang="en-GB" sz="2300" dirty="0" smtClean="0"/>
                        <a:t>FMA</a:t>
                      </a:r>
                      <a:endParaRPr lang="en-GB" sz="2300" dirty="0"/>
                    </a:p>
                  </a:txBody>
                  <a:tcPr marT="32339" marB="32339"/>
                </a:tc>
                <a:tc>
                  <a:txBody>
                    <a:bodyPr/>
                    <a:lstStyle/>
                    <a:p>
                      <a:r>
                        <a:rPr lang="en-GB" sz="2300" dirty="0" smtClean="0"/>
                        <a:t>12.90 (3.36)</a:t>
                      </a:r>
                      <a:endParaRPr lang="en-GB" sz="2300" dirty="0"/>
                    </a:p>
                  </a:txBody>
                  <a:tcPr marT="32339" marB="32339"/>
                </a:tc>
                <a:tc>
                  <a:txBody>
                    <a:bodyPr/>
                    <a:lstStyle/>
                    <a:p>
                      <a:r>
                        <a:rPr lang="en-GB" sz="2300" dirty="0" smtClean="0"/>
                        <a:t>15.40 (4.28)</a:t>
                      </a:r>
                      <a:endParaRPr lang="en-GB" sz="2300" dirty="0"/>
                    </a:p>
                  </a:txBody>
                  <a:tcPr marT="32339" marB="32339"/>
                </a:tc>
                <a:tc>
                  <a:txBody>
                    <a:bodyPr/>
                    <a:lstStyle/>
                    <a:p>
                      <a:r>
                        <a:rPr lang="en-GB" sz="2300" dirty="0" smtClean="0"/>
                        <a:t>2.50 (1.58)</a:t>
                      </a:r>
                      <a:endParaRPr lang="en-GB" sz="2300" dirty="0"/>
                    </a:p>
                  </a:txBody>
                  <a:tcPr marT="32339" marB="32339"/>
                </a:tc>
                <a:tc>
                  <a:txBody>
                    <a:bodyPr/>
                    <a:lstStyle/>
                    <a:p>
                      <a:r>
                        <a:rPr lang="en-GB" sz="2300" dirty="0" smtClean="0"/>
                        <a:t>.02 (4.46, 0.54)</a:t>
                      </a:r>
                      <a:endParaRPr lang="en-GB" sz="2300" dirty="0"/>
                    </a:p>
                  </a:txBody>
                  <a:tcPr marT="32339" marB="32339"/>
                </a:tc>
              </a:tr>
            </a:tbl>
          </a:graphicData>
        </a:graphic>
      </p:graphicFrame>
      <p:graphicFrame>
        <p:nvGraphicFramePr>
          <p:cNvPr id="15" name="Table 14"/>
          <p:cNvGraphicFramePr>
            <a:graphicFrameLocks noGrp="1"/>
          </p:cNvGraphicFramePr>
          <p:nvPr/>
        </p:nvGraphicFramePr>
        <p:xfrm>
          <a:off x="21191537" y="12492929"/>
          <a:ext cx="8097838" cy="2426510"/>
        </p:xfrm>
        <a:graphic>
          <a:graphicData uri="http://schemas.openxmlformats.org/drawingml/2006/table">
            <a:tbl>
              <a:tblPr firstRow="1" bandRow="1">
                <a:tableStyleId>{5C22544A-7EE6-4342-B048-85BDC9FD1C3A}</a:tableStyleId>
              </a:tblPr>
              <a:tblGrid>
                <a:gridCol w="2211388"/>
                <a:gridCol w="2657475"/>
                <a:gridCol w="3228975"/>
              </a:tblGrid>
              <a:tr h="754585">
                <a:tc>
                  <a:txBody>
                    <a:bodyPr/>
                    <a:lstStyle/>
                    <a:p>
                      <a:r>
                        <a:rPr lang="en-GB" sz="2300" dirty="0" smtClean="0"/>
                        <a:t>Trajectory</a:t>
                      </a:r>
                      <a:endParaRPr lang="en-GB" sz="2300" dirty="0"/>
                    </a:p>
                  </a:txBody>
                  <a:tcPr marT="32339" marB="32339"/>
                </a:tc>
                <a:tc>
                  <a:txBody>
                    <a:bodyPr/>
                    <a:lstStyle/>
                    <a:p>
                      <a:r>
                        <a:rPr lang="en-GB" sz="2300" dirty="0" smtClean="0"/>
                        <a:t>Mean slope</a:t>
                      </a:r>
                      <a:endParaRPr lang="en-GB" sz="2300" dirty="0"/>
                    </a:p>
                  </a:txBody>
                  <a:tcPr marT="32339" marB="32339"/>
                </a:tc>
                <a:tc>
                  <a:txBody>
                    <a:bodyPr/>
                    <a:lstStyle/>
                    <a:p>
                      <a:r>
                        <a:rPr lang="en-GB" sz="2300" i="1" baseline="0" dirty="0" smtClean="0"/>
                        <a:t>p</a:t>
                      </a:r>
                      <a:r>
                        <a:rPr lang="en-GB" sz="2300" baseline="0" dirty="0" smtClean="0"/>
                        <a:t> - value </a:t>
                      </a:r>
                    </a:p>
                    <a:p>
                      <a:r>
                        <a:rPr lang="en-GB" sz="2300" baseline="0" dirty="0" smtClean="0"/>
                        <a:t>(95% CI)</a:t>
                      </a:r>
                      <a:endParaRPr lang="en-GB" sz="2300" dirty="0"/>
                    </a:p>
                  </a:txBody>
                  <a:tcPr marT="32339" marB="32339"/>
                </a:tc>
              </a:tr>
              <a:tr h="409632">
                <a:tc>
                  <a:txBody>
                    <a:bodyPr/>
                    <a:lstStyle/>
                    <a:p>
                      <a:r>
                        <a:rPr lang="en-GB" sz="2300" dirty="0" smtClean="0"/>
                        <a:t>a = T1SS</a:t>
                      </a:r>
                      <a:endParaRPr lang="en-GB" sz="2300" dirty="0"/>
                    </a:p>
                  </a:txBody>
                  <a:tcPr marT="32339" marB="32339"/>
                </a:tc>
                <a:tc>
                  <a:txBody>
                    <a:bodyPr/>
                    <a:lstStyle/>
                    <a:p>
                      <a:r>
                        <a:rPr lang="en-GB" sz="2300" dirty="0" smtClean="0"/>
                        <a:t>-3.302</a:t>
                      </a:r>
                      <a:endParaRPr lang="en-GB" sz="2300" dirty="0"/>
                    </a:p>
                  </a:txBody>
                  <a:tcPr marT="32339" marB="32339"/>
                </a:tc>
                <a:tc>
                  <a:txBody>
                    <a:bodyPr/>
                    <a:lstStyle/>
                    <a:p>
                      <a:r>
                        <a:rPr lang="en-GB" sz="2300" dirty="0" smtClean="0"/>
                        <a:t>.03 (-0.0033, -0.0003) *</a:t>
                      </a:r>
                      <a:endParaRPr lang="en-GB" sz="2300" dirty="0"/>
                    </a:p>
                  </a:txBody>
                  <a:tcPr marT="32339" marB="32339"/>
                </a:tc>
              </a:tr>
              <a:tr h="409632">
                <a:tc>
                  <a:txBody>
                    <a:bodyPr/>
                    <a:lstStyle/>
                    <a:p>
                      <a:r>
                        <a:rPr lang="en-GB" sz="2300" dirty="0" smtClean="0"/>
                        <a:t>b = T1MS</a:t>
                      </a:r>
                      <a:endParaRPr lang="en-GB" sz="2300" dirty="0"/>
                    </a:p>
                  </a:txBody>
                  <a:tcPr marT="32339" marB="32339"/>
                </a:tc>
                <a:tc>
                  <a:txBody>
                    <a:bodyPr/>
                    <a:lstStyle/>
                    <a:p>
                      <a:r>
                        <a:rPr lang="en-GB" sz="2300" dirty="0" smtClean="0"/>
                        <a:t>-3.165</a:t>
                      </a:r>
                      <a:endParaRPr lang="en-GB" sz="2300" dirty="0"/>
                    </a:p>
                  </a:txBody>
                  <a:tcPr marT="32339" marB="32339"/>
                </a:tc>
                <a:tc>
                  <a:txBody>
                    <a:bodyPr/>
                    <a:lstStyle/>
                    <a:p>
                      <a:r>
                        <a:rPr lang="en-GB" sz="2300" dirty="0" smtClean="0"/>
                        <a:t>.03 (.0044, -.0000) *</a:t>
                      </a:r>
                      <a:endParaRPr lang="en-GB" sz="2300" dirty="0"/>
                    </a:p>
                  </a:txBody>
                  <a:tcPr marT="32339" marB="32339"/>
                </a:tc>
              </a:tr>
              <a:tr h="409632">
                <a:tc>
                  <a:txBody>
                    <a:bodyPr/>
                    <a:lstStyle/>
                    <a:p>
                      <a:r>
                        <a:rPr lang="en-GB" sz="2300" dirty="0" smtClean="0"/>
                        <a:t>c = T2SS</a:t>
                      </a:r>
                      <a:endParaRPr lang="en-GB" sz="2300" dirty="0"/>
                    </a:p>
                  </a:txBody>
                  <a:tcPr marT="32339" marB="32339"/>
                </a:tc>
                <a:tc>
                  <a:txBody>
                    <a:bodyPr/>
                    <a:lstStyle/>
                    <a:p>
                      <a:r>
                        <a:rPr lang="en-GB" sz="2300" dirty="0" smtClean="0"/>
                        <a:t>-2.270</a:t>
                      </a:r>
                      <a:endParaRPr lang="en-GB" sz="2300" dirty="0"/>
                    </a:p>
                  </a:txBody>
                  <a:tcPr marT="32339" marB="32339"/>
                </a:tc>
                <a:tc>
                  <a:txBody>
                    <a:bodyPr/>
                    <a:lstStyle/>
                    <a:p>
                      <a:r>
                        <a:rPr lang="en-GB" sz="2300" dirty="0" smtClean="0"/>
                        <a:t>.05 (-.0043, -.0000) *</a:t>
                      </a:r>
                      <a:endParaRPr lang="en-GB" sz="2300" dirty="0"/>
                    </a:p>
                  </a:txBody>
                  <a:tcPr marT="32339" marB="32339"/>
                </a:tc>
              </a:tr>
              <a:tr h="409632">
                <a:tc>
                  <a:txBody>
                    <a:bodyPr/>
                    <a:lstStyle/>
                    <a:p>
                      <a:r>
                        <a:rPr lang="en-GB" sz="2300" dirty="0" smtClean="0"/>
                        <a:t>d = T2MS</a:t>
                      </a:r>
                      <a:endParaRPr lang="en-GB" sz="2300" dirty="0"/>
                    </a:p>
                  </a:txBody>
                  <a:tcPr marT="32339" marB="32339"/>
                </a:tc>
                <a:tc>
                  <a:txBody>
                    <a:bodyPr/>
                    <a:lstStyle/>
                    <a:p>
                      <a:r>
                        <a:rPr lang="en-GB" sz="2300" dirty="0" smtClean="0"/>
                        <a:t>-2.821</a:t>
                      </a:r>
                      <a:endParaRPr lang="en-GB" sz="2300" dirty="0"/>
                    </a:p>
                  </a:txBody>
                  <a:tcPr marT="32339" marB="32339"/>
                </a:tc>
                <a:tc>
                  <a:txBody>
                    <a:bodyPr/>
                    <a:lstStyle/>
                    <a:p>
                      <a:r>
                        <a:rPr lang="en-GB" sz="2300" dirty="0" smtClean="0"/>
                        <a:t>.09 (-.00035, .0003)</a:t>
                      </a:r>
                      <a:endParaRPr lang="en-GB" sz="2300" dirty="0"/>
                    </a:p>
                  </a:txBody>
                  <a:tcPr marT="32339" marB="32339"/>
                </a:tc>
              </a:tr>
            </a:tbl>
          </a:graphicData>
        </a:graphic>
      </p:graphicFrame>
      <p:sp>
        <p:nvSpPr>
          <p:cNvPr id="16" name="TextBox 15"/>
          <p:cNvSpPr txBox="1"/>
          <p:nvPr/>
        </p:nvSpPr>
        <p:spPr>
          <a:xfrm>
            <a:off x="15687675" y="12630150"/>
            <a:ext cx="5286375" cy="2246769"/>
          </a:xfrm>
          <a:prstGeom prst="rect">
            <a:avLst/>
          </a:prstGeom>
          <a:noFill/>
        </p:spPr>
        <p:txBody>
          <a:bodyPr wrap="square" rtlCol="0">
            <a:spAutoFit/>
          </a:bodyPr>
          <a:lstStyle/>
          <a:p>
            <a:pPr algn="just"/>
            <a:r>
              <a:rPr lang="en-GB" sz="2800" dirty="0" smtClean="0"/>
              <a:t>Thus, participants improved in tracking performance over time.  This was statistically significant in 3 of the 4 tracking tasks assessed (see Table 3).</a:t>
            </a:r>
            <a:endParaRPr lang="en-GB" dirty="0"/>
          </a:p>
        </p:txBody>
      </p:sp>
      <p:pic>
        <p:nvPicPr>
          <p:cNvPr id="19" name="Picture 18" descr="SAIL2.png"/>
          <p:cNvPicPr>
            <a:picLocks noChangeAspect="1"/>
          </p:cNvPicPr>
          <p:nvPr/>
        </p:nvPicPr>
        <p:blipFill>
          <a:blip r:embed="rId6" cstate="print"/>
          <a:stretch>
            <a:fillRect/>
          </a:stretch>
        </p:blipFill>
        <p:spPr>
          <a:xfrm>
            <a:off x="17200037" y="25021957"/>
            <a:ext cx="1323788" cy="57091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3612</TotalTime>
  <Words>1367</Words>
  <Application>Microsoft Office PowerPoint</Application>
  <PresentationFormat>Custom</PresentationFormat>
  <Paragraphs>147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ah10</dc:creator>
  <cp:lastModifiedBy>Katie</cp:lastModifiedBy>
  <cp:revision>280</cp:revision>
  <dcterms:created xsi:type="dcterms:W3CDTF">2006-11-23T12:35:43Z</dcterms:created>
  <dcterms:modified xsi:type="dcterms:W3CDTF">2010-09-14T13:37:58Z</dcterms:modified>
</cp:coreProperties>
</file>